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86" r:id="rId4"/>
    <p:sldId id="287" r:id="rId5"/>
    <p:sldId id="289" r:id="rId6"/>
    <p:sldId id="302" r:id="rId7"/>
    <p:sldId id="304" r:id="rId8"/>
    <p:sldId id="290" r:id="rId9"/>
    <p:sldId id="292" r:id="rId10"/>
    <p:sldId id="293" r:id="rId11"/>
    <p:sldId id="294" r:id="rId12"/>
    <p:sldId id="295" r:id="rId13"/>
    <p:sldId id="317" r:id="rId14"/>
    <p:sldId id="318" r:id="rId15"/>
    <p:sldId id="319" r:id="rId16"/>
    <p:sldId id="320" r:id="rId17"/>
    <p:sldId id="284" r:id="rId18"/>
    <p:sldId id="285" r:id="rId19"/>
    <p:sldId id="259" r:id="rId20"/>
    <p:sldId id="282" r:id="rId21"/>
    <p:sldId id="283" r:id="rId22"/>
    <p:sldId id="299" r:id="rId23"/>
    <p:sldId id="301" r:id="rId24"/>
    <p:sldId id="296" r:id="rId25"/>
    <p:sldId id="297" r:id="rId26"/>
    <p:sldId id="298" r:id="rId27"/>
    <p:sldId id="307" r:id="rId28"/>
    <p:sldId id="308" r:id="rId29"/>
    <p:sldId id="309" r:id="rId30"/>
    <p:sldId id="310" r:id="rId31"/>
    <p:sldId id="311" r:id="rId32"/>
    <p:sldId id="312" r:id="rId33"/>
    <p:sldId id="313" r:id="rId34"/>
    <p:sldId id="314" r:id="rId35"/>
    <p:sldId id="321" r:id="rId36"/>
    <p:sldId id="305" r:id="rId37"/>
    <p:sldId id="306" r:id="rId38"/>
    <p:sldId id="315" r:id="rId39"/>
    <p:sldId id="316" r:id="rId40"/>
    <p:sldId id="322" r:id="rId41"/>
    <p:sldId id="323" r:id="rId42"/>
    <p:sldId id="324" r:id="rId43"/>
    <p:sldId id="280" r:id="rId4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F96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F0D4CB"/>
          </a:solidFill>
        </a:fill>
      </a:tcStyle>
    </a:wholeTbl>
    <a:band2H>
      <a:tcTxStyle/>
      <a:tcStyle>
        <a:tcBdr/>
        <a:fill>
          <a:solidFill>
            <a:srgbClr val="F8EBE7"/>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02"/>
    <p:restoredTop sz="93286"/>
  </p:normalViewPr>
  <p:slideViewPr>
    <p:cSldViewPr snapToGrid="0" snapToObjects="1">
      <p:cViewPr>
        <p:scale>
          <a:sx n="95" d="100"/>
          <a:sy n="95" d="100"/>
        </p:scale>
        <p:origin x="352"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1143000" y="685800"/>
            <a:ext cx="4572000" cy="3429000"/>
          </a:xfrm>
          <a:prstGeom prst="rect">
            <a:avLst/>
          </a:prstGeom>
        </p:spPr>
        <p:txBody>
          <a:bodyPr/>
          <a:lstStyle/>
          <a:p>
            <a:endParaRPr/>
          </a:p>
        </p:txBody>
      </p:sp>
      <p:sp>
        <p:nvSpPr>
          <p:cNvPr id="209" name="Shape 2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914400" y="2130425"/>
            <a:ext cx="10363200" cy="1470026"/>
          </a:xfrm>
          <a:prstGeom prst="rect">
            <a:avLst/>
          </a:prstGeom>
        </p:spPr>
        <p:txBody>
          <a:bodyPr/>
          <a:lstStyle/>
          <a:p>
            <a:r>
              <a:t>标题文本</a:t>
            </a:r>
          </a:p>
        </p:txBody>
      </p:sp>
      <p:sp>
        <p:nvSpPr>
          <p:cNvPr id="12" name="正文级别 1…"/>
          <p:cNvSpPr txBox="1">
            <a:spLocks noGrp="1"/>
          </p:cNvSpPr>
          <p:nvPr>
            <p:ph type="body" sz="quarter" idx="1"/>
          </p:nvPr>
        </p:nvSpPr>
        <p:spPr>
          <a:xfrm>
            <a:off x="1828800" y="3886200"/>
            <a:ext cx="8534400" cy="1752600"/>
          </a:xfrm>
          <a:prstGeom prst="rect">
            <a:avLst/>
          </a:prstGeom>
        </p:spPr>
        <p:txBody>
          <a:bodyPr/>
          <a:lstStyle>
            <a:lvl1pPr marL="0" indent="0" algn="ctr">
              <a:buSzTx/>
              <a:buFontTx/>
              <a:buNone/>
            </a:lvl1pPr>
            <a:lvl2pPr marL="0" indent="457200" algn="ctr">
              <a:buSzTx/>
              <a:buFontTx/>
              <a:buNone/>
            </a:lvl2pPr>
            <a:lvl3pPr marL="0" indent="914400" algn="ctr">
              <a:buSzTx/>
              <a:buFontTx/>
              <a:buNone/>
            </a:lvl3pPr>
            <a:lvl4pPr marL="0" indent="1371600" algn="ctr">
              <a:buSzTx/>
              <a:buFontTx/>
              <a:buNone/>
            </a:lvl4pPr>
            <a:lvl5pPr marL="0" indent="1828800" algn="ctr">
              <a:buSzTx/>
              <a:buFontTx/>
              <a:buNone/>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垂直排列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1"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683501"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110"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11"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prstGeom prst="rect">
            <a:avLst/>
          </a:prstGeom>
        </p:spPr>
        <p:txBody>
          <a:bodyPr/>
          <a:lstStyle>
            <a:lvl1pPr>
              <a:defRPr>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19" name="标题文本"/>
          <p:cNvSpPr txBox="1">
            <a:spLocks noGrp="1"/>
          </p:cNvSpPr>
          <p:nvPr>
            <p:ph type="title"/>
          </p:nvPr>
        </p:nvSpPr>
        <p:spPr>
          <a:prstGeom prst="rect">
            <a:avLst/>
          </a:prstGeom>
        </p:spPr>
        <p:txBody>
          <a:bodyPr/>
          <a:lstStyle/>
          <a:p>
            <a:r>
              <a:t>标题文本</a:t>
            </a:r>
          </a:p>
        </p:txBody>
      </p:sp>
      <p:sp>
        <p:nvSpPr>
          <p:cNvPr id="120" name="正文级别 1…"/>
          <p:cNvSpPr txBox="1">
            <a:spLocks noGrp="1"/>
          </p:cNvSpPr>
          <p:nvPr>
            <p:ph type="body" idx="1"/>
          </p:nvPr>
        </p:nvSpPr>
        <p:spPr>
          <a:prstGeom prst="rect">
            <a:avLst/>
          </a:prstGeom>
        </p:spPr>
        <p:txBody>
          <a:bodyPr/>
          <a:lstStyle>
            <a:lvl4pPr marL="1727200" indent="-355600"/>
            <a:lvl5pPr marL="2184400" indent="-355600"/>
          </a:lstStyle>
          <a:p>
            <a:r>
              <a:t>正文级别 1</a:t>
            </a:r>
          </a:p>
          <a:p>
            <a:pPr lvl="1"/>
            <a:r>
              <a:t>正文级别 2</a:t>
            </a:r>
          </a:p>
          <a:p>
            <a:pPr lvl="2"/>
            <a:r>
              <a:t>正文级别 3</a:t>
            </a:r>
          </a:p>
          <a:p>
            <a:pPr lvl="3"/>
            <a:r>
              <a:t>正文级别 4</a:t>
            </a:r>
          </a:p>
          <a:p>
            <a:pPr lvl="4"/>
            <a:r>
              <a:t>正文级别 5</a:t>
            </a:r>
          </a:p>
        </p:txBody>
      </p:sp>
      <p:sp>
        <p:nvSpPr>
          <p:cNvPr id="121" name="幻灯片编号"/>
          <p:cNvSpPr txBox="1">
            <a:spLocks noGrp="1"/>
          </p:cNvSpPr>
          <p:nvPr>
            <p:ph type="sldNum" sz="quarter" idx="2"/>
          </p:nvPr>
        </p:nvSpPr>
        <p:spPr>
          <a:prstGeom prst="rect">
            <a:avLst/>
          </a:prstGeom>
        </p:spPr>
        <p:txBody>
          <a:bodyPr/>
          <a:lstStyle>
            <a:lvl1pPr>
              <a:defRPr>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128"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129"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30" name="幻灯片编号"/>
          <p:cNvSpPr txBox="1">
            <a:spLocks noGrp="1"/>
          </p:cNvSpPr>
          <p:nvPr>
            <p:ph type="sldNum" sz="quarter" idx="2"/>
          </p:nvPr>
        </p:nvSpPr>
        <p:spPr>
          <a:prstGeom prst="rect">
            <a:avLst/>
          </a:prstGeom>
        </p:spPr>
        <p:txBody>
          <a:bodyPr/>
          <a:lstStyle>
            <a:lvl1pPr>
              <a:defRPr>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137" name="标题文本"/>
          <p:cNvSpPr txBox="1">
            <a:spLocks noGrp="1"/>
          </p:cNvSpPr>
          <p:nvPr>
            <p:ph type="title"/>
          </p:nvPr>
        </p:nvSpPr>
        <p:spPr>
          <a:prstGeom prst="rect">
            <a:avLst/>
          </a:prstGeom>
        </p:spPr>
        <p:txBody>
          <a:bodyPr/>
          <a:lstStyle/>
          <a:p>
            <a:r>
              <a:t>标题文本</a:t>
            </a:r>
          </a:p>
        </p:txBody>
      </p:sp>
      <p:sp>
        <p:nvSpPr>
          <p:cNvPr id="138" name="正文级别 1…"/>
          <p:cNvSpPr txBox="1">
            <a:spLocks noGrp="1"/>
          </p:cNvSpPr>
          <p:nvPr>
            <p:ph type="body" sz="half" idx="1"/>
          </p:nvPr>
        </p:nvSpPr>
        <p:spPr>
          <a:xfrm>
            <a:off x="838200" y="1825625"/>
            <a:ext cx="5181600" cy="4351338"/>
          </a:xfrm>
          <a:prstGeom prst="rect">
            <a:avLst/>
          </a:prstGeom>
        </p:spPr>
        <p:txBody>
          <a:bodyPr/>
          <a:lstStyle>
            <a:lvl4pPr marL="1727200" indent="-355600"/>
            <a:lvl5pPr marL="2184400" indent="-355600"/>
          </a:lstStyle>
          <a:p>
            <a:r>
              <a:t>正文级别 1</a:t>
            </a:r>
          </a:p>
          <a:p>
            <a:pPr lvl="1"/>
            <a:r>
              <a:t>正文级别 2</a:t>
            </a:r>
          </a:p>
          <a:p>
            <a:pPr lvl="2"/>
            <a:r>
              <a:t>正文级别 3</a:t>
            </a:r>
          </a:p>
          <a:p>
            <a:pPr lvl="3"/>
            <a:r>
              <a:t>正文级别 4</a:t>
            </a:r>
          </a:p>
          <a:p>
            <a:pPr lvl="4"/>
            <a:r>
              <a:t>正文级别 5</a:t>
            </a:r>
          </a:p>
        </p:txBody>
      </p:sp>
      <p:sp>
        <p:nvSpPr>
          <p:cNvPr id="139" name="幻灯片编号"/>
          <p:cNvSpPr txBox="1">
            <a:spLocks noGrp="1"/>
          </p:cNvSpPr>
          <p:nvPr>
            <p:ph type="sldNum" sz="quarter" idx="2"/>
          </p:nvPr>
        </p:nvSpPr>
        <p:spPr>
          <a:prstGeom prst="rect">
            <a:avLst/>
          </a:prstGeom>
        </p:spPr>
        <p:txBody>
          <a:bodyPr/>
          <a:lstStyle>
            <a:lvl1pPr>
              <a:defRPr>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46"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147"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148"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149" name="幻灯片编号"/>
          <p:cNvSpPr txBox="1">
            <a:spLocks noGrp="1"/>
          </p:cNvSpPr>
          <p:nvPr>
            <p:ph type="sldNum" sz="quarter" idx="2"/>
          </p:nvPr>
        </p:nvSpPr>
        <p:spPr>
          <a:prstGeom prst="rect">
            <a:avLst/>
          </a:prstGeom>
        </p:spPr>
        <p:txBody>
          <a:bodyPr/>
          <a:lstStyle>
            <a:lvl1pPr>
              <a:defRPr>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156" name="标题文本"/>
          <p:cNvSpPr txBox="1">
            <a:spLocks noGrp="1"/>
          </p:cNvSpPr>
          <p:nvPr>
            <p:ph type="title"/>
          </p:nvPr>
        </p:nvSpPr>
        <p:spPr>
          <a:prstGeom prst="rect">
            <a:avLst/>
          </a:prstGeom>
        </p:spPr>
        <p:txBody>
          <a:bodyPr/>
          <a:lstStyle/>
          <a:p>
            <a:r>
              <a:t>标题文本</a:t>
            </a:r>
          </a:p>
        </p:txBody>
      </p:sp>
      <p:sp>
        <p:nvSpPr>
          <p:cNvPr id="157" name="幻灯片编号"/>
          <p:cNvSpPr txBox="1">
            <a:spLocks noGrp="1"/>
          </p:cNvSpPr>
          <p:nvPr>
            <p:ph type="sldNum" sz="quarter" idx="2"/>
          </p:nvPr>
        </p:nvSpPr>
        <p:spPr>
          <a:prstGeom prst="rect">
            <a:avLst/>
          </a:prstGeom>
        </p:spPr>
        <p:txBody>
          <a:bodyPr/>
          <a:lstStyle>
            <a:lvl1pPr>
              <a:defRPr>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64" name="幻灯片编号"/>
          <p:cNvSpPr txBox="1">
            <a:spLocks noGrp="1"/>
          </p:cNvSpPr>
          <p:nvPr>
            <p:ph type="sldNum" sz="quarter" idx="2"/>
          </p:nvPr>
        </p:nvSpPr>
        <p:spPr>
          <a:prstGeom prst="rect">
            <a:avLst/>
          </a:prstGeom>
        </p:spPr>
        <p:txBody>
          <a:bodyPr/>
          <a:lstStyle>
            <a:lvl1pPr>
              <a:defRPr>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171"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172"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173"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174" name="幻灯片编号"/>
          <p:cNvSpPr txBox="1">
            <a:spLocks noGrp="1"/>
          </p:cNvSpPr>
          <p:nvPr>
            <p:ph type="sldNum" sz="quarter" idx="2"/>
          </p:nvPr>
        </p:nvSpPr>
        <p:spPr>
          <a:prstGeom prst="rect">
            <a:avLst/>
          </a:prstGeom>
        </p:spPr>
        <p:txBody>
          <a:bodyPr/>
          <a:lstStyle>
            <a:lvl1pPr>
              <a:defRPr>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181"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182"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83"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184" name="幻灯片编号"/>
          <p:cNvSpPr txBox="1">
            <a:spLocks noGrp="1"/>
          </p:cNvSpPr>
          <p:nvPr>
            <p:ph type="sldNum" sz="quarter" idx="2"/>
          </p:nvPr>
        </p:nvSpPr>
        <p:spPr>
          <a:prstGeom prst="rect">
            <a:avLst/>
          </a:prstGeom>
        </p:spPr>
        <p:txBody>
          <a:bodyPr/>
          <a:lstStyle>
            <a:lvl1pPr>
              <a:defRPr>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191" name="标题文本"/>
          <p:cNvSpPr txBox="1">
            <a:spLocks noGrp="1"/>
          </p:cNvSpPr>
          <p:nvPr>
            <p:ph type="title"/>
          </p:nvPr>
        </p:nvSpPr>
        <p:spPr>
          <a:prstGeom prst="rect">
            <a:avLst/>
          </a:prstGeom>
        </p:spPr>
        <p:txBody>
          <a:bodyPr/>
          <a:lstStyle/>
          <a:p>
            <a:r>
              <a:t>标题文本</a:t>
            </a:r>
          </a:p>
        </p:txBody>
      </p:sp>
      <p:sp>
        <p:nvSpPr>
          <p:cNvPr id="192" name="正文级别 1…"/>
          <p:cNvSpPr txBox="1">
            <a:spLocks noGrp="1"/>
          </p:cNvSpPr>
          <p:nvPr>
            <p:ph type="body" idx="1"/>
          </p:nvPr>
        </p:nvSpPr>
        <p:spPr>
          <a:prstGeom prst="rect">
            <a:avLst/>
          </a:prstGeom>
        </p:spPr>
        <p:txBody>
          <a:bodyPr/>
          <a:lstStyle>
            <a:lvl4pPr marL="1727200" indent="-355600"/>
            <a:lvl5pPr marL="2184400" indent="-355600"/>
          </a:lstStyle>
          <a:p>
            <a:r>
              <a:t>正文级别 1</a:t>
            </a:r>
          </a:p>
          <a:p>
            <a:pPr lvl="1"/>
            <a:r>
              <a:t>正文级别 2</a:t>
            </a:r>
          </a:p>
          <a:p>
            <a:pPr lvl="2"/>
            <a:r>
              <a:t>正文级别 3</a:t>
            </a:r>
          </a:p>
          <a:p>
            <a:pPr lvl="3"/>
            <a:r>
              <a:t>正文级别 4</a:t>
            </a:r>
          </a:p>
          <a:p>
            <a:pPr lvl="4"/>
            <a:r>
              <a:t>正文级别 5</a:t>
            </a:r>
          </a:p>
        </p:txBody>
      </p:sp>
      <p:sp>
        <p:nvSpPr>
          <p:cNvPr id="193" name="幻灯片编号"/>
          <p:cNvSpPr txBox="1">
            <a:spLocks noGrp="1"/>
          </p:cNvSpPr>
          <p:nvPr>
            <p:ph type="sldNum" sz="quarter" idx="2"/>
          </p:nvPr>
        </p:nvSpPr>
        <p:spPr>
          <a:prstGeom prst="rect">
            <a:avLst/>
          </a:prstGeom>
        </p:spPr>
        <p:txBody>
          <a:bodyPr/>
          <a:lstStyle>
            <a:lvl1pPr>
              <a:defRPr>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200"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201" name="正文级别 1…"/>
          <p:cNvSpPr txBox="1">
            <a:spLocks noGrp="1"/>
          </p:cNvSpPr>
          <p:nvPr>
            <p:ph type="body" idx="1"/>
          </p:nvPr>
        </p:nvSpPr>
        <p:spPr>
          <a:xfrm>
            <a:off x="838200" y="365125"/>
            <a:ext cx="7734300" cy="5811838"/>
          </a:xfrm>
          <a:prstGeom prst="rect">
            <a:avLst/>
          </a:prstGeom>
        </p:spPr>
        <p:txBody>
          <a:bodyPr/>
          <a:lstStyle>
            <a:lvl4pPr marL="1727200" indent="-355600"/>
            <a:lvl5pPr marL="2184400" indent="-355600"/>
          </a:lstStyle>
          <a:p>
            <a:r>
              <a:t>正文级别 1</a:t>
            </a:r>
          </a:p>
          <a:p>
            <a:pPr lvl="1"/>
            <a:r>
              <a:t>正文级别 2</a:t>
            </a:r>
          </a:p>
          <a:p>
            <a:pPr lvl="2"/>
            <a:r>
              <a:t>正文级别 3</a:t>
            </a:r>
          </a:p>
          <a:p>
            <a:pPr lvl="3"/>
            <a:r>
              <a:t>正文级别 4</a:t>
            </a:r>
          </a:p>
          <a:p>
            <a:pPr lvl="4"/>
            <a:r>
              <a:t>正文级别 5</a:t>
            </a:r>
          </a:p>
        </p:txBody>
      </p:sp>
      <p:sp>
        <p:nvSpPr>
          <p:cNvPr id="202" name="幻灯片编号"/>
          <p:cNvSpPr txBox="1">
            <a:spLocks noGrp="1"/>
          </p:cNvSpPr>
          <p:nvPr>
            <p:ph type="sldNum" sz="quarter" idx="2"/>
          </p:nvPr>
        </p:nvSpPr>
        <p:spPr>
          <a:prstGeom prst="rect">
            <a:avLst/>
          </a:prstGeom>
        </p:spPr>
        <p:txBody>
          <a:bodyPr/>
          <a:lstStyle>
            <a:lvl1pPr>
              <a:defRPr>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963084" y="4406901"/>
            <a:ext cx="10363201" cy="1362076"/>
          </a:xfrm>
          <a:prstGeom prst="rect">
            <a:avLst/>
          </a:prstGeom>
        </p:spPr>
        <p:txBody>
          <a:bodyPr anchor="t"/>
          <a:lstStyle>
            <a:lvl1pPr>
              <a:defRPr sz="4000" cap="all"/>
            </a:lvl1pPr>
          </a:lstStyle>
          <a:p>
            <a:r>
              <a:t>标题文本</a:t>
            </a:r>
          </a:p>
        </p:txBody>
      </p:sp>
      <p:sp>
        <p:nvSpPr>
          <p:cNvPr id="30" name="正文级别 1…"/>
          <p:cNvSpPr txBox="1">
            <a:spLocks noGrp="1"/>
          </p:cNvSpPr>
          <p:nvPr>
            <p:ph type="body" sz="quarter" idx="1"/>
          </p:nvPr>
        </p:nvSpPr>
        <p:spPr>
          <a:xfrm>
            <a:off x="963084" y="2906713"/>
            <a:ext cx="10363201" cy="1500188"/>
          </a:xfrm>
          <a:prstGeom prst="rect">
            <a:avLst/>
          </a:prstGeom>
        </p:spPr>
        <p:txBody>
          <a:bodyPr anchor="b"/>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56200" cy="4351338"/>
          </a:xfrm>
          <a:prstGeom prst="rect">
            <a:avLst/>
          </a:prstGeom>
        </p:spPr>
        <p:txBody>
          <a:bodyPr/>
          <a:lstStyle>
            <a:lvl4pPr marL="1727200" indent="-355600"/>
            <a:lvl5pPr marL="2184400" indent="-355600"/>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609600" y="274638"/>
            <a:ext cx="10972800" cy="1143001"/>
          </a:xfrm>
          <a:prstGeom prst="rect">
            <a:avLst/>
          </a:prstGeom>
        </p:spPr>
        <p:txBody>
          <a:bodyPr/>
          <a:lstStyle/>
          <a:p>
            <a:r>
              <a:t>标题文本</a:t>
            </a:r>
          </a:p>
        </p:txBody>
      </p:sp>
      <p:sp>
        <p:nvSpPr>
          <p:cNvPr id="48" name="正文级别 1…"/>
          <p:cNvSpPr txBox="1">
            <a:spLocks noGrp="1"/>
          </p:cNvSpPr>
          <p:nvPr>
            <p:ph type="body" sz="quarter" idx="1"/>
          </p:nvPr>
        </p:nvSpPr>
        <p:spPr>
          <a:xfrm>
            <a:off x="609600" y="1535112"/>
            <a:ext cx="5386917" cy="63976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93368" y="1535112"/>
            <a:ext cx="5389034" cy="63976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609601" y="273050"/>
            <a:ext cx="4011084" cy="1162050"/>
          </a:xfrm>
          <a:prstGeom prst="rect">
            <a:avLst/>
          </a:prstGeom>
        </p:spPr>
        <p:txBody>
          <a:bodyPr anchor="b"/>
          <a:lstStyle>
            <a:lvl1pPr>
              <a:defRPr sz="2000"/>
            </a:lvl1pPr>
          </a:lstStyle>
          <a:p>
            <a:r>
              <a:t>标题文本</a:t>
            </a:r>
          </a:p>
        </p:txBody>
      </p:sp>
      <p:sp>
        <p:nvSpPr>
          <p:cNvPr id="73" name="正文级别 1…"/>
          <p:cNvSpPr txBox="1">
            <a:spLocks noGrp="1"/>
          </p:cNvSpPr>
          <p:nvPr>
            <p:ph type="body" idx="1"/>
          </p:nvPr>
        </p:nvSpPr>
        <p:spPr>
          <a:xfrm>
            <a:off x="4766733" y="273050"/>
            <a:ext cx="6815667" cy="5853114"/>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half" idx="13"/>
          </p:nvPr>
        </p:nvSpPr>
        <p:spPr>
          <a:xfrm>
            <a:off x="609600" y="1435101"/>
            <a:ext cx="4011085" cy="4691063"/>
          </a:xfrm>
          <a:prstGeom prst="rect">
            <a:avLst/>
          </a:prstGeom>
        </p:spPr>
        <p:txBody>
          <a:bodyPr/>
          <a:lstStyle/>
          <a:p>
            <a:pPr marL="0" indent="0">
              <a:buSzTx/>
              <a:buFontTx/>
              <a:buNone/>
              <a:defRPr sz="14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2389716" y="4800600"/>
            <a:ext cx="7315201" cy="566738"/>
          </a:xfrm>
          <a:prstGeom prst="rect">
            <a:avLst/>
          </a:prstGeom>
        </p:spPr>
        <p:txBody>
          <a:bodyPr anchor="b"/>
          <a:lstStyle>
            <a:lvl1pPr>
              <a:defRPr sz="2000"/>
            </a:lvl1pPr>
          </a:lstStyle>
          <a:p>
            <a:r>
              <a:t>标题文本</a:t>
            </a:r>
          </a:p>
        </p:txBody>
      </p:sp>
      <p:sp>
        <p:nvSpPr>
          <p:cNvPr id="83" name="图片占位符 2"/>
          <p:cNvSpPr>
            <a:spLocks noGrp="1"/>
          </p:cNvSpPr>
          <p:nvPr>
            <p:ph type="pic" sz="half" idx="13"/>
          </p:nvPr>
        </p:nvSpPr>
        <p:spPr>
          <a:xfrm>
            <a:off x="2389716" y="612775"/>
            <a:ext cx="7315201" cy="4114800"/>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2389716" y="5367337"/>
            <a:ext cx="7315201" cy="804863"/>
          </a:xfrm>
          <a:prstGeom prst="rect">
            <a:avLst/>
          </a:prstGeom>
        </p:spPr>
        <p:txBody>
          <a:bodyPr/>
          <a:lstStyle>
            <a:lvl1pPr marL="0" indent="0">
              <a:buSzTx/>
              <a:buFontTx/>
              <a:buNone/>
              <a:defRPr sz="1400"/>
            </a:lvl1pPr>
            <a:lvl2pPr marL="0" indent="457200">
              <a:buSzTx/>
              <a:buFontTx/>
              <a:buNone/>
              <a:defRPr sz="1400"/>
            </a:lvl2pPr>
            <a:lvl3pPr marL="0" indent="914400">
              <a:buSzTx/>
              <a:buFontTx/>
              <a:buNone/>
              <a:defRPr sz="1400"/>
            </a:lvl3pPr>
            <a:lvl4pPr marL="0" indent="1371600">
              <a:buSzTx/>
              <a:buFontTx/>
              <a:buNone/>
              <a:defRPr sz="1400"/>
            </a:lvl4pPr>
            <a:lvl5pPr marL="0" indent="1828800">
              <a:buSzTx/>
              <a:buFontTx/>
              <a:buNone/>
              <a:defRPr sz="14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4572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9144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13716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18288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6916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1488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12.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3.tiff"/><Relationship Id="rId4" Type="http://schemas.openxmlformats.org/officeDocument/2006/relationships/image" Target="../media/image14.tiff"/><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3.tiff"/><Relationship Id="rId4" Type="http://schemas.openxmlformats.org/officeDocument/2006/relationships/image" Target="../media/image14.tiff"/><Relationship Id="rId5" Type="http://schemas.openxmlformats.org/officeDocument/2006/relationships/image" Target="../media/image15.tiff"/><Relationship Id="rId6" Type="http://schemas.openxmlformats.org/officeDocument/2006/relationships/image" Target="../media/image16.tiff"/><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8.tiff"/><Relationship Id="rId4" Type="http://schemas.openxmlformats.org/officeDocument/2006/relationships/image" Target="../media/image19.tiff"/><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tiff"/><Relationship Id="rId4" Type="http://schemas.openxmlformats.org/officeDocument/2006/relationships/image" Target="../media/image22.tiff"/><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3.tiff"/><Relationship Id="rId4" Type="http://schemas.openxmlformats.org/officeDocument/2006/relationships/image" Target="../media/image24.tiff"/><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25.tiff"/></Relationships>
</file>

<file path=ppt/slides/_rels/slide23.xml.rels><?xml version="1.0" encoding="UTF-8" standalone="yes"?>
<Relationships xmlns="http://schemas.openxmlformats.org/package/2006/relationships"><Relationship Id="rId3" Type="http://schemas.openxmlformats.org/officeDocument/2006/relationships/image" Target="../media/image26.tiff"/><Relationship Id="rId4" Type="http://schemas.openxmlformats.org/officeDocument/2006/relationships/image" Target="../media/image27.tiff"/><Relationship Id="rId5" Type="http://schemas.openxmlformats.org/officeDocument/2006/relationships/image" Target="../media/image28.tiff"/><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0.tiff"/><Relationship Id="rId4" Type="http://schemas.openxmlformats.org/officeDocument/2006/relationships/image" Target="../media/image31.tiff"/><Relationship Id="rId5" Type="http://schemas.openxmlformats.org/officeDocument/2006/relationships/image" Target="../media/image32.tiff"/><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3.tiff"/><Relationship Id="rId4" Type="http://schemas.openxmlformats.org/officeDocument/2006/relationships/image" Target="../media/image34.tiff"/><Relationship Id="rId5" Type="http://schemas.openxmlformats.org/officeDocument/2006/relationships/image" Target="../media/image35.tiff"/><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36.tiff"/></Relationships>
</file>

<file path=ppt/slides/_rels/slide32.xml.rels><?xml version="1.0" encoding="UTF-8" standalone="yes"?>
<Relationships xmlns="http://schemas.openxmlformats.org/package/2006/relationships"><Relationship Id="rId3" Type="http://schemas.openxmlformats.org/officeDocument/2006/relationships/image" Target="../media/image37.tiff"/><Relationship Id="rId4" Type="http://schemas.openxmlformats.org/officeDocument/2006/relationships/image" Target="../media/image38.tiff"/><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9.tiff"/><Relationship Id="rId4" Type="http://schemas.openxmlformats.org/officeDocument/2006/relationships/image" Target="../media/image40.tiff"/><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42.tif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43.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44.tiff"/><Relationship Id="rId4" Type="http://schemas.openxmlformats.org/officeDocument/2006/relationships/image" Target="../media/image45.tiff"/><Relationship Id="rId5" Type="http://schemas.openxmlformats.org/officeDocument/2006/relationships/image" Target="../media/image46.tiff"/><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7.tiff"/><Relationship Id="rId1" Type="http://schemas.openxmlformats.org/officeDocument/2006/relationships/slideLayout" Target="../slideLayouts/slideLayout7.xml"/><Relationship Id="rId2" Type="http://schemas.openxmlformats.org/officeDocument/2006/relationships/image" Target="../media/image6.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8.tiff"/></Relationships>
</file>

<file path=ppt/slides/_rels/slide9.xml.rels><?xml version="1.0" encoding="UTF-8" standalone="yes"?>
<Relationships xmlns="http://schemas.openxmlformats.org/package/2006/relationships"><Relationship Id="rId3" Type="http://schemas.openxmlformats.org/officeDocument/2006/relationships/image" Target="../media/image9.tiff"/><Relationship Id="rId4" Type="http://schemas.openxmlformats.org/officeDocument/2006/relationships/image" Target="../media/image10.tiff"/><Relationship Id="rId5"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 name="图片 7" descr="图片 7"/>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12" name="六边形 8"/>
          <p:cNvSpPr/>
          <p:nvPr/>
        </p:nvSpPr>
        <p:spPr>
          <a:xfrm>
            <a:off x="4705349" y="1487488"/>
            <a:ext cx="2779715" cy="239712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chemeClr val="accent3">
              <a:lumOff val="44000"/>
              <a:alpha val="45097"/>
            </a:schemeClr>
          </a:solidFill>
          <a:ln w="12700">
            <a:miter lim="400000"/>
          </a:ln>
        </p:spPr>
        <p:txBody>
          <a:bodyPr lIns="45719" rIns="45719" anchor="ctr"/>
          <a:lstStyle/>
          <a:p>
            <a:pPr algn="ctr">
              <a:defRPr>
                <a:solidFill>
                  <a:schemeClr val="accent3">
                    <a:lumOff val="44000"/>
                  </a:schemeClr>
                </a:solidFill>
              </a:defRPr>
            </a:pPr>
            <a:endParaRPr/>
          </a:p>
        </p:txBody>
      </p:sp>
      <p:sp>
        <p:nvSpPr>
          <p:cNvPr id="213" name="六边形 11"/>
          <p:cNvSpPr/>
          <p:nvPr/>
        </p:nvSpPr>
        <p:spPr>
          <a:xfrm>
            <a:off x="4824412" y="1589088"/>
            <a:ext cx="2543176" cy="219392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ln w="12700">
            <a:solidFill>
              <a:schemeClr val="accent3">
                <a:lumOff val="44000"/>
              </a:schemeClr>
            </a:solidFill>
            <a:miter/>
          </a:ln>
        </p:spPr>
        <p:txBody>
          <a:bodyPr lIns="45719" rIns="45719" anchor="ctr"/>
          <a:lstStyle/>
          <a:p>
            <a:pPr algn="ctr">
              <a:defRPr>
                <a:solidFill>
                  <a:schemeClr val="accent3">
                    <a:lumOff val="44000"/>
                  </a:schemeClr>
                </a:solidFill>
              </a:defRPr>
            </a:pPr>
            <a:endParaRPr/>
          </a:p>
        </p:txBody>
      </p:sp>
      <p:sp>
        <p:nvSpPr>
          <p:cNvPr id="214" name="直接连接符 13"/>
          <p:cNvSpPr/>
          <p:nvPr/>
        </p:nvSpPr>
        <p:spPr>
          <a:xfrm>
            <a:off x="2741613" y="4286250"/>
            <a:ext cx="6594476" cy="0"/>
          </a:xfrm>
          <a:prstGeom prst="line">
            <a:avLst/>
          </a:prstGeom>
          <a:ln w="57150">
            <a:solidFill>
              <a:schemeClr val="accent3">
                <a:lumOff val="44000"/>
              </a:schemeClr>
            </a:solidFill>
            <a:headEnd type="oval"/>
            <a:tailEnd type="oval"/>
          </a:ln>
        </p:spPr>
        <p:txBody>
          <a:bodyPr lIns="45719" rIns="45719"/>
          <a:lstStyle/>
          <a:p>
            <a:endParaRPr/>
          </a:p>
        </p:txBody>
      </p:sp>
      <p:sp>
        <p:nvSpPr>
          <p:cNvPr id="215" name="文本框 14"/>
          <p:cNvSpPr txBox="1"/>
          <p:nvPr/>
        </p:nvSpPr>
        <p:spPr>
          <a:xfrm>
            <a:off x="3617657" y="4357345"/>
            <a:ext cx="6956426" cy="110799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6600">
                <a:solidFill>
                  <a:schemeClr val="accent3">
                    <a:lumOff val="44000"/>
                  </a:schemeClr>
                </a:solidFill>
                <a:latin typeface="方正正中黑简体"/>
                <a:ea typeface="方正正中黑简体"/>
                <a:cs typeface="方正正中黑简体"/>
                <a:sym typeface="方正正中黑简体"/>
              </a:defRPr>
            </a:lvl1pPr>
          </a:lstStyle>
          <a:p>
            <a:r>
              <a:rPr lang="zh-CN" altLang="en-US" b="1" dirty="0" smtClean="0">
                <a:latin typeface="PingFang SC Semibold" charset="-122"/>
                <a:ea typeface="PingFang SC Semibold" charset="-122"/>
                <a:cs typeface="PingFang SC Semibold" charset="-122"/>
              </a:rPr>
              <a:t>动态规划专题</a:t>
            </a:r>
            <a:endParaRPr b="1" dirty="0">
              <a:latin typeface="PingFang SC Semibold" charset="-122"/>
              <a:ea typeface="PingFang SC Semibold" charset="-122"/>
              <a:cs typeface="PingFang SC Semibold" charset="-122"/>
            </a:endParaRPr>
          </a:p>
        </p:txBody>
      </p:sp>
      <p:sp>
        <p:nvSpPr>
          <p:cNvPr id="216" name="文本框 1"/>
          <p:cNvSpPr txBox="1"/>
          <p:nvPr/>
        </p:nvSpPr>
        <p:spPr>
          <a:xfrm>
            <a:off x="5094540" y="2134920"/>
            <a:ext cx="2001330"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7200">
                <a:solidFill>
                  <a:srgbClr val="1F968C"/>
                </a:solidFill>
                <a:latin typeface="Impact"/>
                <a:ea typeface="Impact"/>
                <a:cs typeface="Impact"/>
                <a:sym typeface="Impact"/>
              </a:defRPr>
            </a:lvl1pPr>
          </a:lstStyle>
          <a:p>
            <a:r>
              <a:rPr dirty="0" smtClean="0"/>
              <a:t>201</a:t>
            </a:r>
            <a:r>
              <a:rPr lang="en-US" dirty="0" smtClean="0"/>
              <a:t>9</a:t>
            </a:r>
            <a:endParaRPr dirty="0"/>
          </a:p>
        </p:txBody>
      </p:sp>
      <p:sp>
        <p:nvSpPr>
          <p:cNvPr id="8" name="文本框 14"/>
          <p:cNvSpPr txBox="1"/>
          <p:nvPr/>
        </p:nvSpPr>
        <p:spPr>
          <a:xfrm>
            <a:off x="4534834" y="3937131"/>
            <a:ext cx="6956426" cy="33855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6600">
                <a:solidFill>
                  <a:schemeClr val="accent3">
                    <a:lumOff val="44000"/>
                  </a:schemeClr>
                </a:solidFill>
                <a:latin typeface="方正正中黑简体"/>
                <a:ea typeface="方正正中黑简体"/>
                <a:cs typeface="方正正中黑简体"/>
                <a:sym typeface="方正正中黑简体"/>
              </a:defRPr>
            </a:lvl1pPr>
          </a:lstStyle>
          <a:p>
            <a:r>
              <a:rPr lang="en-US" sz="1600" dirty="0" smtClean="0">
                <a:latin typeface="Garamond" charset="0"/>
                <a:ea typeface="Garamond" charset="0"/>
                <a:cs typeface="Garamond" charset="0"/>
              </a:rPr>
              <a:t>mjy0724       IIIS,  Tsinghua University.</a:t>
            </a:r>
            <a:endParaRPr sz="1600" dirty="0">
              <a:latin typeface="Garamond" charset="0"/>
              <a:ea typeface="Garamond" charset="0"/>
              <a:cs typeface="Garamond"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6340102"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dirty="0" err="1" smtClean="0">
                <a:solidFill>
                  <a:schemeClr val="tx1"/>
                </a:solidFill>
              </a:rPr>
              <a:t>Vladislav</a:t>
            </a:r>
            <a:r>
              <a:rPr lang="zh-CN" altLang="en-US" sz="2800" dirty="0">
                <a:solidFill>
                  <a:schemeClr val="tx1"/>
                </a:solidFill>
              </a:rPr>
              <a:t> </a:t>
            </a:r>
            <a:r>
              <a:rPr lang="en-US" sz="2800" dirty="0" smtClean="0">
                <a:solidFill>
                  <a:schemeClr val="tx1"/>
                </a:solidFill>
              </a:rPr>
              <a:t>and </a:t>
            </a:r>
            <a:r>
              <a:rPr lang="en-US" sz="2800" dirty="0">
                <a:solidFill>
                  <a:schemeClr val="tx1"/>
                </a:solidFill>
              </a:rPr>
              <a:t>a Great Legend</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a:t>
            </a:r>
            <a:r>
              <a:rPr lang="en-US" altLang="zh-CN" sz="1100" i="1" dirty="0" err="1" smtClean="0"/>
              <a:t>Codeforces</a:t>
            </a:r>
            <a:r>
              <a:rPr lang="en-US" altLang="zh-CN" sz="1100" i="1" dirty="0" smtClean="0"/>
              <a:t> Hello 2019, Problem G.</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pic>
        <p:nvPicPr>
          <p:cNvPr id="7" name="Picture 6"/>
          <p:cNvPicPr>
            <a:picLocks noChangeAspect="1"/>
          </p:cNvPicPr>
          <p:nvPr/>
        </p:nvPicPr>
        <p:blipFill>
          <a:blip r:embed="rId3"/>
          <a:stretch>
            <a:fillRect/>
          </a:stretch>
        </p:blipFill>
        <p:spPr>
          <a:xfrm>
            <a:off x="672351" y="851764"/>
            <a:ext cx="5298143" cy="1525223"/>
          </a:xfrm>
          <a:prstGeom prst="rect">
            <a:avLst/>
          </a:prstGeom>
        </p:spPr>
      </p:pic>
      <p:sp>
        <p:nvSpPr>
          <p:cNvPr id="13" name="TextBox 12"/>
          <p:cNvSpPr txBox="1"/>
          <p:nvPr/>
        </p:nvSpPr>
        <p:spPr>
          <a:xfrm>
            <a:off x="551329" y="2398381"/>
            <a:ext cx="1106244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我们在外面枚举了</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之后，要求的东西就是：</a:t>
            </a:r>
            <a:endParaRPr lang="en-US" altLang="zh-CN" b="1" dirty="0">
              <a:latin typeface="PingFang SC Semibold" charset="-122"/>
              <a:ea typeface="PingFang SC Semibold" charset="-122"/>
              <a:cs typeface="PingFang SC Semibold" charset="-122"/>
            </a:endParaRPr>
          </a:p>
          <a:p>
            <a:pPr lvl="1" indent="0" hangingPunct="1">
              <a:lnSpc>
                <a:spcPct val="150000"/>
              </a:lnSpc>
            </a:pPr>
            <a:r>
              <a:rPr lang="en-US" altLang="zh-CN" b="1" dirty="0" smtClean="0">
                <a:latin typeface="PingFang SC Semibold" charset="-122"/>
                <a:ea typeface="PingFang SC Semibold" charset="-122"/>
                <a:cs typeface="PingFang SC Semibold" charset="-122"/>
              </a:rPr>
              <a:t>	</a:t>
            </a:r>
            <a:r>
              <a:rPr lang="zh-CN" altLang="en-US" b="1" u="sng" dirty="0" smtClean="0">
                <a:latin typeface="PingFang SC Semibold" charset="-122"/>
                <a:ea typeface="PingFang SC Semibold" charset="-122"/>
                <a:cs typeface="PingFang SC Semibold" charset="-122"/>
              </a:rPr>
              <a:t>所有非空点集对应的生成树标记了</a:t>
            </a:r>
            <a:r>
              <a:rPr lang="en-US" altLang="zh-CN" b="1" u="sng" dirty="0" err="1" smtClean="0">
                <a:latin typeface="PingFang SC Semibold" charset="-122"/>
                <a:ea typeface="PingFang SC Semibold" charset="-122"/>
                <a:cs typeface="PingFang SC Semibold" charset="-122"/>
              </a:rPr>
              <a:t>i</a:t>
            </a:r>
            <a:r>
              <a:rPr lang="zh-CN" altLang="en-US" b="1" u="sng" dirty="0" smtClean="0">
                <a:latin typeface="PingFang SC Semibold" charset="-122"/>
                <a:ea typeface="PingFang SC Semibold" charset="-122"/>
                <a:cs typeface="PingFang SC Semibold" charset="-122"/>
              </a:rPr>
              <a:t>条边的方案数之和</a:t>
            </a:r>
            <a:endParaRPr lang="en-US" altLang="zh-CN" b="1" u="sng" dirty="0">
              <a:latin typeface="PingFang SC Semibold" charset="-122"/>
              <a:ea typeface="PingFang SC Semibold" charset="-122"/>
              <a:cs typeface="PingFang SC Semibold" charset="-122"/>
            </a:endParaRPr>
          </a:p>
        </p:txBody>
      </p:sp>
      <p:sp>
        <p:nvSpPr>
          <p:cNvPr id="15" name="TextBox 14"/>
          <p:cNvSpPr txBox="1"/>
          <p:nvPr/>
        </p:nvSpPr>
        <p:spPr>
          <a:xfrm>
            <a:off x="551328" y="3212045"/>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这个东西看上去很树上背包，事实上树上背包</a:t>
            </a:r>
            <a:r>
              <a:rPr lang="zh-CN" altLang="en-US" b="1" smtClean="0">
                <a:latin typeface="PingFang SC Semibold" charset="-122"/>
                <a:ea typeface="PingFang SC Semibold" charset="-122"/>
                <a:cs typeface="PingFang SC Semibold" charset="-122"/>
              </a:rPr>
              <a:t>也就行了。</a:t>
            </a:r>
            <a:endParaRPr lang="en-US" altLang="zh-CN" b="1" u="sng" dirty="0">
              <a:latin typeface="PingFang SC Semibold" charset="-122"/>
              <a:ea typeface="PingFang SC Semibold" charset="-122"/>
              <a:cs typeface="PingFang SC Semibold" charset="-122"/>
            </a:endParaRPr>
          </a:p>
        </p:txBody>
      </p:sp>
      <p:sp>
        <p:nvSpPr>
          <p:cNvPr id="16" name="TextBox 15"/>
          <p:cNvSpPr txBox="1"/>
          <p:nvPr/>
        </p:nvSpPr>
        <p:spPr>
          <a:xfrm>
            <a:off x="551328" y="3584911"/>
            <a:ext cx="1106244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令</a:t>
            </a:r>
            <a:r>
              <a:rPr lang="en-US" altLang="zh-CN" b="1" dirty="0" err="1" smtClean="0">
                <a:latin typeface="PingFang SC Semibold" charset="-122"/>
                <a:ea typeface="PingFang SC Semibold" charset="-122"/>
                <a:cs typeface="PingFang SC Semibold" charset="-122"/>
              </a:rPr>
              <a:t>dp</a:t>
            </a:r>
            <a:r>
              <a:rPr lang="en-US" altLang="zh-CN" b="1" dirty="0" smtClean="0">
                <a:latin typeface="PingFang SC Semibold" charset="-122"/>
                <a:ea typeface="PingFang SC Semibold" charset="-122"/>
                <a:cs typeface="PingFang SC Semibold" charset="-122"/>
              </a:rPr>
              <a:t>_{</a:t>
            </a:r>
            <a:r>
              <a:rPr lang="en-US" altLang="zh-CN" b="1" dirty="0" err="1" smtClean="0">
                <a:latin typeface="PingFang SC Semibold" charset="-122"/>
                <a:ea typeface="PingFang SC Semibold" charset="-122"/>
                <a:cs typeface="PingFang SC Semibold" charset="-122"/>
              </a:rPr>
              <a:t>i,j</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表示以点</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为根的所有生成树当中标记了</a:t>
            </a:r>
            <a:r>
              <a:rPr lang="en-US" altLang="zh-CN" b="1" dirty="0" smtClean="0">
                <a:latin typeface="PingFang SC Semibold" charset="-122"/>
                <a:ea typeface="PingFang SC Semibold" charset="-122"/>
                <a:cs typeface="PingFang SC Semibold" charset="-122"/>
              </a:rPr>
              <a:t>j</a:t>
            </a:r>
            <a:r>
              <a:rPr lang="zh-CN" altLang="en-US" b="1" dirty="0" smtClean="0">
                <a:latin typeface="PingFang SC Semibold" charset="-122"/>
                <a:ea typeface="PingFang SC Semibold" charset="-122"/>
                <a:cs typeface="PingFang SC Semibold" charset="-122"/>
              </a:rPr>
              <a:t>条边的方案数，由于点集大小之类的不影响答案，所以不同的点集对应的生成树可以一并考虑。</a:t>
            </a:r>
            <a:endParaRPr lang="en-US" altLang="zh-CN" b="1" u="sng" dirty="0">
              <a:latin typeface="PingFang SC Semibold" charset="-122"/>
              <a:ea typeface="PingFang SC Semibold" charset="-122"/>
              <a:cs typeface="PingFang SC Semibold" charset="-122"/>
            </a:endParaRPr>
          </a:p>
        </p:txBody>
      </p:sp>
      <p:sp>
        <p:nvSpPr>
          <p:cNvPr id="17" name="TextBox 16"/>
          <p:cNvSpPr txBox="1"/>
          <p:nvPr/>
        </p:nvSpPr>
        <p:spPr>
          <a:xfrm>
            <a:off x="551328" y="4352955"/>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对于每一棵生成树，我们都在它最高的节点处累计进答案。</a:t>
            </a:r>
            <a:endParaRPr lang="en-US" altLang="zh-CN" b="1" u="sng" dirty="0">
              <a:latin typeface="PingFang SC Semibold" charset="-122"/>
              <a:ea typeface="PingFang SC Semibold" charset="-122"/>
              <a:cs typeface="PingFang SC Semibold" charset="-122"/>
            </a:endParaRPr>
          </a:p>
        </p:txBody>
      </p:sp>
      <p:sp>
        <p:nvSpPr>
          <p:cNvPr id="18" name="TextBox 17"/>
          <p:cNvSpPr txBox="1"/>
          <p:nvPr/>
        </p:nvSpPr>
        <p:spPr>
          <a:xfrm>
            <a:off x="551328" y="4715129"/>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大家都会算吗？</a:t>
            </a:r>
            <a:endParaRPr lang="en-US" altLang="zh-CN" b="1" u="sng"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16939535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3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fade">
                                      <p:cBhvr>
                                        <p:cTn id="17" dur="3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fade">
                                      <p:cBhvr>
                                        <p:cTn id="22" dur="3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fade">
                                      <p:cBhvr>
                                        <p:cTn id="27" dur="300"/>
                                        <p:tgtEl>
                                          <p:spTgt spid="1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17">
                                            <p:txEl>
                                              <p:pRg st="0" end="0"/>
                                            </p:txEl>
                                          </p:spTgt>
                                        </p:tgtEl>
                                        <p:attrNameLst>
                                          <p:attrName>style.visibility</p:attrName>
                                        </p:attrNameLst>
                                      </p:cBhvr>
                                      <p:to>
                                        <p:strVal val="visible"/>
                                      </p:to>
                                    </p:set>
                                    <p:animEffect transition="in" filter="fade">
                                      <p:cBhvr>
                                        <p:cTn id="32" dur="300"/>
                                        <p:tgtEl>
                                          <p:spTgt spid="1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18">
                                            <p:txEl>
                                              <p:pRg st="0" end="0"/>
                                            </p:txEl>
                                          </p:spTgt>
                                        </p:tgtEl>
                                        <p:attrNameLst>
                                          <p:attrName>style.visibility</p:attrName>
                                        </p:attrNameLst>
                                      </p:cBhvr>
                                      <p:to>
                                        <p:strVal val="visible"/>
                                      </p:to>
                                    </p:set>
                                    <p:animEffect transition="in" filter="fade">
                                      <p:cBhvr>
                                        <p:cTn id="37" dur="3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6340102"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dirty="0" err="1" smtClean="0">
                <a:solidFill>
                  <a:schemeClr val="tx1"/>
                </a:solidFill>
              </a:rPr>
              <a:t>Vladislav</a:t>
            </a:r>
            <a:r>
              <a:rPr lang="zh-CN" altLang="en-US" sz="2800" dirty="0">
                <a:solidFill>
                  <a:schemeClr val="tx1"/>
                </a:solidFill>
              </a:rPr>
              <a:t> </a:t>
            </a:r>
            <a:r>
              <a:rPr lang="en-US" sz="2800" dirty="0" smtClean="0">
                <a:solidFill>
                  <a:schemeClr val="tx1"/>
                </a:solidFill>
              </a:rPr>
              <a:t>and </a:t>
            </a:r>
            <a:r>
              <a:rPr lang="en-US" sz="2800" dirty="0">
                <a:solidFill>
                  <a:schemeClr val="tx1"/>
                </a:solidFill>
              </a:rPr>
              <a:t>a Great Legend</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a:t>
            </a:r>
            <a:r>
              <a:rPr lang="en-US" altLang="zh-CN" sz="1100" i="1" dirty="0" err="1" smtClean="0"/>
              <a:t>Codeforces</a:t>
            </a:r>
            <a:r>
              <a:rPr lang="en-US" altLang="zh-CN" sz="1100" i="1" dirty="0" smtClean="0"/>
              <a:t> Hello 2019, Problem G.</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pic>
        <p:nvPicPr>
          <p:cNvPr id="2" name="Picture 1"/>
          <p:cNvPicPr>
            <a:picLocks noChangeAspect="1"/>
          </p:cNvPicPr>
          <p:nvPr/>
        </p:nvPicPr>
        <p:blipFill>
          <a:blip r:embed="rId3"/>
          <a:stretch>
            <a:fillRect/>
          </a:stretch>
        </p:blipFill>
        <p:spPr>
          <a:xfrm>
            <a:off x="551329" y="859043"/>
            <a:ext cx="9215178" cy="4250840"/>
          </a:xfrm>
          <a:prstGeom prst="rect">
            <a:avLst/>
          </a:prstGeom>
        </p:spPr>
      </p:pic>
      <p:sp>
        <p:nvSpPr>
          <p:cNvPr id="14" name="TextBox 13"/>
          <p:cNvSpPr txBox="1"/>
          <p:nvPr/>
        </p:nvSpPr>
        <p:spPr>
          <a:xfrm>
            <a:off x="551329" y="5301171"/>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时间复杂度</a:t>
            </a:r>
            <a:r>
              <a:rPr lang="en-US" altLang="zh-CN" b="1" dirty="0" smtClean="0">
                <a:latin typeface="PingFang SC Semibold" charset="-122"/>
                <a:ea typeface="PingFang SC Semibold" charset="-122"/>
                <a:cs typeface="PingFang SC Semibold" charset="-122"/>
              </a:rPr>
              <a:t>O(</a:t>
            </a:r>
            <a:r>
              <a:rPr lang="en-US" altLang="zh-CN" b="1" dirty="0" err="1" smtClean="0">
                <a:latin typeface="PingFang SC Semibold" charset="-122"/>
                <a:ea typeface="PingFang SC Semibold" charset="-122"/>
                <a:cs typeface="PingFang SC Semibold" charset="-122"/>
              </a:rPr>
              <a:t>nk</a:t>
            </a:r>
            <a:r>
              <a:rPr lang="en-US" altLang="zh-CN" b="1" dirty="0" smtClean="0">
                <a:latin typeface="PingFang SC Semibold" charset="-122"/>
                <a:ea typeface="PingFang SC Semibold" charset="-122"/>
                <a:cs typeface="PingFang SC Semibold" charset="-122"/>
              </a:rPr>
              <a:t>)</a:t>
            </a:r>
            <a:endParaRPr lang="en-US" altLang="zh-CN" b="1" u="sng"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7778066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3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6340102"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dirty="0" err="1" smtClean="0">
                <a:solidFill>
                  <a:schemeClr val="tx1"/>
                </a:solidFill>
              </a:rPr>
              <a:t>Vladislav</a:t>
            </a:r>
            <a:r>
              <a:rPr lang="zh-CN" altLang="en-US" sz="2800" dirty="0">
                <a:solidFill>
                  <a:schemeClr val="tx1"/>
                </a:solidFill>
              </a:rPr>
              <a:t> </a:t>
            </a:r>
            <a:r>
              <a:rPr lang="en-US" sz="2800" dirty="0" smtClean="0">
                <a:solidFill>
                  <a:schemeClr val="tx1"/>
                </a:solidFill>
              </a:rPr>
              <a:t>and </a:t>
            </a:r>
            <a:r>
              <a:rPr lang="en-US" sz="2800" dirty="0">
                <a:solidFill>
                  <a:schemeClr val="tx1"/>
                </a:solidFill>
              </a:rPr>
              <a:t>a Great Legend</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a:t>
            </a:r>
            <a:r>
              <a:rPr lang="en-US" altLang="zh-CN" sz="1100" i="1" dirty="0" err="1" smtClean="0"/>
              <a:t>Codeforces</a:t>
            </a:r>
            <a:r>
              <a:rPr lang="en-US" altLang="zh-CN" sz="1100" i="1" dirty="0" smtClean="0"/>
              <a:t> Hello 2019, Problem G.</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4" name="TextBox 13"/>
          <p:cNvSpPr txBox="1"/>
          <p:nvPr/>
        </p:nvSpPr>
        <p:spPr>
          <a:xfrm>
            <a:off x="445992" y="709203"/>
            <a:ext cx="1106244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时间复杂度</a:t>
            </a:r>
            <a:r>
              <a:rPr lang="en-US" altLang="zh-CN" b="1" dirty="0" smtClean="0">
                <a:latin typeface="PingFang SC Semibold" charset="-122"/>
                <a:ea typeface="PingFang SC Semibold" charset="-122"/>
                <a:cs typeface="PingFang SC Semibold" charset="-122"/>
              </a:rPr>
              <a:t>?</a:t>
            </a:r>
          </a:p>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分三种情况考虑：</a:t>
            </a:r>
            <a:endParaRPr lang="en-US" altLang="zh-CN" b="1" dirty="0" smtClean="0">
              <a:latin typeface="PingFang SC Semibold" charset="-122"/>
              <a:ea typeface="PingFang SC Semibold" charset="-122"/>
              <a:cs typeface="PingFang SC Semibold" charset="-122"/>
            </a:endParaRPr>
          </a:p>
        </p:txBody>
      </p:sp>
      <p:sp>
        <p:nvSpPr>
          <p:cNvPr id="8" name="TextBox 7"/>
          <p:cNvSpPr txBox="1"/>
          <p:nvPr/>
        </p:nvSpPr>
        <p:spPr>
          <a:xfrm>
            <a:off x="445992" y="1746105"/>
            <a:ext cx="11062449"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en-US" altLang="zh-CN" sz="2000" b="1" dirty="0" err="1" smtClean="0">
                <a:solidFill>
                  <a:srgbClr val="0F966A"/>
                </a:solidFill>
                <a:latin typeface="Microsoft YaHei" charset="-122"/>
                <a:ea typeface="Microsoft YaHei" charset="-122"/>
                <a:cs typeface="Microsoft YaHei" charset="-122"/>
              </a:rPr>
              <a:t>sz</a:t>
            </a:r>
            <a:r>
              <a:rPr lang="en-US" altLang="zh-CN" sz="2000" b="1" dirty="0" smtClean="0">
                <a:solidFill>
                  <a:srgbClr val="0F966A"/>
                </a:solidFill>
                <a:latin typeface="Microsoft YaHei" charset="-122"/>
                <a:ea typeface="Microsoft YaHei" charset="-122"/>
                <a:cs typeface="Microsoft YaHei" charset="-122"/>
              </a:rPr>
              <a:t>[u] &gt;= k &amp; </a:t>
            </a:r>
            <a:r>
              <a:rPr lang="en-US" altLang="zh-CN" sz="2000" b="1" dirty="0" err="1" smtClean="0">
                <a:solidFill>
                  <a:srgbClr val="0F966A"/>
                </a:solidFill>
                <a:latin typeface="Microsoft YaHei" charset="-122"/>
                <a:ea typeface="Microsoft YaHei" charset="-122"/>
                <a:cs typeface="Microsoft YaHei" charset="-122"/>
              </a:rPr>
              <a:t>sz</a:t>
            </a:r>
            <a:r>
              <a:rPr lang="en-US" altLang="zh-CN" sz="2000" b="1" dirty="0" smtClean="0">
                <a:solidFill>
                  <a:srgbClr val="0F966A"/>
                </a:solidFill>
                <a:latin typeface="Microsoft YaHei" charset="-122"/>
                <a:ea typeface="Microsoft YaHei" charset="-122"/>
                <a:cs typeface="Microsoft YaHei" charset="-122"/>
              </a:rPr>
              <a:t>[v] &gt;= k</a:t>
            </a:r>
            <a:r>
              <a:rPr lang="zh-CN" altLang="en-US" sz="2000" b="1" dirty="0" smtClean="0">
                <a:solidFill>
                  <a:srgbClr val="0F966A"/>
                </a:solidFill>
                <a:latin typeface="Microsoft YaHei" charset="-122"/>
                <a:ea typeface="Microsoft YaHei" charset="-122"/>
                <a:cs typeface="Microsoft YaHei" charset="-122"/>
              </a:rPr>
              <a:t>，单次合并复杂度</a:t>
            </a:r>
            <a:r>
              <a:rPr lang="en-US" altLang="zh-CN" sz="2000" b="1" dirty="0" smtClean="0">
                <a:solidFill>
                  <a:srgbClr val="0F966A"/>
                </a:solidFill>
                <a:latin typeface="Microsoft YaHei" charset="-122"/>
                <a:ea typeface="Microsoft YaHei" charset="-122"/>
                <a:cs typeface="Microsoft YaHei" charset="-122"/>
              </a:rPr>
              <a:t>O(k^2)</a:t>
            </a:r>
          </a:p>
          <a:p>
            <a:pPr lvl="1" indent="0" hangingPunct="1">
              <a:lnSpc>
                <a:spcPct val="150000"/>
              </a:lnSpc>
            </a:pPr>
            <a:r>
              <a:rPr lang="en-US" altLang="zh-CN" b="1" dirty="0">
                <a:latin typeface="PingFang SC Semibold" charset="-122"/>
                <a:ea typeface="PingFang SC Semibold" charset="-122"/>
                <a:cs typeface="PingFang SC Semibold" charset="-122"/>
              </a:rPr>
              <a:t>	</a:t>
            </a:r>
            <a:r>
              <a:rPr lang="zh-CN" altLang="en-US" sz="1600" b="1" dirty="0" smtClean="0">
                <a:latin typeface="PingFang SC Semibold" charset="-122"/>
                <a:ea typeface="PingFang SC Semibold" charset="-122"/>
                <a:cs typeface="PingFang SC Semibold" charset="-122"/>
              </a:rPr>
              <a:t>此时每次相当于合并了两堆大小为至少为</a:t>
            </a:r>
            <a:r>
              <a:rPr lang="en-US" altLang="zh-CN" sz="1600" b="1" dirty="0" smtClean="0">
                <a:latin typeface="PingFang SC Semibold" charset="-122"/>
                <a:ea typeface="PingFang SC Semibold" charset="-122"/>
                <a:cs typeface="PingFang SC Semibold" charset="-122"/>
              </a:rPr>
              <a:t>k</a:t>
            </a:r>
            <a:r>
              <a:rPr lang="zh-CN" altLang="en-US" sz="1600" b="1" dirty="0" smtClean="0">
                <a:latin typeface="PingFang SC Semibold" charset="-122"/>
                <a:ea typeface="PingFang SC Semibold" charset="-122"/>
                <a:cs typeface="PingFang SC Semibold" charset="-122"/>
              </a:rPr>
              <a:t>的石子</a:t>
            </a:r>
            <a:endParaRPr lang="en-US" altLang="zh-CN" sz="1600" b="1" dirty="0" smtClean="0">
              <a:latin typeface="PingFang SC Semibold" charset="-122"/>
              <a:ea typeface="PingFang SC Semibold" charset="-122"/>
              <a:cs typeface="PingFang SC Semibold" charset="-122"/>
            </a:endParaRPr>
          </a:p>
          <a:p>
            <a:pPr lvl="1" indent="0" hangingPunct="1">
              <a:lnSpc>
                <a:spcPct val="150000"/>
              </a:lnSpc>
            </a:pPr>
            <a:r>
              <a:rPr lang="en-US" altLang="zh-CN" sz="1600" b="1" dirty="0">
                <a:latin typeface="PingFang SC Semibold" charset="-122"/>
                <a:ea typeface="PingFang SC Semibold" charset="-122"/>
                <a:cs typeface="PingFang SC Semibold" charset="-122"/>
              </a:rPr>
              <a:t>	</a:t>
            </a:r>
            <a:r>
              <a:rPr lang="zh-CN" altLang="en-US" sz="1600" b="1" dirty="0" smtClean="0">
                <a:latin typeface="PingFang SC Semibold" charset="-122"/>
                <a:ea typeface="PingFang SC Semibold" charset="-122"/>
                <a:cs typeface="PingFang SC Semibold" charset="-122"/>
              </a:rPr>
              <a:t>至多有</a:t>
            </a:r>
            <a:r>
              <a:rPr lang="en-US" altLang="zh-CN" sz="1600" b="1" dirty="0" smtClean="0">
                <a:latin typeface="PingFang SC Semibold" charset="-122"/>
                <a:ea typeface="PingFang SC Semibold" charset="-122"/>
                <a:cs typeface="PingFang SC Semibold" charset="-122"/>
              </a:rPr>
              <a:t>n/k</a:t>
            </a:r>
            <a:r>
              <a:rPr lang="zh-CN" altLang="en-US" sz="1600" b="1" dirty="0" smtClean="0">
                <a:latin typeface="PingFang SC Semibold" charset="-122"/>
                <a:ea typeface="PingFang SC Semibold" charset="-122"/>
                <a:cs typeface="PingFang SC Semibold" charset="-122"/>
              </a:rPr>
              <a:t>堆，因此合并次数为</a:t>
            </a:r>
            <a:r>
              <a:rPr lang="en-US" altLang="zh-CN" sz="1600" b="1" dirty="0" smtClean="0">
                <a:latin typeface="PingFang SC Semibold" charset="-122"/>
                <a:ea typeface="PingFang SC Semibold" charset="-122"/>
                <a:cs typeface="PingFang SC Semibold" charset="-122"/>
              </a:rPr>
              <a:t>O(n/k)</a:t>
            </a:r>
            <a:r>
              <a:rPr lang="zh-CN" altLang="en-US" sz="1600" b="1" dirty="0" smtClean="0">
                <a:latin typeface="PingFang SC Semibold" charset="-122"/>
                <a:ea typeface="PingFang SC Semibold" charset="-122"/>
                <a:cs typeface="PingFang SC Semibold" charset="-122"/>
              </a:rPr>
              <a:t>，总复杂度</a:t>
            </a:r>
            <a:r>
              <a:rPr lang="en-US" altLang="zh-CN" sz="1600" b="1" dirty="0" smtClean="0">
                <a:latin typeface="PingFang SC Semibold" charset="-122"/>
                <a:ea typeface="PingFang SC Semibold" charset="-122"/>
                <a:cs typeface="PingFang SC Semibold" charset="-122"/>
              </a:rPr>
              <a:t>O(</a:t>
            </a:r>
            <a:r>
              <a:rPr lang="en-US" altLang="zh-CN" sz="1600" b="1" dirty="0" err="1" smtClean="0">
                <a:latin typeface="PingFang SC Semibold" charset="-122"/>
                <a:ea typeface="PingFang SC Semibold" charset="-122"/>
                <a:cs typeface="PingFang SC Semibold" charset="-122"/>
              </a:rPr>
              <a:t>nk</a:t>
            </a:r>
            <a:r>
              <a:rPr lang="en-US" altLang="zh-CN" sz="1600" b="1" dirty="0" smtClean="0">
                <a:latin typeface="PingFang SC Semibold" charset="-122"/>
                <a:ea typeface="PingFang SC Semibold" charset="-122"/>
                <a:cs typeface="PingFang SC Semibold" charset="-122"/>
              </a:rPr>
              <a:t>)</a:t>
            </a:r>
          </a:p>
        </p:txBody>
      </p:sp>
      <p:sp>
        <p:nvSpPr>
          <p:cNvPr id="9" name="TextBox 8"/>
          <p:cNvSpPr txBox="1"/>
          <p:nvPr/>
        </p:nvSpPr>
        <p:spPr>
          <a:xfrm>
            <a:off x="445991" y="3077038"/>
            <a:ext cx="11062449" cy="9694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en-US" altLang="zh-CN" sz="2000" b="1" dirty="0" err="1" smtClean="0">
                <a:solidFill>
                  <a:srgbClr val="0F966A"/>
                </a:solidFill>
                <a:latin typeface="Microsoft YaHei" charset="-122"/>
                <a:ea typeface="Microsoft YaHei" charset="-122"/>
                <a:cs typeface="Microsoft YaHei" charset="-122"/>
              </a:rPr>
              <a:t>sz</a:t>
            </a:r>
            <a:r>
              <a:rPr lang="en-US" altLang="zh-CN" sz="2000" b="1" dirty="0" smtClean="0">
                <a:solidFill>
                  <a:srgbClr val="0F966A"/>
                </a:solidFill>
                <a:latin typeface="Microsoft YaHei" charset="-122"/>
                <a:ea typeface="Microsoft YaHei" charset="-122"/>
                <a:cs typeface="Microsoft YaHei" charset="-122"/>
              </a:rPr>
              <a:t>[u] &gt;= k &amp; </a:t>
            </a:r>
            <a:r>
              <a:rPr lang="en-US" altLang="zh-CN" sz="2000" b="1" dirty="0" err="1" smtClean="0">
                <a:solidFill>
                  <a:srgbClr val="0F966A"/>
                </a:solidFill>
                <a:latin typeface="Microsoft YaHei" charset="-122"/>
                <a:ea typeface="Microsoft YaHei" charset="-122"/>
                <a:cs typeface="Microsoft YaHei" charset="-122"/>
              </a:rPr>
              <a:t>sz</a:t>
            </a:r>
            <a:r>
              <a:rPr lang="en-US" altLang="zh-CN" sz="2000" b="1" dirty="0" smtClean="0">
                <a:solidFill>
                  <a:srgbClr val="0F966A"/>
                </a:solidFill>
                <a:latin typeface="Microsoft YaHei" charset="-122"/>
                <a:ea typeface="Microsoft YaHei" charset="-122"/>
                <a:cs typeface="Microsoft YaHei" charset="-122"/>
              </a:rPr>
              <a:t>[v] &lt; k</a:t>
            </a:r>
            <a:r>
              <a:rPr lang="zh-CN" altLang="en-US" sz="2000" b="1" dirty="0" smtClean="0">
                <a:solidFill>
                  <a:srgbClr val="0F966A"/>
                </a:solidFill>
                <a:latin typeface="Microsoft YaHei" charset="-122"/>
                <a:ea typeface="Microsoft YaHei" charset="-122"/>
                <a:cs typeface="Microsoft YaHei" charset="-122"/>
              </a:rPr>
              <a:t>，单次合并复杂度</a:t>
            </a:r>
            <a:r>
              <a:rPr lang="en-US" altLang="zh-CN" sz="2000" b="1" dirty="0" smtClean="0">
                <a:solidFill>
                  <a:srgbClr val="0F966A"/>
                </a:solidFill>
                <a:latin typeface="Microsoft YaHei" charset="-122"/>
                <a:ea typeface="Microsoft YaHei" charset="-122"/>
                <a:cs typeface="Microsoft YaHei" charset="-122"/>
              </a:rPr>
              <a:t>O(k*</a:t>
            </a:r>
            <a:r>
              <a:rPr lang="en-US" altLang="zh-CN" sz="2000" b="1" dirty="0" err="1" smtClean="0">
                <a:solidFill>
                  <a:srgbClr val="0F966A"/>
                </a:solidFill>
                <a:latin typeface="Microsoft YaHei" charset="-122"/>
                <a:ea typeface="Microsoft YaHei" charset="-122"/>
                <a:cs typeface="Microsoft YaHei" charset="-122"/>
              </a:rPr>
              <a:t>sz</a:t>
            </a:r>
            <a:r>
              <a:rPr lang="en-US" altLang="zh-CN" sz="2000" b="1" dirty="0" smtClean="0">
                <a:solidFill>
                  <a:srgbClr val="0F966A"/>
                </a:solidFill>
                <a:latin typeface="Microsoft YaHei" charset="-122"/>
                <a:ea typeface="Microsoft YaHei" charset="-122"/>
                <a:cs typeface="Microsoft YaHei" charset="-122"/>
              </a:rPr>
              <a:t>[v])</a:t>
            </a:r>
          </a:p>
          <a:p>
            <a:pPr lvl="1" indent="0" hangingPunct="1">
              <a:lnSpc>
                <a:spcPct val="150000"/>
              </a:lnSpc>
            </a:pPr>
            <a:r>
              <a:rPr lang="en-US" altLang="zh-CN" b="1" dirty="0">
                <a:latin typeface="PingFang SC Semibold" charset="-122"/>
                <a:ea typeface="PingFang SC Semibold" charset="-122"/>
                <a:cs typeface="PingFang SC Semibold" charset="-122"/>
              </a:rPr>
              <a:t>	</a:t>
            </a:r>
            <a:r>
              <a:rPr lang="zh-CN" altLang="en-US" sz="1600" b="1" dirty="0" smtClean="0">
                <a:latin typeface="PingFang SC Semibold" charset="-122"/>
                <a:ea typeface="PingFang SC Semibold" charset="-122"/>
                <a:cs typeface="PingFang SC Semibold" charset="-122"/>
              </a:rPr>
              <a:t>这种情况下</a:t>
            </a:r>
            <a:r>
              <a:rPr lang="en-US" altLang="zh-CN" sz="1600" b="1" dirty="0" err="1" smtClean="0">
                <a:latin typeface="PingFang SC Semibold" charset="-122"/>
                <a:ea typeface="PingFang SC Semibold" charset="-122"/>
                <a:cs typeface="PingFang SC Semibold" charset="-122"/>
              </a:rPr>
              <a:t>sz</a:t>
            </a:r>
            <a:r>
              <a:rPr lang="en-US" altLang="zh-CN" sz="1600" b="1" dirty="0" smtClean="0">
                <a:latin typeface="PingFang SC Semibold" charset="-122"/>
                <a:ea typeface="PingFang SC Semibold" charset="-122"/>
                <a:cs typeface="PingFang SC Semibold" charset="-122"/>
              </a:rPr>
              <a:t>[v]</a:t>
            </a:r>
            <a:r>
              <a:rPr lang="zh-CN" altLang="en-US" sz="1600" b="1" dirty="0" smtClean="0">
                <a:latin typeface="PingFang SC Semibold" charset="-122"/>
                <a:ea typeface="PingFang SC Semibold" charset="-122"/>
                <a:cs typeface="PingFang SC Semibold" charset="-122"/>
              </a:rPr>
              <a:t>之和不超过</a:t>
            </a:r>
            <a:r>
              <a:rPr lang="en-US" altLang="zh-CN" sz="1600" b="1" dirty="0" smtClean="0">
                <a:latin typeface="PingFang SC Semibold" charset="-122"/>
                <a:ea typeface="PingFang SC Semibold" charset="-122"/>
                <a:cs typeface="PingFang SC Semibold" charset="-122"/>
              </a:rPr>
              <a:t>n</a:t>
            </a:r>
            <a:r>
              <a:rPr lang="zh-CN" altLang="en-US" sz="1600" b="1" dirty="0" smtClean="0">
                <a:latin typeface="PingFang SC Semibold" charset="-122"/>
                <a:ea typeface="PingFang SC Semibold" charset="-122"/>
                <a:cs typeface="PingFang SC Semibold" charset="-122"/>
              </a:rPr>
              <a:t>，因此总复杂度</a:t>
            </a:r>
            <a:r>
              <a:rPr lang="en-US" altLang="zh-CN" sz="1600" b="1" dirty="0" smtClean="0">
                <a:latin typeface="PingFang SC Semibold" charset="-122"/>
                <a:ea typeface="PingFang SC Semibold" charset="-122"/>
                <a:cs typeface="PingFang SC Semibold" charset="-122"/>
              </a:rPr>
              <a:t>O(</a:t>
            </a:r>
            <a:r>
              <a:rPr lang="en-US" altLang="zh-CN" sz="1600" b="1" dirty="0" err="1" smtClean="0">
                <a:latin typeface="PingFang SC Semibold" charset="-122"/>
                <a:ea typeface="PingFang SC Semibold" charset="-122"/>
                <a:cs typeface="PingFang SC Semibold" charset="-122"/>
              </a:rPr>
              <a:t>nk</a:t>
            </a:r>
            <a:r>
              <a:rPr lang="en-US" altLang="zh-CN" sz="1600" b="1" dirty="0" smtClean="0">
                <a:latin typeface="PingFang SC Semibold" charset="-122"/>
                <a:ea typeface="PingFang SC Semibold" charset="-122"/>
                <a:cs typeface="PingFang SC Semibold" charset="-122"/>
              </a:rPr>
              <a:t>)</a:t>
            </a:r>
            <a:r>
              <a:rPr lang="zh-CN" altLang="en-US" sz="1600" b="1" dirty="0" smtClean="0">
                <a:latin typeface="PingFang SC Semibold" charset="-122"/>
                <a:ea typeface="PingFang SC Semibold" charset="-122"/>
                <a:cs typeface="PingFang SC Semibold" charset="-122"/>
              </a:rPr>
              <a:t>。</a:t>
            </a:r>
            <a:r>
              <a:rPr lang="en-US" altLang="zh-CN" sz="1600" b="1" dirty="0" smtClean="0">
                <a:latin typeface="PingFang SC Semibold" charset="-122"/>
                <a:ea typeface="PingFang SC Semibold" charset="-122"/>
                <a:cs typeface="PingFang SC Semibold" charset="-122"/>
              </a:rPr>
              <a:t>u</a:t>
            </a:r>
            <a:r>
              <a:rPr lang="zh-CN" altLang="en-US" sz="1600" b="1" dirty="0" smtClean="0">
                <a:latin typeface="PingFang SC Semibold" charset="-122"/>
                <a:ea typeface="PingFang SC Semibold" charset="-122"/>
                <a:cs typeface="PingFang SC Semibold" charset="-122"/>
              </a:rPr>
              <a:t>和</a:t>
            </a:r>
            <a:r>
              <a:rPr lang="en-US" altLang="zh-CN" sz="1600" b="1" dirty="0" smtClean="0">
                <a:latin typeface="PingFang SC Semibold" charset="-122"/>
                <a:ea typeface="PingFang SC Semibold" charset="-122"/>
                <a:cs typeface="PingFang SC Semibold" charset="-122"/>
              </a:rPr>
              <a:t>v</a:t>
            </a:r>
            <a:r>
              <a:rPr lang="zh-CN" altLang="en-US" sz="1600" b="1" dirty="0" smtClean="0">
                <a:latin typeface="PingFang SC Semibold" charset="-122"/>
                <a:ea typeface="PingFang SC Semibold" charset="-122"/>
                <a:cs typeface="PingFang SC Semibold" charset="-122"/>
              </a:rPr>
              <a:t>交换的情况也是如此。</a:t>
            </a:r>
            <a:endParaRPr lang="en-US" altLang="zh-CN" sz="1600" b="1" dirty="0" smtClean="0">
              <a:latin typeface="PingFang SC Semibold" charset="-122"/>
              <a:ea typeface="PingFang SC Semibold" charset="-122"/>
              <a:cs typeface="PingFang SC Semibold" charset="-122"/>
            </a:endParaRPr>
          </a:p>
        </p:txBody>
      </p:sp>
      <p:sp>
        <p:nvSpPr>
          <p:cNvPr id="10" name="TextBox 9"/>
          <p:cNvSpPr txBox="1"/>
          <p:nvPr/>
        </p:nvSpPr>
        <p:spPr>
          <a:xfrm>
            <a:off x="445990" y="4075604"/>
            <a:ext cx="11062449" cy="17081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en-US" altLang="zh-CN" sz="2000" b="1" dirty="0" err="1" smtClean="0">
                <a:solidFill>
                  <a:srgbClr val="0F966A"/>
                </a:solidFill>
                <a:latin typeface="Microsoft YaHei" charset="-122"/>
                <a:ea typeface="Microsoft YaHei" charset="-122"/>
                <a:cs typeface="Microsoft YaHei" charset="-122"/>
              </a:rPr>
              <a:t>sz</a:t>
            </a:r>
            <a:r>
              <a:rPr lang="en-US" altLang="zh-CN" sz="2000" b="1" dirty="0" smtClean="0">
                <a:solidFill>
                  <a:srgbClr val="0F966A"/>
                </a:solidFill>
                <a:latin typeface="Microsoft YaHei" charset="-122"/>
                <a:ea typeface="Microsoft YaHei" charset="-122"/>
                <a:cs typeface="Microsoft YaHei" charset="-122"/>
              </a:rPr>
              <a:t>[u] &lt; k &amp; </a:t>
            </a:r>
            <a:r>
              <a:rPr lang="en-US" altLang="zh-CN" sz="2000" b="1" dirty="0" err="1" smtClean="0">
                <a:solidFill>
                  <a:srgbClr val="0F966A"/>
                </a:solidFill>
                <a:latin typeface="Microsoft YaHei" charset="-122"/>
                <a:ea typeface="Microsoft YaHei" charset="-122"/>
                <a:cs typeface="Microsoft YaHei" charset="-122"/>
              </a:rPr>
              <a:t>sz</a:t>
            </a:r>
            <a:r>
              <a:rPr lang="en-US" altLang="zh-CN" sz="2000" b="1" dirty="0" smtClean="0">
                <a:solidFill>
                  <a:srgbClr val="0F966A"/>
                </a:solidFill>
                <a:latin typeface="Microsoft YaHei" charset="-122"/>
                <a:ea typeface="Microsoft YaHei" charset="-122"/>
                <a:cs typeface="Microsoft YaHei" charset="-122"/>
              </a:rPr>
              <a:t>[v] &lt; k</a:t>
            </a:r>
          </a:p>
          <a:p>
            <a:pPr marR="0" lvl="0" defTabSz="914400" eaLnBrk="1" fontAlgn="auto" latinLnBrk="0" hangingPunct="1">
              <a:lnSpc>
                <a:spcPct val="150000"/>
              </a:lnSpc>
              <a:spcBef>
                <a:spcPts val="0"/>
              </a:spcBef>
              <a:spcAft>
                <a:spcPts val="0"/>
              </a:spcAft>
              <a:buClrTx/>
              <a:buSzTx/>
              <a:tabLst/>
              <a:defRPr/>
            </a:pPr>
            <a:r>
              <a:rPr lang="en-US" altLang="zh-CN" b="1" dirty="0">
                <a:latin typeface="PingFang SC Semibold" charset="-122"/>
                <a:ea typeface="PingFang SC Semibold" charset="-122"/>
                <a:cs typeface="PingFang SC Semibold" charset="-122"/>
              </a:rPr>
              <a:t>	</a:t>
            </a:r>
            <a:r>
              <a:rPr lang="zh-CN" altLang="en-US" sz="1600" b="1" dirty="0" smtClean="0">
                <a:latin typeface="PingFang SC Semibold" charset="-122"/>
                <a:ea typeface="PingFang SC Semibold" charset="-122"/>
                <a:cs typeface="PingFang SC Semibold" charset="-122"/>
              </a:rPr>
              <a:t>相当于是正常的树上背包，树的大小为</a:t>
            </a:r>
            <a:r>
              <a:rPr lang="en-US" altLang="zh-CN" sz="1600" b="1" dirty="0" smtClean="0">
                <a:latin typeface="PingFang SC Semibold" charset="-122"/>
                <a:ea typeface="PingFang SC Semibold" charset="-122"/>
                <a:cs typeface="PingFang SC Semibold" charset="-122"/>
              </a:rPr>
              <a:t>O(k)</a:t>
            </a:r>
            <a:r>
              <a:rPr lang="zh-CN" altLang="en-US" sz="1600" b="1" dirty="0" smtClean="0">
                <a:latin typeface="PingFang SC Semibold" charset="-122"/>
                <a:ea typeface="PingFang SC Semibold" charset="-122"/>
                <a:cs typeface="PingFang SC Semibold" charset="-122"/>
              </a:rPr>
              <a:t>，众所周知它的复杂度是</a:t>
            </a:r>
            <a:r>
              <a:rPr lang="en-US" altLang="zh-CN" sz="1600" b="1" dirty="0" smtClean="0">
                <a:latin typeface="PingFang SC Semibold" charset="-122"/>
                <a:ea typeface="PingFang SC Semibold" charset="-122"/>
                <a:cs typeface="PingFang SC Semibold" charset="-122"/>
              </a:rPr>
              <a:t>O(k^2)</a:t>
            </a:r>
          </a:p>
          <a:p>
            <a:pPr lvl="2" indent="0" hangingPunct="1">
              <a:lnSpc>
                <a:spcPct val="150000"/>
              </a:lnSpc>
            </a:pPr>
            <a:r>
              <a:rPr lang="en-US" altLang="zh-CN" sz="1600" b="1" dirty="0" smtClean="0">
                <a:latin typeface="PingFang SC Semibold" charset="-122"/>
                <a:ea typeface="PingFang SC Semibold" charset="-122"/>
                <a:cs typeface="PingFang SC Semibold" charset="-122"/>
              </a:rPr>
              <a:t>	</a:t>
            </a:r>
            <a:r>
              <a:rPr lang="zh-CN" altLang="en-US" sz="1600" b="1" dirty="0" smtClean="0">
                <a:latin typeface="PingFang SC Semibold" charset="-122"/>
                <a:ea typeface="PingFang SC Semibold" charset="-122"/>
                <a:cs typeface="PingFang SC Semibold" charset="-122"/>
              </a:rPr>
              <a:t>（考虑每两个点之间的贡献只会产生于它们的</a:t>
            </a:r>
            <a:r>
              <a:rPr lang="en-US" altLang="zh-CN" sz="1600" b="1" dirty="0" err="1" smtClean="0">
                <a:latin typeface="PingFang SC Semibold" charset="-122"/>
                <a:ea typeface="PingFang SC Semibold" charset="-122"/>
                <a:cs typeface="PingFang SC Semibold" charset="-122"/>
              </a:rPr>
              <a:t>lca</a:t>
            </a:r>
            <a:r>
              <a:rPr lang="zh-CN" altLang="en-US" sz="1600" b="1" dirty="0" smtClean="0">
                <a:latin typeface="PingFang SC Semibold" charset="-122"/>
                <a:ea typeface="PingFang SC Semibold" charset="-122"/>
                <a:cs typeface="PingFang SC Semibold" charset="-122"/>
              </a:rPr>
              <a:t>处</a:t>
            </a:r>
            <a:endParaRPr lang="en-US" altLang="zh-CN" sz="1600" b="1" dirty="0" smtClean="0">
              <a:latin typeface="PingFang SC Semibold" charset="-122"/>
              <a:ea typeface="PingFang SC Semibold" charset="-122"/>
              <a:cs typeface="PingFang SC Semibold" charset="-122"/>
            </a:endParaRPr>
          </a:p>
          <a:p>
            <a:pPr lvl="2" indent="0" hangingPunct="1">
              <a:lnSpc>
                <a:spcPct val="150000"/>
              </a:lnSpc>
            </a:pPr>
            <a:r>
              <a:rPr lang="en-US" altLang="zh-CN" sz="1600" b="1" dirty="0">
                <a:latin typeface="PingFang SC Semibold" charset="-122"/>
                <a:ea typeface="PingFang SC Semibold" charset="-122"/>
                <a:cs typeface="PingFang SC Semibold" charset="-122"/>
              </a:rPr>
              <a:t>	</a:t>
            </a:r>
            <a:r>
              <a:rPr lang="zh-CN" altLang="en-US" sz="1600" b="1" dirty="0" smtClean="0">
                <a:latin typeface="PingFang SC Semibold" charset="-122"/>
                <a:ea typeface="PingFang SC Semibold" charset="-122"/>
                <a:cs typeface="PingFang SC Semibold" charset="-122"/>
              </a:rPr>
              <a:t>最多有</a:t>
            </a:r>
            <a:r>
              <a:rPr lang="en-US" altLang="zh-CN" sz="1600" b="1" dirty="0" smtClean="0">
                <a:latin typeface="PingFang SC Semibold" charset="-122"/>
                <a:ea typeface="PingFang SC Semibold" charset="-122"/>
                <a:cs typeface="PingFang SC Semibold" charset="-122"/>
              </a:rPr>
              <a:t>n/k</a:t>
            </a:r>
            <a:r>
              <a:rPr lang="zh-CN" altLang="en-US" sz="1600" b="1" dirty="0" smtClean="0">
                <a:latin typeface="PingFang SC Semibold" charset="-122"/>
                <a:ea typeface="PingFang SC Semibold" charset="-122"/>
                <a:cs typeface="PingFang SC Semibold" charset="-122"/>
              </a:rPr>
              <a:t>棵这样的树，因此总复杂度</a:t>
            </a:r>
            <a:r>
              <a:rPr lang="en-US" altLang="zh-CN" sz="1600" b="1" dirty="0" smtClean="0">
                <a:latin typeface="PingFang SC Semibold" charset="-122"/>
                <a:ea typeface="PingFang SC Semibold" charset="-122"/>
                <a:cs typeface="PingFang SC Semibold" charset="-122"/>
              </a:rPr>
              <a:t>O(</a:t>
            </a:r>
            <a:r>
              <a:rPr lang="en-US" altLang="zh-CN" sz="1600" b="1" dirty="0" err="1" smtClean="0">
                <a:latin typeface="PingFang SC Semibold" charset="-122"/>
                <a:ea typeface="PingFang SC Semibold" charset="-122"/>
                <a:cs typeface="PingFang SC Semibold" charset="-122"/>
              </a:rPr>
              <a:t>nk</a:t>
            </a:r>
            <a:r>
              <a:rPr lang="en-US" altLang="zh-CN" sz="1600" b="1" dirty="0" smtClean="0">
                <a:latin typeface="PingFang SC Semibold" charset="-122"/>
                <a:ea typeface="PingFang SC Semibold" charset="-122"/>
                <a:cs typeface="PingFang SC Semibold" charset="-122"/>
              </a:rPr>
              <a:t>)</a:t>
            </a:r>
          </a:p>
        </p:txBody>
      </p:sp>
    </p:spTree>
    <p:extLst>
      <p:ext uri="{BB962C8B-B14F-4D97-AF65-F5344CB8AC3E}">
        <p14:creationId xmlns:p14="http://schemas.microsoft.com/office/powerpoint/2010/main" val="11544878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3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3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3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8">
                                            <p:txEl>
                                              <p:pRg st="1" end="1"/>
                                            </p:txEl>
                                          </p:spTgt>
                                        </p:tgtEl>
                                        <p:attrNameLst>
                                          <p:attrName>style.visibility</p:attrName>
                                        </p:attrNameLst>
                                      </p:cBhvr>
                                      <p:to>
                                        <p:strVal val="visible"/>
                                      </p:to>
                                    </p:set>
                                    <p:animEffect transition="in" filter="fade">
                                      <p:cBhvr>
                                        <p:cTn id="22" dur="3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300"/>
                                        <p:tgtEl>
                                          <p:spTgt spid="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3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9">
                                            <p:txEl>
                                              <p:pRg st="1" end="1"/>
                                            </p:txEl>
                                          </p:spTgt>
                                        </p:tgtEl>
                                        <p:attrNameLst>
                                          <p:attrName>style.visibility</p:attrName>
                                        </p:attrNameLst>
                                      </p:cBhvr>
                                      <p:to>
                                        <p:strVal val="visible"/>
                                      </p:to>
                                    </p:set>
                                    <p:animEffect transition="in" filter="fade">
                                      <p:cBhvr>
                                        <p:cTn id="37" dur="300"/>
                                        <p:tgtEl>
                                          <p:spTgt spid="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iterate type="lt">
                                    <p:tmPct val="0"/>
                                  </p:iterate>
                                  <p:childTnLst>
                                    <p:set>
                                      <p:cBhvr>
                                        <p:cTn id="41" dur="1" fill="hold">
                                          <p:stCondLst>
                                            <p:cond delay="0"/>
                                          </p:stCondLst>
                                        </p:cTn>
                                        <p:tgtEl>
                                          <p:spTgt spid="10">
                                            <p:txEl>
                                              <p:pRg st="0" end="0"/>
                                            </p:txEl>
                                          </p:spTgt>
                                        </p:tgtEl>
                                        <p:attrNameLst>
                                          <p:attrName>style.visibility</p:attrName>
                                        </p:attrNameLst>
                                      </p:cBhvr>
                                      <p:to>
                                        <p:strVal val="visible"/>
                                      </p:to>
                                    </p:set>
                                    <p:animEffect transition="in" filter="fade">
                                      <p:cBhvr>
                                        <p:cTn id="42" dur="300"/>
                                        <p:tgtEl>
                                          <p:spTgt spid="1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iterate type="lt">
                                    <p:tmPct val="0"/>
                                  </p:iterate>
                                  <p:childTnLst>
                                    <p:set>
                                      <p:cBhvr>
                                        <p:cTn id="46" dur="1" fill="hold">
                                          <p:stCondLst>
                                            <p:cond delay="0"/>
                                          </p:stCondLst>
                                        </p:cTn>
                                        <p:tgtEl>
                                          <p:spTgt spid="10">
                                            <p:txEl>
                                              <p:pRg st="1" end="1"/>
                                            </p:txEl>
                                          </p:spTgt>
                                        </p:tgtEl>
                                        <p:attrNameLst>
                                          <p:attrName>style.visibility</p:attrName>
                                        </p:attrNameLst>
                                      </p:cBhvr>
                                      <p:to>
                                        <p:strVal val="visible"/>
                                      </p:to>
                                    </p:set>
                                    <p:animEffect transition="in" filter="fade">
                                      <p:cBhvr>
                                        <p:cTn id="47" dur="300"/>
                                        <p:tgtEl>
                                          <p:spTgt spid="10">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iterate type="lt">
                                    <p:tmPct val="0"/>
                                  </p:iterate>
                                  <p:childTnLst>
                                    <p:set>
                                      <p:cBhvr>
                                        <p:cTn id="51" dur="1" fill="hold">
                                          <p:stCondLst>
                                            <p:cond delay="0"/>
                                          </p:stCondLst>
                                        </p:cTn>
                                        <p:tgtEl>
                                          <p:spTgt spid="10">
                                            <p:txEl>
                                              <p:pRg st="2" end="2"/>
                                            </p:txEl>
                                          </p:spTgt>
                                        </p:tgtEl>
                                        <p:attrNameLst>
                                          <p:attrName>style.visibility</p:attrName>
                                        </p:attrNameLst>
                                      </p:cBhvr>
                                      <p:to>
                                        <p:strVal val="visible"/>
                                      </p:to>
                                    </p:set>
                                    <p:animEffect transition="in" filter="fade">
                                      <p:cBhvr>
                                        <p:cTn id="52" dur="300"/>
                                        <p:tgtEl>
                                          <p:spTgt spid="10">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iterate type="lt">
                                    <p:tmPct val="0"/>
                                  </p:iterate>
                                  <p:childTnLst>
                                    <p:set>
                                      <p:cBhvr>
                                        <p:cTn id="56" dur="1" fill="hold">
                                          <p:stCondLst>
                                            <p:cond delay="0"/>
                                          </p:stCondLst>
                                        </p:cTn>
                                        <p:tgtEl>
                                          <p:spTgt spid="10">
                                            <p:txEl>
                                              <p:pRg st="3" end="3"/>
                                            </p:txEl>
                                          </p:spTgt>
                                        </p:tgtEl>
                                        <p:attrNameLst>
                                          <p:attrName>style.visibility</p:attrName>
                                        </p:attrNameLst>
                                      </p:cBhvr>
                                      <p:to>
                                        <p:strVal val="visible"/>
                                      </p:to>
                                    </p:set>
                                    <p:animEffect transition="in" filter="fade">
                                      <p:cBhvr>
                                        <p:cTn id="57" dur="3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6340102"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dirty="0" smtClean="0">
                <a:solidFill>
                  <a:schemeClr val="tx1"/>
                </a:solidFill>
              </a:rPr>
              <a:t>Uniformly Branched Trees</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a:t>
            </a:r>
            <a:r>
              <a:rPr lang="en-US" altLang="zh-CN" sz="1100" i="1" dirty="0"/>
              <a:t>Intel Code Challenge Final Round (Div. 1 + Div. 2, Combined</a:t>
            </a:r>
            <a:r>
              <a:rPr lang="en-US" altLang="zh-CN" sz="1100" i="1" dirty="0" smtClean="0"/>
              <a:t>), Problem F.</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9130553" cy="4755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题目描述</a:t>
            </a:r>
            <a:endParaRPr lang="en-US" altLang="zh-CN" sz="2000" b="1" u="sng" dirty="0" smtClean="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如果两棵树可以通过重标号后变为完全相同，那么它们就是</a:t>
            </a:r>
            <a:r>
              <a:rPr lang="zh-CN" altLang="en-US" b="1" u="sng" dirty="0" smtClean="0">
                <a:latin typeface="PingFang SC Semibold" charset="-122"/>
                <a:ea typeface="PingFang SC Semibold" charset="-122"/>
                <a:cs typeface="PingFang SC Semibold" charset="-122"/>
              </a:rPr>
              <a:t>同构</a:t>
            </a:r>
            <a:r>
              <a:rPr lang="zh-CN" altLang="en-US" b="1" dirty="0" smtClean="0">
                <a:latin typeface="PingFang SC Semibold" charset="-122"/>
                <a:ea typeface="PingFang SC Semibold" charset="-122"/>
                <a:cs typeface="PingFang SC Semibold" charset="-122"/>
              </a:rPr>
              <a:t>的。</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将</a:t>
            </a:r>
            <a:r>
              <a:rPr lang="zh-CN" altLang="en-US" b="1" u="sng" dirty="0" smtClean="0">
                <a:latin typeface="PingFang SC Semibold" charset="-122"/>
                <a:ea typeface="PingFang SC Semibold" charset="-122"/>
                <a:cs typeface="PingFang SC Semibold" charset="-122"/>
              </a:rPr>
              <a:t>中间节点</a:t>
            </a:r>
            <a:r>
              <a:rPr lang="zh-CN" altLang="en-US" b="1" dirty="0" smtClean="0">
                <a:latin typeface="PingFang SC Semibold" charset="-122"/>
                <a:ea typeface="PingFang SC Semibold" charset="-122"/>
                <a:cs typeface="PingFang SC Semibold" charset="-122"/>
              </a:rPr>
              <a:t>定义为度数大于</a:t>
            </a:r>
            <a:r>
              <a:rPr lang="en-US" altLang="zh-CN" b="1" dirty="0" smtClean="0">
                <a:latin typeface="PingFang SC Semibold" charset="-122"/>
                <a:ea typeface="PingFang SC Semibold" charset="-122"/>
                <a:cs typeface="PingFang SC Semibold" charset="-122"/>
              </a:rPr>
              <a:t>1</a:t>
            </a:r>
            <a:r>
              <a:rPr lang="zh-CN" altLang="en-US" b="1" dirty="0" smtClean="0">
                <a:latin typeface="PingFang SC Semibold" charset="-122"/>
                <a:ea typeface="PingFang SC Semibold" charset="-122"/>
                <a:cs typeface="PingFang SC Semibold" charset="-122"/>
              </a:rPr>
              <a:t>的节点。</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计算由</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个节点，其中所有的中间节点度数都为</a:t>
            </a:r>
            <a:r>
              <a:rPr lang="en-US" altLang="zh-CN" b="1" dirty="0" smtClean="0">
                <a:latin typeface="PingFang SC Semibold" charset="-122"/>
                <a:ea typeface="PingFang SC Semibold" charset="-122"/>
                <a:cs typeface="PingFang SC Semibold" charset="-122"/>
              </a:rPr>
              <a:t>d</a:t>
            </a:r>
            <a:r>
              <a:rPr lang="zh-CN" altLang="en-US" b="1" dirty="0" smtClean="0">
                <a:latin typeface="PingFang SC Semibold" charset="-122"/>
                <a:ea typeface="PingFang SC Semibold" charset="-122"/>
                <a:cs typeface="PingFang SC Semibold" charset="-122"/>
              </a:rPr>
              <a:t>的互不同构的树的数量。</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答案对大质数取模。</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数据</a:t>
            </a:r>
            <a:r>
              <a:rPr lang="zh-CN" altLang="en-US" sz="2000" b="1" u="sng" dirty="0">
                <a:latin typeface="Microsoft YaHei" charset="-122"/>
                <a:ea typeface="Microsoft YaHei" charset="-122"/>
                <a:cs typeface="Microsoft YaHei" charset="-122"/>
              </a:rPr>
              <a:t>范围</a:t>
            </a:r>
            <a:endParaRPr lang="en-US" altLang="zh-CN" sz="2000" b="1" u="sng" dirty="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1</a:t>
            </a:r>
            <a:r>
              <a:rPr lang="zh-CN" altLang="en-US" b="1" dirty="0" smtClean="0">
                <a:latin typeface="PingFang SC Semibold" charset="-122"/>
                <a:ea typeface="PingFang SC Semibold" charset="-122"/>
                <a:cs typeface="PingFang SC Semibold" charset="-122"/>
              </a:rPr>
              <a:t> </a:t>
            </a:r>
            <a:r>
              <a:rPr lang="en-US" altLang="zh-CN" b="1" dirty="0" smtClean="0">
                <a:latin typeface="PingFang SC Semibold" charset="-122"/>
                <a:ea typeface="PingFang SC Semibold" charset="-122"/>
                <a:cs typeface="PingFang SC Semibold" charset="-122"/>
              </a:rPr>
              <a:t>&lt;= n &lt;= 1000.</a:t>
            </a: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2 &lt;= d &lt;= 10.</a:t>
            </a: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10^8 &lt;= mod &lt;= 10^9.</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1788025267"/>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6340102"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dirty="0" smtClean="0">
                <a:solidFill>
                  <a:schemeClr val="tx1"/>
                </a:solidFill>
              </a:rPr>
              <a:t>Uniformly Branched Trees</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a:t>
            </a:r>
            <a:r>
              <a:rPr lang="en-US" altLang="zh-CN" sz="1100" i="1" dirty="0"/>
              <a:t>Intel Code Challenge Final Round (Div. 1 + Div. 2, Combined</a:t>
            </a:r>
            <a:r>
              <a:rPr lang="en-US" altLang="zh-CN" sz="1100" i="1" dirty="0" smtClean="0"/>
              <a:t>), Problem F.</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TextBox 6"/>
          <p:cNvSpPr txBox="1"/>
          <p:nvPr/>
        </p:nvSpPr>
        <p:spPr>
          <a:xfrm>
            <a:off x="445992" y="70920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很重要的问题在于如何处理同构的树。</a:t>
            </a:r>
            <a:endParaRPr lang="en-US" altLang="zh-CN" b="1" dirty="0" smtClean="0">
              <a:latin typeface="PingFang SC Semibold" charset="-122"/>
              <a:ea typeface="PingFang SC Semibold" charset="-122"/>
              <a:cs typeface="PingFang SC Semibold" charset="-122"/>
            </a:endParaRPr>
          </a:p>
        </p:txBody>
      </p:sp>
      <p:sp>
        <p:nvSpPr>
          <p:cNvPr id="8" name="TextBox 7"/>
          <p:cNvSpPr txBox="1"/>
          <p:nvPr/>
        </p:nvSpPr>
        <p:spPr>
          <a:xfrm>
            <a:off x="445992" y="1076691"/>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首先需要把无根树转为有根树，不妨选取树的</a:t>
            </a:r>
            <a:r>
              <a:rPr lang="zh-CN" altLang="en-US" sz="2000" b="1" dirty="0" smtClean="0">
                <a:solidFill>
                  <a:srgbClr val="0F966A"/>
                </a:solidFill>
                <a:latin typeface="Microsoft YaHei" charset="-122"/>
                <a:ea typeface="Microsoft YaHei" charset="-122"/>
                <a:cs typeface="Microsoft YaHei" charset="-122"/>
              </a:rPr>
              <a:t>重心</a:t>
            </a:r>
            <a:r>
              <a:rPr lang="zh-CN" altLang="en-US" b="1" dirty="0" smtClean="0">
                <a:latin typeface="PingFang SC Semibold" charset="-122"/>
                <a:ea typeface="PingFang SC Semibold" charset="-122"/>
                <a:cs typeface="PingFang SC Semibold" charset="-122"/>
              </a:rPr>
              <a:t>作为它的根。</a:t>
            </a:r>
            <a:endParaRPr lang="en-US" altLang="zh-CN" b="1" dirty="0" smtClean="0">
              <a:latin typeface="PingFang SC Semibold" charset="-122"/>
              <a:ea typeface="PingFang SC Semibold" charset="-122"/>
              <a:cs typeface="PingFang SC Semibold" charset="-122"/>
            </a:endParaRPr>
          </a:p>
        </p:txBody>
      </p:sp>
      <p:sp>
        <p:nvSpPr>
          <p:cNvPr id="9" name="TextBox 8"/>
          <p:cNvSpPr txBox="1"/>
          <p:nvPr/>
        </p:nvSpPr>
        <p:spPr>
          <a:xfrm>
            <a:off x="1808627" y="1582677"/>
            <a:ext cx="11062449"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1600" b="1" dirty="0" smtClean="0">
                <a:latin typeface="PingFang SC Semibold" charset="-122"/>
                <a:ea typeface="PingFang SC Semibold" charset="-122"/>
                <a:cs typeface="PingFang SC Semibold" charset="-122"/>
              </a:rPr>
              <a:t>性质：任一子树大小不超过</a:t>
            </a:r>
            <a:r>
              <a:rPr lang="en-US" altLang="zh-CN" sz="1600" b="1" dirty="0" smtClean="0">
                <a:latin typeface="PingFang SC Semibold" charset="-122"/>
                <a:ea typeface="PingFang SC Semibold" charset="-122"/>
                <a:cs typeface="PingFang SC Semibold" charset="-122"/>
              </a:rPr>
              <a:t>n/2</a:t>
            </a:r>
            <a:r>
              <a:rPr lang="zh-CN" altLang="en-US" sz="1600" b="1" dirty="0" smtClean="0">
                <a:latin typeface="PingFang SC Semibold" charset="-122"/>
                <a:ea typeface="PingFang SC Semibold" charset="-122"/>
                <a:cs typeface="PingFang SC Semibold" charset="-122"/>
              </a:rPr>
              <a:t>。</a:t>
            </a:r>
            <a:endParaRPr lang="en-US" altLang="zh-CN" sz="1600" b="1" dirty="0" smtClean="0">
              <a:latin typeface="PingFang SC Semibold" charset="-122"/>
              <a:ea typeface="PingFang SC Semibold" charset="-122"/>
              <a:cs typeface="PingFang SC Semibold" charset="-122"/>
            </a:endParaRPr>
          </a:p>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1600" b="1" dirty="0" smtClean="0">
                <a:latin typeface="PingFang SC Semibold" charset="-122"/>
                <a:ea typeface="PingFang SC Semibold" charset="-122"/>
                <a:cs typeface="PingFang SC Semibold" charset="-122"/>
              </a:rPr>
              <a:t>双重心需要特殊考虑。</a:t>
            </a:r>
            <a:endParaRPr lang="en-US" altLang="zh-CN" sz="1600" b="1" dirty="0" smtClean="0">
              <a:latin typeface="PingFang SC Semibold" charset="-122"/>
              <a:ea typeface="PingFang SC Semibold" charset="-122"/>
              <a:cs typeface="PingFang SC Semibold" charset="-122"/>
            </a:endParaRPr>
          </a:p>
        </p:txBody>
      </p:sp>
      <p:sp>
        <p:nvSpPr>
          <p:cNvPr id="10" name="TextBox 9"/>
          <p:cNvSpPr txBox="1"/>
          <p:nvPr/>
        </p:nvSpPr>
        <p:spPr>
          <a:xfrm>
            <a:off x="445992" y="2294372"/>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在确定了根的情况下如何计算满足条件的方案数呢？</a:t>
            </a:r>
            <a:endParaRPr lang="en-US" altLang="zh-CN" b="1" dirty="0" smtClean="0">
              <a:latin typeface="PingFang SC Semibold" charset="-122"/>
              <a:ea typeface="PingFang SC Semibold" charset="-122"/>
              <a:cs typeface="PingFang SC Semibold" charset="-122"/>
            </a:endParaRPr>
          </a:p>
        </p:txBody>
      </p:sp>
      <p:sp>
        <p:nvSpPr>
          <p:cNvPr id="11" name="TextBox 10"/>
          <p:cNvSpPr txBox="1"/>
          <p:nvPr/>
        </p:nvSpPr>
        <p:spPr>
          <a:xfrm>
            <a:off x="445992" y="2655321"/>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令</a:t>
            </a:r>
            <a:r>
              <a:rPr lang="en-US" altLang="zh-CN" b="1" dirty="0" err="1" smtClean="0">
                <a:latin typeface="PingFang SC Semibold" charset="-122"/>
                <a:ea typeface="PingFang SC Semibold" charset="-122"/>
                <a:cs typeface="PingFang SC Semibold" charset="-122"/>
              </a:rPr>
              <a:t>dp</a:t>
            </a:r>
            <a:r>
              <a:rPr lang="en-US" altLang="zh-CN" b="1" dirty="0" smtClean="0">
                <a:latin typeface="PingFang SC Semibold" charset="-122"/>
                <a:ea typeface="PingFang SC Semibold" charset="-122"/>
                <a:cs typeface="PingFang SC Semibold" charset="-122"/>
              </a:rPr>
              <a:t>_{</a:t>
            </a:r>
            <a:r>
              <a:rPr lang="en-US" altLang="zh-CN" b="1" dirty="0" err="1" smtClean="0">
                <a:latin typeface="PingFang SC Semibold" charset="-122"/>
                <a:ea typeface="PingFang SC Semibold" charset="-122"/>
                <a:cs typeface="PingFang SC Semibold" charset="-122"/>
              </a:rPr>
              <a:t>i,j,k</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表示节点数为</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，共有</a:t>
            </a:r>
            <a:r>
              <a:rPr lang="en-US" altLang="zh-CN" b="1" dirty="0" smtClean="0">
                <a:latin typeface="PingFang SC Semibold" charset="-122"/>
                <a:ea typeface="PingFang SC Semibold" charset="-122"/>
                <a:cs typeface="PingFang SC Semibold" charset="-122"/>
              </a:rPr>
              <a:t>j</a:t>
            </a:r>
            <a:r>
              <a:rPr lang="zh-CN" altLang="en-US" b="1" dirty="0" smtClean="0">
                <a:latin typeface="PingFang SC Semibold" charset="-122"/>
                <a:ea typeface="PingFang SC Semibold" charset="-122"/>
                <a:cs typeface="PingFang SC Semibold" charset="-122"/>
              </a:rPr>
              <a:t>棵子树，每棵子树的大小都不超过</a:t>
            </a:r>
            <a:r>
              <a:rPr lang="en-US" altLang="zh-CN" b="1" dirty="0" smtClean="0">
                <a:latin typeface="PingFang SC Semibold" charset="-122"/>
                <a:ea typeface="PingFang SC Semibold" charset="-122"/>
                <a:cs typeface="PingFang SC Semibold" charset="-122"/>
              </a:rPr>
              <a:t>k</a:t>
            </a:r>
            <a:r>
              <a:rPr lang="zh-CN" altLang="en-US" b="1" dirty="0" smtClean="0">
                <a:latin typeface="PingFang SC Semibold" charset="-122"/>
                <a:ea typeface="PingFang SC Semibold" charset="-122"/>
                <a:cs typeface="PingFang SC Semibold" charset="-122"/>
              </a:rPr>
              <a:t>的有根树数量。</a:t>
            </a:r>
            <a:endParaRPr lang="en-US" altLang="zh-CN" b="1" dirty="0" smtClean="0">
              <a:latin typeface="PingFang SC Semibold" charset="-122"/>
              <a:ea typeface="PingFang SC Semibold" charset="-122"/>
              <a:cs typeface="PingFang SC Semibold" charset="-122"/>
            </a:endParaRPr>
          </a:p>
        </p:txBody>
      </p:sp>
      <p:sp>
        <p:nvSpPr>
          <p:cNvPr id="12" name="TextBox 11"/>
          <p:cNvSpPr txBox="1"/>
          <p:nvPr/>
        </p:nvSpPr>
        <p:spPr>
          <a:xfrm>
            <a:off x="445992" y="3020797"/>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2000" b="1" dirty="0" smtClean="0">
                <a:solidFill>
                  <a:srgbClr val="0F966A"/>
                </a:solidFill>
                <a:latin typeface="Microsoft YaHei" charset="-122"/>
                <a:ea typeface="Microsoft YaHei" charset="-122"/>
                <a:cs typeface="Microsoft YaHei" charset="-122"/>
              </a:rPr>
              <a:t>所有子树的大小都小于</a:t>
            </a:r>
            <a:r>
              <a:rPr lang="en-US" altLang="zh-CN" sz="2000" b="1" dirty="0" smtClean="0">
                <a:solidFill>
                  <a:srgbClr val="0F966A"/>
                </a:solidFill>
                <a:latin typeface="Microsoft YaHei" charset="-122"/>
                <a:ea typeface="Microsoft YaHei" charset="-122"/>
                <a:cs typeface="Microsoft YaHei" charset="-122"/>
              </a:rPr>
              <a:t>k</a:t>
            </a:r>
            <a:r>
              <a:rPr lang="zh-CN" altLang="en-US" sz="2000" b="1" dirty="0" smtClean="0">
                <a:solidFill>
                  <a:srgbClr val="0F966A"/>
                </a:solidFill>
                <a:latin typeface="Microsoft YaHei" charset="-122"/>
                <a:ea typeface="Microsoft YaHei" charset="-122"/>
                <a:cs typeface="Microsoft YaHei" charset="-122"/>
              </a:rPr>
              <a:t>。</a:t>
            </a:r>
            <a:endParaRPr lang="en-US" altLang="zh-CN" sz="2000" b="1" dirty="0" smtClean="0">
              <a:solidFill>
                <a:srgbClr val="0F966A"/>
              </a:solidFill>
              <a:latin typeface="Microsoft YaHei" charset="-122"/>
              <a:ea typeface="Microsoft YaHei" charset="-122"/>
              <a:cs typeface="Microsoft YaHei" charset="-122"/>
            </a:endParaRPr>
          </a:p>
        </p:txBody>
      </p:sp>
      <p:pic>
        <p:nvPicPr>
          <p:cNvPr id="2" name="Picture 1"/>
          <p:cNvPicPr>
            <a:picLocks noChangeAspect="1"/>
          </p:cNvPicPr>
          <p:nvPr/>
        </p:nvPicPr>
        <p:blipFill>
          <a:blip r:embed="rId3"/>
          <a:stretch>
            <a:fillRect/>
          </a:stretch>
        </p:blipFill>
        <p:spPr>
          <a:xfrm>
            <a:off x="1150471" y="3473402"/>
            <a:ext cx="3246718" cy="519982"/>
          </a:xfrm>
          <a:prstGeom prst="rect">
            <a:avLst/>
          </a:prstGeom>
        </p:spPr>
      </p:pic>
      <p:sp>
        <p:nvSpPr>
          <p:cNvPr id="14" name="TextBox 13"/>
          <p:cNvSpPr txBox="1"/>
          <p:nvPr/>
        </p:nvSpPr>
        <p:spPr>
          <a:xfrm>
            <a:off x="445992" y="3847190"/>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2000" b="1" dirty="0" smtClean="0">
                <a:solidFill>
                  <a:srgbClr val="0F966A"/>
                </a:solidFill>
                <a:latin typeface="Microsoft YaHei" charset="-122"/>
                <a:ea typeface="Microsoft YaHei" charset="-122"/>
                <a:cs typeface="Microsoft YaHei" charset="-122"/>
              </a:rPr>
              <a:t>有</a:t>
            </a:r>
            <a:r>
              <a:rPr lang="en-US" altLang="zh-CN" sz="2000" b="1" dirty="0" smtClean="0">
                <a:solidFill>
                  <a:srgbClr val="0F966A"/>
                </a:solidFill>
                <a:latin typeface="Microsoft YaHei" charset="-122"/>
                <a:ea typeface="Microsoft YaHei" charset="-122"/>
                <a:cs typeface="Microsoft YaHei" charset="-122"/>
              </a:rPr>
              <a:t>t</a:t>
            </a:r>
            <a:r>
              <a:rPr lang="zh-CN" altLang="en-US" sz="2000" b="1" dirty="0" smtClean="0">
                <a:solidFill>
                  <a:srgbClr val="0F966A"/>
                </a:solidFill>
                <a:latin typeface="Microsoft YaHei" charset="-122"/>
                <a:ea typeface="Microsoft YaHei" charset="-122"/>
                <a:cs typeface="Microsoft YaHei" charset="-122"/>
              </a:rPr>
              <a:t>棵子树的大小等于</a:t>
            </a:r>
            <a:r>
              <a:rPr lang="en-US" altLang="zh-CN" sz="2000" b="1" dirty="0" smtClean="0">
                <a:solidFill>
                  <a:srgbClr val="0F966A"/>
                </a:solidFill>
                <a:latin typeface="Microsoft YaHei" charset="-122"/>
                <a:ea typeface="Microsoft YaHei" charset="-122"/>
                <a:cs typeface="Microsoft YaHei" charset="-122"/>
              </a:rPr>
              <a:t>k</a:t>
            </a:r>
            <a:r>
              <a:rPr lang="zh-CN" altLang="en-US" sz="2000" b="1" dirty="0" smtClean="0">
                <a:solidFill>
                  <a:srgbClr val="0F966A"/>
                </a:solidFill>
                <a:latin typeface="Microsoft YaHei" charset="-122"/>
                <a:ea typeface="Microsoft YaHei" charset="-122"/>
                <a:cs typeface="Microsoft YaHei" charset="-122"/>
              </a:rPr>
              <a:t>。</a:t>
            </a:r>
            <a:endParaRPr lang="en-US" altLang="zh-CN" sz="2000" b="1" dirty="0" smtClean="0">
              <a:solidFill>
                <a:srgbClr val="0F966A"/>
              </a:solidFill>
              <a:latin typeface="Microsoft YaHei" charset="-122"/>
              <a:ea typeface="Microsoft YaHei" charset="-122"/>
              <a:cs typeface="Microsoft YaHei" charset="-122"/>
            </a:endParaRPr>
          </a:p>
        </p:txBody>
      </p:sp>
      <p:sp>
        <p:nvSpPr>
          <p:cNvPr id="15" name="TextBox 14"/>
          <p:cNvSpPr txBox="1"/>
          <p:nvPr/>
        </p:nvSpPr>
        <p:spPr>
          <a:xfrm>
            <a:off x="1150471" y="423903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不区分子树之间的相对顺序。</a:t>
            </a:r>
            <a:endParaRPr lang="en-US" altLang="zh-CN" b="1" dirty="0" smtClean="0">
              <a:latin typeface="PingFang SC Semibold" charset="-122"/>
              <a:ea typeface="PingFang SC Semibold" charset="-122"/>
              <a:cs typeface="PingFang SC Semibold" charset="-122"/>
            </a:endParaRPr>
          </a:p>
        </p:txBody>
      </p:sp>
      <p:pic>
        <p:nvPicPr>
          <p:cNvPr id="4" name="Picture 3"/>
          <p:cNvPicPr>
            <a:picLocks noChangeAspect="1"/>
          </p:cNvPicPr>
          <p:nvPr/>
        </p:nvPicPr>
        <p:blipFill>
          <a:blip r:embed="rId4"/>
          <a:stretch>
            <a:fillRect/>
          </a:stretch>
        </p:blipFill>
        <p:spPr>
          <a:xfrm>
            <a:off x="1150471" y="4627563"/>
            <a:ext cx="6642847" cy="827315"/>
          </a:xfrm>
          <a:prstGeom prst="rect">
            <a:avLst/>
          </a:prstGeom>
        </p:spPr>
      </p:pic>
      <p:sp>
        <p:nvSpPr>
          <p:cNvPr id="17" name="TextBox 16"/>
          <p:cNvSpPr txBox="1"/>
          <p:nvPr/>
        </p:nvSpPr>
        <p:spPr>
          <a:xfrm>
            <a:off x="1137024" y="5206470"/>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其中</a:t>
            </a:r>
            <a:r>
              <a:rPr lang="en-US" altLang="zh-CN" b="1" dirty="0" smtClean="0">
                <a:latin typeface="PingFang SC Semibold" charset="-122"/>
                <a:ea typeface="PingFang SC Semibold" charset="-122"/>
                <a:cs typeface="PingFang SC Semibold" charset="-122"/>
              </a:rPr>
              <a:t>C_{X+t-1,t}</a:t>
            </a:r>
            <a:r>
              <a:rPr lang="zh-CN" altLang="en-US" b="1" dirty="0" smtClean="0">
                <a:latin typeface="PingFang SC Semibold" charset="-122"/>
                <a:ea typeface="PingFang SC Semibold" charset="-122"/>
                <a:cs typeface="PingFang SC Semibold" charset="-122"/>
              </a:rPr>
              <a:t>表示在</a:t>
            </a:r>
            <a:r>
              <a:rPr lang="en-US" altLang="zh-CN" b="1" dirty="0" smtClean="0">
                <a:latin typeface="PingFang SC Semibold" charset="-122"/>
                <a:ea typeface="PingFang SC Semibold" charset="-122"/>
                <a:cs typeface="PingFang SC Semibold" charset="-122"/>
              </a:rPr>
              <a:t>X</a:t>
            </a:r>
            <a:r>
              <a:rPr lang="zh-CN" altLang="en-US" b="1" dirty="0" smtClean="0">
                <a:latin typeface="PingFang SC Semibold" charset="-122"/>
                <a:ea typeface="PingFang SC Semibold" charset="-122"/>
                <a:cs typeface="PingFang SC Semibold" charset="-122"/>
              </a:rPr>
              <a:t>种方案中不分顺序地选取</a:t>
            </a:r>
            <a:r>
              <a:rPr lang="en-US" altLang="zh-CN" b="1" dirty="0" smtClean="0">
                <a:latin typeface="PingFang SC Semibold" charset="-122"/>
                <a:ea typeface="PingFang SC Semibold" charset="-122"/>
                <a:cs typeface="PingFang SC Semibold" charset="-122"/>
              </a:rPr>
              <a:t>t</a:t>
            </a:r>
            <a:r>
              <a:rPr lang="zh-CN" altLang="en-US" b="1" dirty="0" smtClean="0">
                <a:latin typeface="PingFang SC Semibold" charset="-122"/>
                <a:ea typeface="PingFang SC Semibold" charset="-122"/>
                <a:cs typeface="PingFang SC Semibold" charset="-122"/>
              </a:rPr>
              <a:t>种，可重复的方案数。可以用组合意义理解。</a:t>
            </a:r>
            <a:endParaRPr lang="en-US" altLang="zh-CN" b="1" dirty="0" smtClean="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702988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3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3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3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3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3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fade">
                                      <p:cBhvr>
                                        <p:cTn id="32" dur="3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fade">
                                      <p:cBhvr>
                                        <p:cTn id="37" dur="300"/>
                                        <p:tgtEl>
                                          <p:spTgt spid="1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iterate type="lt">
                                    <p:tmPct val="0"/>
                                  </p:iterate>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300"/>
                                        <p:tgtEl>
                                          <p:spTgt spid="1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iterate type="lt">
                                    <p:tmPct val="0"/>
                                  </p:iterate>
                                  <p:childTnLst>
                                    <p:set>
                                      <p:cBhvr>
                                        <p:cTn id="51" dur="1" fill="hold">
                                          <p:stCondLst>
                                            <p:cond delay="0"/>
                                          </p:stCondLst>
                                        </p:cTn>
                                        <p:tgtEl>
                                          <p:spTgt spid="15">
                                            <p:txEl>
                                              <p:pRg st="0" end="0"/>
                                            </p:txEl>
                                          </p:spTgt>
                                        </p:tgtEl>
                                        <p:attrNameLst>
                                          <p:attrName>style.visibility</p:attrName>
                                        </p:attrNameLst>
                                      </p:cBhvr>
                                      <p:to>
                                        <p:strVal val="visible"/>
                                      </p:to>
                                    </p:set>
                                    <p:animEffect transition="in" filter="fade">
                                      <p:cBhvr>
                                        <p:cTn id="52" dur="300"/>
                                        <p:tgtEl>
                                          <p:spTgt spid="1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iterate type="lt">
                                    <p:tmPct val="0"/>
                                  </p:iterate>
                                  <p:childTnLst>
                                    <p:set>
                                      <p:cBhvr>
                                        <p:cTn id="61" dur="1" fill="hold">
                                          <p:stCondLst>
                                            <p:cond delay="0"/>
                                          </p:stCondLst>
                                        </p:cTn>
                                        <p:tgtEl>
                                          <p:spTgt spid="17">
                                            <p:txEl>
                                              <p:pRg st="0" end="0"/>
                                            </p:txEl>
                                          </p:spTgt>
                                        </p:tgtEl>
                                        <p:attrNameLst>
                                          <p:attrName>style.visibility</p:attrName>
                                        </p:attrNameLst>
                                      </p:cBhvr>
                                      <p:to>
                                        <p:strVal val="visible"/>
                                      </p:to>
                                    </p:set>
                                    <p:animEffect transition="in" filter="fade">
                                      <p:cBhvr>
                                        <p:cTn id="62" dur="3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6340102"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dirty="0" smtClean="0">
                <a:solidFill>
                  <a:schemeClr val="tx1"/>
                </a:solidFill>
              </a:rPr>
              <a:t>Uniformly Branched Trees</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a:t>
            </a:r>
            <a:r>
              <a:rPr lang="en-US" altLang="zh-CN" sz="1100" i="1" dirty="0"/>
              <a:t>Intel Code Challenge Final Round (Div. 1 + Div. 2, Combined</a:t>
            </a:r>
            <a:r>
              <a:rPr lang="en-US" altLang="zh-CN" sz="1100" i="1" dirty="0" smtClean="0"/>
              <a:t>), Problem F.</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pic>
        <p:nvPicPr>
          <p:cNvPr id="2" name="Picture 1"/>
          <p:cNvPicPr>
            <a:picLocks noChangeAspect="1"/>
          </p:cNvPicPr>
          <p:nvPr/>
        </p:nvPicPr>
        <p:blipFill>
          <a:blip r:embed="rId3"/>
          <a:stretch>
            <a:fillRect/>
          </a:stretch>
        </p:blipFill>
        <p:spPr>
          <a:xfrm>
            <a:off x="962213" y="792427"/>
            <a:ext cx="3246718" cy="519982"/>
          </a:xfrm>
          <a:prstGeom prst="rect">
            <a:avLst/>
          </a:prstGeom>
        </p:spPr>
      </p:pic>
      <p:pic>
        <p:nvPicPr>
          <p:cNvPr id="4" name="Picture 3"/>
          <p:cNvPicPr>
            <a:picLocks noChangeAspect="1"/>
          </p:cNvPicPr>
          <p:nvPr/>
        </p:nvPicPr>
        <p:blipFill>
          <a:blip r:embed="rId4"/>
          <a:stretch>
            <a:fillRect/>
          </a:stretch>
        </p:blipFill>
        <p:spPr>
          <a:xfrm>
            <a:off x="962213" y="1312409"/>
            <a:ext cx="6642847" cy="827315"/>
          </a:xfrm>
          <a:prstGeom prst="rect">
            <a:avLst/>
          </a:prstGeom>
        </p:spPr>
      </p:pic>
      <p:sp>
        <p:nvSpPr>
          <p:cNvPr id="18" name="TextBox 17"/>
          <p:cNvSpPr txBox="1"/>
          <p:nvPr/>
        </p:nvSpPr>
        <p:spPr>
          <a:xfrm>
            <a:off x="945775" y="2016613"/>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2000" b="1" dirty="0" smtClean="0">
                <a:solidFill>
                  <a:srgbClr val="0F966A"/>
                </a:solidFill>
                <a:latin typeface="Microsoft YaHei" charset="-122"/>
                <a:ea typeface="Microsoft YaHei" charset="-122"/>
                <a:cs typeface="Microsoft YaHei" charset="-122"/>
              </a:rPr>
              <a:t>统计答案：</a:t>
            </a:r>
            <a:endParaRPr lang="en-US" altLang="zh-CN" sz="2000" b="1" dirty="0" smtClean="0">
              <a:solidFill>
                <a:srgbClr val="0F966A"/>
              </a:solidFill>
              <a:latin typeface="Microsoft YaHei" charset="-122"/>
              <a:ea typeface="Microsoft YaHei" charset="-122"/>
              <a:cs typeface="Microsoft YaHei" charset="-122"/>
            </a:endParaRPr>
          </a:p>
        </p:txBody>
      </p:sp>
      <p:sp>
        <p:nvSpPr>
          <p:cNvPr id="21" name="TextBox 20"/>
          <p:cNvSpPr txBox="1"/>
          <p:nvPr/>
        </p:nvSpPr>
        <p:spPr>
          <a:xfrm>
            <a:off x="1501587" y="2838909"/>
            <a:ext cx="11062449"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双重心的情况：</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为偶数，且两个重心通过一条边相连，各挂着一个大小为</a:t>
            </a:r>
            <a:r>
              <a:rPr lang="en-US" altLang="zh-CN" b="1" dirty="0" smtClean="0">
                <a:latin typeface="PingFang SC Semibold" charset="-122"/>
                <a:ea typeface="PingFang SC Semibold" charset="-122"/>
                <a:cs typeface="PingFang SC Semibold" charset="-122"/>
              </a:rPr>
              <a:t>n/2</a:t>
            </a:r>
            <a:r>
              <a:rPr lang="zh-CN" altLang="en-US" b="1" dirty="0" smtClean="0">
                <a:latin typeface="PingFang SC Semibold" charset="-122"/>
                <a:ea typeface="PingFang SC Semibold" charset="-122"/>
                <a:cs typeface="PingFang SC Semibold" charset="-122"/>
              </a:rPr>
              <a:t>的子树。</a:t>
            </a:r>
            <a:endParaRPr lang="en-US" altLang="zh-CN" b="1" dirty="0" smtClean="0">
              <a:latin typeface="PingFang SC Semibold" charset="-122"/>
              <a:ea typeface="PingFang SC Semibold" charset="-122"/>
              <a:cs typeface="PingFang SC Semibold" charset="-122"/>
            </a:endParaRPr>
          </a:p>
          <a:p>
            <a:pPr lvl="1" indent="0" hangingPunct="1">
              <a:lnSpc>
                <a:spcPct val="150000"/>
              </a:lnSpc>
            </a:pPr>
            <a:r>
              <a:rPr lang="en-US" altLang="zh-CN" b="1" dirty="0">
                <a:latin typeface="PingFang SC Semibold" charset="-122"/>
                <a:ea typeface="PingFang SC Semibold" charset="-122"/>
                <a:cs typeface="PingFang SC Semibold" charset="-122"/>
              </a:rPr>
              <a:t>	</a:t>
            </a:r>
            <a:r>
              <a:rPr lang="zh-CN" altLang="en-US" b="1" dirty="0" smtClean="0">
                <a:latin typeface="PingFang SC Semibold" charset="-122"/>
                <a:ea typeface="PingFang SC Semibold" charset="-122"/>
                <a:cs typeface="PingFang SC Semibold" charset="-122"/>
              </a:rPr>
              <a:t>双重心的情形在上一种情况中恰好被计算了两遍，因此减去一遍即可。</a:t>
            </a:r>
            <a:endParaRPr lang="en-US" altLang="zh-CN" b="1" dirty="0" smtClean="0">
              <a:latin typeface="PingFang SC Semibold" charset="-122"/>
              <a:ea typeface="PingFang SC Semibold" charset="-122"/>
              <a:cs typeface="PingFang SC Semibold" charset="-122"/>
            </a:endParaRPr>
          </a:p>
          <a:p>
            <a:pPr lvl="1" indent="0" hangingPunct="1">
              <a:lnSpc>
                <a:spcPct val="150000"/>
              </a:lnSpc>
            </a:pPr>
            <a:r>
              <a:rPr lang="en-US" altLang="zh-CN" b="1" dirty="0">
                <a:latin typeface="PingFang SC Semibold" charset="-122"/>
                <a:ea typeface="PingFang SC Semibold" charset="-122"/>
                <a:cs typeface="PingFang SC Semibold" charset="-122"/>
              </a:rPr>
              <a:t>	</a:t>
            </a:r>
            <a:endParaRPr lang="en-US" altLang="zh-CN" b="1" dirty="0" smtClean="0">
              <a:latin typeface="PingFang SC Semibold" charset="-122"/>
              <a:ea typeface="PingFang SC Semibold" charset="-122"/>
              <a:cs typeface="PingFang SC Semibold" charset="-122"/>
            </a:endParaRPr>
          </a:p>
        </p:txBody>
      </p:sp>
      <p:grpSp>
        <p:nvGrpSpPr>
          <p:cNvPr id="13" name="Group 12"/>
          <p:cNvGrpSpPr/>
          <p:nvPr/>
        </p:nvGrpSpPr>
        <p:grpSpPr>
          <a:xfrm>
            <a:off x="1501587" y="2399254"/>
            <a:ext cx="11062449" cy="551088"/>
            <a:chOff x="1501587" y="2399254"/>
            <a:chExt cx="11062449" cy="551088"/>
          </a:xfrm>
        </p:grpSpPr>
        <p:sp>
          <p:nvSpPr>
            <p:cNvPr id="19" name="TextBox 18"/>
            <p:cNvSpPr txBox="1"/>
            <p:nvPr/>
          </p:nvSpPr>
          <p:spPr>
            <a:xfrm>
              <a:off x="1501587" y="2403787"/>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单重心的情况：答案即</a:t>
              </a:r>
              <a:endParaRPr lang="en-US" altLang="zh-CN" b="1" dirty="0" smtClean="0">
                <a:latin typeface="PingFang SC Semibold" charset="-122"/>
                <a:ea typeface="PingFang SC Semibold" charset="-122"/>
                <a:cs typeface="PingFang SC Semibold" charset="-122"/>
              </a:endParaRPr>
            </a:p>
          </p:txBody>
        </p:sp>
        <p:pic>
          <p:nvPicPr>
            <p:cNvPr id="6" name="Picture 5"/>
            <p:cNvPicPr>
              <a:picLocks noChangeAspect="1"/>
            </p:cNvPicPr>
            <p:nvPr/>
          </p:nvPicPr>
          <p:blipFill>
            <a:blip r:embed="rId5"/>
            <a:stretch>
              <a:fillRect/>
            </a:stretch>
          </p:blipFill>
          <p:spPr>
            <a:xfrm>
              <a:off x="4208931" y="2399254"/>
              <a:ext cx="1371598" cy="551088"/>
            </a:xfrm>
            <a:prstGeom prst="rect">
              <a:avLst/>
            </a:prstGeom>
          </p:spPr>
        </p:pic>
      </p:grpSp>
      <p:pic>
        <p:nvPicPr>
          <p:cNvPr id="16" name="Picture 15"/>
          <p:cNvPicPr>
            <a:picLocks noChangeAspect="1"/>
          </p:cNvPicPr>
          <p:nvPr/>
        </p:nvPicPr>
        <p:blipFill>
          <a:blip r:embed="rId6"/>
          <a:stretch>
            <a:fillRect/>
          </a:stretch>
        </p:blipFill>
        <p:spPr>
          <a:xfrm>
            <a:off x="2258733" y="3642793"/>
            <a:ext cx="3563843" cy="1171785"/>
          </a:xfrm>
          <a:prstGeom prst="rect">
            <a:avLst/>
          </a:prstGeom>
        </p:spPr>
      </p:pic>
      <p:sp>
        <p:nvSpPr>
          <p:cNvPr id="24" name="TextBox 23"/>
          <p:cNvSpPr txBox="1"/>
          <p:nvPr/>
        </p:nvSpPr>
        <p:spPr>
          <a:xfrm>
            <a:off x="945774" y="4835097"/>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总时间复杂度为</a:t>
            </a:r>
            <a:r>
              <a:rPr lang="en-US" altLang="zh-CN" b="1" dirty="0" smtClean="0">
                <a:latin typeface="PingFang SC Semibold" charset="-122"/>
                <a:ea typeface="PingFang SC Semibold" charset="-122"/>
                <a:cs typeface="PingFang SC Semibold" charset="-122"/>
              </a:rPr>
              <a:t>O(n^2d^2).</a:t>
            </a:r>
          </a:p>
        </p:txBody>
      </p:sp>
    </p:spTree>
    <p:extLst>
      <p:ext uri="{BB962C8B-B14F-4D97-AF65-F5344CB8AC3E}">
        <p14:creationId xmlns:p14="http://schemas.microsoft.com/office/powerpoint/2010/main" val="21135246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3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21">
                                            <p:txEl>
                                              <p:pRg st="0" end="0"/>
                                            </p:txEl>
                                          </p:spTgt>
                                        </p:tgtEl>
                                        <p:attrNameLst>
                                          <p:attrName>style.visibility</p:attrName>
                                        </p:attrNameLst>
                                      </p:cBhvr>
                                      <p:to>
                                        <p:strVal val="visible"/>
                                      </p:to>
                                    </p:set>
                                    <p:animEffect transition="in" filter="fade">
                                      <p:cBhvr>
                                        <p:cTn id="27" dur="300"/>
                                        <p:tgtEl>
                                          <p:spTgt spid="2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21">
                                            <p:txEl>
                                              <p:pRg st="1" end="1"/>
                                            </p:txEl>
                                          </p:spTgt>
                                        </p:tgtEl>
                                        <p:attrNameLst>
                                          <p:attrName>style.visibility</p:attrName>
                                        </p:attrNameLst>
                                      </p:cBhvr>
                                      <p:to>
                                        <p:strVal val="visible"/>
                                      </p:to>
                                    </p:set>
                                    <p:animEffect transition="in" filter="fade">
                                      <p:cBhvr>
                                        <p:cTn id="32" dur="300"/>
                                        <p:tgtEl>
                                          <p:spTgt spid="2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21">
                                            <p:txEl>
                                              <p:pRg st="2" end="2"/>
                                            </p:txEl>
                                          </p:spTgt>
                                        </p:tgtEl>
                                        <p:attrNameLst>
                                          <p:attrName>style.visibility</p:attrName>
                                        </p:attrNameLst>
                                      </p:cBhvr>
                                      <p:to>
                                        <p:strVal val="visible"/>
                                      </p:to>
                                    </p:set>
                                    <p:animEffect transition="in" filter="fade">
                                      <p:cBhvr>
                                        <p:cTn id="37" dur="300"/>
                                        <p:tgtEl>
                                          <p:spTgt spid="21">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 name="图片 3" descr="图片 3"/>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32" name="圆角矩形 6"/>
          <p:cNvSpPr/>
          <p:nvPr/>
        </p:nvSpPr>
        <p:spPr>
          <a:xfrm>
            <a:off x="4406900" y="2576513"/>
            <a:ext cx="3376613" cy="1706562"/>
          </a:xfrm>
          <a:prstGeom prst="roundRect">
            <a:avLst>
              <a:gd name="adj" fmla="val 16667"/>
            </a:avLst>
          </a:prstGeom>
          <a:solidFill>
            <a:schemeClr val="accent3">
              <a:lumOff val="44000"/>
              <a:alpha val="70195"/>
            </a:schemeClr>
          </a:solidFill>
          <a:ln w="12700">
            <a:miter lim="400000"/>
          </a:ln>
        </p:spPr>
        <p:txBody>
          <a:bodyPr lIns="45719" rIns="45719" anchor="ctr"/>
          <a:lstStyle/>
          <a:p>
            <a:pPr algn="ctr">
              <a:defRPr>
                <a:solidFill>
                  <a:schemeClr val="accent3">
                    <a:lumOff val="44000"/>
                  </a:schemeClr>
                </a:solidFill>
              </a:defRPr>
            </a:pPr>
            <a:endParaRPr/>
          </a:p>
        </p:txBody>
      </p:sp>
      <p:sp>
        <p:nvSpPr>
          <p:cNvPr id="233" name="直接连接符 8"/>
          <p:cNvSpPr/>
          <p:nvPr/>
        </p:nvSpPr>
        <p:spPr>
          <a:xfrm>
            <a:off x="1916113" y="3429000"/>
            <a:ext cx="2490787" cy="0"/>
          </a:xfrm>
          <a:prstGeom prst="line">
            <a:avLst/>
          </a:prstGeom>
          <a:ln w="57150">
            <a:solidFill>
              <a:schemeClr val="accent3">
                <a:lumOff val="44000"/>
              </a:schemeClr>
            </a:solidFill>
            <a:headEnd type="oval"/>
          </a:ln>
        </p:spPr>
        <p:txBody>
          <a:bodyPr lIns="45719" rIns="45719"/>
          <a:lstStyle/>
          <a:p>
            <a:endParaRPr/>
          </a:p>
        </p:txBody>
      </p:sp>
      <p:sp>
        <p:nvSpPr>
          <p:cNvPr id="234" name="直接连接符 12"/>
          <p:cNvSpPr/>
          <p:nvPr/>
        </p:nvSpPr>
        <p:spPr>
          <a:xfrm>
            <a:off x="7783513" y="3429000"/>
            <a:ext cx="2490788" cy="0"/>
          </a:xfrm>
          <a:prstGeom prst="line">
            <a:avLst/>
          </a:prstGeom>
          <a:ln w="57150">
            <a:solidFill>
              <a:schemeClr val="accent3">
                <a:lumOff val="44000"/>
              </a:schemeClr>
            </a:solidFill>
            <a:tailEnd type="oval"/>
          </a:ln>
        </p:spPr>
        <p:txBody>
          <a:bodyPr lIns="45719" rIns="45719"/>
          <a:lstStyle/>
          <a:p>
            <a:endParaRPr/>
          </a:p>
        </p:txBody>
      </p:sp>
      <p:sp>
        <p:nvSpPr>
          <p:cNvPr id="236" name="文本框 15"/>
          <p:cNvSpPr txBox="1"/>
          <p:nvPr/>
        </p:nvSpPr>
        <p:spPr>
          <a:xfrm>
            <a:off x="5291604" y="4364291"/>
            <a:ext cx="2284415"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b="1">
                <a:solidFill>
                  <a:schemeClr val="accent3">
                    <a:lumOff val="44000"/>
                  </a:schemeClr>
                </a:solidFill>
                <a:latin typeface="微软雅黑"/>
                <a:ea typeface="微软雅黑"/>
                <a:cs typeface="微软雅黑"/>
                <a:sym typeface="微软雅黑"/>
              </a:defRPr>
            </a:lvl1pPr>
          </a:lstStyle>
          <a:p>
            <a:r>
              <a:rPr lang="en-US" altLang="zh-CN" dirty="0" err="1" smtClean="0"/>
              <a:t>dp</a:t>
            </a:r>
            <a:r>
              <a:rPr lang="zh-CN" altLang="en-US" dirty="0" smtClean="0"/>
              <a:t> </a:t>
            </a:r>
            <a:r>
              <a:rPr lang="en-US" altLang="zh-CN" dirty="0" smtClean="0"/>
              <a:t>x </a:t>
            </a:r>
            <a:r>
              <a:rPr lang="zh-CN" altLang="en-US" dirty="0" smtClean="0"/>
              <a:t>计数题</a:t>
            </a:r>
            <a:endParaRPr dirty="0"/>
          </a:p>
        </p:txBody>
      </p:sp>
      <p:sp>
        <p:nvSpPr>
          <p:cNvPr id="237" name="TextBox 13"/>
          <p:cNvSpPr txBox="1"/>
          <p:nvPr/>
        </p:nvSpPr>
        <p:spPr>
          <a:xfrm>
            <a:off x="4081462" y="4753284"/>
            <a:ext cx="4027488" cy="18466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defTabSz="1216025">
              <a:spcBef>
                <a:spcPts val="200"/>
              </a:spcBef>
              <a:defRPr sz="1200">
                <a:solidFill>
                  <a:schemeClr val="accent3">
                    <a:lumOff val="44000"/>
                  </a:schemeClr>
                </a:solidFill>
                <a:latin typeface="Arial"/>
                <a:ea typeface="Arial"/>
                <a:cs typeface="Arial"/>
                <a:sym typeface="Arial"/>
              </a:defRPr>
            </a:pPr>
            <a:r>
              <a:rPr lang="zh-CN" altLang="en-US" dirty="0" smtClean="0">
                <a:latin typeface="微软雅黑"/>
                <a:ea typeface="微软雅黑"/>
                <a:cs typeface="微软雅黑"/>
                <a:sym typeface="微软雅黑"/>
              </a:rPr>
              <a:t>简单的计数题</a:t>
            </a:r>
            <a:r>
              <a:rPr lang="en-US" altLang="zh-CN" dirty="0" smtClean="0">
                <a:latin typeface="微软雅黑"/>
                <a:ea typeface="微软雅黑"/>
                <a:cs typeface="微软雅黑"/>
                <a:sym typeface="微软雅黑"/>
              </a:rPr>
              <a:t>/</a:t>
            </a:r>
            <a:r>
              <a:rPr lang="zh-CN" altLang="en-US" dirty="0" smtClean="0">
                <a:latin typeface="微软雅黑"/>
                <a:ea typeface="微软雅黑"/>
                <a:cs typeface="微软雅黑"/>
                <a:sym typeface="微软雅黑"/>
              </a:rPr>
              <a:t>用一点基础的</a:t>
            </a:r>
            <a:r>
              <a:rPr lang="en-US" altLang="zh-CN" dirty="0" err="1" smtClean="0">
                <a:latin typeface="微软雅黑"/>
                <a:ea typeface="微软雅黑"/>
                <a:cs typeface="微软雅黑"/>
                <a:sym typeface="微软雅黑"/>
              </a:rPr>
              <a:t>dp</a:t>
            </a:r>
            <a:r>
              <a:rPr lang="zh-CN" altLang="en-US" dirty="0" smtClean="0">
                <a:latin typeface="微软雅黑"/>
                <a:ea typeface="微软雅黑"/>
                <a:cs typeface="微软雅黑"/>
                <a:sym typeface="微软雅黑"/>
              </a:rPr>
              <a:t>优化</a:t>
            </a:r>
            <a:endParaRPr dirty="0">
              <a:latin typeface="微软雅黑"/>
              <a:ea typeface="微软雅黑"/>
              <a:cs typeface="微软雅黑"/>
              <a:sym typeface="微软雅黑"/>
            </a:endParaRPr>
          </a:p>
        </p:txBody>
      </p:sp>
      <p:pic>
        <p:nvPicPr>
          <p:cNvPr id="10" name="图片 9" descr="图片 9"/>
          <p:cNvPicPr>
            <a:picLocks noChangeAspect="1"/>
          </p:cNvPicPr>
          <p:nvPr/>
        </p:nvPicPr>
        <p:blipFill>
          <a:blip r:embed="rId3">
            <a:extLst/>
          </a:blip>
          <a:stretch>
            <a:fillRect/>
          </a:stretch>
        </p:blipFill>
        <p:spPr>
          <a:xfrm>
            <a:off x="4903787" y="3060700"/>
            <a:ext cx="2384426" cy="736600"/>
          </a:xfrm>
          <a:prstGeom prst="rect">
            <a:avLst/>
          </a:prstGeom>
          <a:ln w="12700">
            <a:miter lim="400000"/>
          </a:ln>
        </p:spPr>
      </p:pic>
    </p:spTree>
    <p:extLst>
      <p:ext uri="{BB962C8B-B14F-4D97-AF65-F5344CB8AC3E}">
        <p14:creationId xmlns:p14="http://schemas.microsoft.com/office/powerpoint/2010/main" val="1287558655"/>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tx1"/>
                </a:solidFill>
                <a:latin typeface="Impact" charset="0"/>
                <a:ea typeface="Impact" charset="0"/>
                <a:cs typeface="Impact" charset="0"/>
              </a:rPr>
              <a:t>Multiplicity</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a:t>
            </a:r>
            <a:r>
              <a:rPr lang="en-US" sz="1100" i="1" dirty="0" err="1"/>
              <a:t>Codeforces</a:t>
            </a:r>
            <a:r>
              <a:rPr lang="en-US" sz="1100" i="1" dirty="0"/>
              <a:t> Round #523 (Div. 2</a:t>
            </a:r>
            <a:r>
              <a:rPr lang="en-US" sz="1100" i="1" dirty="0" smtClean="0"/>
              <a:t>), Problem C.</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9130553" cy="4755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题目描述</a:t>
            </a:r>
            <a:endParaRPr lang="en-US" altLang="zh-CN" sz="2000" b="1" u="sng" dirty="0" smtClean="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Light" charset="-122"/>
                <a:ea typeface="PingFang SC Light" charset="-122"/>
                <a:cs typeface="PingFang SC Light" charset="-122"/>
              </a:rPr>
              <a:t>有个长度为</a:t>
            </a:r>
            <a:r>
              <a:rPr lang="en-US" altLang="zh-CN" b="1" dirty="0" smtClean="0">
                <a:latin typeface="PingFang SC Light" charset="-122"/>
                <a:ea typeface="PingFang SC Light" charset="-122"/>
                <a:cs typeface="PingFang SC Light" charset="-122"/>
              </a:rPr>
              <a:t>n</a:t>
            </a:r>
            <a:r>
              <a:rPr lang="zh-CN" altLang="en-US" b="1" dirty="0" smtClean="0">
                <a:latin typeface="PingFang SC Light" charset="-122"/>
                <a:ea typeface="PingFang SC Light" charset="-122"/>
                <a:cs typeface="PingFang SC Light" charset="-122"/>
              </a:rPr>
              <a:t>的序列</a:t>
            </a:r>
            <a:r>
              <a:rPr lang="en-US" altLang="zh-CN" b="1" dirty="0" smtClean="0">
                <a:latin typeface="PingFang SC Light" charset="-122"/>
                <a:ea typeface="PingFang SC Light" charset="-122"/>
                <a:cs typeface="PingFang SC Light" charset="-122"/>
              </a:rPr>
              <a:t>a</a:t>
            </a:r>
            <a:r>
              <a:rPr lang="zh-CN" altLang="en-US" b="1" dirty="0" smtClean="0">
                <a:latin typeface="PingFang SC Light" charset="-122"/>
                <a:ea typeface="PingFang SC Light" charset="-122"/>
                <a:cs typeface="PingFang SC Light" charset="-122"/>
              </a:rPr>
              <a:t>，你需要统计</a:t>
            </a:r>
            <a:r>
              <a:rPr lang="en-US" altLang="zh-CN" b="1" dirty="0" smtClean="0">
                <a:latin typeface="PingFang SC Light" charset="-122"/>
                <a:ea typeface="PingFang SC Light" charset="-122"/>
                <a:cs typeface="PingFang SC Light" charset="-122"/>
              </a:rPr>
              <a:t>a</a:t>
            </a:r>
            <a:r>
              <a:rPr lang="zh-CN" altLang="en-US" b="1" dirty="0" smtClean="0">
                <a:latin typeface="PingFang SC Light" charset="-122"/>
                <a:ea typeface="PingFang SC Light" charset="-122"/>
                <a:cs typeface="PingFang SC Light" charset="-122"/>
              </a:rPr>
              <a:t>中有多少个</a:t>
            </a:r>
            <a:r>
              <a:rPr lang="zh-CN" altLang="en-US" b="1" u="sng" dirty="0" smtClean="0">
                <a:latin typeface="PingFang SC Light" charset="-122"/>
                <a:ea typeface="PingFang SC Light" charset="-122"/>
                <a:cs typeface="PingFang SC Light" charset="-122"/>
              </a:rPr>
              <a:t>棒棒的</a:t>
            </a:r>
            <a:r>
              <a:rPr lang="zh-CN" altLang="en-US" b="1" dirty="0" smtClean="0">
                <a:latin typeface="PingFang SC Light" charset="-122"/>
                <a:ea typeface="PingFang SC Light" charset="-122"/>
                <a:cs typeface="PingFang SC Light" charset="-122"/>
              </a:rPr>
              <a:t>子序列。</a:t>
            </a:r>
            <a:endParaRPr lang="en-US" altLang="zh-CN" b="1" dirty="0" smtClean="0">
              <a:latin typeface="PingFang SC Light" charset="-122"/>
              <a:ea typeface="PingFang SC Light" charset="-122"/>
              <a:cs typeface="PingFang SC Light"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Light" charset="-122"/>
                <a:ea typeface="PingFang SC Light" charset="-122"/>
                <a:cs typeface="PingFang SC Light" charset="-122"/>
              </a:rPr>
              <a:t>一个序列</a:t>
            </a:r>
            <a:r>
              <a:rPr lang="en-US" altLang="zh-CN" b="1" dirty="0" smtClean="0">
                <a:latin typeface="PingFang SC Light" charset="-122"/>
                <a:ea typeface="PingFang SC Light" charset="-122"/>
                <a:cs typeface="PingFang SC Light" charset="-122"/>
              </a:rPr>
              <a:t>b</a:t>
            </a:r>
            <a:r>
              <a:rPr lang="zh-CN" altLang="en-US" b="1" dirty="0" smtClean="0">
                <a:latin typeface="PingFang SC Light" charset="-122"/>
                <a:ea typeface="PingFang SC Light" charset="-122"/>
                <a:cs typeface="PingFang SC Light" charset="-122"/>
              </a:rPr>
              <a:t>被定义为</a:t>
            </a:r>
            <a:r>
              <a:rPr lang="zh-CN" altLang="en-US" b="1" u="sng" dirty="0" smtClean="0">
                <a:latin typeface="PingFang SC Light" charset="-122"/>
                <a:ea typeface="PingFang SC Light" charset="-122"/>
                <a:cs typeface="PingFang SC Light" charset="-122"/>
              </a:rPr>
              <a:t>棒棒的</a:t>
            </a:r>
            <a:r>
              <a:rPr lang="zh-CN" altLang="en-US" b="1" dirty="0" smtClean="0">
                <a:latin typeface="PingFang SC Light" charset="-122"/>
                <a:ea typeface="PingFang SC Light" charset="-122"/>
                <a:cs typeface="PingFang SC Light" charset="-122"/>
              </a:rPr>
              <a:t>，当且仅当：</a:t>
            </a:r>
            <a:endParaRPr lang="en-US" altLang="zh-CN" b="1" dirty="0">
              <a:latin typeface="PingFang SC Light" charset="-122"/>
              <a:ea typeface="PingFang SC Light" charset="-122"/>
              <a:cs typeface="PingFang SC Light" charset="-122"/>
            </a:endParaRPr>
          </a:p>
          <a:p>
            <a:pPr lvl="3" indent="0">
              <a:lnSpc>
                <a:spcPct val="150000"/>
              </a:lnSpc>
            </a:pPr>
            <a:r>
              <a:rPr lang="en-US" altLang="zh-CN" b="1" dirty="0" smtClean="0">
                <a:latin typeface="PingFang SC Light" charset="-122"/>
                <a:ea typeface="PingFang SC Light" charset="-122"/>
                <a:cs typeface="PingFang SC Light" charset="-122"/>
              </a:rPr>
              <a:t>	</a:t>
            </a:r>
            <a:r>
              <a:rPr lang="zh-CN" altLang="en-US" b="1" dirty="0" smtClean="0">
                <a:latin typeface="PingFang SC Light" charset="-122"/>
                <a:ea typeface="PingFang SC Light" charset="-122"/>
                <a:cs typeface="PingFang SC Light" charset="-122"/>
              </a:rPr>
              <a:t>对于序列中每一个位置</a:t>
            </a:r>
            <a:r>
              <a:rPr lang="en-US" altLang="zh-CN" b="1" dirty="0" err="1" smtClean="0">
                <a:latin typeface="PingFang SC Light" charset="-122"/>
                <a:ea typeface="PingFang SC Light" charset="-122"/>
                <a:cs typeface="PingFang SC Light" charset="-122"/>
              </a:rPr>
              <a:t>i</a:t>
            </a:r>
            <a:r>
              <a:rPr lang="zh-CN" altLang="en-US" b="1" dirty="0" smtClean="0">
                <a:latin typeface="PingFang SC Light" charset="-122"/>
                <a:ea typeface="PingFang SC Light" charset="-122"/>
                <a:cs typeface="PingFang SC Light" charset="-122"/>
              </a:rPr>
              <a:t>，</a:t>
            </a:r>
            <a:r>
              <a:rPr lang="en-US" altLang="zh-CN" b="1" dirty="0" err="1" smtClean="0">
                <a:latin typeface="PingFang SC Light" charset="-122"/>
                <a:ea typeface="PingFang SC Light" charset="-122"/>
                <a:cs typeface="PingFang SC Light" charset="-122"/>
              </a:rPr>
              <a:t>b_i</a:t>
            </a:r>
            <a:r>
              <a:rPr lang="zh-CN" altLang="en-US" b="1" dirty="0" smtClean="0">
                <a:latin typeface="PingFang SC Light" charset="-122"/>
                <a:ea typeface="PingFang SC Light" charset="-122"/>
                <a:cs typeface="PingFang SC Light" charset="-122"/>
              </a:rPr>
              <a:t>都能够被</a:t>
            </a:r>
            <a:r>
              <a:rPr lang="en-US" altLang="zh-CN" b="1" dirty="0" err="1" smtClean="0">
                <a:latin typeface="PingFang SC Light" charset="-122"/>
                <a:ea typeface="PingFang SC Light" charset="-122"/>
                <a:cs typeface="PingFang SC Light" charset="-122"/>
              </a:rPr>
              <a:t>i</a:t>
            </a:r>
            <a:r>
              <a:rPr lang="zh-CN" altLang="en-US" b="1" dirty="0" smtClean="0">
                <a:latin typeface="PingFang SC Light" charset="-122"/>
                <a:ea typeface="PingFang SC Light" charset="-122"/>
                <a:cs typeface="PingFang SC Light" charset="-122"/>
              </a:rPr>
              <a:t>整除。</a:t>
            </a:r>
            <a:endParaRPr lang="en-US" altLang="zh-CN" b="1" dirty="0" smtClean="0">
              <a:latin typeface="PingFang SC Light" charset="-122"/>
              <a:ea typeface="PingFang SC Light" charset="-122"/>
              <a:cs typeface="PingFang SC Light"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Light" charset="-122"/>
                <a:ea typeface="PingFang SC Light" charset="-122"/>
                <a:cs typeface="PingFang SC Light" charset="-122"/>
              </a:rPr>
              <a:t>答案对</a:t>
            </a:r>
            <a:r>
              <a:rPr lang="en-US" altLang="zh-CN" b="1" i="1" u="sng" dirty="0" smtClean="0">
                <a:latin typeface="PingFang SC Light" charset="-122"/>
                <a:ea typeface="PingFang SC Light" charset="-122"/>
                <a:cs typeface="PingFang SC Light" charset="-122"/>
              </a:rPr>
              <a:t>10^9+7</a:t>
            </a:r>
            <a:r>
              <a:rPr lang="zh-CN" altLang="en-US" b="1" i="1" u="sng" dirty="0" smtClean="0">
                <a:latin typeface="PingFang SC Light" charset="-122"/>
                <a:ea typeface="PingFang SC Light" charset="-122"/>
                <a:cs typeface="PingFang SC Light" charset="-122"/>
              </a:rPr>
              <a:t> </a:t>
            </a:r>
            <a:r>
              <a:rPr lang="zh-CN" altLang="en-US" b="1" dirty="0" smtClean="0">
                <a:latin typeface="PingFang SC Light" charset="-122"/>
                <a:ea typeface="PingFang SC Light" charset="-122"/>
                <a:cs typeface="PingFang SC Light" charset="-122"/>
              </a:rPr>
              <a:t>取模。</a:t>
            </a:r>
            <a:endParaRPr lang="en-US" altLang="zh-CN" b="1" dirty="0" smtClean="0">
              <a:latin typeface="PingFang SC Light" charset="-122"/>
              <a:ea typeface="PingFang SC Light" charset="-122"/>
              <a:cs typeface="PingFang SC Light"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r>
              <a:rPr lang="zh-CN" altLang="en-US" sz="2000" b="1" u="sng" dirty="0">
                <a:latin typeface="Microsoft YaHei" charset="-122"/>
                <a:ea typeface="Microsoft YaHei" charset="-122"/>
                <a:cs typeface="Microsoft YaHei" charset="-122"/>
              </a:rPr>
              <a:t>数据范围</a:t>
            </a:r>
            <a:endParaRPr lang="en-US" altLang="zh-CN" sz="2000" b="1" u="sng" dirty="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n &lt;= 10^5</a:t>
            </a: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1 &lt;= </a:t>
            </a:r>
            <a:r>
              <a:rPr lang="en-US" altLang="zh-CN" b="1" dirty="0" err="1" smtClean="0">
                <a:latin typeface="PingFang SC Semibold" charset="-122"/>
                <a:ea typeface="PingFang SC Semibold" charset="-122"/>
                <a:cs typeface="PingFang SC Semibold" charset="-122"/>
              </a:rPr>
              <a:t>a_i</a:t>
            </a:r>
            <a:r>
              <a:rPr lang="en-US" altLang="zh-CN" b="1" dirty="0" smtClean="0">
                <a:latin typeface="PingFang SC Semibold" charset="-122"/>
                <a:ea typeface="PingFang SC Semibold" charset="-122"/>
                <a:cs typeface="PingFang SC Semibold" charset="-122"/>
              </a:rPr>
              <a:t> &lt;= 10^6</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762498759"/>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tx1"/>
                </a:solidFill>
                <a:latin typeface="Impact" charset="0"/>
                <a:ea typeface="Impact" charset="0"/>
                <a:cs typeface="Impact" charset="0"/>
              </a:rPr>
              <a:t>Multiplicity</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a:t>
            </a:r>
            <a:r>
              <a:rPr lang="en-US" sz="1100" i="1" dirty="0" err="1"/>
              <a:t>Codeforces</a:t>
            </a:r>
            <a:r>
              <a:rPr lang="en-US" sz="1100" i="1" dirty="0"/>
              <a:t> Round #523 (Div. 2</a:t>
            </a:r>
            <a:r>
              <a:rPr lang="en-US" sz="1100" i="1" dirty="0" smtClean="0"/>
              <a:t>), Problem C.</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TextBox 6"/>
          <p:cNvSpPr txBox="1"/>
          <p:nvPr/>
        </p:nvSpPr>
        <p:spPr>
          <a:xfrm>
            <a:off x="551329" y="80960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暴力一点嘛</a:t>
            </a:r>
            <a:endParaRPr lang="en-US" altLang="zh-CN" b="1" dirty="0">
              <a:latin typeface="PingFang SC Semibold" charset="-122"/>
              <a:ea typeface="PingFang SC Semibold" charset="-122"/>
              <a:cs typeface="PingFang SC Semibold" charset="-122"/>
            </a:endParaRPr>
          </a:p>
        </p:txBody>
      </p:sp>
      <p:sp>
        <p:nvSpPr>
          <p:cNvPr id="8" name="TextBox 7"/>
          <p:cNvSpPr txBox="1"/>
          <p:nvPr/>
        </p:nvSpPr>
        <p:spPr>
          <a:xfrm>
            <a:off x="551328" y="1194322"/>
            <a:ext cx="1106244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考虑到子序列中的元素相互之间是没有影响的，令</a:t>
            </a:r>
            <a:r>
              <a:rPr lang="en-US" altLang="zh-CN" b="1" dirty="0" err="1" smtClean="0">
                <a:latin typeface="PingFang SC Semibold" charset="-122"/>
                <a:ea typeface="PingFang SC Semibold" charset="-122"/>
                <a:cs typeface="PingFang SC Semibold" charset="-122"/>
              </a:rPr>
              <a:t>dp</a:t>
            </a:r>
            <a:r>
              <a:rPr lang="en-US" altLang="zh-CN" b="1" dirty="0" smtClean="0">
                <a:latin typeface="PingFang SC Semibold" charset="-122"/>
                <a:ea typeface="PingFang SC Semibold" charset="-122"/>
                <a:cs typeface="PingFang SC Semibold" charset="-122"/>
              </a:rPr>
              <a:t>_{</a:t>
            </a:r>
            <a:r>
              <a:rPr lang="en-US" altLang="zh-CN" b="1" dirty="0" err="1" smtClean="0">
                <a:latin typeface="PingFang SC Semibold" charset="-122"/>
                <a:ea typeface="PingFang SC Semibold" charset="-122"/>
                <a:cs typeface="PingFang SC Semibold" charset="-122"/>
              </a:rPr>
              <a:t>i,j</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表示使用了</a:t>
            </a:r>
            <a:r>
              <a:rPr lang="en-US" altLang="zh-CN" b="1" dirty="0" smtClean="0">
                <a:latin typeface="PingFang SC Semibold" charset="-122"/>
                <a:ea typeface="PingFang SC Semibold" charset="-122"/>
                <a:cs typeface="PingFang SC Semibold" charset="-122"/>
              </a:rPr>
              <a:t>a</a:t>
            </a:r>
            <a:r>
              <a:rPr lang="zh-CN" altLang="en-US" b="1" dirty="0" smtClean="0">
                <a:latin typeface="PingFang SC Semibold" charset="-122"/>
                <a:ea typeface="PingFang SC Semibold" charset="-122"/>
                <a:cs typeface="PingFang SC Semibold" charset="-122"/>
              </a:rPr>
              <a:t>序列的前</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个元素，造了长度恰好为</a:t>
            </a:r>
            <a:r>
              <a:rPr lang="en-US" altLang="zh-CN" b="1" dirty="0" smtClean="0">
                <a:latin typeface="PingFang SC Semibold" charset="-122"/>
                <a:ea typeface="PingFang SC Semibold" charset="-122"/>
                <a:cs typeface="PingFang SC Semibold" charset="-122"/>
              </a:rPr>
              <a:t>j</a:t>
            </a:r>
            <a:r>
              <a:rPr lang="zh-CN" altLang="en-US" b="1" dirty="0" smtClean="0">
                <a:latin typeface="PingFang SC Semibold" charset="-122"/>
                <a:ea typeface="PingFang SC Semibold" charset="-122"/>
                <a:cs typeface="PingFang SC Semibold" charset="-122"/>
              </a:rPr>
              <a:t>的子序列的方案数。转移非常显然：</a:t>
            </a:r>
            <a:endParaRPr lang="en-US" altLang="zh-CN" b="1" dirty="0">
              <a:latin typeface="PingFang SC Semibold" charset="-122"/>
              <a:ea typeface="PingFang SC Semibold" charset="-122"/>
              <a:cs typeface="PingFang SC Semibold" charset="-122"/>
            </a:endParaRPr>
          </a:p>
        </p:txBody>
      </p:sp>
      <p:pic>
        <p:nvPicPr>
          <p:cNvPr id="2" name="Picture 1"/>
          <p:cNvPicPr>
            <a:picLocks noChangeAspect="1"/>
          </p:cNvPicPr>
          <p:nvPr/>
        </p:nvPicPr>
        <p:blipFill>
          <a:blip r:embed="rId3"/>
          <a:stretch>
            <a:fillRect/>
          </a:stretch>
        </p:blipFill>
        <p:spPr>
          <a:xfrm>
            <a:off x="806824" y="2031145"/>
            <a:ext cx="6508376" cy="816505"/>
          </a:xfrm>
          <a:prstGeom prst="rect">
            <a:avLst/>
          </a:prstGeom>
        </p:spPr>
      </p:pic>
      <p:sp>
        <p:nvSpPr>
          <p:cNvPr id="10" name="TextBox 9"/>
          <p:cNvSpPr txBox="1"/>
          <p:nvPr/>
        </p:nvSpPr>
        <p:spPr>
          <a:xfrm>
            <a:off x="551328" y="2736698"/>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维护</a:t>
            </a:r>
            <a:r>
              <a:rPr lang="en-US" altLang="zh-CN" b="1" dirty="0" err="1" smtClean="0">
                <a:latin typeface="PingFang SC Semibold" charset="-122"/>
                <a:ea typeface="PingFang SC Semibold" charset="-122"/>
                <a:cs typeface="PingFang SC Semibold" charset="-122"/>
              </a:rPr>
              <a:t>dp_i</a:t>
            </a:r>
            <a:r>
              <a:rPr lang="zh-CN" altLang="en-US" b="1" dirty="0" smtClean="0">
                <a:latin typeface="PingFang SC Semibold" charset="-122"/>
                <a:ea typeface="PingFang SC Semibold" charset="-122"/>
                <a:cs typeface="PingFang SC Semibold" charset="-122"/>
              </a:rPr>
              <a:t>，</a:t>
            </a:r>
            <a:r>
              <a:rPr lang="en-US" altLang="zh-CN" b="1" dirty="0" err="1" smtClean="0">
                <a:latin typeface="PingFang SC Semibold" charset="-122"/>
                <a:ea typeface="PingFang SC Semibold" charset="-122"/>
                <a:cs typeface="PingFang SC Semibold" charset="-122"/>
              </a:rPr>
              <a:t>dp</a:t>
            </a:r>
            <a:r>
              <a:rPr lang="en-US" altLang="zh-CN" b="1" dirty="0" smtClean="0">
                <a:latin typeface="PingFang SC Semibold" charset="-122"/>
                <a:ea typeface="PingFang SC Semibold" charset="-122"/>
                <a:cs typeface="PingFang SC Semibold" charset="-122"/>
              </a:rPr>
              <a:t>_{i+1}</a:t>
            </a:r>
            <a:r>
              <a:rPr lang="zh-CN" altLang="en-US" b="1" dirty="0" smtClean="0">
                <a:latin typeface="PingFang SC Semibold" charset="-122"/>
                <a:ea typeface="PingFang SC Semibold" charset="-122"/>
                <a:cs typeface="PingFang SC Semibold" charset="-122"/>
              </a:rPr>
              <a:t>只需要在</a:t>
            </a:r>
            <a:r>
              <a:rPr lang="en-US" altLang="zh-CN" b="1" dirty="0" err="1" smtClean="0">
                <a:latin typeface="PingFang SC Semibold" charset="-122"/>
                <a:ea typeface="PingFang SC Semibold" charset="-122"/>
                <a:cs typeface="PingFang SC Semibold" charset="-122"/>
              </a:rPr>
              <a:t>dp</a:t>
            </a:r>
            <a:r>
              <a:rPr lang="en-US" altLang="zh-CN" b="1" dirty="0" smtClean="0">
                <a:latin typeface="PingFang SC Semibold" charset="-122"/>
                <a:ea typeface="PingFang SC Semibold" charset="-122"/>
                <a:cs typeface="PingFang SC Semibold" charset="-122"/>
              </a:rPr>
              <a:t>_{</a:t>
            </a:r>
            <a:r>
              <a:rPr lang="en-US" altLang="zh-CN" b="1" dirty="0" err="1" smtClean="0">
                <a:latin typeface="PingFang SC Semibold" charset="-122"/>
                <a:ea typeface="PingFang SC Semibold" charset="-122"/>
                <a:cs typeface="PingFang SC Semibold" charset="-122"/>
              </a:rPr>
              <a:t>i</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的基础上改几个能被</a:t>
            </a:r>
            <a:r>
              <a:rPr lang="en-US" altLang="zh-CN" b="1" dirty="0" smtClean="0">
                <a:latin typeface="PingFang SC Semibold" charset="-122"/>
                <a:ea typeface="PingFang SC Semibold" charset="-122"/>
                <a:cs typeface="PingFang SC Semibold" charset="-122"/>
              </a:rPr>
              <a:t>a_{i+1}</a:t>
            </a:r>
            <a:r>
              <a:rPr lang="zh-CN" altLang="en-US" b="1" dirty="0" smtClean="0">
                <a:latin typeface="PingFang SC Semibold" charset="-122"/>
                <a:ea typeface="PingFang SC Semibold" charset="-122"/>
                <a:cs typeface="PingFang SC Semibold" charset="-122"/>
              </a:rPr>
              <a:t>整除的位置。</a:t>
            </a:r>
            <a:endParaRPr lang="en-US" altLang="zh-CN" b="1" dirty="0">
              <a:latin typeface="PingFang SC Semibold" charset="-122"/>
              <a:ea typeface="PingFang SC Semibold" charset="-122"/>
              <a:cs typeface="PingFang SC Semibold" charset="-122"/>
            </a:endParaRPr>
          </a:p>
        </p:txBody>
      </p:sp>
      <p:sp>
        <p:nvSpPr>
          <p:cNvPr id="11" name="TextBox 10"/>
          <p:cNvSpPr txBox="1"/>
          <p:nvPr/>
        </p:nvSpPr>
        <p:spPr>
          <a:xfrm>
            <a:off x="551327" y="3151032"/>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最终的答案就是</a:t>
            </a:r>
            <a:endParaRPr lang="en-US" altLang="zh-CN" b="1" dirty="0">
              <a:latin typeface="PingFang SC Semibold" charset="-122"/>
              <a:ea typeface="PingFang SC Semibold" charset="-122"/>
              <a:cs typeface="PingFang SC Semibold" charset="-122"/>
            </a:endParaRPr>
          </a:p>
        </p:txBody>
      </p:sp>
      <p:pic>
        <p:nvPicPr>
          <p:cNvPr id="4" name="Picture 3"/>
          <p:cNvPicPr>
            <a:picLocks noChangeAspect="1"/>
          </p:cNvPicPr>
          <p:nvPr/>
        </p:nvPicPr>
        <p:blipFill>
          <a:blip r:embed="rId4"/>
          <a:stretch>
            <a:fillRect/>
          </a:stretch>
        </p:blipFill>
        <p:spPr>
          <a:xfrm>
            <a:off x="806825" y="3694137"/>
            <a:ext cx="3160058" cy="684489"/>
          </a:xfrm>
          <a:prstGeom prst="rect">
            <a:avLst/>
          </a:prstGeom>
        </p:spPr>
      </p:pic>
      <p:sp>
        <p:nvSpPr>
          <p:cNvPr id="13" name="TextBox 12"/>
          <p:cNvSpPr txBox="1"/>
          <p:nvPr/>
        </p:nvSpPr>
        <p:spPr>
          <a:xfrm>
            <a:off x="551327" y="4261335"/>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时间复杂度看实现了，最暴力的根号找因子是</a:t>
            </a:r>
            <a:r>
              <a:rPr lang="en-US" altLang="zh-CN" b="1" dirty="0" smtClean="0">
                <a:latin typeface="PingFang SC Semibold" charset="-122"/>
                <a:ea typeface="PingFang SC Semibold" charset="-122"/>
                <a:cs typeface="PingFang SC Semibold" charset="-122"/>
              </a:rPr>
              <a:t>O(n\</a:t>
            </a:r>
            <a:r>
              <a:rPr lang="en-US" altLang="zh-CN" b="1" dirty="0" err="1" smtClean="0">
                <a:latin typeface="PingFang SC Semibold" charset="-122"/>
                <a:ea typeface="PingFang SC Semibold" charset="-122"/>
                <a:cs typeface="PingFang SC Semibold" charset="-122"/>
              </a:rPr>
              <a:t>sqrt</a:t>
            </a:r>
            <a:r>
              <a:rPr lang="en-US" altLang="zh-CN" b="1" dirty="0" smtClean="0">
                <a:latin typeface="PingFang SC Semibold" charset="-122"/>
                <a:ea typeface="PingFang SC Semibold" charset="-122"/>
                <a:cs typeface="PingFang SC Semibold" charset="-122"/>
              </a:rPr>
              <a:t>{A})</a:t>
            </a:r>
            <a:r>
              <a:rPr lang="zh-CN" altLang="en-US" b="1" dirty="0" smtClean="0">
                <a:latin typeface="PingFang SC Semibold" charset="-122"/>
                <a:ea typeface="PingFang SC Semibold" charset="-122"/>
                <a:cs typeface="PingFang SC Semibold" charset="-122"/>
              </a:rPr>
              <a:t>，</a:t>
            </a:r>
            <a:r>
              <a:rPr lang="en-US" altLang="zh-CN" b="1" dirty="0" smtClean="0">
                <a:latin typeface="PingFang SC Semibold" charset="-122"/>
                <a:ea typeface="PingFang SC Semibold" charset="-122"/>
                <a:cs typeface="PingFang SC Semibold" charset="-122"/>
              </a:rPr>
              <a:t>3s</a:t>
            </a:r>
            <a:r>
              <a:rPr lang="zh-CN" altLang="en-US" b="1" dirty="0" smtClean="0">
                <a:latin typeface="PingFang SC Semibold" charset="-122"/>
                <a:ea typeface="PingFang SC Semibold" charset="-122"/>
                <a:cs typeface="PingFang SC Semibold" charset="-122"/>
              </a:rPr>
              <a:t> </a:t>
            </a:r>
            <a:r>
              <a:rPr lang="en-US" altLang="zh-CN" b="1" dirty="0" smtClean="0">
                <a:latin typeface="PingFang SC Semibold" charset="-122"/>
                <a:ea typeface="PingFang SC Semibold" charset="-122"/>
                <a:cs typeface="PingFang SC Semibold" charset="-122"/>
              </a:rPr>
              <a:t>1e8</a:t>
            </a:r>
            <a:r>
              <a:rPr lang="zh-CN" altLang="en-US" b="1" dirty="0" smtClean="0">
                <a:latin typeface="PingFang SC Semibold" charset="-122"/>
                <a:ea typeface="PingFang SC Semibold" charset="-122"/>
                <a:cs typeface="PingFang SC Semibold" charset="-122"/>
              </a:rPr>
              <a:t>也很轻松。</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7714905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3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3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3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3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3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tx1"/>
                </a:solidFill>
                <a:latin typeface="Impact" charset="0"/>
                <a:ea typeface="Impact" charset="0"/>
                <a:cs typeface="Impact" charset="0"/>
              </a:rPr>
              <a:t>Maximum Element</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smtClean="0"/>
              <a:t> </a:t>
            </a:r>
            <a:r>
              <a:rPr lang="en-US" sz="1100" i="1" dirty="0" err="1"/>
              <a:t>Codeforces</a:t>
            </a:r>
            <a:r>
              <a:rPr lang="en-US" sz="1100" i="1" dirty="0"/>
              <a:t> Round #445 (Div. 1, based on </a:t>
            </a:r>
            <a:r>
              <a:rPr lang="en-US" sz="1100" i="1" dirty="0" err="1"/>
              <a:t>Technocup</a:t>
            </a:r>
            <a:r>
              <a:rPr lang="en-US" sz="1100" i="1" dirty="0"/>
              <a:t> 2018 Elimination Round 3</a:t>
            </a:r>
            <a:r>
              <a:rPr lang="en-US" sz="1100" i="1" dirty="0" smtClean="0"/>
              <a:t>), Problem C</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6" name="TextBox 5"/>
          <p:cNvSpPr txBox="1"/>
          <p:nvPr/>
        </p:nvSpPr>
        <p:spPr>
          <a:xfrm>
            <a:off x="1143000" y="1116106"/>
            <a:ext cx="997771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b="1" dirty="0" smtClean="0">
                <a:latin typeface="PingFang SC Semibold" charset="-122"/>
                <a:ea typeface="PingFang SC Semibold" charset="-122"/>
                <a:cs typeface="PingFang SC Semibold" charset="-122"/>
              </a:rPr>
              <a:t>有个神仙写了个序列求</a:t>
            </a:r>
            <a:r>
              <a:rPr lang="en-US" altLang="zh-CN" b="1" dirty="0" smtClean="0">
                <a:latin typeface="PingFang SC Semibold" charset="-122"/>
                <a:ea typeface="PingFang SC Semibold" charset="-122"/>
                <a:cs typeface="PingFang SC Semibold" charset="-122"/>
              </a:rPr>
              <a:t>max</a:t>
            </a:r>
            <a:r>
              <a:rPr lang="zh-CN" altLang="en-US" b="1" dirty="0" smtClean="0">
                <a:latin typeface="PingFang SC Semibold" charset="-122"/>
                <a:ea typeface="PingFang SC Semibold" charset="-122"/>
                <a:cs typeface="PingFang SC Semibold" charset="-122"/>
              </a:rPr>
              <a:t>，它长下面这样：</a:t>
            </a:r>
            <a:endParaRPr kumimoji="0" lang="en-US" sz="1800" b="1" u="none" strike="noStrike" cap="none" spc="0" normalizeH="0" baseline="0" dirty="0">
              <a:ln>
                <a:noFill/>
              </a:ln>
              <a:solidFill>
                <a:srgbClr val="000000"/>
              </a:solidFill>
              <a:effectLst/>
              <a:uFillTx/>
              <a:latin typeface="PingFang SC Semibold" charset="-122"/>
              <a:ea typeface="PingFang SC Semibold" charset="-122"/>
              <a:cs typeface="PingFang SC Semibold" charset="-122"/>
              <a:sym typeface="Calibri"/>
            </a:endParaRPr>
          </a:p>
        </p:txBody>
      </p:sp>
      <p:pic>
        <p:nvPicPr>
          <p:cNvPr id="7" name="Picture 6"/>
          <p:cNvPicPr>
            <a:picLocks noChangeAspect="1"/>
          </p:cNvPicPr>
          <p:nvPr/>
        </p:nvPicPr>
        <p:blipFill>
          <a:blip r:embed="rId3"/>
          <a:stretch>
            <a:fillRect/>
          </a:stretch>
        </p:blipFill>
        <p:spPr>
          <a:xfrm>
            <a:off x="874059" y="1485436"/>
            <a:ext cx="7888940" cy="3950781"/>
          </a:xfrm>
          <a:prstGeom prst="rect">
            <a:avLst/>
          </a:prstGeom>
        </p:spPr>
      </p:pic>
      <p:sp>
        <p:nvSpPr>
          <p:cNvPr id="38" name="TextBox 37"/>
          <p:cNvSpPr txBox="1"/>
          <p:nvPr/>
        </p:nvSpPr>
        <p:spPr>
          <a:xfrm>
            <a:off x="6741458" y="1116106"/>
            <a:ext cx="4580964" cy="54938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现在他比较关心的是出错的情况，请你算出有多少个</a:t>
            </a:r>
            <a:r>
              <a:rPr lang="en-US" altLang="zh-CN" b="1" dirty="0" smtClean="0">
                <a:latin typeface="PingFang SC Semibold" charset="-122"/>
                <a:ea typeface="PingFang SC Semibold" charset="-122"/>
                <a:cs typeface="PingFang SC Semibold" charset="-122"/>
              </a:rPr>
              <a:t>1</a:t>
            </a:r>
            <a:r>
              <a:rPr lang="zh-CN" altLang="en-US" b="1" dirty="0" smtClean="0">
                <a:latin typeface="PingFang SC Semibold" charset="-122"/>
                <a:ea typeface="PingFang SC Semibold" charset="-122"/>
                <a:cs typeface="PingFang SC Semibold" charset="-122"/>
              </a:rPr>
              <a:t>～</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的排列在这个函数的计算下答案不为</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a:t>
            </a: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最终结果对</a:t>
            </a:r>
            <a:r>
              <a:rPr lang="en-US" altLang="zh-CN" b="1" dirty="0" smtClean="0">
                <a:latin typeface="PingFang SC Semibold" charset="-122"/>
                <a:ea typeface="PingFang SC Semibold" charset="-122"/>
                <a:cs typeface="PingFang SC Semibold" charset="-122"/>
              </a:rPr>
              <a:t>10^9+7</a:t>
            </a:r>
            <a:r>
              <a:rPr lang="zh-CN" altLang="en-US" b="1" dirty="0" smtClean="0">
                <a:latin typeface="PingFang SC Semibold" charset="-122"/>
                <a:ea typeface="PingFang SC Semibold" charset="-122"/>
                <a:cs typeface="PingFang SC Semibold" charset="-122"/>
              </a:rPr>
              <a:t>取模。</a:t>
            </a: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err="1" smtClean="0">
                <a:latin typeface="PingFang SC Semibold" charset="-122"/>
                <a:ea typeface="PingFang SC Semibold" charset="-122"/>
                <a:cs typeface="PingFang SC Semibold" charset="-122"/>
              </a:rPr>
              <a:t>n,k</a:t>
            </a:r>
            <a:r>
              <a:rPr lang="en-US" altLang="zh-CN" b="1" dirty="0" smtClean="0">
                <a:latin typeface="PingFang SC Semibold" charset="-122"/>
                <a:ea typeface="PingFang SC Semibold" charset="-122"/>
                <a:cs typeface="PingFang SC Semibold" charset="-122"/>
              </a:rPr>
              <a:t> &lt;= 10^6</a:t>
            </a:r>
          </a:p>
          <a:p>
            <a:pPr marL="0" marR="0" indent="0" algn="l" defTabSz="914400" rtl="0" fontAlgn="auto" latinLnBrk="0" hangingPunct="0">
              <a:lnSpc>
                <a:spcPct val="150000"/>
              </a:lnSpc>
              <a:spcBef>
                <a:spcPts val="0"/>
              </a:spcBef>
              <a:spcAft>
                <a:spcPts val="0"/>
              </a:spcAft>
              <a:buClrTx/>
              <a:buSzTx/>
              <a:buFontTx/>
              <a:buNone/>
              <a:tabLst/>
            </a:pPr>
            <a:endParaRPr lang="en-US" altLang="zh-CN" b="1" dirty="0">
              <a:latin typeface="PingFang SC Semibold" charset="-122"/>
              <a:ea typeface="PingFang SC Semibold" charset="-122"/>
              <a:cs typeface="PingFang SC Semibold" charset="-122"/>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流程图: 手动输入 4"/>
          <p:cNvSpPr/>
          <p:nvPr/>
        </p:nvSpPr>
        <p:spPr>
          <a:xfrm rot="5400000">
            <a:off x="-1489076" y="1495425"/>
            <a:ext cx="6858002" cy="3867151"/>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rgbClr val="41B993"/>
          </a:solidFill>
          <a:ln w="12700">
            <a:miter lim="400000"/>
          </a:ln>
        </p:spPr>
        <p:txBody>
          <a:bodyPr lIns="45719" rIns="45719" anchor="ctr"/>
          <a:lstStyle/>
          <a:p>
            <a:pPr algn="ctr">
              <a:defRPr>
                <a:solidFill>
                  <a:schemeClr val="accent3">
                    <a:lumOff val="44000"/>
                  </a:schemeClr>
                </a:solidFill>
              </a:defRPr>
            </a:pPr>
            <a:endParaRPr/>
          </a:p>
        </p:txBody>
      </p:sp>
      <p:pic>
        <p:nvPicPr>
          <p:cNvPr id="219" name="图片 9" descr="图片 9"/>
          <p:cNvPicPr>
            <a:picLocks noChangeAspect="1"/>
          </p:cNvPicPr>
          <p:nvPr/>
        </p:nvPicPr>
        <p:blipFill>
          <a:blip r:embed="rId2">
            <a:extLst/>
          </a:blip>
          <a:stretch>
            <a:fillRect/>
          </a:stretch>
        </p:blipFill>
        <p:spPr>
          <a:xfrm>
            <a:off x="3067050" y="0"/>
            <a:ext cx="2938464" cy="6858000"/>
          </a:xfrm>
          <a:prstGeom prst="rect">
            <a:avLst/>
          </a:prstGeom>
          <a:ln w="12700">
            <a:miter lim="400000"/>
          </a:ln>
        </p:spPr>
      </p:pic>
      <p:sp>
        <p:nvSpPr>
          <p:cNvPr id="221" name="文本框 11"/>
          <p:cNvSpPr txBox="1"/>
          <p:nvPr/>
        </p:nvSpPr>
        <p:spPr>
          <a:xfrm>
            <a:off x="536575" y="3392487"/>
            <a:ext cx="2384425"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4000">
                <a:solidFill>
                  <a:schemeClr val="accent3">
                    <a:lumOff val="44000"/>
                  </a:schemeClr>
                </a:solidFill>
                <a:latin typeface="Impact"/>
                <a:ea typeface="Impact"/>
                <a:cs typeface="Impact"/>
                <a:sym typeface="Impact"/>
              </a:defRPr>
            </a:lvl1pPr>
          </a:lstStyle>
          <a:p>
            <a:r>
              <a:t>CONTENTS</a:t>
            </a:r>
          </a:p>
        </p:txBody>
      </p:sp>
      <p:sp>
        <p:nvSpPr>
          <p:cNvPr id="222" name="文本框 12"/>
          <p:cNvSpPr txBox="1"/>
          <p:nvPr/>
        </p:nvSpPr>
        <p:spPr>
          <a:xfrm>
            <a:off x="7746999" y="2316163"/>
            <a:ext cx="2709865" cy="46166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1F9B8C"/>
                </a:solidFill>
                <a:latin typeface="微软雅黑"/>
                <a:ea typeface="微软雅黑"/>
                <a:cs typeface="微软雅黑"/>
                <a:sym typeface="微软雅黑"/>
              </a:defRPr>
            </a:lvl1pPr>
          </a:lstStyle>
          <a:p>
            <a:r>
              <a:rPr lang="en-US" altLang="zh-CN" dirty="0" err="1" smtClean="0"/>
              <a:t>dp</a:t>
            </a:r>
            <a:r>
              <a:rPr lang="zh-CN" altLang="en-US" dirty="0" smtClean="0"/>
              <a:t> </a:t>
            </a:r>
            <a:r>
              <a:rPr lang="en-US" altLang="zh-CN" dirty="0" smtClean="0"/>
              <a:t>x</a:t>
            </a:r>
            <a:r>
              <a:rPr lang="zh-CN" altLang="en-US" dirty="0" smtClean="0"/>
              <a:t> 树</a:t>
            </a:r>
            <a:endParaRPr dirty="0"/>
          </a:p>
        </p:txBody>
      </p:sp>
      <p:sp>
        <p:nvSpPr>
          <p:cNvPr id="223" name="文本框 13"/>
          <p:cNvSpPr txBox="1"/>
          <p:nvPr/>
        </p:nvSpPr>
        <p:spPr>
          <a:xfrm>
            <a:off x="7243763" y="2254250"/>
            <a:ext cx="695326" cy="586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1F9B8C"/>
                </a:solidFill>
                <a:latin typeface="Impact"/>
                <a:ea typeface="Impact"/>
                <a:cs typeface="Impact"/>
                <a:sym typeface="Impact"/>
              </a:defRPr>
            </a:lvl1pPr>
          </a:lstStyle>
          <a:p>
            <a:r>
              <a:t>01</a:t>
            </a:r>
          </a:p>
        </p:txBody>
      </p:sp>
      <p:sp>
        <p:nvSpPr>
          <p:cNvPr id="224" name="文本框 30"/>
          <p:cNvSpPr txBox="1"/>
          <p:nvPr/>
        </p:nvSpPr>
        <p:spPr>
          <a:xfrm>
            <a:off x="7746999" y="3114675"/>
            <a:ext cx="2709865" cy="46166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1F9B8C"/>
                </a:solidFill>
                <a:latin typeface="微软雅黑"/>
                <a:ea typeface="微软雅黑"/>
                <a:cs typeface="微软雅黑"/>
                <a:sym typeface="微软雅黑"/>
              </a:defRPr>
            </a:lvl1pPr>
          </a:lstStyle>
          <a:p>
            <a:r>
              <a:rPr lang="en-US" dirty="0" err="1"/>
              <a:t>d</a:t>
            </a:r>
            <a:r>
              <a:rPr lang="en-US" dirty="0" err="1" smtClean="0"/>
              <a:t>p</a:t>
            </a:r>
            <a:r>
              <a:rPr lang="en-US" dirty="0" smtClean="0"/>
              <a:t> x </a:t>
            </a:r>
            <a:r>
              <a:rPr lang="zh-CN" altLang="en-US" dirty="0" smtClean="0"/>
              <a:t>计数</a:t>
            </a:r>
            <a:r>
              <a:rPr lang="en-US" dirty="0" smtClean="0"/>
              <a:t> </a:t>
            </a:r>
            <a:endParaRPr dirty="0"/>
          </a:p>
        </p:txBody>
      </p:sp>
      <p:sp>
        <p:nvSpPr>
          <p:cNvPr id="225" name="文本框 31"/>
          <p:cNvSpPr txBox="1"/>
          <p:nvPr/>
        </p:nvSpPr>
        <p:spPr>
          <a:xfrm>
            <a:off x="7243763" y="3052763"/>
            <a:ext cx="695326" cy="586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1F9B8C"/>
                </a:solidFill>
                <a:latin typeface="Impact"/>
                <a:ea typeface="Impact"/>
                <a:cs typeface="Impact"/>
                <a:sym typeface="Impact"/>
              </a:defRPr>
            </a:lvl1pPr>
          </a:lstStyle>
          <a:p>
            <a:r>
              <a:t>02</a:t>
            </a:r>
          </a:p>
        </p:txBody>
      </p:sp>
      <p:sp>
        <p:nvSpPr>
          <p:cNvPr id="226" name="文本框 32"/>
          <p:cNvSpPr txBox="1"/>
          <p:nvPr/>
        </p:nvSpPr>
        <p:spPr>
          <a:xfrm>
            <a:off x="7746999" y="3979862"/>
            <a:ext cx="2709865" cy="46166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1F9B8C"/>
                </a:solidFill>
                <a:latin typeface="微软雅黑"/>
                <a:ea typeface="微软雅黑"/>
                <a:cs typeface="微软雅黑"/>
                <a:sym typeface="微软雅黑"/>
              </a:defRPr>
            </a:lvl1pPr>
          </a:lstStyle>
          <a:p>
            <a:r>
              <a:rPr lang="en-US" altLang="zh-CN" dirty="0" err="1" smtClean="0"/>
              <a:t>dp</a:t>
            </a:r>
            <a:r>
              <a:rPr lang="en-US" altLang="zh-CN" dirty="0" smtClean="0"/>
              <a:t> x </a:t>
            </a:r>
            <a:r>
              <a:rPr lang="zh-CN" altLang="en-US" dirty="0" smtClean="0"/>
              <a:t>状压 </a:t>
            </a:r>
            <a:r>
              <a:rPr lang="en-US" altLang="zh-CN" sz="1600" strike="sngStrike" dirty="0" err="1" smtClean="0"/>
              <a:t>dp</a:t>
            </a:r>
            <a:r>
              <a:rPr lang="zh-CN" altLang="en-US" sz="1600" strike="sngStrike" dirty="0" smtClean="0"/>
              <a:t>套</a:t>
            </a:r>
            <a:r>
              <a:rPr lang="en-US" altLang="zh-CN" sz="1600" strike="sngStrike" dirty="0" err="1" smtClean="0"/>
              <a:t>dp</a:t>
            </a:r>
            <a:endParaRPr sz="1600" strike="sngStrike" dirty="0"/>
          </a:p>
        </p:txBody>
      </p:sp>
      <p:sp>
        <p:nvSpPr>
          <p:cNvPr id="227" name="文本框 33"/>
          <p:cNvSpPr txBox="1"/>
          <p:nvPr/>
        </p:nvSpPr>
        <p:spPr>
          <a:xfrm>
            <a:off x="7243763" y="3917950"/>
            <a:ext cx="695326" cy="586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1F9B8C"/>
                </a:solidFill>
                <a:latin typeface="Impact"/>
                <a:ea typeface="Impact"/>
                <a:cs typeface="Impact"/>
                <a:sym typeface="Impact"/>
              </a:defRPr>
            </a:lvl1pPr>
          </a:lstStyle>
          <a:p>
            <a:r>
              <a:t>03</a:t>
            </a:r>
          </a:p>
        </p:txBody>
      </p:sp>
      <p:sp>
        <p:nvSpPr>
          <p:cNvPr id="228" name="文本框 34"/>
          <p:cNvSpPr txBox="1"/>
          <p:nvPr/>
        </p:nvSpPr>
        <p:spPr>
          <a:xfrm>
            <a:off x="7746999" y="4779962"/>
            <a:ext cx="2709865" cy="46166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1F9B8C"/>
                </a:solidFill>
                <a:latin typeface="微软雅黑"/>
                <a:ea typeface="微软雅黑"/>
                <a:cs typeface="微软雅黑"/>
                <a:sym typeface="微软雅黑"/>
              </a:defRPr>
            </a:lvl1pPr>
          </a:lstStyle>
          <a:p>
            <a:r>
              <a:rPr lang="en-US" dirty="0" err="1" smtClean="0"/>
              <a:t>dp</a:t>
            </a:r>
            <a:r>
              <a:rPr lang="en-US" dirty="0" smtClean="0"/>
              <a:t> x ???</a:t>
            </a:r>
            <a:endParaRPr dirty="0"/>
          </a:p>
        </p:txBody>
      </p:sp>
      <p:sp>
        <p:nvSpPr>
          <p:cNvPr id="229" name="文本框 35"/>
          <p:cNvSpPr txBox="1"/>
          <p:nvPr/>
        </p:nvSpPr>
        <p:spPr>
          <a:xfrm>
            <a:off x="7243763" y="4718050"/>
            <a:ext cx="695326" cy="586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1F9B8C"/>
                </a:solidFill>
                <a:latin typeface="Impact"/>
                <a:ea typeface="Impact"/>
                <a:cs typeface="Impact"/>
                <a:sym typeface="Impact"/>
              </a:defRPr>
            </a:lvl1pPr>
          </a:lstStyle>
          <a:p>
            <a:r>
              <a:t>04</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tx1"/>
                </a:solidFill>
                <a:latin typeface="Impact" charset="0"/>
                <a:ea typeface="Impact" charset="0"/>
                <a:cs typeface="Impact" charset="0"/>
              </a:rPr>
              <a:t>Maximum Element</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smtClean="0"/>
              <a:t> </a:t>
            </a:r>
            <a:r>
              <a:rPr lang="en-US" sz="1100" i="1" dirty="0" err="1"/>
              <a:t>Codeforces</a:t>
            </a:r>
            <a:r>
              <a:rPr lang="en-US" sz="1100" i="1" dirty="0"/>
              <a:t> Round #445 (Div. 1, based on </a:t>
            </a:r>
            <a:r>
              <a:rPr lang="en-US" sz="1100" i="1" dirty="0" err="1"/>
              <a:t>Technocup</a:t>
            </a:r>
            <a:r>
              <a:rPr lang="en-US" sz="1100" i="1" dirty="0"/>
              <a:t> 2018 Elimination Round 3</a:t>
            </a:r>
            <a:r>
              <a:rPr lang="en-US" sz="1100" i="1" dirty="0" smtClean="0"/>
              <a:t>), Problem C</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945774" y="957522"/>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考虑暴算，发现基本上枚举个什么东西可行的情况都包含一个前提：在此之前函数并没有退出。</a:t>
            </a:r>
            <a:endParaRPr lang="en-US" altLang="zh-CN" b="1" dirty="0">
              <a:latin typeface="PingFang SC Semibold" charset="-122"/>
              <a:ea typeface="PingFang SC Semibold" charset="-122"/>
              <a:cs typeface="PingFang SC Semibold" charset="-122"/>
            </a:endParaRPr>
          </a:p>
        </p:txBody>
      </p:sp>
      <p:sp>
        <p:nvSpPr>
          <p:cNvPr id="9" name="TextBox 8"/>
          <p:cNvSpPr txBox="1"/>
          <p:nvPr/>
        </p:nvSpPr>
        <p:spPr>
          <a:xfrm>
            <a:off x="945774" y="1342240"/>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那我们不妨来</a:t>
            </a:r>
            <a:r>
              <a:rPr lang="en-US" altLang="zh-CN" b="1" dirty="0" err="1" smtClean="0">
                <a:latin typeface="PingFang SC Semibold" charset="-122"/>
                <a:ea typeface="PingFang SC Semibold" charset="-122"/>
                <a:cs typeface="PingFang SC Semibold" charset="-122"/>
              </a:rPr>
              <a:t>dp</a:t>
            </a:r>
            <a:r>
              <a:rPr lang="zh-CN" altLang="en-US" b="1" dirty="0" smtClean="0">
                <a:latin typeface="PingFang SC Semibold" charset="-122"/>
                <a:ea typeface="PingFang SC Semibold" charset="-122"/>
                <a:cs typeface="PingFang SC Semibold" charset="-122"/>
              </a:rPr>
              <a:t>这个东西！</a:t>
            </a:r>
            <a:endParaRPr lang="en-US" altLang="zh-CN" b="1" dirty="0">
              <a:latin typeface="PingFang SC Semibold" charset="-122"/>
              <a:ea typeface="PingFang SC Semibold" charset="-122"/>
              <a:cs typeface="PingFang SC Semibold" charset="-122"/>
            </a:endParaRPr>
          </a:p>
        </p:txBody>
      </p:sp>
      <p:sp>
        <p:nvSpPr>
          <p:cNvPr id="10" name="TextBox 9"/>
          <p:cNvSpPr txBox="1"/>
          <p:nvPr/>
        </p:nvSpPr>
        <p:spPr>
          <a:xfrm>
            <a:off x="945774" y="1726958"/>
            <a:ext cx="1106244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在只对元素大小关系敏感的题里头可以将一段数等价地看作是相对大小不变的排列，合并的时候注意乘上相应的组合数即可。</a:t>
            </a:r>
            <a:endParaRPr lang="en-US" altLang="zh-CN" b="1" dirty="0">
              <a:latin typeface="PingFang SC Semibold" charset="-122"/>
              <a:ea typeface="PingFang SC Semibold" charset="-122"/>
              <a:cs typeface="PingFang SC Semibold" charset="-122"/>
            </a:endParaRPr>
          </a:p>
        </p:txBody>
      </p:sp>
      <p:sp>
        <p:nvSpPr>
          <p:cNvPr id="11" name="TextBox 10"/>
          <p:cNvSpPr txBox="1"/>
          <p:nvPr/>
        </p:nvSpPr>
        <p:spPr>
          <a:xfrm>
            <a:off x="945773" y="2582671"/>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令</a:t>
            </a:r>
            <a:r>
              <a:rPr lang="en-US" altLang="zh-CN" b="1" dirty="0" err="1" smtClean="0">
                <a:latin typeface="PingFang SC Semibold" charset="-122"/>
                <a:ea typeface="PingFang SC Semibold" charset="-122"/>
                <a:cs typeface="PingFang SC Semibold" charset="-122"/>
              </a:rPr>
              <a:t>f_i</a:t>
            </a:r>
            <a:r>
              <a:rPr lang="zh-CN" altLang="en-US" b="1" dirty="0" smtClean="0">
                <a:latin typeface="PingFang SC Semibold" charset="-122"/>
                <a:ea typeface="PingFang SC Semibold" charset="-122"/>
                <a:cs typeface="PingFang SC Semibold" charset="-122"/>
              </a:rPr>
              <a:t>表示</a:t>
            </a:r>
            <a:r>
              <a:rPr lang="en-US" altLang="zh-CN" b="1" dirty="0" smtClean="0">
                <a:latin typeface="PingFang SC Semibold" charset="-122"/>
                <a:ea typeface="PingFang SC Semibold" charset="-122"/>
                <a:cs typeface="PingFang SC Semibold" charset="-122"/>
              </a:rPr>
              <a:t>1</a:t>
            </a:r>
            <a:r>
              <a:rPr lang="zh-CN" altLang="en-US" b="1" dirty="0" smtClean="0">
                <a:latin typeface="PingFang SC Semibold" charset="-122"/>
                <a:ea typeface="PingFang SC Semibold" charset="-122"/>
                <a:cs typeface="PingFang SC Semibold" charset="-122"/>
              </a:rPr>
              <a:t>～</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的排列当中有多少个是运行完整个循环之后还没有退出的</a:t>
            </a:r>
            <a:r>
              <a:rPr lang="zh-CN" altLang="en-US" b="1" dirty="0">
                <a:latin typeface="PingFang SC Semibold" charset="-122"/>
                <a:ea typeface="PingFang SC Semibold" charset="-122"/>
                <a:cs typeface="PingFang SC Semibold" charset="-122"/>
              </a:rPr>
              <a:t>。</a:t>
            </a:r>
            <a:endParaRPr lang="en-US" altLang="zh-CN" b="1" dirty="0">
              <a:latin typeface="PingFang SC Semibold" charset="-122"/>
              <a:ea typeface="PingFang SC Semibold" charset="-122"/>
              <a:cs typeface="PingFang SC Semibold" charset="-122"/>
            </a:endParaRPr>
          </a:p>
        </p:txBody>
      </p:sp>
      <p:sp>
        <p:nvSpPr>
          <p:cNvPr id="12" name="TextBox 11"/>
          <p:cNvSpPr txBox="1"/>
          <p:nvPr/>
        </p:nvSpPr>
        <p:spPr>
          <a:xfrm>
            <a:off x="945772" y="2967389"/>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smtClean="0">
                <a:latin typeface="PingFang SC Semibold" charset="-122"/>
                <a:ea typeface="PingFang SC Semibold" charset="-122"/>
                <a:cs typeface="PingFang SC Semibold" charset="-122"/>
              </a:rPr>
              <a:t>怎么算呢？</a:t>
            </a:r>
            <a:endParaRPr lang="en-US" altLang="zh-CN" b="1" dirty="0">
              <a:latin typeface="PingFang SC Semibold" charset="-122"/>
              <a:ea typeface="PingFang SC Semibold" charset="-122"/>
              <a:cs typeface="PingFang SC Semibold" charset="-122"/>
            </a:endParaRPr>
          </a:p>
        </p:txBody>
      </p:sp>
      <p:sp>
        <p:nvSpPr>
          <p:cNvPr id="13" name="TextBox 12"/>
          <p:cNvSpPr txBox="1"/>
          <p:nvPr/>
        </p:nvSpPr>
        <p:spPr>
          <a:xfrm>
            <a:off x="945771" y="3358441"/>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最大值</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必然出现，并且只可能位于</a:t>
            </a:r>
            <a:r>
              <a:rPr lang="en-US" altLang="zh-CN" b="1" dirty="0" smtClean="0">
                <a:latin typeface="PingFang SC Semibold" charset="-122"/>
                <a:ea typeface="PingFang SC Semibold" charset="-122"/>
                <a:cs typeface="PingFang SC Semibold" charset="-122"/>
              </a:rPr>
              <a:t>[i-k+1,i]</a:t>
            </a:r>
            <a:endParaRPr lang="en-US" altLang="zh-CN" b="1" dirty="0">
              <a:latin typeface="PingFang SC Semibold" charset="-122"/>
              <a:ea typeface="PingFang SC Semibold" charset="-122"/>
              <a:cs typeface="PingFang SC Semibold" charset="-122"/>
            </a:endParaRPr>
          </a:p>
        </p:txBody>
      </p:sp>
      <p:sp>
        <p:nvSpPr>
          <p:cNvPr id="14" name="TextBox 13"/>
          <p:cNvSpPr txBox="1"/>
          <p:nvPr/>
        </p:nvSpPr>
        <p:spPr>
          <a:xfrm>
            <a:off x="945770" y="3725251"/>
            <a:ext cx="1106244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考虑枚举最大值出现的位置</a:t>
            </a:r>
            <a:r>
              <a:rPr lang="en-US" altLang="zh-CN" b="1" dirty="0" smtClean="0">
                <a:latin typeface="PingFang SC Semibold" charset="-122"/>
                <a:ea typeface="PingFang SC Semibold" charset="-122"/>
                <a:cs typeface="PingFang SC Semibold" charset="-122"/>
              </a:rPr>
              <a:t>j</a:t>
            </a:r>
          </a:p>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endParaRPr lang="en-US" altLang="zh-CN" b="1" dirty="0">
              <a:latin typeface="PingFang SC Semibold" charset="-122"/>
              <a:ea typeface="PingFang SC Semibold" charset="-122"/>
              <a:cs typeface="PingFang SC Semibold" charset="-122"/>
            </a:endParaRPr>
          </a:p>
        </p:txBody>
      </p:sp>
      <p:pic>
        <p:nvPicPr>
          <p:cNvPr id="2" name="Picture 1"/>
          <p:cNvPicPr>
            <a:picLocks noChangeAspect="1"/>
          </p:cNvPicPr>
          <p:nvPr/>
        </p:nvPicPr>
        <p:blipFill>
          <a:blip r:embed="rId3"/>
          <a:stretch>
            <a:fillRect/>
          </a:stretch>
        </p:blipFill>
        <p:spPr>
          <a:xfrm>
            <a:off x="945769" y="4398671"/>
            <a:ext cx="3589618" cy="646330"/>
          </a:xfrm>
          <a:prstGeom prst="rect">
            <a:avLst/>
          </a:prstGeom>
        </p:spPr>
      </p:pic>
      <p:pic>
        <p:nvPicPr>
          <p:cNvPr id="4" name="Picture 3"/>
          <p:cNvPicPr>
            <a:picLocks noChangeAspect="1"/>
          </p:cNvPicPr>
          <p:nvPr/>
        </p:nvPicPr>
        <p:blipFill>
          <a:blip r:embed="rId4"/>
          <a:stretch>
            <a:fillRect/>
          </a:stretch>
        </p:blipFill>
        <p:spPr>
          <a:xfrm>
            <a:off x="1024211" y="5374950"/>
            <a:ext cx="3511176" cy="733003"/>
          </a:xfrm>
          <a:prstGeom prst="rect">
            <a:avLst/>
          </a:prstGeom>
        </p:spPr>
      </p:pic>
    </p:spTree>
    <p:extLst>
      <p:ext uri="{BB962C8B-B14F-4D97-AF65-F5344CB8AC3E}">
        <p14:creationId xmlns:p14="http://schemas.microsoft.com/office/powerpoint/2010/main" val="81159925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38">
                                            <p:txEl>
                                              <p:pRg st="0" end="0"/>
                                            </p:txEl>
                                          </p:spTgt>
                                        </p:tgtEl>
                                        <p:attrNameLst>
                                          <p:attrName>style.visibility</p:attrName>
                                        </p:attrNameLst>
                                      </p:cBhvr>
                                      <p:to>
                                        <p:strVal val="visible"/>
                                      </p:to>
                                    </p:set>
                                    <p:animEffect transition="in" filter="fade">
                                      <p:cBhvr>
                                        <p:cTn id="7" dur="3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3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3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3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fade">
                                      <p:cBhvr>
                                        <p:cTn id="27" dur="3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300"/>
                                        <p:tgtEl>
                                          <p:spTgt spid="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fade">
                                      <p:cBhvr>
                                        <p:cTn id="37" dur="300"/>
                                        <p:tgtEl>
                                          <p:spTgt spid="1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3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tx1"/>
                </a:solidFill>
                <a:latin typeface="Impact" charset="0"/>
                <a:ea typeface="Impact" charset="0"/>
                <a:cs typeface="Impact" charset="0"/>
              </a:rPr>
              <a:t>Maximum Element</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smtClean="0"/>
              <a:t> </a:t>
            </a:r>
            <a:r>
              <a:rPr lang="en-US" sz="1100" i="1" dirty="0" err="1"/>
              <a:t>Codeforces</a:t>
            </a:r>
            <a:r>
              <a:rPr lang="en-US" sz="1100" i="1" dirty="0"/>
              <a:t> Round #445 (Div. 1, based on </a:t>
            </a:r>
            <a:r>
              <a:rPr lang="en-US" sz="1100" i="1" dirty="0" err="1"/>
              <a:t>Technocup</a:t>
            </a:r>
            <a:r>
              <a:rPr lang="en-US" sz="1100" i="1" dirty="0"/>
              <a:t> 2018 Elimination Round 3</a:t>
            </a:r>
            <a:r>
              <a:rPr lang="en-US" sz="1100" i="1" dirty="0" smtClean="0"/>
              <a:t>), Problem C</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945774" y="957522"/>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朋友们，我们再来整理一下！</a:t>
            </a:r>
            <a:endParaRPr lang="en-US" altLang="zh-CN" b="1" dirty="0">
              <a:latin typeface="PingFang SC Semibold" charset="-122"/>
              <a:ea typeface="PingFang SC Semibold" charset="-122"/>
              <a:cs typeface="PingFang SC Semibold" charset="-122"/>
            </a:endParaRPr>
          </a:p>
        </p:txBody>
      </p:sp>
      <p:pic>
        <p:nvPicPr>
          <p:cNvPr id="6" name="Picture 5"/>
          <p:cNvPicPr>
            <a:picLocks noChangeAspect="1"/>
          </p:cNvPicPr>
          <p:nvPr/>
        </p:nvPicPr>
        <p:blipFill>
          <a:blip r:embed="rId3"/>
          <a:stretch>
            <a:fillRect/>
          </a:stretch>
        </p:blipFill>
        <p:spPr>
          <a:xfrm>
            <a:off x="945774" y="1572927"/>
            <a:ext cx="5036615" cy="1708155"/>
          </a:xfrm>
          <a:prstGeom prst="rect">
            <a:avLst/>
          </a:prstGeom>
        </p:spPr>
      </p:pic>
      <p:sp>
        <p:nvSpPr>
          <p:cNvPr id="16" name="TextBox 15"/>
          <p:cNvSpPr txBox="1"/>
          <p:nvPr/>
        </p:nvSpPr>
        <p:spPr>
          <a:xfrm>
            <a:off x="945774" y="3206179"/>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边计算</a:t>
            </a:r>
            <a:r>
              <a:rPr lang="en-US" altLang="zh-CN" b="1" dirty="0" err="1" smtClean="0">
                <a:latin typeface="PingFang SC Semibold" charset="-122"/>
                <a:ea typeface="PingFang SC Semibold" charset="-122"/>
                <a:cs typeface="PingFang SC Semibold" charset="-122"/>
              </a:rPr>
              <a:t>f_i</a:t>
            </a:r>
            <a:r>
              <a:rPr lang="zh-CN" altLang="en-US" b="1" dirty="0" smtClean="0">
                <a:latin typeface="PingFang SC Semibold" charset="-122"/>
                <a:ea typeface="PingFang SC Semibold" charset="-122"/>
                <a:cs typeface="PingFang SC Semibold" charset="-122"/>
              </a:rPr>
              <a:t>边维护一个前缀和就口以啦！</a:t>
            </a:r>
            <a:endParaRPr lang="en-US" altLang="zh-CN" b="1" dirty="0">
              <a:latin typeface="PingFang SC Semibold" charset="-122"/>
              <a:ea typeface="PingFang SC Semibold" charset="-122"/>
              <a:cs typeface="PingFang SC Semibold" charset="-122"/>
            </a:endParaRPr>
          </a:p>
        </p:txBody>
      </p:sp>
      <p:sp>
        <p:nvSpPr>
          <p:cNvPr id="17" name="TextBox 16"/>
          <p:cNvSpPr txBox="1"/>
          <p:nvPr/>
        </p:nvSpPr>
        <p:spPr>
          <a:xfrm>
            <a:off x="945773" y="3568751"/>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最后的答案呢？</a:t>
            </a:r>
            <a:endParaRPr lang="en-US" altLang="zh-CN" b="1" dirty="0">
              <a:latin typeface="PingFang SC Semibold" charset="-122"/>
              <a:ea typeface="PingFang SC Semibold" charset="-122"/>
              <a:cs typeface="PingFang SC Semibold" charset="-122"/>
            </a:endParaRPr>
          </a:p>
        </p:txBody>
      </p:sp>
      <p:pic>
        <p:nvPicPr>
          <p:cNvPr id="7" name="Picture 6"/>
          <p:cNvPicPr>
            <a:picLocks noChangeAspect="1"/>
          </p:cNvPicPr>
          <p:nvPr/>
        </p:nvPicPr>
        <p:blipFill>
          <a:blip r:embed="rId4"/>
          <a:stretch>
            <a:fillRect/>
          </a:stretch>
        </p:blipFill>
        <p:spPr>
          <a:xfrm>
            <a:off x="1116105" y="4549928"/>
            <a:ext cx="7422778" cy="689346"/>
          </a:xfrm>
          <a:prstGeom prst="rect">
            <a:avLst/>
          </a:prstGeom>
        </p:spPr>
      </p:pic>
      <p:sp>
        <p:nvSpPr>
          <p:cNvPr id="19" name="TextBox 18"/>
          <p:cNvSpPr txBox="1"/>
          <p:nvPr/>
        </p:nvSpPr>
        <p:spPr>
          <a:xfrm>
            <a:off x="945772" y="3975566"/>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用相似的方法枚举</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所在的位置计算出最终答案为</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的排列数，再取个补集就好啦！</a:t>
            </a:r>
            <a:endParaRPr lang="en-US" altLang="zh-CN" b="1" dirty="0">
              <a:latin typeface="PingFang SC Semibold" charset="-122"/>
              <a:ea typeface="PingFang SC Semibold" charset="-122"/>
              <a:cs typeface="PingFang SC Semibold" charset="-122"/>
            </a:endParaRPr>
          </a:p>
        </p:txBody>
      </p:sp>
      <p:sp>
        <p:nvSpPr>
          <p:cNvPr id="20" name="TextBox 19"/>
          <p:cNvSpPr txBox="1"/>
          <p:nvPr/>
        </p:nvSpPr>
        <p:spPr>
          <a:xfrm>
            <a:off x="945771" y="5271305"/>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时间复杂度</a:t>
            </a:r>
            <a:r>
              <a:rPr lang="en-US" altLang="zh-CN" b="1" dirty="0" smtClean="0">
                <a:latin typeface="PingFang SC Semibold" charset="-122"/>
                <a:ea typeface="PingFang SC Semibold" charset="-122"/>
                <a:cs typeface="PingFang SC Semibold" charset="-122"/>
              </a:rPr>
              <a:t>O(n) </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1489502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38">
                                            <p:txEl>
                                              <p:pRg st="0" end="0"/>
                                            </p:txEl>
                                          </p:spTgt>
                                        </p:tgtEl>
                                        <p:attrNameLst>
                                          <p:attrName>style.visibility</p:attrName>
                                        </p:attrNameLst>
                                      </p:cBhvr>
                                      <p:to>
                                        <p:strVal val="visible"/>
                                      </p:to>
                                    </p:set>
                                    <p:animEffect transition="in" filter="fade">
                                      <p:cBhvr>
                                        <p:cTn id="7" dur="3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16">
                                            <p:txEl>
                                              <p:pRg st="0" end="0"/>
                                            </p:txEl>
                                          </p:spTgt>
                                        </p:tgtEl>
                                        <p:attrNameLst>
                                          <p:attrName>style.visibility</p:attrName>
                                        </p:attrNameLst>
                                      </p:cBhvr>
                                      <p:to>
                                        <p:strVal val="visible"/>
                                      </p:to>
                                    </p:set>
                                    <p:animEffect transition="in" filter="fade">
                                      <p:cBhvr>
                                        <p:cTn id="17" dur="300"/>
                                        <p:tgtEl>
                                          <p:spTgt spid="1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300"/>
                                        <p:tgtEl>
                                          <p:spTgt spid="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fade">
                                      <p:cBhvr>
                                        <p:cTn id="27" dur="300"/>
                                        <p:tgtEl>
                                          <p:spTgt spid="1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3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altLang="zh-CN" sz="2800" b="1" u="sng" dirty="0" smtClean="0">
                <a:solidFill>
                  <a:schemeClr val="tx1"/>
                </a:solidFill>
                <a:latin typeface="Impact" charset="0"/>
                <a:ea typeface="Impact" charset="0"/>
                <a:cs typeface="Impact" charset="0"/>
              </a:rPr>
              <a:t>The Top Scorer</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Educational </a:t>
            </a:r>
            <a:r>
              <a:rPr lang="en-US" sz="1100" i="1" dirty="0" err="1"/>
              <a:t>Codeforces</a:t>
            </a:r>
            <a:r>
              <a:rPr lang="en-US" sz="1100" i="1" dirty="0"/>
              <a:t> Round 57 (Rated for Div. 2</a:t>
            </a:r>
            <a:r>
              <a:rPr lang="en-US" sz="1100" i="1" dirty="0" smtClean="0"/>
              <a:t>), Problem E.</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9130553" cy="5401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题目描述</a:t>
            </a:r>
            <a:endParaRPr lang="en-US" altLang="zh-CN" sz="2000" b="1" u="sng" dirty="0" smtClean="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Light" charset="-122"/>
                <a:ea typeface="PingFang SC Light" charset="-122"/>
                <a:cs typeface="PingFang SC Light" charset="-122"/>
              </a:rPr>
              <a:t>有</a:t>
            </a:r>
            <a:r>
              <a:rPr lang="en-US" altLang="zh-CN" b="1" dirty="0" smtClean="0">
                <a:latin typeface="PingFang SC Light" charset="-122"/>
                <a:ea typeface="PingFang SC Light" charset="-122"/>
                <a:cs typeface="PingFang SC Light" charset="-122"/>
              </a:rPr>
              <a:t>p</a:t>
            </a:r>
            <a:r>
              <a:rPr lang="zh-CN" altLang="en-US" b="1" dirty="0" smtClean="0">
                <a:latin typeface="PingFang SC Light" charset="-122"/>
                <a:ea typeface="PingFang SC Light" charset="-122"/>
                <a:cs typeface="PingFang SC Light" charset="-122"/>
              </a:rPr>
              <a:t>名选手，假设第</a:t>
            </a:r>
            <a:r>
              <a:rPr lang="en-US" altLang="zh-CN" b="1" dirty="0" err="1" smtClean="0">
                <a:latin typeface="PingFang SC Light" charset="-122"/>
                <a:ea typeface="PingFang SC Light" charset="-122"/>
                <a:cs typeface="PingFang SC Light" charset="-122"/>
              </a:rPr>
              <a:t>i</a:t>
            </a:r>
            <a:r>
              <a:rPr lang="zh-CN" altLang="en-US" b="1" dirty="0" smtClean="0">
                <a:latin typeface="PingFang SC Light" charset="-122"/>
                <a:ea typeface="PingFang SC Light" charset="-122"/>
                <a:cs typeface="PingFang SC Light" charset="-122"/>
              </a:rPr>
              <a:t>名选手的分数为</a:t>
            </a:r>
            <a:r>
              <a:rPr lang="en-US" altLang="zh-CN" b="1" dirty="0" err="1" smtClean="0">
                <a:latin typeface="PingFang SC Light" charset="-122"/>
                <a:ea typeface="PingFang SC Light" charset="-122"/>
                <a:cs typeface="PingFang SC Light" charset="-122"/>
              </a:rPr>
              <a:t>x_i</a:t>
            </a:r>
            <a:r>
              <a:rPr lang="zh-CN" altLang="en-US" b="1" dirty="0" smtClean="0">
                <a:latin typeface="PingFang SC Light" charset="-122"/>
                <a:ea typeface="PingFang SC Light" charset="-122"/>
                <a:cs typeface="PingFang SC Light" charset="-122"/>
              </a:rPr>
              <a:t>。已知：</a:t>
            </a:r>
            <a:endParaRPr lang="en-US" altLang="zh-CN" b="1" dirty="0">
              <a:latin typeface="PingFang SC Light" charset="-122"/>
              <a:ea typeface="PingFang SC Light" charset="-122"/>
              <a:cs typeface="PingFang SC Light"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sz="2000" b="1" u="sng" dirty="0" smtClean="0">
              <a:latin typeface="PingFang SC Light" charset="-122"/>
              <a:ea typeface="PingFang SC Light" charset="-122"/>
              <a:cs typeface="PingFang SC Light"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sz="2000" b="1" u="sng" dirty="0">
              <a:latin typeface="PingFang SC Light" charset="-122"/>
              <a:ea typeface="PingFang SC Light" charset="-122"/>
              <a:cs typeface="PingFang SC Light"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sz="2000" b="1" u="sng" dirty="0" smtClean="0">
              <a:latin typeface="PingFang SC Light" charset="-122"/>
              <a:ea typeface="PingFang SC Light" charset="-122"/>
              <a:cs typeface="PingFang SC Light"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sz="2000" b="1" u="sng" dirty="0">
              <a:latin typeface="PingFang SC Light" charset="-122"/>
              <a:ea typeface="PingFang SC Light" charset="-122"/>
              <a:cs typeface="PingFang SC Light"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Light" charset="-122"/>
                <a:ea typeface="PingFang SC Light" charset="-122"/>
                <a:cs typeface="PingFang SC Light" charset="-122"/>
              </a:rPr>
              <a:t>分数最高的为胜利者，当有多名选手获得最高分时，胜利者在这些</a:t>
            </a:r>
            <a:r>
              <a:rPr lang="zh-CN" altLang="en-US" b="1" u="sng" dirty="0" smtClean="0">
                <a:latin typeface="PingFang SC Light" charset="-122"/>
                <a:ea typeface="PingFang SC Light" charset="-122"/>
                <a:cs typeface="PingFang SC Light" charset="-122"/>
              </a:rPr>
              <a:t>获得最高分的选手</a:t>
            </a:r>
            <a:r>
              <a:rPr lang="zh-CN" altLang="en-US" b="1" dirty="0" smtClean="0">
                <a:latin typeface="PingFang SC Light" charset="-122"/>
                <a:ea typeface="PingFang SC Light" charset="-122"/>
                <a:cs typeface="PingFang SC Light" charset="-122"/>
              </a:rPr>
              <a:t>当中等概率随机。求编号为</a:t>
            </a:r>
            <a:r>
              <a:rPr lang="en-US" altLang="zh-CN" b="1" dirty="0" smtClean="0">
                <a:latin typeface="PingFang SC Light" charset="-122"/>
                <a:ea typeface="PingFang SC Light" charset="-122"/>
                <a:cs typeface="PingFang SC Light" charset="-122"/>
              </a:rPr>
              <a:t>1</a:t>
            </a:r>
            <a:r>
              <a:rPr lang="zh-CN" altLang="en-US" b="1" dirty="0" smtClean="0">
                <a:latin typeface="PingFang SC Light" charset="-122"/>
                <a:ea typeface="PingFang SC Light" charset="-122"/>
                <a:cs typeface="PingFang SC Light" charset="-122"/>
              </a:rPr>
              <a:t>的选手成为胜利者的概率。对</a:t>
            </a:r>
            <a:r>
              <a:rPr lang="en-US" altLang="zh-CN" b="1" dirty="0" smtClean="0">
                <a:latin typeface="PingFang SC Light" charset="-122"/>
                <a:ea typeface="PingFang SC Light" charset="-122"/>
                <a:cs typeface="PingFang SC Light" charset="-122"/>
              </a:rPr>
              <a:t>998244353</a:t>
            </a:r>
            <a:r>
              <a:rPr lang="zh-CN" altLang="en-US" b="1" dirty="0" smtClean="0">
                <a:latin typeface="PingFang SC Light" charset="-122"/>
                <a:ea typeface="PingFang SC Light" charset="-122"/>
                <a:cs typeface="PingFang SC Light" charset="-122"/>
              </a:rPr>
              <a:t>取模。</a:t>
            </a:r>
            <a:endParaRPr lang="en-US" altLang="zh-CN" b="1" dirty="0">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000" b="1" u="sng" dirty="0" smtClean="0">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数据</a:t>
            </a:r>
            <a:r>
              <a:rPr lang="zh-CN" altLang="en-US" sz="2000" b="1" u="sng" dirty="0">
                <a:latin typeface="Microsoft YaHei" charset="-122"/>
                <a:ea typeface="Microsoft YaHei" charset="-122"/>
                <a:cs typeface="Microsoft YaHei" charset="-122"/>
              </a:rPr>
              <a:t>范围</a:t>
            </a:r>
            <a:endParaRPr lang="en-US" altLang="zh-CN" sz="2000" b="1" u="sng" dirty="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1</a:t>
            </a:r>
            <a:r>
              <a:rPr lang="zh-CN" altLang="en-US" b="1" dirty="0" smtClean="0">
                <a:latin typeface="PingFang SC Semibold" charset="-122"/>
                <a:ea typeface="PingFang SC Semibold" charset="-122"/>
                <a:cs typeface="PingFang SC Semibold" charset="-122"/>
              </a:rPr>
              <a:t> </a:t>
            </a:r>
            <a:r>
              <a:rPr lang="en-US" altLang="zh-CN" b="1" dirty="0" smtClean="0">
                <a:latin typeface="PingFang SC Semibold" charset="-122"/>
                <a:ea typeface="PingFang SC Semibold" charset="-122"/>
                <a:cs typeface="PingFang SC Semibold" charset="-122"/>
              </a:rPr>
              <a:t>&lt;= p &lt;= 100.</a:t>
            </a: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0 &lt;= r &lt;= s &lt;= 5000.</a:t>
            </a:r>
            <a:endParaRPr lang="en-US" altLang="zh-CN" b="1" dirty="0">
              <a:latin typeface="PingFang SC Semibold" charset="-122"/>
              <a:ea typeface="PingFang SC Semibold" charset="-122"/>
              <a:cs typeface="PingFang SC Semibold" charset="-122"/>
            </a:endParaRPr>
          </a:p>
        </p:txBody>
      </p:sp>
      <p:pic>
        <p:nvPicPr>
          <p:cNvPr id="2" name="Picture 1"/>
          <p:cNvPicPr>
            <a:picLocks noChangeAspect="1"/>
          </p:cNvPicPr>
          <p:nvPr/>
        </p:nvPicPr>
        <p:blipFill>
          <a:blip r:embed="rId3"/>
          <a:stretch>
            <a:fillRect/>
          </a:stretch>
        </p:blipFill>
        <p:spPr>
          <a:xfrm>
            <a:off x="822512" y="1947618"/>
            <a:ext cx="2942665" cy="1604256"/>
          </a:xfrm>
          <a:prstGeom prst="rect">
            <a:avLst/>
          </a:prstGeom>
        </p:spPr>
      </p:pic>
    </p:spTree>
    <p:extLst>
      <p:ext uri="{BB962C8B-B14F-4D97-AF65-F5344CB8AC3E}">
        <p14:creationId xmlns:p14="http://schemas.microsoft.com/office/powerpoint/2010/main" val="1806178986"/>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altLang="zh-CN" sz="2800" b="1" u="sng" dirty="0" smtClean="0">
                <a:solidFill>
                  <a:schemeClr val="tx1"/>
                </a:solidFill>
                <a:latin typeface="Impact" charset="0"/>
                <a:ea typeface="Impact" charset="0"/>
                <a:cs typeface="Impact" charset="0"/>
              </a:rPr>
              <a:t>The Top Scorer</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Educational </a:t>
            </a:r>
            <a:r>
              <a:rPr lang="en-US" sz="1100" i="1" dirty="0" err="1"/>
              <a:t>Codeforces</a:t>
            </a:r>
            <a:r>
              <a:rPr lang="en-US" sz="1100" i="1" dirty="0"/>
              <a:t> Round 57 (Rated for Div. 2</a:t>
            </a:r>
            <a:r>
              <a:rPr lang="en-US" sz="1100" i="1" dirty="0" smtClean="0"/>
              <a:t>), Problem E.</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 name="TextBox 7"/>
          <p:cNvSpPr txBox="1"/>
          <p:nvPr/>
        </p:nvSpPr>
        <p:spPr>
          <a:xfrm>
            <a:off x="551329" y="80960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暴力一点嘛。</a:t>
            </a:r>
            <a:r>
              <a:rPr lang="en-US" altLang="zh-CN" b="1" dirty="0" err="1" smtClean="0">
                <a:latin typeface="PingFang SC Semibold" charset="-122"/>
                <a:ea typeface="PingFang SC Semibold" charset="-122"/>
                <a:cs typeface="PingFang SC Semibold" charset="-122"/>
              </a:rPr>
              <a:t>TopScorer</a:t>
            </a:r>
            <a:r>
              <a:rPr lang="zh-CN" altLang="en-US" b="1" dirty="0" smtClean="0">
                <a:latin typeface="PingFang SC Semibold" charset="-122"/>
                <a:ea typeface="PingFang SC Semibold" charset="-122"/>
                <a:cs typeface="PingFang SC Semibold" charset="-122"/>
              </a:rPr>
              <a:t>显然需要拎出来计算，我们接下来考虑对其他选手的限制。</a:t>
            </a:r>
            <a:endParaRPr lang="en-US" altLang="zh-CN" b="1" dirty="0">
              <a:latin typeface="PingFang SC Semibold" charset="-122"/>
              <a:ea typeface="PingFang SC Semibold" charset="-122"/>
              <a:cs typeface="PingFang SC Semibold" charset="-122"/>
            </a:endParaRPr>
          </a:p>
        </p:txBody>
      </p:sp>
      <p:sp>
        <p:nvSpPr>
          <p:cNvPr id="9" name="TextBox 8"/>
          <p:cNvSpPr txBox="1"/>
          <p:nvPr/>
        </p:nvSpPr>
        <p:spPr>
          <a:xfrm>
            <a:off x="551329" y="131743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考虑令</a:t>
            </a:r>
            <a:r>
              <a:rPr lang="en-US" altLang="zh-CN" b="1" dirty="0" err="1" smtClean="0">
                <a:latin typeface="PingFang SC Semibold" charset="-122"/>
                <a:ea typeface="PingFang SC Semibold" charset="-122"/>
                <a:cs typeface="PingFang SC Semibold" charset="-122"/>
              </a:rPr>
              <a:t>dp</a:t>
            </a:r>
            <a:r>
              <a:rPr lang="en-US" altLang="zh-CN" b="1" dirty="0" smtClean="0">
                <a:latin typeface="PingFang SC Semibold" charset="-122"/>
                <a:ea typeface="PingFang SC Semibold" charset="-122"/>
                <a:cs typeface="PingFang SC Semibold" charset="-122"/>
              </a:rPr>
              <a:t>_{</a:t>
            </a:r>
            <a:r>
              <a:rPr lang="en-US" altLang="zh-CN" b="1" dirty="0" err="1" smtClean="0">
                <a:latin typeface="PingFang SC Semibold" charset="-122"/>
                <a:ea typeface="PingFang SC Semibold" charset="-122"/>
                <a:cs typeface="PingFang SC Semibold" charset="-122"/>
              </a:rPr>
              <a:t>s,p,m</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表示</a:t>
            </a:r>
            <a:r>
              <a:rPr lang="en-US" altLang="zh-CN" b="1" dirty="0" smtClean="0">
                <a:latin typeface="PingFang SC Semibold" charset="-122"/>
                <a:ea typeface="PingFang SC Semibold" charset="-122"/>
                <a:cs typeface="PingFang SC Semibold" charset="-122"/>
              </a:rPr>
              <a:t>p</a:t>
            </a:r>
            <a:r>
              <a:rPr lang="zh-CN" altLang="en-US" b="1" dirty="0" smtClean="0">
                <a:latin typeface="PingFang SC Semibold" charset="-122"/>
                <a:ea typeface="PingFang SC Semibold" charset="-122"/>
                <a:cs typeface="PingFang SC Semibold" charset="-122"/>
              </a:rPr>
              <a:t>名选手的总共得分为</a:t>
            </a:r>
            <a:r>
              <a:rPr lang="en-US" altLang="zh-CN" b="1" dirty="0" smtClean="0">
                <a:latin typeface="PingFang SC Semibold" charset="-122"/>
                <a:ea typeface="PingFang SC Semibold" charset="-122"/>
                <a:cs typeface="PingFang SC Semibold" charset="-122"/>
              </a:rPr>
              <a:t>s</a:t>
            </a:r>
            <a:r>
              <a:rPr lang="zh-CN" altLang="en-US" b="1" dirty="0" smtClean="0">
                <a:latin typeface="PingFang SC Semibold" charset="-122"/>
                <a:ea typeface="PingFang SC Semibold" charset="-122"/>
                <a:cs typeface="PingFang SC Semibold" charset="-122"/>
              </a:rPr>
              <a:t>，每名选手的分数都不超过</a:t>
            </a:r>
            <a:r>
              <a:rPr lang="en-US" altLang="zh-CN" b="1" dirty="0" smtClean="0">
                <a:latin typeface="PingFang SC Semibold" charset="-122"/>
                <a:ea typeface="PingFang SC Semibold" charset="-122"/>
                <a:cs typeface="PingFang SC Semibold" charset="-122"/>
              </a:rPr>
              <a:t>m</a:t>
            </a:r>
            <a:r>
              <a:rPr lang="zh-CN" altLang="en-US" b="1" dirty="0" smtClean="0">
                <a:latin typeface="PingFang SC Semibold" charset="-122"/>
                <a:ea typeface="PingFang SC Semibold" charset="-122"/>
                <a:cs typeface="PingFang SC Semibold" charset="-122"/>
              </a:rPr>
              <a:t>的方案数。</a:t>
            </a:r>
            <a:endParaRPr lang="en-US" altLang="zh-CN" b="1" dirty="0">
              <a:latin typeface="PingFang SC Semibold" charset="-122"/>
              <a:ea typeface="PingFang SC Semibold" charset="-122"/>
              <a:cs typeface="PingFang SC Semibold" charset="-122"/>
            </a:endParaRPr>
          </a:p>
        </p:txBody>
      </p:sp>
      <p:pic>
        <p:nvPicPr>
          <p:cNvPr id="4" name="Picture 3"/>
          <p:cNvPicPr>
            <a:picLocks noChangeAspect="1"/>
          </p:cNvPicPr>
          <p:nvPr/>
        </p:nvPicPr>
        <p:blipFill>
          <a:blip r:embed="rId3"/>
          <a:stretch>
            <a:fillRect/>
          </a:stretch>
        </p:blipFill>
        <p:spPr>
          <a:xfrm>
            <a:off x="749301" y="1825262"/>
            <a:ext cx="4051300" cy="624219"/>
          </a:xfrm>
          <a:prstGeom prst="rect">
            <a:avLst/>
          </a:prstGeom>
        </p:spPr>
      </p:pic>
      <p:sp>
        <p:nvSpPr>
          <p:cNvPr id="13" name="TextBox 12"/>
          <p:cNvSpPr txBox="1"/>
          <p:nvPr/>
        </p:nvSpPr>
        <p:spPr>
          <a:xfrm>
            <a:off x="703728" y="252343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可以维护一个前缀和，这样总复杂度</a:t>
            </a:r>
            <a:r>
              <a:rPr lang="en-US" altLang="zh-CN" b="1" dirty="0" smtClean="0">
                <a:latin typeface="PingFang SC Semibold" charset="-122"/>
                <a:ea typeface="PingFang SC Semibold" charset="-122"/>
                <a:cs typeface="PingFang SC Semibold" charset="-122"/>
              </a:rPr>
              <a:t>O(</a:t>
            </a:r>
            <a:r>
              <a:rPr lang="en-US" altLang="zh-CN" b="1" dirty="0" err="1" smtClean="0">
                <a:latin typeface="PingFang SC Semibold" charset="-122"/>
                <a:ea typeface="PingFang SC Semibold" charset="-122"/>
                <a:cs typeface="PingFang SC Semibold" charset="-122"/>
              </a:rPr>
              <a:t>srp</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a:t>
            </a:r>
            <a:r>
              <a:rPr lang="en-US" altLang="zh-CN" b="1" dirty="0" smtClean="0">
                <a:latin typeface="PingFang SC Semibold" charset="-122"/>
                <a:ea typeface="PingFang SC Semibold" charset="-122"/>
                <a:cs typeface="PingFang SC Semibold" charset="-122"/>
              </a:rPr>
              <a:t>3s</a:t>
            </a:r>
            <a:r>
              <a:rPr lang="zh-CN" altLang="en-US" b="1" dirty="0" smtClean="0">
                <a:latin typeface="PingFang SC Semibold" charset="-122"/>
                <a:ea typeface="PingFang SC Semibold" charset="-122"/>
                <a:cs typeface="PingFang SC Semibold" charset="-122"/>
              </a:rPr>
              <a:t>跑不了</a:t>
            </a:r>
            <a:r>
              <a:rPr lang="mr-IN" altLang="zh-CN" b="1" dirty="0" smtClean="0">
                <a:latin typeface="PingFang SC Semibold" charset="-122"/>
                <a:ea typeface="PingFang SC Semibold" charset="-122"/>
                <a:cs typeface="PingFang SC Semibold" charset="-122"/>
              </a:rPr>
              <a:t>……</a:t>
            </a:r>
            <a:endParaRPr lang="en-US" altLang="zh-CN" b="1" dirty="0">
              <a:latin typeface="PingFang SC Semibold" charset="-122"/>
              <a:ea typeface="PingFang SC Semibold" charset="-122"/>
              <a:cs typeface="PingFang SC Semibold" charset="-122"/>
            </a:endParaRPr>
          </a:p>
        </p:txBody>
      </p:sp>
      <p:sp>
        <p:nvSpPr>
          <p:cNvPr id="14" name="TextBox 13"/>
          <p:cNvSpPr txBox="1"/>
          <p:nvPr/>
        </p:nvSpPr>
        <p:spPr>
          <a:xfrm>
            <a:off x="703727" y="2931190"/>
            <a:ext cx="1106244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观察发现最终计算答案时，要用到的</a:t>
            </a:r>
            <a:r>
              <a:rPr lang="en-US" altLang="zh-CN" b="1" dirty="0" err="1" smtClean="0">
                <a:latin typeface="PingFang SC Semibold" charset="-122"/>
                <a:ea typeface="PingFang SC Semibold" charset="-122"/>
                <a:cs typeface="PingFang SC Semibold" charset="-122"/>
              </a:rPr>
              <a:t>dp</a:t>
            </a:r>
            <a:r>
              <a:rPr lang="zh-CN" altLang="en-US" b="1" dirty="0" smtClean="0">
                <a:latin typeface="PingFang SC Semibold" charset="-122"/>
                <a:ea typeface="PingFang SC Semibold" charset="-122"/>
                <a:cs typeface="PingFang SC Semibold" charset="-122"/>
              </a:rPr>
              <a:t>值并不多。（固定了</a:t>
            </a:r>
            <a:r>
              <a:rPr lang="en-US" altLang="zh-CN" b="1" dirty="0" smtClean="0">
                <a:latin typeface="PingFang SC Semibold" charset="-122"/>
                <a:ea typeface="PingFang SC Semibold" charset="-122"/>
                <a:cs typeface="PingFang SC Semibold" charset="-122"/>
              </a:rPr>
              <a:t>1</a:t>
            </a:r>
            <a:r>
              <a:rPr lang="zh-CN" altLang="en-US" b="1" dirty="0" smtClean="0">
                <a:latin typeface="PingFang SC Semibold" charset="-122"/>
                <a:ea typeface="PingFang SC Semibold" charset="-122"/>
                <a:cs typeface="PingFang SC Semibold" charset="-122"/>
              </a:rPr>
              <a:t>号选手的具体分数和</a:t>
            </a:r>
            <a:r>
              <a:rPr lang="en-US" altLang="zh-CN" b="1" dirty="0" err="1" smtClean="0">
                <a:latin typeface="PingFang SC Semibold" charset="-122"/>
                <a:ea typeface="PingFang SC Semibold" charset="-122"/>
                <a:cs typeface="PingFang SC Semibold" charset="-122"/>
              </a:rPr>
              <a:t>TopScorer</a:t>
            </a:r>
            <a:r>
              <a:rPr lang="zh-CN" altLang="en-US" b="1" dirty="0" smtClean="0">
                <a:latin typeface="PingFang SC Semibold" charset="-122"/>
                <a:ea typeface="PingFang SC Semibold" charset="-122"/>
                <a:cs typeface="PingFang SC Semibold" charset="-122"/>
              </a:rPr>
              <a:t>的个数后就确定了其余的限制，因此要用到的</a:t>
            </a:r>
            <a:r>
              <a:rPr lang="en-US" altLang="zh-CN" b="1" dirty="0" err="1" smtClean="0">
                <a:latin typeface="PingFang SC Semibold" charset="-122"/>
                <a:ea typeface="PingFang SC Semibold" charset="-122"/>
                <a:cs typeface="PingFang SC Semibold" charset="-122"/>
              </a:rPr>
              <a:t>dp</a:t>
            </a:r>
            <a:r>
              <a:rPr lang="zh-CN" altLang="en-US" b="1" dirty="0" smtClean="0">
                <a:latin typeface="PingFang SC Semibold" charset="-122"/>
                <a:ea typeface="PingFang SC Semibold" charset="-122"/>
                <a:cs typeface="PingFang SC Semibold" charset="-122"/>
              </a:rPr>
              <a:t>值个数是</a:t>
            </a:r>
            <a:r>
              <a:rPr lang="en-US" altLang="zh-CN" b="1" dirty="0" smtClean="0">
                <a:latin typeface="PingFang SC Semibold" charset="-122"/>
                <a:ea typeface="PingFang SC Semibold" charset="-122"/>
                <a:cs typeface="PingFang SC Semibold" charset="-122"/>
              </a:rPr>
              <a:t>O(</a:t>
            </a:r>
            <a:r>
              <a:rPr lang="en-US" altLang="zh-CN" b="1" dirty="0" err="1" smtClean="0">
                <a:latin typeface="PingFang SC Semibold" charset="-122"/>
                <a:ea typeface="PingFang SC Semibold" charset="-122"/>
                <a:cs typeface="PingFang SC Semibold" charset="-122"/>
              </a:rPr>
              <a:t>sp</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的。</a:t>
            </a:r>
            <a:endParaRPr lang="en-US" altLang="zh-CN" b="1" dirty="0">
              <a:latin typeface="PingFang SC Semibold" charset="-122"/>
              <a:ea typeface="PingFang SC Semibold" charset="-122"/>
              <a:cs typeface="PingFang SC Semibold" charset="-122"/>
            </a:endParaRPr>
          </a:p>
        </p:txBody>
      </p:sp>
      <p:sp>
        <p:nvSpPr>
          <p:cNvPr id="15" name="TextBox 14"/>
          <p:cNvSpPr txBox="1"/>
          <p:nvPr/>
        </p:nvSpPr>
        <p:spPr>
          <a:xfrm>
            <a:off x="703727" y="372943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不妨考虑独立计算每个</a:t>
            </a:r>
            <a:r>
              <a:rPr lang="en-US" altLang="zh-CN" b="1" dirty="0" err="1" smtClean="0">
                <a:latin typeface="PingFang SC Semibold" charset="-122"/>
                <a:ea typeface="PingFang SC Semibold" charset="-122"/>
                <a:cs typeface="PingFang SC Semibold" charset="-122"/>
              </a:rPr>
              <a:t>dp</a:t>
            </a:r>
            <a:r>
              <a:rPr lang="zh-CN" altLang="en-US" b="1" dirty="0" smtClean="0">
                <a:latin typeface="PingFang SC Semibold" charset="-122"/>
                <a:ea typeface="PingFang SC Semibold" charset="-122"/>
                <a:cs typeface="PingFang SC Semibold" charset="-122"/>
              </a:rPr>
              <a:t>值的方法：</a:t>
            </a:r>
            <a:endParaRPr lang="en-US" altLang="zh-CN" b="1" dirty="0">
              <a:latin typeface="PingFang SC Semibold" charset="-122"/>
              <a:ea typeface="PingFang SC Semibold" charset="-122"/>
              <a:cs typeface="PingFang SC Semibold" charset="-122"/>
            </a:endParaRPr>
          </a:p>
        </p:txBody>
      </p:sp>
      <p:pic>
        <p:nvPicPr>
          <p:cNvPr id="6" name="Picture 5"/>
          <p:cNvPicPr>
            <a:picLocks noChangeAspect="1"/>
          </p:cNvPicPr>
          <p:nvPr/>
        </p:nvPicPr>
        <p:blipFill>
          <a:blip r:embed="rId4"/>
          <a:stretch>
            <a:fillRect/>
          </a:stretch>
        </p:blipFill>
        <p:spPr>
          <a:xfrm>
            <a:off x="749301" y="4269830"/>
            <a:ext cx="6642847" cy="676218"/>
          </a:xfrm>
          <a:prstGeom prst="rect">
            <a:avLst/>
          </a:prstGeom>
        </p:spPr>
      </p:pic>
      <p:pic>
        <p:nvPicPr>
          <p:cNvPr id="7" name="Picture 6"/>
          <p:cNvPicPr>
            <a:picLocks noChangeAspect="1"/>
          </p:cNvPicPr>
          <p:nvPr/>
        </p:nvPicPr>
        <p:blipFill>
          <a:blip r:embed="rId5"/>
          <a:stretch>
            <a:fillRect/>
          </a:stretch>
        </p:blipFill>
        <p:spPr>
          <a:xfrm>
            <a:off x="749301" y="5006298"/>
            <a:ext cx="6804212" cy="1200743"/>
          </a:xfrm>
          <a:prstGeom prst="rect">
            <a:avLst/>
          </a:prstGeom>
        </p:spPr>
      </p:pic>
    </p:spTree>
    <p:extLst>
      <p:ext uri="{BB962C8B-B14F-4D97-AF65-F5344CB8AC3E}">
        <p14:creationId xmlns:p14="http://schemas.microsoft.com/office/powerpoint/2010/main" val="10196198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3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3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fade">
                                      <p:cBhvr>
                                        <p:cTn id="22" dur="3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fade">
                                      <p:cBhvr>
                                        <p:cTn id="27" dur="300"/>
                                        <p:tgtEl>
                                          <p:spTgt spid="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15">
                                            <p:txEl>
                                              <p:pRg st="0" end="0"/>
                                            </p:txEl>
                                          </p:spTgt>
                                        </p:tgtEl>
                                        <p:attrNameLst>
                                          <p:attrName>style.visibility</p:attrName>
                                        </p:attrNameLst>
                                      </p:cBhvr>
                                      <p:to>
                                        <p:strVal val="visible"/>
                                      </p:to>
                                    </p:set>
                                    <p:animEffect transition="in" filter="fade">
                                      <p:cBhvr>
                                        <p:cTn id="32" dur="300"/>
                                        <p:tgtEl>
                                          <p:spTgt spid="1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 name="图片 3" descr="图片 3"/>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32" name="圆角矩形 6"/>
          <p:cNvSpPr/>
          <p:nvPr/>
        </p:nvSpPr>
        <p:spPr>
          <a:xfrm>
            <a:off x="4406900" y="2576513"/>
            <a:ext cx="3376613" cy="1706562"/>
          </a:xfrm>
          <a:prstGeom prst="roundRect">
            <a:avLst>
              <a:gd name="adj" fmla="val 16667"/>
            </a:avLst>
          </a:prstGeom>
          <a:solidFill>
            <a:schemeClr val="accent3">
              <a:lumOff val="44000"/>
              <a:alpha val="70195"/>
            </a:schemeClr>
          </a:solidFill>
          <a:ln w="12700">
            <a:miter lim="400000"/>
          </a:ln>
        </p:spPr>
        <p:txBody>
          <a:bodyPr lIns="45719" rIns="45719" anchor="ctr"/>
          <a:lstStyle/>
          <a:p>
            <a:pPr algn="ctr">
              <a:defRPr>
                <a:solidFill>
                  <a:schemeClr val="accent3">
                    <a:lumOff val="44000"/>
                  </a:schemeClr>
                </a:solidFill>
              </a:defRPr>
            </a:pPr>
            <a:endParaRPr/>
          </a:p>
        </p:txBody>
      </p:sp>
      <p:sp>
        <p:nvSpPr>
          <p:cNvPr id="233" name="直接连接符 8"/>
          <p:cNvSpPr/>
          <p:nvPr/>
        </p:nvSpPr>
        <p:spPr>
          <a:xfrm>
            <a:off x="1916113" y="3429000"/>
            <a:ext cx="2490787" cy="0"/>
          </a:xfrm>
          <a:prstGeom prst="line">
            <a:avLst/>
          </a:prstGeom>
          <a:ln w="57150">
            <a:solidFill>
              <a:schemeClr val="accent3">
                <a:lumOff val="44000"/>
              </a:schemeClr>
            </a:solidFill>
            <a:headEnd type="oval"/>
          </a:ln>
        </p:spPr>
        <p:txBody>
          <a:bodyPr lIns="45719" rIns="45719"/>
          <a:lstStyle/>
          <a:p>
            <a:endParaRPr/>
          </a:p>
        </p:txBody>
      </p:sp>
      <p:sp>
        <p:nvSpPr>
          <p:cNvPr id="234" name="直接连接符 12"/>
          <p:cNvSpPr/>
          <p:nvPr/>
        </p:nvSpPr>
        <p:spPr>
          <a:xfrm>
            <a:off x="7783513" y="3429000"/>
            <a:ext cx="2490788" cy="0"/>
          </a:xfrm>
          <a:prstGeom prst="line">
            <a:avLst/>
          </a:prstGeom>
          <a:ln w="57150">
            <a:solidFill>
              <a:schemeClr val="accent3">
                <a:lumOff val="44000"/>
              </a:schemeClr>
            </a:solidFill>
            <a:tailEnd type="oval"/>
          </a:ln>
        </p:spPr>
        <p:txBody>
          <a:bodyPr lIns="45719" rIns="45719"/>
          <a:lstStyle/>
          <a:p>
            <a:endParaRPr/>
          </a:p>
        </p:txBody>
      </p:sp>
      <p:sp>
        <p:nvSpPr>
          <p:cNvPr id="236" name="文本框 15"/>
          <p:cNvSpPr txBox="1"/>
          <p:nvPr/>
        </p:nvSpPr>
        <p:spPr>
          <a:xfrm>
            <a:off x="5499098" y="4310002"/>
            <a:ext cx="2284415"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b="1">
                <a:solidFill>
                  <a:schemeClr val="accent3">
                    <a:lumOff val="44000"/>
                  </a:schemeClr>
                </a:solidFill>
                <a:latin typeface="微软雅黑"/>
                <a:ea typeface="微软雅黑"/>
                <a:cs typeface="微软雅黑"/>
                <a:sym typeface="微软雅黑"/>
              </a:defRPr>
            </a:lvl1pPr>
          </a:lstStyle>
          <a:p>
            <a:r>
              <a:rPr lang="en-US" altLang="zh-CN" dirty="0" err="1" smtClean="0"/>
              <a:t>dp</a:t>
            </a:r>
            <a:r>
              <a:rPr lang="zh-CN" altLang="en-US" dirty="0" smtClean="0"/>
              <a:t> </a:t>
            </a:r>
            <a:r>
              <a:rPr lang="en-US" altLang="zh-CN" dirty="0" smtClean="0"/>
              <a:t>x </a:t>
            </a:r>
            <a:r>
              <a:rPr lang="zh-CN" altLang="en-US" dirty="0" smtClean="0"/>
              <a:t>状压</a:t>
            </a:r>
            <a:endParaRPr dirty="0"/>
          </a:p>
        </p:txBody>
      </p:sp>
      <p:sp>
        <p:nvSpPr>
          <p:cNvPr id="237" name="TextBox 13"/>
          <p:cNvSpPr txBox="1"/>
          <p:nvPr/>
        </p:nvSpPr>
        <p:spPr>
          <a:xfrm>
            <a:off x="4081462" y="4753284"/>
            <a:ext cx="4027488" cy="18466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defTabSz="1216025">
              <a:spcBef>
                <a:spcPts val="200"/>
              </a:spcBef>
              <a:defRPr sz="1200">
                <a:solidFill>
                  <a:schemeClr val="accent3">
                    <a:lumOff val="44000"/>
                  </a:schemeClr>
                </a:solidFill>
                <a:latin typeface="Arial"/>
                <a:ea typeface="Arial"/>
                <a:cs typeface="Arial"/>
                <a:sym typeface="Arial"/>
              </a:defRPr>
            </a:pPr>
            <a:r>
              <a:rPr lang="zh-CN" altLang="en-US" dirty="0" smtClean="0">
                <a:latin typeface="微软雅黑"/>
                <a:ea typeface="微软雅黑"/>
                <a:cs typeface="微软雅黑"/>
                <a:sym typeface="微软雅黑"/>
              </a:rPr>
              <a:t>简单的状压</a:t>
            </a:r>
            <a:r>
              <a:rPr lang="en-US" altLang="zh-CN" strike="sngStrike" dirty="0" err="1" smtClean="0">
                <a:latin typeface="微软雅黑"/>
                <a:ea typeface="微软雅黑"/>
                <a:cs typeface="微软雅黑"/>
                <a:sym typeface="微软雅黑"/>
              </a:rPr>
              <a:t>dp</a:t>
            </a:r>
            <a:r>
              <a:rPr lang="en-US" altLang="zh-CN" strike="sngStrike" dirty="0" smtClean="0">
                <a:latin typeface="微软雅黑"/>
                <a:ea typeface="微软雅黑"/>
                <a:cs typeface="微软雅黑"/>
                <a:sym typeface="微软雅黑"/>
              </a:rPr>
              <a:t>/</a:t>
            </a:r>
            <a:r>
              <a:rPr lang="en-US" altLang="zh-CN" strike="sngStrike" dirty="0" err="1" smtClean="0">
                <a:latin typeface="微软雅黑"/>
                <a:ea typeface="微软雅黑"/>
                <a:cs typeface="微软雅黑"/>
                <a:sym typeface="微软雅黑"/>
              </a:rPr>
              <a:t>dp</a:t>
            </a:r>
            <a:r>
              <a:rPr lang="zh-CN" altLang="en-US" strike="sngStrike" dirty="0" smtClean="0">
                <a:latin typeface="微软雅黑"/>
                <a:ea typeface="微软雅黑"/>
                <a:cs typeface="微软雅黑"/>
                <a:sym typeface="微软雅黑"/>
              </a:rPr>
              <a:t>套</a:t>
            </a:r>
            <a:r>
              <a:rPr lang="en-US" altLang="zh-CN" strike="sngStrike" dirty="0" err="1" smtClean="0">
                <a:latin typeface="微软雅黑"/>
                <a:ea typeface="微软雅黑"/>
                <a:cs typeface="微软雅黑"/>
                <a:sym typeface="微软雅黑"/>
              </a:rPr>
              <a:t>dp</a:t>
            </a:r>
            <a:endParaRPr strike="sngStrike" dirty="0">
              <a:latin typeface="微软雅黑"/>
              <a:ea typeface="微软雅黑"/>
              <a:cs typeface="微软雅黑"/>
              <a:sym typeface="微软雅黑"/>
            </a:endParaRPr>
          </a:p>
        </p:txBody>
      </p:sp>
      <p:pic>
        <p:nvPicPr>
          <p:cNvPr id="11" name="图片 9" descr="图片 9"/>
          <p:cNvPicPr>
            <a:picLocks noChangeAspect="1"/>
          </p:cNvPicPr>
          <p:nvPr/>
        </p:nvPicPr>
        <p:blipFill>
          <a:blip r:embed="rId3">
            <a:extLst/>
          </a:blip>
          <a:stretch>
            <a:fillRect/>
          </a:stretch>
        </p:blipFill>
        <p:spPr>
          <a:xfrm>
            <a:off x="4895850" y="3054350"/>
            <a:ext cx="2395539" cy="749300"/>
          </a:xfrm>
          <a:prstGeom prst="rect">
            <a:avLst/>
          </a:prstGeom>
          <a:ln w="12700">
            <a:miter lim="400000"/>
          </a:ln>
        </p:spPr>
      </p:pic>
    </p:spTree>
    <p:extLst>
      <p:ext uri="{BB962C8B-B14F-4D97-AF65-F5344CB8AC3E}">
        <p14:creationId xmlns:p14="http://schemas.microsoft.com/office/powerpoint/2010/main" val="666851815"/>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tx1"/>
                </a:solidFill>
                <a:latin typeface="Impact" charset="0"/>
                <a:ea typeface="Impact" charset="0"/>
                <a:cs typeface="Impact" charset="0"/>
              </a:rPr>
              <a:t>Easy Problem</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Educational </a:t>
            </a:r>
            <a:r>
              <a:rPr lang="en-US" sz="1100" i="1" dirty="0" err="1"/>
              <a:t>Codeforces</a:t>
            </a:r>
            <a:r>
              <a:rPr lang="en-US" sz="1100" i="1" dirty="0"/>
              <a:t> Round 57 (Rated for Div. 2</a:t>
            </a:r>
            <a:r>
              <a:rPr lang="en-US" sz="1100" i="1" dirty="0" smtClean="0"/>
              <a:t>)</a:t>
            </a:r>
            <a:r>
              <a:rPr lang="zh-CN" altLang="en-US" sz="1100" i="1" dirty="0" smtClean="0"/>
              <a:t>， </a:t>
            </a:r>
            <a:r>
              <a:rPr lang="en-US" altLang="zh-CN" sz="1100" i="1" dirty="0" smtClean="0"/>
              <a:t>Problem D.</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9130553" cy="4755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题目描述</a:t>
            </a:r>
            <a:endParaRPr lang="en-US" altLang="zh-CN" sz="2000" b="1" u="sng" dirty="0" smtClean="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Light" charset="-122"/>
                <a:ea typeface="PingFang SC Light" charset="-122"/>
                <a:cs typeface="PingFang SC Light" charset="-122"/>
              </a:rPr>
              <a:t>给出一个长度为</a:t>
            </a:r>
            <a:r>
              <a:rPr lang="en-US" altLang="zh-CN" b="1" dirty="0" smtClean="0">
                <a:latin typeface="PingFang SC Light" charset="-122"/>
                <a:ea typeface="PingFang SC Light" charset="-122"/>
                <a:cs typeface="PingFang SC Light" charset="-122"/>
              </a:rPr>
              <a:t>n</a:t>
            </a:r>
            <a:r>
              <a:rPr lang="zh-CN" altLang="en-US" b="1" dirty="0" smtClean="0">
                <a:latin typeface="PingFang SC Light" charset="-122"/>
                <a:ea typeface="PingFang SC Light" charset="-122"/>
                <a:cs typeface="PingFang SC Light" charset="-122"/>
              </a:rPr>
              <a:t>的字符串，如果这个字符串中含有子序列“</a:t>
            </a:r>
            <a:r>
              <a:rPr lang="en-US" altLang="zh-CN" b="1" dirty="0" smtClean="0">
                <a:latin typeface="PingFang SC Light" charset="-122"/>
                <a:ea typeface="PingFang SC Light" charset="-122"/>
                <a:cs typeface="PingFang SC Light" charset="-122"/>
              </a:rPr>
              <a:t>hard</a:t>
            </a:r>
            <a:r>
              <a:rPr lang="zh-CN" altLang="en-US" b="1" dirty="0" smtClean="0">
                <a:latin typeface="PingFang SC Light" charset="-122"/>
                <a:ea typeface="PingFang SC Light" charset="-122"/>
                <a:cs typeface="PingFang SC Light" charset="-122"/>
              </a:rPr>
              <a:t>”，那么这个字符串就很</a:t>
            </a:r>
            <a:r>
              <a:rPr lang="en-US" altLang="zh-CN" b="1" dirty="0" smtClean="0">
                <a:latin typeface="PingFang SC Light" charset="-122"/>
                <a:ea typeface="PingFang SC Light" charset="-122"/>
                <a:cs typeface="PingFang SC Light" charset="-122"/>
              </a:rPr>
              <a:t>hard</a:t>
            </a:r>
            <a:r>
              <a:rPr lang="zh-CN" altLang="en-US" b="1" dirty="0" smtClean="0">
                <a:latin typeface="PingFang SC Light" charset="-122"/>
                <a:ea typeface="PingFang SC Light" charset="-122"/>
                <a:cs typeface="PingFang SC Light" charset="-122"/>
              </a:rPr>
              <a:t>。你不希望这个字符串很</a:t>
            </a:r>
            <a:r>
              <a:rPr lang="en-US" altLang="zh-CN" b="1" dirty="0" smtClean="0">
                <a:latin typeface="PingFang SC Light" charset="-122"/>
                <a:ea typeface="PingFang SC Light" charset="-122"/>
                <a:cs typeface="PingFang SC Light" charset="-122"/>
              </a:rPr>
              <a:t>hard</a:t>
            </a:r>
            <a:r>
              <a:rPr lang="zh-CN" altLang="en-US" b="1" dirty="0" smtClean="0">
                <a:latin typeface="PingFang SC Light" charset="-122"/>
                <a:ea typeface="PingFang SC Light" charset="-122"/>
                <a:cs typeface="PingFang SC Light" charset="-122"/>
              </a:rPr>
              <a:t>，所以想要从中删掉几个字符使他不</a:t>
            </a:r>
            <a:r>
              <a:rPr lang="en-US" altLang="zh-CN" b="1" dirty="0" smtClean="0">
                <a:latin typeface="PingFang SC Light" charset="-122"/>
                <a:ea typeface="PingFang SC Light" charset="-122"/>
                <a:cs typeface="PingFang SC Light" charset="-122"/>
              </a:rPr>
              <a:t>hard</a:t>
            </a:r>
            <a:r>
              <a:rPr lang="zh-CN" altLang="en-US" b="1" dirty="0" smtClean="0">
                <a:latin typeface="PingFang SC Light" charset="-122"/>
                <a:ea typeface="PingFang SC Light" charset="-122"/>
                <a:cs typeface="PingFang SC Light" charset="-122"/>
              </a:rPr>
              <a:t>。</a:t>
            </a:r>
            <a:endParaRPr lang="en-US" altLang="zh-CN" b="1" dirty="0" smtClean="0">
              <a:latin typeface="PingFang SC Light" charset="-122"/>
              <a:ea typeface="PingFang SC Light" charset="-122"/>
              <a:cs typeface="PingFang SC Light" charset="-122"/>
            </a:endParaRPr>
          </a:p>
          <a:p>
            <a:pPr marL="285750" indent="-285750">
              <a:lnSpc>
                <a:spcPct val="150000"/>
              </a:lnSpc>
              <a:buFont typeface="Courier New" charset="0"/>
              <a:buChar char="o"/>
            </a:pPr>
            <a:r>
              <a:rPr lang="en-US" altLang="zh-CN" sz="1400" i="1" dirty="0" smtClean="0">
                <a:latin typeface="PingFang SC Light" charset="-122"/>
                <a:ea typeface="PingFang SC Light" charset="-122"/>
                <a:cs typeface="PingFang SC Light" charset="-122"/>
              </a:rPr>
              <a:t>(</a:t>
            </a:r>
            <a:r>
              <a:rPr lang="zh-CN" altLang="en-US" sz="1400" i="1" dirty="0" smtClean="0">
                <a:latin typeface="PingFang SC Light" charset="-122"/>
                <a:ea typeface="PingFang SC Light" charset="-122"/>
                <a:cs typeface="PingFang SC Light" charset="-122"/>
              </a:rPr>
              <a:t>例：</a:t>
            </a:r>
            <a:r>
              <a:rPr lang="en-US" altLang="zh-CN" sz="1400" i="1" dirty="0">
                <a:latin typeface="PingFang SC Light" charset="-122"/>
                <a:ea typeface="PingFang SC Light" charset="-122"/>
                <a:cs typeface="PingFang SC Light" charset="-122"/>
              </a:rPr>
              <a:t> </a:t>
            </a:r>
            <a:r>
              <a:rPr lang="en-US" altLang="zh-CN" sz="1400" i="1" u="sng" dirty="0">
                <a:latin typeface="PingFang SC Light" charset="-122"/>
                <a:ea typeface="PingFang SC Light" charset="-122"/>
                <a:cs typeface="PingFang SC Light" charset="-122"/>
              </a:rPr>
              <a:t>hard, </a:t>
            </a:r>
            <a:r>
              <a:rPr lang="en-US" altLang="zh-CN" sz="1400" i="1" u="sng" dirty="0" err="1">
                <a:latin typeface="PingFang SC Light" charset="-122"/>
                <a:ea typeface="PingFang SC Light" charset="-122"/>
                <a:cs typeface="PingFang SC Light" charset="-122"/>
              </a:rPr>
              <a:t>hzazrzd</a:t>
            </a:r>
            <a:r>
              <a:rPr lang="en-US" altLang="zh-CN" sz="1400" i="1" u="sng" dirty="0">
                <a:latin typeface="PingFang SC Light" charset="-122"/>
                <a:ea typeface="PingFang SC Light" charset="-122"/>
                <a:cs typeface="PingFang SC Light" charset="-122"/>
              </a:rPr>
              <a:t>, </a:t>
            </a:r>
            <a:r>
              <a:rPr lang="en-US" altLang="zh-CN" sz="1400" i="1" u="sng" dirty="0" err="1" smtClean="0">
                <a:latin typeface="PingFang SC Light" charset="-122"/>
                <a:ea typeface="PingFang SC Light" charset="-122"/>
                <a:cs typeface="PingFang SC Light" charset="-122"/>
              </a:rPr>
              <a:t>haaaaard</a:t>
            </a:r>
            <a:r>
              <a:rPr lang="zh-CN" altLang="en-US" sz="1400" i="1" u="sng" dirty="0" smtClean="0">
                <a:latin typeface="PingFang SC Light" charset="-122"/>
                <a:ea typeface="PingFang SC Light" charset="-122"/>
                <a:cs typeface="PingFang SC Light" charset="-122"/>
              </a:rPr>
              <a:t> </a:t>
            </a:r>
            <a:r>
              <a:rPr lang="zh-CN" altLang="en-US" sz="1400" i="1" dirty="0" smtClean="0">
                <a:latin typeface="PingFang SC Light" charset="-122"/>
                <a:ea typeface="PingFang SC Light" charset="-122"/>
                <a:cs typeface="PingFang SC Light" charset="-122"/>
              </a:rPr>
              <a:t>都很</a:t>
            </a:r>
            <a:r>
              <a:rPr lang="en-US" altLang="zh-CN" sz="1400" i="1" dirty="0" smtClean="0">
                <a:latin typeface="PingFang SC Light" charset="-122"/>
                <a:ea typeface="PingFang SC Light" charset="-122"/>
                <a:cs typeface="PingFang SC Light" charset="-122"/>
              </a:rPr>
              <a:t>hard</a:t>
            </a:r>
            <a:r>
              <a:rPr lang="zh-CN" altLang="en-US" sz="1400" i="1" dirty="0" smtClean="0">
                <a:latin typeface="PingFang SC Light" charset="-122"/>
                <a:ea typeface="PingFang SC Light" charset="-122"/>
                <a:cs typeface="PingFang SC Light" charset="-122"/>
              </a:rPr>
              <a:t>，而</a:t>
            </a:r>
            <a:r>
              <a:rPr lang="en-US" altLang="zh-CN" sz="1400" i="1" u="sng" dirty="0" err="1">
                <a:latin typeface="PingFang SC Light" charset="-122"/>
                <a:ea typeface="PingFang SC Light" charset="-122"/>
                <a:cs typeface="PingFang SC Light" charset="-122"/>
              </a:rPr>
              <a:t>har</a:t>
            </a:r>
            <a:r>
              <a:rPr lang="en-US" altLang="zh-CN" sz="1400" i="1" u="sng" dirty="0">
                <a:latin typeface="PingFang SC Light" charset="-122"/>
                <a:ea typeface="PingFang SC Light" charset="-122"/>
                <a:cs typeface="PingFang SC Light" charset="-122"/>
              </a:rPr>
              <a:t>, </a:t>
            </a:r>
            <a:r>
              <a:rPr lang="en-US" altLang="zh-CN" sz="1400" i="1" u="sng" dirty="0" smtClean="0">
                <a:latin typeface="PingFang SC Light" charset="-122"/>
                <a:ea typeface="PingFang SC Light" charset="-122"/>
                <a:cs typeface="PingFang SC Light" charset="-122"/>
              </a:rPr>
              <a:t>hart</a:t>
            </a:r>
            <a:r>
              <a:rPr lang="zh-CN" altLang="en-US" sz="1400" i="1" u="sng" dirty="0" smtClean="0">
                <a:latin typeface="PingFang SC Light" charset="-122"/>
                <a:ea typeface="PingFang SC Light" charset="-122"/>
                <a:cs typeface="PingFang SC Light" charset="-122"/>
              </a:rPr>
              <a:t>，</a:t>
            </a:r>
            <a:r>
              <a:rPr lang="en-US" altLang="zh-CN" sz="1400" i="1" u="sng" dirty="0" err="1" smtClean="0">
                <a:latin typeface="PingFang SC Light" charset="-122"/>
                <a:ea typeface="PingFang SC Light" charset="-122"/>
                <a:cs typeface="PingFang SC Light" charset="-122"/>
              </a:rPr>
              <a:t>drah</a:t>
            </a:r>
            <a:r>
              <a:rPr lang="zh-CN" altLang="en-US" sz="1400" i="1" dirty="0" smtClean="0">
                <a:latin typeface="PingFang SC Light" charset="-122"/>
                <a:ea typeface="PingFang SC Light" charset="-122"/>
                <a:cs typeface="PingFang SC Light" charset="-122"/>
              </a:rPr>
              <a:t>不</a:t>
            </a:r>
            <a:r>
              <a:rPr lang="en-US" altLang="zh-CN" sz="1400" i="1" dirty="0" smtClean="0">
                <a:latin typeface="PingFang SC Light" charset="-122"/>
                <a:ea typeface="PingFang SC Light" charset="-122"/>
                <a:cs typeface="PingFang SC Light" charset="-122"/>
              </a:rPr>
              <a:t>hard</a:t>
            </a:r>
            <a:r>
              <a:rPr lang="zh-CN" altLang="en-US" sz="1400" i="1" dirty="0" smtClean="0">
                <a:latin typeface="PingFang SC Light" charset="-122"/>
                <a:ea typeface="PingFang SC Light" charset="-122"/>
                <a:cs typeface="PingFang SC Light" charset="-122"/>
              </a:rPr>
              <a:t>。</a:t>
            </a:r>
            <a:endParaRPr lang="en-US" altLang="zh-CN" sz="1400" i="1" dirty="0" smtClean="0">
              <a:latin typeface="PingFang SC Light" charset="-122"/>
              <a:ea typeface="PingFang SC Light" charset="-122"/>
              <a:cs typeface="PingFang SC Light"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Light" charset="-122"/>
              <a:ea typeface="PingFang SC Light" charset="-122"/>
              <a:cs typeface="PingFang SC Light"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Light" charset="-122"/>
                <a:ea typeface="PingFang SC Light" charset="-122"/>
                <a:cs typeface="PingFang SC Light" charset="-122"/>
              </a:rPr>
              <a:t>删掉在</a:t>
            </a:r>
            <a:r>
              <a:rPr lang="zh-CN" altLang="en-US" b="1" u="sng" dirty="0" smtClean="0">
                <a:latin typeface="PingFang SC Light" charset="-122"/>
                <a:ea typeface="PingFang SC Light" charset="-122"/>
                <a:cs typeface="PingFang SC Light" charset="-122"/>
              </a:rPr>
              <a:t>原字符串中</a:t>
            </a:r>
            <a:r>
              <a:rPr lang="zh-CN" altLang="en-US" b="1" dirty="0" smtClean="0">
                <a:latin typeface="PingFang SC Light" charset="-122"/>
                <a:ea typeface="PingFang SC Light" charset="-122"/>
                <a:cs typeface="PingFang SC Light" charset="-122"/>
              </a:rPr>
              <a:t>的第</a:t>
            </a:r>
            <a:r>
              <a:rPr lang="en-US" altLang="zh-CN" b="1" dirty="0" err="1" smtClean="0">
                <a:latin typeface="PingFang SC Light" charset="-122"/>
                <a:ea typeface="PingFang SC Light" charset="-122"/>
                <a:cs typeface="PingFang SC Light" charset="-122"/>
              </a:rPr>
              <a:t>i</a:t>
            </a:r>
            <a:r>
              <a:rPr lang="zh-CN" altLang="en-US" b="1" dirty="0" smtClean="0">
                <a:latin typeface="PingFang SC Light" charset="-122"/>
                <a:ea typeface="PingFang SC Light" charset="-122"/>
                <a:cs typeface="PingFang SC Light" charset="-122"/>
              </a:rPr>
              <a:t>个字符需要花费</a:t>
            </a:r>
            <a:r>
              <a:rPr lang="en-US" altLang="zh-CN" b="1" dirty="0" err="1" smtClean="0">
                <a:latin typeface="PingFang SC Light" charset="-122"/>
                <a:ea typeface="PingFang SC Light" charset="-122"/>
                <a:cs typeface="PingFang SC Light" charset="-122"/>
              </a:rPr>
              <a:t>a_i</a:t>
            </a:r>
            <a:r>
              <a:rPr lang="zh-CN" altLang="en-US" b="1" dirty="0" smtClean="0">
                <a:latin typeface="PingFang SC Light" charset="-122"/>
                <a:ea typeface="PingFang SC Light" charset="-122"/>
                <a:cs typeface="PingFang SC Light" charset="-122"/>
              </a:rPr>
              <a:t>的代价，求最小代价。</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r>
              <a:rPr lang="zh-CN" altLang="en-US" sz="2000" b="1" u="sng" dirty="0">
                <a:latin typeface="Microsoft YaHei" charset="-122"/>
                <a:ea typeface="Microsoft YaHei" charset="-122"/>
                <a:cs typeface="Microsoft YaHei" charset="-122"/>
              </a:rPr>
              <a:t>数据范围</a:t>
            </a:r>
            <a:endParaRPr lang="en-US" altLang="zh-CN" sz="2000" b="1" u="sng" dirty="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1</a:t>
            </a:r>
            <a:r>
              <a:rPr lang="zh-CN" altLang="en-US" b="1" dirty="0" smtClean="0">
                <a:latin typeface="PingFang SC Semibold" charset="-122"/>
                <a:ea typeface="PingFang SC Semibold" charset="-122"/>
                <a:cs typeface="PingFang SC Semibold" charset="-122"/>
              </a:rPr>
              <a:t> </a:t>
            </a:r>
            <a:r>
              <a:rPr lang="en-US" altLang="zh-CN" b="1" dirty="0" smtClean="0">
                <a:latin typeface="PingFang SC Semibold" charset="-122"/>
                <a:ea typeface="PingFang SC Semibold" charset="-122"/>
                <a:cs typeface="PingFang SC Semibold" charset="-122"/>
              </a:rPr>
              <a:t>&lt;= n &lt;= 10^5</a:t>
            </a: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1 &lt;= </a:t>
            </a:r>
            <a:r>
              <a:rPr lang="en-US" altLang="zh-CN" b="1" dirty="0" err="1" smtClean="0">
                <a:latin typeface="PingFang SC Semibold" charset="-122"/>
                <a:ea typeface="PingFang SC Semibold" charset="-122"/>
                <a:cs typeface="PingFang SC Semibold" charset="-122"/>
              </a:rPr>
              <a:t>a_i</a:t>
            </a:r>
            <a:r>
              <a:rPr lang="en-US" altLang="zh-CN" b="1" dirty="0" smtClean="0">
                <a:latin typeface="PingFang SC Semibold" charset="-122"/>
                <a:ea typeface="PingFang SC Semibold" charset="-122"/>
                <a:cs typeface="PingFang SC Semibold" charset="-122"/>
              </a:rPr>
              <a:t> &lt;= 998244353</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61301012"/>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tx1"/>
                </a:solidFill>
                <a:latin typeface="Impact" charset="0"/>
                <a:ea typeface="Impact" charset="0"/>
                <a:cs typeface="Impact" charset="0"/>
              </a:rPr>
              <a:t>Easy Problem</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Educational </a:t>
            </a:r>
            <a:r>
              <a:rPr lang="en-US" sz="1100" i="1" dirty="0" err="1"/>
              <a:t>Codeforces</a:t>
            </a:r>
            <a:r>
              <a:rPr lang="en-US" sz="1100" i="1" dirty="0"/>
              <a:t> Round 57 (Rated for Div. 2</a:t>
            </a:r>
            <a:r>
              <a:rPr lang="en-US" sz="1100" i="1" dirty="0" smtClean="0"/>
              <a:t>)</a:t>
            </a:r>
            <a:r>
              <a:rPr lang="zh-CN" altLang="en-US" sz="1100" i="1" dirty="0" smtClean="0"/>
              <a:t>， </a:t>
            </a:r>
            <a:r>
              <a:rPr lang="en-US" altLang="zh-CN" sz="1100" i="1" dirty="0" smtClean="0"/>
              <a:t>Problem D.</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TextBox 6"/>
          <p:cNvSpPr txBox="1"/>
          <p:nvPr/>
        </p:nvSpPr>
        <p:spPr>
          <a:xfrm>
            <a:off x="945775" y="1186122"/>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因为是子序列，我们只关心当前最远匹配到</a:t>
            </a:r>
            <a:r>
              <a:rPr lang="en-US" altLang="zh-CN" b="1" dirty="0" smtClean="0">
                <a:latin typeface="PingFang SC Semibold" charset="-122"/>
                <a:ea typeface="PingFang SC Semibold" charset="-122"/>
                <a:cs typeface="PingFang SC Semibold" charset="-122"/>
              </a:rPr>
              <a:t>hard</a:t>
            </a:r>
            <a:r>
              <a:rPr lang="zh-CN" altLang="en-US" b="1" dirty="0" smtClean="0">
                <a:latin typeface="PingFang SC Semibold" charset="-122"/>
                <a:ea typeface="PingFang SC Semibold" charset="-122"/>
                <a:cs typeface="PingFang SC Semibold" charset="-122"/>
              </a:rPr>
              <a:t>的哪一位。</a:t>
            </a:r>
            <a:endParaRPr lang="en-US" altLang="zh-CN" b="1" dirty="0">
              <a:latin typeface="PingFang SC Semibold" charset="-122"/>
              <a:ea typeface="PingFang SC Semibold" charset="-122"/>
              <a:cs typeface="PingFang SC Semibold" charset="-122"/>
            </a:endParaRPr>
          </a:p>
        </p:txBody>
      </p:sp>
      <p:sp>
        <p:nvSpPr>
          <p:cNvPr id="8" name="TextBox 7"/>
          <p:cNvSpPr txBox="1"/>
          <p:nvPr/>
        </p:nvSpPr>
        <p:spPr>
          <a:xfrm>
            <a:off x="945775" y="1570840"/>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令</a:t>
            </a:r>
            <a:r>
              <a:rPr lang="en-US" altLang="zh-CN" b="1" dirty="0" err="1" smtClean="0">
                <a:latin typeface="PingFang SC Semibold" charset="-122"/>
                <a:ea typeface="PingFang SC Semibold" charset="-122"/>
                <a:cs typeface="PingFang SC Semibold" charset="-122"/>
              </a:rPr>
              <a:t>dp</a:t>
            </a:r>
            <a:r>
              <a:rPr lang="en-US" altLang="zh-CN" b="1" dirty="0" smtClean="0">
                <a:latin typeface="PingFang SC Semibold" charset="-122"/>
                <a:ea typeface="PingFang SC Semibold" charset="-122"/>
                <a:cs typeface="PingFang SC Semibold" charset="-122"/>
              </a:rPr>
              <a:t>_{</a:t>
            </a:r>
            <a:r>
              <a:rPr lang="en-US" altLang="zh-CN" b="1" dirty="0" err="1" smtClean="0">
                <a:latin typeface="PingFang SC Semibold" charset="-122"/>
                <a:ea typeface="PingFang SC Semibold" charset="-122"/>
                <a:cs typeface="PingFang SC Semibold" charset="-122"/>
              </a:rPr>
              <a:t>i,j</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表示考虑了字符串的前</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位，最远匹配到</a:t>
            </a:r>
            <a:r>
              <a:rPr lang="en-US" altLang="zh-CN" b="1" dirty="0" smtClean="0">
                <a:latin typeface="PingFang SC Semibold" charset="-122"/>
                <a:ea typeface="PingFang SC Semibold" charset="-122"/>
                <a:cs typeface="PingFang SC Semibold" charset="-122"/>
              </a:rPr>
              <a:t>hard</a:t>
            </a:r>
            <a:r>
              <a:rPr lang="zh-CN" altLang="en-US" b="1" dirty="0" smtClean="0">
                <a:latin typeface="PingFang SC Semibold" charset="-122"/>
                <a:ea typeface="PingFang SC Semibold" charset="-122"/>
                <a:cs typeface="PingFang SC Semibold" charset="-122"/>
              </a:rPr>
              <a:t>的第</a:t>
            </a:r>
            <a:r>
              <a:rPr lang="en-US" altLang="zh-CN" b="1" dirty="0" smtClean="0">
                <a:latin typeface="PingFang SC Semibold" charset="-122"/>
                <a:ea typeface="PingFang SC Semibold" charset="-122"/>
                <a:cs typeface="PingFang SC Semibold" charset="-122"/>
              </a:rPr>
              <a:t>j</a:t>
            </a:r>
            <a:r>
              <a:rPr lang="zh-CN" altLang="en-US" b="1" dirty="0" smtClean="0">
                <a:latin typeface="PingFang SC Semibold" charset="-122"/>
                <a:ea typeface="PingFang SC Semibold" charset="-122"/>
                <a:cs typeface="PingFang SC Semibold" charset="-122"/>
              </a:rPr>
              <a:t>位时，需要花费的最小代价。</a:t>
            </a:r>
            <a:endParaRPr lang="en-US" altLang="zh-CN" b="1" dirty="0">
              <a:latin typeface="PingFang SC Semibold" charset="-122"/>
              <a:ea typeface="PingFang SC Semibold" charset="-122"/>
              <a:cs typeface="PingFang SC Semibold" charset="-122"/>
            </a:endParaRPr>
          </a:p>
        </p:txBody>
      </p:sp>
      <p:sp>
        <p:nvSpPr>
          <p:cNvPr id="10" name="TextBox 9"/>
          <p:cNvSpPr txBox="1"/>
          <p:nvPr/>
        </p:nvSpPr>
        <p:spPr>
          <a:xfrm>
            <a:off x="945774" y="2448297"/>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把当前位删去 </a:t>
            </a:r>
            <a:r>
              <a:rPr lang="en-US" altLang="zh-CN" b="1" dirty="0" smtClean="0">
                <a:latin typeface="PingFang SC Semibold" charset="-122"/>
                <a:ea typeface="PingFang SC Semibold" charset="-122"/>
                <a:cs typeface="PingFang SC Semibold" charset="-122"/>
              </a:rPr>
              <a:t>=&gt; </a:t>
            </a:r>
            <a:endParaRPr lang="en-US" altLang="zh-CN" b="1" dirty="0">
              <a:latin typeface="PingFang SC Semibold" charset="-122"/>
              <a:ea typeface="PingFang SC Semibold" charset="-122"/>
              <a:cs typeface="PingFang SC Semibold" charset="-122"/>
            </a:endParaRPr>
          </a:p>
        </p:txBody>
      </p:sp>
      <p:sp>
        <p:nvSpPr>
          <p:cNvPr id="12" name="TextBox 11"/>
          <p:cNvSpPr txBox="1"/>
          <p:nvPr/>
        </p:nvSpPr>
        <p:spPr>
          <a:xfrm>
            <a:off x="945773" y="3402602"/>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保留当前位 </a:t>
            </a:r>
            <a:r>
              <a:rPr lang="en-US" altLang="zh-CN" b="1" dirty="0" smtClean="0">
                <a:latin typeface="PingFang SC Semibold" charset="-122"/>
                <a:ea typeface="PingFang SC Semibold" charset="-122"/>
                <a:cs typeface="PingFang SC Semibold" charset="-122"/>
              </a:rPr>
              <a:t>=&gt; </a:t>
            </a:r>
            <a:endParaRPr lang="en-US" altLang="zh-CN" b="1" dirty="0">
              <a:latin typeface="PingFang SC Semibold" charset="-122"/>
              <a:ea typeface="PingFang SC Semibold" charset="-122"/>
              <a:cs typeface="PingFang SC Semibold" charset="-122"/>
            </a:endParaRPr>
          </a:p>
        </p:txBody>
      </p:sp>
      <p:pic>
        <p:nvPicPr>
          <p:cNvPr id="13" name="Picture 12"/>
          <p:cNvPicPr>
            <a:picLocks noChangeAspect="1"/>
          </p:cNvPicPr>
          <p:nvPr/>
        </p:nvPicPr>
        <p:blipFill>
          <a:blip r:embed="rId3"/>
          <a:stretch>
            <a:fillRect/>
          </a:stretch>
        </p:blipFill>
        <p:spPr>
          <a:xfrm>
            <a:off x="3255684" y="2463387"/>
            <a:ext cx="4220882" cy="486113"/>
          </a:xfrm>
          <a:prstGeom prst="rect">
            <a:avLst/>
          </a:prstGeom>
        </p:spPr>
      </p:pic>
      <p:pic>
        <p:nvPicPr>
          <p:cNvPr id="14" name="Picture 13"/>
          <p:cNvPicPr>
            <a:picLocks noChangeAspect="1"/>
          </p:cNvPicPr>
          <p:nvPr/>
        </p:nvPicPr>
        <p:blipFill>
          <a:blip r:embed="rId4"/>
          <a:stretch>
            <a:fillRect/>
          </a:stretch>
        </p:blipFill>
        <p:spPr>
          <a:xfrm>
            <a:off x="3255684" y="3376761"/>
            <a:ext cx="6345517" cy="531748"/>
          </a:xfrm>
          <a:prstGeom prst="rect">
            <a:avLst/>
          </a:prstGeom>
        </p:spPr>
      </p:pic>
      <p:sp>
        <p:nvSpPr>
          <p:cNvPr id="18" name="TextBox 17"/>
          <p:cNvSpPr txBox="1"/>
          <p:nvPr/>
        </p:nvSpPr>
        <p:spPr>
          <a:xfrm>
            <a:off x="945772" y="430750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最后答案就是</a:t>
            </a:r>
            <a:endParaRPr lang="en-US" altLang="zh-CN" b="1" dirty="0">
              <a:latin typeface="PingFang SC Semibold" charset="-122"/>
              <a:ea typeface="PingFang SC Semibold" charset="-122"/>
              <a:cs typeface="PingFang SC Semibold" charset="-122"/>
            </a:endParaRPr>
          </a:p>
        </p:txBody>
      </p:sp>
      <p:pic>
        <p:nvPicPr>
          <p:cNvPr id="15" name="Picture 14"/>
          <p:cNvPicPr>
            <a:picLocks noChangeAspect="1"/>
          </p:cNvPicPr>
          <p:nvPr/>
        </p:nvPicPr>
        <p:blipFill>
          <a:blip r:embed="rId5"/>
          <a:stretch>
            <a:fillRect/>
          </a:stretch>
        </p:blipFill>
        <p:spPr>
          <a:xfrm>
            <a:off x="3255685" y="4329144"/>
            <a:ext cx="1521116" cy="507039"/>
          </a:xfrm>
          <a:prstGeom prst="rect">
            <a:avLst/>
          </a:prstGeom>
        </p:spPr>
      </p:pic>
      <p:sp>
        <p:nvSpPr>
          <p:cNvPr id="20" name="TextBox 19"/>
          <p:cNvSpPr txBox="1"/>
          <p:nvPr/>
        </p:nvSpPr>
        <p:spPr>
          <a:xfrm>
            <a:off x="945772" y="5180801"/>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时间复杂度</a:t>
            </a:r>
            <a:r>
              <a:rPr lang="en-US" altLang="zh-CN" b="1" dirty="0" smtClean="0">
                <a:latin typeface="PingFang SC Semibold" charset="-122"/>
                <a:ea typeface="PingFang SC Semibold" charset="-122"/>
                <a:cs typeface="PingFang SC Semibold" charset="-122"/>
              </a:rPr>
              <a:t>O(n)</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13359849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3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3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3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fade">
                                      <p:cBhvr>
                                        <p:cTn id="27" dur="3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18">
                                            <p:txEl>
                                              <p:pRg st="0" end="0"/>
                                            </p:txEl>
                                          </p:spTgt>
                                        </p:tgtEl>
                                        <p:attrNameLst>
                                          <p:attrName>style.visibility</p:attrName>
                                        </p:attrNameLst>
                                      </p:cBhvr>
                                      <p:to>
                                        <p:strVal val="visible"/>
                                      </p:to>
                                    </p:set>
                                    <p:animEffect transition="in" filter="fade">
                                      <p:cBhvr>
                                        <p:cTn id="37" dur="300"/>
                                        <p:tgtEl>
                                          <p:spTgt spid="1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iterate type="lt">
                                    <p:tmPct val="0"/>
                                  </p:iterate>
                                  <p:childTnLst>
                                    <p:set>
                                      <p:cBhvr>
                                        <p:cTn id="46" dur="1" fill="hold">
                                          <p:stCondLst>
                                            <p:cond delay="0"/>
                                          </p:stCondLst>
                                        </p:cTn>
                                        <p:tgtEl>
                                          <p:spTgt spid="20">
                                            <p:txEl>
                                              <p:pRg st="0" end="0"/>
                                            </p:txEl>
                                          </p:spTgt>
                                        </p:tgtEl>
                                        <p:attrNameLst>
                                          <p:attrName>style.visibility</p:attrName>
                                        </p:attrNameLst>
                                      </p:cBhvr>
                                      <p:to>
                                        <p:strVal val="visible"/>
                                      </p:to>
                                    </p:set>
                                    <p:animEffect transition="in" filter="fade">
                                      <p:cBhvr>
                                        <p:cTn id="47" dur="3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4726455"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a:solidFill>
                  <a:schemeClr val="tx1"/>
                </a:solidFill>
                <a:latin typeface="Impact" charset="0"/>
                <a:ea typeface="Impact" charset="0"/>
                <a:cs typeface="Impact" charset="0"/>
              </a:rPr>
              <a:t>Kuro and Topological Parity</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err="1"/>
              <a:t>Codeforces</a:t>
            </a:r>
            <a:r>
              <a:rPr lang="en-US" sz="1100" i="1" dirty="0"/>
              <a:t> Round #482 (Div. 2</a:t>
            </a:r>
            <a:r>
              <a:rPr lang="en-US" sz="1100" i="1" dirty="0" smtClean="0"/>
              <a:t>), Problem E.</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9130553" cy="4339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题目描述</a:t>
            </a:r>
            <a:endParaRPr lang="en-US" altLang="zh-CN" sz="2000" b="1" u="sng" dirty="0" smtClean="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有一个</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个点的图，有一些点的颜色给定，另一些可以随意确定。另外，还可以在图上连一些从编号较小的节点向编号较大节点的边。</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对于一个确定的图，统计图中节点颜色黑白交错的路径条数，如果奇偶性</a:t>
            </a:r>
            <a:r>
              <a:rPr lang="en-US" altLang="zh-CN" b="1" dirty="0" smtClean="0">
                <a:latin typeface="PingFang SC Semibold" charset="-122"/>
                <a:ea typeface="PingFang SC Semibold" charset="-122"/>
                <a:cs typeface="PingFang SC Semibold" charset="-122"/>
              </a:rPr>
              <a:t>=p</a:t>
            </a:r>
            <a:r>
              <a:rPr lang="zh-CN" altLang="en-US" b="1" dirty="0" smtClean="0">
                <a:latin typeface="PingFang SC Semibold" charset="-122"/>
                <a:ea typeface="PingFang SC Semibold" charset="-122"/>
                <a:cs typeface="PingFang SC Semibold" charset="-122"/>
              </a:rPr>
              <a:t>，那么该图就被定义为好图。</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求好图的个数，答案对</a:t>
            </a:r>
            <a:r>
              <a:rPr lang="en-US" altLang="zh-CN" b="1" i="1" u="sng" dirty="0" smtClean="0">
                <a:latin typeface="PingFang SC Semibold" charset="-122"/>
                <a:ea typeface="PingFang SC Semibold" charset="-122"/>
                <a:cs typeface="PingFang SC Semibold" charset="-122"/>
              </a:rPr>
              <a:t>10^9+7</a:t>
            </a:r>
            <a:r>
              <a:rPr lang="zh-CN" altLang="en-US" b="1" i="1" u="sng" dirty="0" smtClean="0">
                <a:latin typeface="PingFang SC Semibold" charset="-122"/>
                <a:ea typeface="PingFang SC Semibold" charset="-122"/>
                <a:cs typeface="PingFang SC Semibold" charset="-122"/>
              </a:rPr>
              <a:t> </a:t>
            </a:r>
            <a:r>
              <a:rPr lang="zh-CN" altLang="en-US" b="1" dirty="0" smtClean="0">
                <a:latin typeface="PingFang SC Semibold" charset="-122"/>
                <a:ea typeface="PingFang SC Semibold" charset="-122"/>
                <a:cs typeface="PingFang SC Semibold" charset="-122"/>
              </a:rPr>
              <a:t>取模。</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r>
              <a:rPr lang="zh-CN" altLang="en-US" sz="2000" b="1" u="sng" dirty="0">
                <a:latin typeface="Microsoft YaHei" charset="-122"/>
                <a:ea typeface="Microsoft YaHei" charset="-122"/>
                <a:cs typeface="Microsoft YaHei" charset="-122"/>
              </a:rPr>
              <a:t>数据范围</a:t>
            </a:r>
            <a:endParaRPr lang="en-US" altLang="zh-CN" sz="2000" b="1" u="sng" dirty="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1</a:t>
            </a:r>
            <a:r>
              <a:rPr lang="zh-CN" altLang="en-US" b="1" dirty="0" smtClean="0">
                <a:latin typeface="PingFang SC Semibold" charset="-122"/>
                <a:ea typeface="PingFang SC Semibold" charset="-122"/>
                <a:cs typeface="PingFang SC Semibold" charset="-122"/>
              </a:rPr>
              <a:t> </a:t>
            </a:r>
            <a:r>
              <a:rPr lang="en-US" altLang="zh-CN" b="1" dirty="0" smtClean="0">
                <a:latin typeface="PingFang SC Semibold" charset="-122"/>
                <a:ea typeface="PingFang SC Semibold" charset="-122"/>
                <a:cs typeface="PingFang SC Semibold" charset="-122"/>
              </a:rPr>
              <a:t>&lt;= n &lt;= 50,  p \in {0,1}</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1071574432"/>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4726455"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a:solidFill>
                  <a:schemeClr val="tx1"/>
                </a:solidFill>
                <a:latin typeface="Impact" charset="0"/>
                <a:ea typeface="Impact" charset="0"/>
                <a:cs typeface="Impact" charset="0"/>
              </a:rPr>
              <a:t>Kuro and Topological Parity</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err="1"/>
              <a:t>Codeforces</a:t>
            </a:r>
            <a:r>
              <a:rPr lang="en-US" sz="1100" i="1" dirty="0"/>
              <a:t> Round #482 (Div. 2</a:t>
            </a:r>
            <a:r>
              <a:rPr lang="en-US" sz="1100" i="1" dirty="0" smtClean="0"/>
              <a:t>), Problem E.</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TextBox 6"/>
          <p:cNvSpPr txBox="1"/>
          <p:nvPr/>
        </p:nvSpPr>
        <p:spPr>
          <a:xfrm>
            <a:off x="748551" y="944075"/>
            <a:ext cx="11062449" cy="9694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2000" b="1" dirty="0" smtClean="0">
                <a:solidFill>
                  <a:srgbClr val="0F966A"/>
                </a:solidFill>
                <a:latin typeface="Microsoft YaHei" charset="-122"/>
                <a:ea typeface="Microsoft YaHei" charset="-122"/>
                <a:cs typeface="Microsoft YaHei" charset="-122"/>
              </a:rPr>
              <a:t>先考虑对于一个给定的图如何判断其是否是好图：</a:t>
            </a:r>
            <a:endParaRPr lang="en-US" altLang="zh-CN" sz="2400" b="1" dirty="0" smtClean="0">
              <a:solidFill>
                <a:srgbClr val="0F966A"/>
              </a:solidFill>
              <a:latin typeface="Microsoft YaHei" charset="-122"/>
              <a:ea typeface="Microsoft YaHei" charset="-122"/>
              <a:cs typeface="Microsoft YaHei" charset="-122"/>
            </a:endParaRPr>
          </a:p>
          <a:p>
            <a:pPr marR="0" lvl="0" defTabSz="914400" eaLnBrk="1" fontAlgn="auto" latinLnBrk="0" hangingPunct="1">
              <a:lnSpc>
                <a:spcPct val="150000"/>
              </a:lnSpc>
              <a:spcBef>
                <a:spcPts val="0"/>
              </a:spcBef>
              <a:spcAft>
                <a:spcPts val="0"/>
              </a:spcAft>
              <a:buClrTx/>
              <a:buSzTx/>
              <a:tabLst/>
              <a:defRPr/>
            </a:pPr>
            <a:r>
              <a:rPr lang="en-US" altLang="zh-CN" b="1" dirty="0">
                <a:latin typeface="PingFang SC Semibold" charset="-122"/>
                <a:ea typeface="PingFang SC Semibold" charset="-122"/>
                <a:cs typeface="PingFang SC Semibold" charset="-122"/>
              </a:rPr>
              <a:t>	</a:t>
            </a:r>
            <a:r>
              <a:rPr lang="zh-CN" altLang="en-US" b="1" dirty="0" smtClean="0">
                <a:latin typeface="PingFang SC Semibold" charset="-122"/>
                <a:ea typeface="PingFang SC Semibold" charset="-122"/>
                <a:cs typeface="PingFang SC Semibold" charset="-122"/>
              </a:rPr>
              <a:t>按照拓扑序（在本题中即为顺序）</a:t>
            </a:r>
            <a:r>
              <a:rPr lang="en-US" altLang="zh-CN" b="1" dirty="0" err="1" smtClean="0">
                <a:latin typeface="PingFang SC Semibold" charset="-122"/>
                <a:ea typeface="PingFang SC Semibold" charset="-122"/>
                <a:cs typeface="PingFang SC Semibold" charset="-122"/>
              </a:rPr>
              <a:t>dp</a:t>
            </a:r>
            <a:r>
              <a:rPr lang="zh-CN" altLang="en-US" b="1" dirty="0" smtClean="0">
                <a:latin typeface="PingFang SC Semibold" charset="-122"/>
                <a:ea typeface="PingFang SC Semibold" charset="-122"/>
                <a:cs typeface="PingFang SC Semibold" charset="-122"/>
              </a:rPr>
              <a:t>一下即可。</a:t>
            </a:r>
            <a:endParaRPr lang="en-US" altLang="zh-CN" b="1" dirty="0">
              <a:latin typeface="PingFang SC Semibold" charset="-122"/>
              <a:ea typeface="PingFang SC Semibold" charset="-122"/>
              <a:cs typeface="PingFang SC Semibold" charset="-122"/>
            </a:endParaRPr>
          </a:p>
        </p:txBody>
      </p:sp>
      <p:sp>
        <p:nvSpPr>
          <p:cNvPr id="8" name="TextBox 7"/>
          <p:cNvSpPr txBox="1"/>
          <p:nvPr/>
        </p:nvSpPr>
        <p:spPr>
          <a:xfrm>
            <a:off x="748550" y="1777268"/>
            <a:ext cx="9928415"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2000" b="1" dirty="0" smtClean="0">
                <a:solidFill>
                  <a:srgbClr val="0F966A"/>
                </a:solidFill>
                <a:latin typeface="Microsoft YaHei" charset="-122"/>
                <a:ea typeface="Microsoft YaHei" charset="-122"/>
                <a:cs typeface="Microsoft YaHei" charset="-122"/>
              </a:rPr>
              <a:t>就计数而言，点之间只有颜色、以其为终点的路径的奇偶性两个属性有用。</a:t>
            </a:r>
            <a:endParaRPr lang="en-US" altLang="zh-CN" sz="2000" b="1" dirty="0" smtClean="0">
              <a:solidFill>
                <a:srgbClr val="0F966A"/>
              </a:solidFill>
              <a:latin typeface="Microsoft YaHei" charset="-122"/>
              <a:ea typeface="Microsoft YaHei" charset="-122"/>
              <a:cs typeface="Microsoft YaHei" charset="-122"/>
            </a:endParaRPr>
          </a:p>
          <a:p>
            <a:pPr lvl="1" indent="0" hangingPunct="1">
              <a:lnSpc>
                <a:spcPct val="150000"/>
              </a:lnSpc>
            </a:pPr>
            <a:r>
              <a:rPr lang="en-US" altLang="zh-CN" b="1" dirty="0">
                <a:latin typeface="PingFang SC Semibold" charset="-122"/>
                <a:ea typeface="PingFang SC Semibold" charset="-122"/>
                <a:cs typeface="PingFang SC Semibold" charset="-122"/>
              </a:rPr>
              <a:t>	</a:t>
            </a:r>
            <a:r>
              <a:rPr lang="zh-CN" altLang="en-US" sz="1600" b="1" dirty="0" smtClean="0">
                <a:latin typeface="PingFang SC Semibold" charset="-122"/>
                <a:ea typeface="PingFang SC Semibold" charset="-122"/>
                <a:cs typeface="PingFang SC Semibold" charset="-122"/>
              </a:rPr>
              <a:t>令</a:t>
            </a:r>
            <a:r>
              <a:rPr lang="en-US" altLang="zh-CN" sz="1600" b="1" dirty="0" err="1" smtClean="0">
                <a:latin typeface="PingFang SC Semibold" charset="-122"/>
                <a:ea typeface="PingFang SC Semibold" charset="-122"/>
                <a:cs typeface="PingFang SC Semibold" charset="-122"/>
              </a:rPr>
              <a:t>dp</a:t>
            </a:r>
            <a:r>
              <a:rPr lang="en-US" altLang="zh-CN" sz="1600" b="1" dirty="0" smtClean="0">
                <a:latin typeface="PingFang SC Semibold" charset="-122"/>
                <a:ea typeface="PingFang SC Semibold" charset="-122"/>
                <a:cs typeface="PingFang SC Semibold" charset="-122"/>
              </a:rPr>
              <a:t>_{</a:t>
            </a:r>
            <a:r>
              <a:rPr lang="en-US" altLang="zh-CN" sz="1600" b="1" dirty="0" err="1" smtClean="0">
                <a:latin typeface="PingFang SC Semibold" charset="-122"/>
                <a:ea typeface="PingFang SC Semibold" charset="-122"/>
                <a:cs typeface="PingFang SC Semibold" charset="-122"/>
              </a:rPr>
              <a:t>i</a:t>
            </a:r>
            <a:r>
              <a:rPr lang="en-US" altLang="zh-CN" sz="1600" b="1" dirty="0" smtClean="0">
                <a:latin typeface="PingFang SC Semibold" charset="-122"/>
                <a:ea typeface="PingFang SC Semibold" charset="-122"/>
                <a:cs typeface="PingFang SC Semibold" charset="-122"/>
              </a:rPr>
              <a:t>}{ow}{</a:t>
            </a:r>
            <a:r>
              <a:rPr lang="en-US" altLang="zh-CN" sz="1600" b="1" dirty="0" err="1" smtClean="0">
                <a:latin typeface="PingFang SC Semibold" charset="-122"/>
                <a:ea typeface="PingFang SC Semibold" charset="-122"/>
                <a:cs typeface="PingFang SC Semibold" charset="-122"/>
              </a:rPr>
              <a:t>ob</a:t>
            </a:r>
            <a:r>
              <a:rPr lang="en-US" altLang="zh-CN" sz="1600" b="1" dirty="0" smtClean="0">
                <a:latin typeface="PingFang SC Semibold" charset="-122"/>
                <a:ea typeface="PingFang SC Semibold" charset="-122"/>
                <a:cs typeface="PingFang SC Semibold" charset="-122"/>
              </a:rPr>
              <a:t>}{</a:t>
            </a:r>
            <a:r>
              <a:rPr lang="en-US" altLang="zh-CN" sz="1600" b="1" dirty="0" err="1" smtClean="0">
                <a:latin typeface="PingFang SC Semibold" charset="-122"/>
                <a:ea typeface="PingFang SC Semibold" charset="-122"/>
                <a:cs typeface="PingFang SC Semibold" charset="-122"/>
              </a:rPr>
              <a:t>ew</a:t>
            </a:r>
            <a:r>
              <a:rPr lang="en-US" altLang="zh-CN" sz="1600" b="1" dirty="0" smtClean="0">
                <a:latin typeface="PingFang SC Semibold" charset="-122"/>
                <a:ea typeface="PingFang SC Semibold" charset="-122"/>
                <a:cs typeface="PingFang SC Semibold" charset="-122"/>
              </a:rPr>
              <a:t>}{</a:t>
            </a:r>
            <a:r>
              <a:rPr lang="en-US" altLang="zh-CN" sz="1600" b="1" dirty="0" err="1" smtClean="0">
                <a:latin typeface="PingFang SC Semibold" charset="-122"/>
                <a:ea typeface="PingFang SC Semibold" charset="-122"/>
                <a:cs typeface="PingFang SC Semibold" charset="-122"/>
              </a:rPr>
              <a:t>eb</a:t>
            </a:r>
            <a:r>
              <a:rPr lang="en-US" altLang="zh-CN" sz="1600" b="1" dirty="0" smtClean="0">
                <a:latin typeface="PingFang SC Semibold" charset="-122"/>
                <a:ea typeface="PingFang SC Semibold" charset="-122"/>
                <a:cs typeface="PingFang SC Semibold" charset="-122"/>
              </a:rPr>
              <a:t>}</a:t>
            </a:r>
            <a:r>
              <a:rPr lang="zh-CN" altLang="en-US" sz="1600" b="1" dirty="0" smtClean="0">
                <a:latin typeface="PingFang SC Semibold" charset="-122"/>
                <a:ea typeface="PingFang SC Semibold" charset="-122"/>
                <a:cs typeface="PingFang SC Semibold" charset="-122"/>
              </a:rPr>
              <a:t>分别表示</a:t>
            </a:r>
            <a:r>
              <a:rPr lang="en-US" altLang="zh-CN" sz="1600" b="1" dirty="0" err="1" smtClean="0">
                <a:latin typeface="PingFang SC Semibold" charset="-122"/>
                <a:ea typeface="PingFang SC Semibold" charset="-122"/>
                <a:cs typeface="PingFang SC Semibold" charset="-122"/>
              </a:rPr>
              <a:t>dp</a:t>
            </a:r>
            <a:r>
              <a:rPr lang="zh-CN" altLang="en-US" sz="1600" b="1" dirty="0" smtClean="0">
                <a:latin typeface="PingFang SC Semibold" charset="-122"/>
                <a:ea typeface="PingFang SC Semibold" charset="-122"/>
                <a:cs typeface="PingFang SC Semibold" charset="-122"/>
              </a:rPr>
              <a:t>到第</a:t>
            </a:r>
            <a:r>
              <a:rPr lang="en-US" altLang="zh-CN" sz="1600" b="1" dirty="0" err="1" smtClean="0">
                <a:latin typeface="PingFang SC Semibold" charset="-122"/>
                <a:ea typeface="PingFang SC Semibold" charset="-122"/>
                <a:cs typeface="PingFang SC Semibold" charset="-122"/>
              </a:rPr>
              <a:t>i</a:t>
            </a:r>
            <a:r>
              <a:rPr lang="zh-CN" altLang="en-US" sz="1600" b="1" dirty="0" smtClean="0">
                <a:latin typeface="PingFang SC Semibold" charset="-122"/>
                <a:ea typeface="PingFang SC Semibold" charset="-122"/>
                <a:cs typeface="PingFang SC Semibold" charset="-122"/>
              </a:rPr>
              <a:t>个点，共有奇白、奇黑、偶白、偶黑的点各</a:t>
            </a:r>
            <a:r>
              <a:rPr lang="en-US" altLang="zh-CN" sz="1600" b="1" dirty="0" smtClean="0">
                <a:latin typeface="PingFang SC Semibold" charset="-122"/>
                <a:ea typeface="PingFang SC Semibold" charset="-122"/>
                <a:cs typeface="PingFang SC Semibold" charset="-122"/>
              </a:rPr>
              <a:t>ow/</a:t>
            </a:r>
            <a:r>
              <a:rPr lang="en-US" altLang="zh-CN" sz="1600" b="1" dirty="0" err="1" smtClean="0">
                <a:latin typeface="PingFang SC Semibold" charset="-122"/>
                <a:ea typeface="PingFang SC Semibold" charset="-122"/>
                <a:cs typeface="PingFang SC Semibold" charset="-122"/>
              </a:rPr>
              <a:t>ob</a:t>
            </a:r>
            <a:r>
              <a:rPr lang="en-US" altLang="zh-CN" sz="1600" b="1" dirty="0" smtClean="0">
                <a:latin typeface="PingFang SC Semibold" charset="-122"/>
                <a:ea typeface="PingFang SC Semibold" charset="-122"/>
                <a:cs typeface="PingFang SC Semibold" charset="-122"/>
              </a:rPr>
              <a:t>/</a:t>
            </a:r>
            <a:r>
              <a:rPr lang="en-US" altLang="zh-CN" sz="1600" b="1" dirty="0" err="1" smtClean="0">
                <a:latin typeface="PingFang SC Semibold" charset="-122"/>
                <a:ea typeface="PingFang SC Semibold" charset="-122"/>
                <a:cs typeface="PingFang SC Semibold" charset="-122"/>
              </a:rPr>
              <a:t>ew</a:t>
            </a:r>
            <a:r>
              <a:rPr lang="en-US" altLang="zh-CN" sz="1600" b="1" dirty="0" smtClean="0">
                <a:latin typeface="PingFang SC Semibold" charset="-122"/>
                <a:ea typeface="PingFang SC Semibold" charset="-122"/>
                <a:cs typeface="PingFang SC Semibold" charset="-122"/>
              </a:rPr>
              <a:t>/</a:t>
            </a:r>
            <a:r>
              <a:rPr lang="en-US" altLang="zh-CN" sz="1600" b="1" dirty="0" err="1" smtClean="0">
                <a:latin typeface="PingFang SC Semibold" charset="-122"/>
                <a:ea typeface="PingFang SC Semibold" charset="-122"/>
                <a:cs typeface="PingFang SC Semibold" charset="-122"/>
              </a:rPr>
              <a:t>eb</a:t>
            </a:r>
            <a:r>
              <a:rPr lang="zh-CN" altLang="en-US" sz="1600" b="1" dirty="0" smtClean="0">
                <a:latin typeface="PingFang SC Semibold" charset="-122"/>
                <a:ea typeface="PingFang SC Semibold" charset="-122"/>
                <a:cs typeface="PingFang SC Semibold" charset="-122"/>
              </a:rPr>
              <a:t>个时的方案数。转移可以做到</a:t>
            </a:r>
            <a:r>
              <a:rPr lang="en-US" altLang="zh-CN" sz="1600" b="1" dirty="0" smtClean="0">
                <a:latin typeface="PingFang SC Semibold" charset="-122"/>
                <a:ea typeface="PingFang SC Semibold" charset="-122"/>
                <a:cs typeface="PingFang SC Semibold" charset="-122"/>
              </a:rPr>
              <a:t>O(1)</a:t>
            </a:r>
            <a:r>
              <a:rPr lang="zh-CN" altLang="en-US" sz="1600" b="1" dirty="0" smtClean="0">
                <a:latin typeface="PingFang SC Semibold" charset="-122"/>
                <a:ea typeface="PingFang SC Semibold" charset="-122"/>
                <a:cs typeface="PingFang SC Semibold" charset="-122"/>
              </a:rPr>
              <a:t>。总复杂度</a:t>
            </a:r>
            <a:r>
              <a:rPr lang="en-US" altLang="zh-CN" sz="1600" b="1" dirty="0" smtClean="0">
                <a:latin typeface="PingFang SC Semibold" charset="-122"/>
                <a:ea typeface="PingFang SC Semibold" charset="-122"/>
                <a:cs typeface="PingFang SC Semibold" charset="-122"/>
              </a:rPr>
              <a:t>O(n^5)</a:t>
            </a:r>
            <a:r>
              <a:rPr lang="zh-CN" altLang="en-US" sz="1600" b="1" dirty="0" smtClean="0">
                <a:latin typeface="PingFang SC Semibold" charset="-122"/>
                <a:ea typeface="PingFang SC Semibold" charset="-122"/>
                <a:cs typeface="PingFang SC Semibold" charset="-122"/>
              </a:rPr>
              <a:t>。</a:t>
            </a:r>
            <a:endParaRPr lang="en-US" altLang="zh-CN" sz="1600" b="1" dirty="0" smtClean="0">
              <a:latin typeface="PingFang SC Semibold" charset="-122"/>
              <a:ea typeface="PingFang SC Semibold" charset="-122"/>
              <a:cs typeface="PingFang SC Semibold" charset="-122"/>
            </a:endParaRPr>
          </a:p>
        </p:txBody>
      </p:sp>
      <p:sp>
        <p:nvSpPr>
          <p:cNvPr id="9" name="TextBox 8"/>
          <p:cNvSpPr txBox="1"/>
          <p:nvPr/>
        </p:nvSpPr>
        <p:spPr>
          <a:xfrm>
            <a:off x="748549" y="2998080"/>
            <a:ext cx="9928415" cy="9694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en-US" altLang="zh-CN" sz="2000" b="1" dirty="0" err="1" smtClean="0">
                <a:solidFill>
                  <a:srgbClr val="0F966A"/>
                </a:solidFill>
                <a:latin typeface="Microsoft YaHei" charset="-122"/>
                <a:ea typeface="Microsoft YaHei" charset="-122"/>
                <a:cs typeface="Microsoft YaHei" charset="-122"/>
              </a:rPr>
              <a:t>ow+ob+ew+eb</a:t>
            </a:r>
            <a:r>
              <a:rPr lang="en-US" altLang="zh-CN" sz="2000" b="1" dirty="0" smtClean="0">
                <a:solidFill>
                  <a:srgbClr val="0F966A"/>
                </a:solidFill>
                <a:latin typeface="Microsoft YaHei" charset="-122"/>
                <a:ea typeface="Microsoft YaHei" charset="-122"/>
                <a:cs typeface="Microsoft YaHei" charset="-122"/>
              </a:rPr>
              <a:t>=</a:t>
            </a:r>
            <a:r>
              <a:rPr lang="en-US" altLang="zh-CN" sz="2000" b="1" dirty="0" err="1" smtClean="0">
                <a:solidFill>
                  <a:srgbClr val="0F966A"/>
                </a:solidFill>
                <a:latin typeface="Microsoft YaHei" charset="-122"/>
                <a:ea typeface="Microsoft YaHei" charset="-122"/>
                <a:cs typeface="Microsoft YaHei" charset="-122"/>
              </a:rPr>
              <a:t>i</a:t>
            </a:r>
            <a:endParaRPr lang="en-US" altLang="zh-CN" sz="2000" b="1" dirty="0" smtClean="0">
              <a:solidFill>
                <a:srgbClr val="0F966A"/>
              </a:solidFill>
              <a:latin typeface="Microsoft YaHei" charset="-122"/>
              <a:ea typeface="Microsoft YaHei" charset="-122"/>
              <a:cs typeface="Microsoft YaHei" charset="-122"/>
            </a:endParaRPr>
          </a:p>
          <a:p>
            <a:pPr marR="0" lvl="0" defTabSz="914400" eaLnBrk="1" fontAlgn="auto" latinLnBrk="0" hangingPunct="1">
              <a:lnSpc>
                <a:spcPct val="150000"/>
              </a:lnSpc>
              <a:spcBef>
                <a:spcPts val="0"/>
              </a:spcBef>
              <a:spcAft>
                <a:spcPts val="0"/>
              </a:spcAft>
              <a:buClrTx/>
              <a:buSzTx/>
              <a:tabLst/>
              <a:defRPr/>
            </a:pPr>
            <a:r>
              <a:rPr lang="en-US" altLang="zh-CN" b="1" dirty="0">
                <a:latin typeface="PingFang SC Semibold" charset="-122"/>
                <a:ea typeface="PingFang SC Semibold" charset="-122"/>
                <a:cs typeface="PingFang SC Semibold" charset="-122"/>
              </a:rPr>
              <a:t>	</a:t>
            </a:r>
            <a:r>
              <a:rPr lang="zh-CN" altLang="en-US" sz="1600" b="1" dirty="0" smtClean="0">
                <a:latin typeface="PingFang SC Semibold" charset="-122"/>
                <a:ea typeface="PingFang SC Semibold" charset="-122"/>
                <a:cs typeface="PingFang SC Semibold" charset="-122"/>
              </a:rPr>
              <a:t>有一维状态是多余的，总复杂度</a:t>
            </a:r>
            <a:r>
              <a:rPr lang="en-US" altLang="zh-CN" sz="1600" b="1" dirty="0" smtClean="0">
                <a:latin typeface="PingFang SC Semibold" charset="-122"/>
                <a:ea typeface="PingFang SC Semibold" charset="-122"/>
                <a:cs typeface="PingFang SC Semibold" charset="-122"/>
              </a:rPr>
              <a:t>O(n^4)</a:t>
            </a:r>
            <a:r>
              <a:rPr lang="zh-CN" altLang="en-US" sz="1600" b="1" dirty="0" smtClean="0">
                <a:latin typeface="PingFang SC Semibold" charset="-122"/>
                <a:ea typeface="PingFang SC Semibold" charset="-122"/>
                <a:cs typeface="PingFang SC Semibold" charset="-122"/>
              </a:rPr>
              <a:t>。</a:t>
            </a:r>
            <a:endParaRPr lang="en-US" altLang="zh-CN" sz="1600" b="1" dirty="0" smtClean="0">
              <a:latin typeface="PingFang SC Semibold" charset="-122"/>
              <a:ea typeface="PingFang SC Semibold" charset="-122"/>
              <a:cs typeface="PingFang SC Semibold" charset="-122"/>
            </a:endParaRPr>
          </a:p>
        </p:txBody>
      </p:sp>
      <p:sp>
        <p:nvSpPr>
          <p:cNvPr id="10" name="TextBox 9"/>
          <p:cNvSpPr txBox="1"/>
          <p:nvPr/>
        </p:nvSpPr>
        <p:spPr>
          <a:xfrm>
            <a:off x="748548" y="3825355"/>
            <a:ext cx="9928415"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2000" b="1" dirty="0" smtClean="0">
                <a:solidFill>
                  <a:srgbClr val="0F966A"/>
                </a:solidFill>
                <a:latin typeface="Microsoft YaHei" charset="-122"/>
                <a:ea typeface="Microsoft YaHei" charset="-122"/>
                <a:cs typeface="Microsoft YaHei" charset="-122"/>
              </a:rPr>
              <a:t>以其为终点的路径数为偶数的点可以往后随便连。</a:t>
            </a:r>
            <a:endParaRPr lang="en-US" altLang="zh-CN" sz="2000" b="1" dirty="0" smtClean="0">
              <a:solidFill>
                <a:srgbClr val="0F966A"/>
              </a:solidFill>
              <a:latin typeface="Microsoft YaHei" charset="-122"/>
              <a:ea typeface="Microsoft YaHei" charset="-122"/>
              <a:cs typeface="Microsoft YaHei" charset="-122"/>
            </a:endParaRPr>
          </a:p>
          <a:p>
            <a:pPr marR="0" lvl="0" defTabSz="914400" eaLnBrk="1" fontAlgn="auto" latinLnBrk="0" hangingPunct="1">
              <a:lnSpc>
                <a:spcPct val="150000"/>
              </a:lnSpc>
              <a:spcBef>
                <a:spcPts val="0"/>
              </a:spcBef>
              <a:spcAft>
                <a:spcPts val="0"/>
              </a:spcAft>
              <a:buClrTx/>
              <a:buSzTx/>
              <a:tabLst/>
              <a:defRPr/>
            </a:pPr>
            <a:r>
              <a:rPr lang="en-US" altLang="zh-CN" b="1" dirty="0">
                <a:latin typeface="PingFang SC Semibold" charset="-122"/>
                <a:ea typeface="PingFang SC Semibold" charset="-122"/>
                <a:cs typeface="PingFang SC Semibold" charset="-122"/>
              </a:rPr>
              <a:t>	</a:t>
            </a:r>
            <a:r>
              <a:rPr lang="zh-CN" altLang="en-US" sz="1600" b="1" dirty="0" smtClean="0">
                <a:latin typeface="PingFang SC" charset="-122"/>
                <a:ea typeface="PingFang SC" charset="-122"/>
                <a:cs typeface="PingFang SC" charset="-122"/>
              </a:rPr>
              <a:t>由于我们只关注奇偶性，同颜色相同的点一样，往后连边时不会影响答案，因此不需要额外记录。即计算</a:t>
            </a:r>
            <a:r>
              <a:rPr lang="en-US" altLang="zh-CN" sz="1600" b="1" dirty="0" err="1" smtClean="0">
                <a:latin typeface="PingFang SC" charset="-122"/>
                <a:ea typeface="PingFang SC" charset="-122"/>
                <a:cs typeface="PingFang SC" charset="-122"/>
              </a:rPr>
              <a:t>dp</a:t>
            </a:r>
            <a:r>
              <a:rPr lang="en-US" altLang="zh-CN" sz="1600" b="1" dirty="0" smtClean="0">
                <a:latin typeface="PingFang SC" charset="-122"/>
                <a:ea typeface="PingFang SC" charset="-122"/>
                <a:cs typeface="PingFang SC" charset="-122"/>
              </a:rPr>
              <a:t>_{</a:t>
            </a:r>
            <a:r>
              <a:rPr lang="en-US" altLang="zh-CN" sz="1600" b="1" dirty="0" err="1" smtClean="0">
                <a:latin typeface="PingFang SC" charset="-122"/>
                <a:ea typeface="PingFang SC" charset="-122"/>
                <a:cs typeface="PingFang SC" charset="-122"/>
              </a:rPr>
              <a:t>i</a:t>
            </a:r>
            <a:r>
              <a:rPr lang="en-US" altLang="zh-CN" sz="1600" b="1" dirty="0" smtClean="0">
                <a:latin typeface="PingFang SC" charset="-122"/>
                <a:ea typeface="PingFang SC" charset="-122"/>
                <a:cs typeface="PingFang SC" charset="-122"/>
              </a:rPr>
              <a:t>}{ow}{</a:t>
            </a:r>
            <a:r>
              <a:rPr lang="en-US" altLang="zh-CN" sz="1600" b="1" dirty="0" err="1" smtClean="0">
                <a:latin typeface="PingFang SC" charset="-122"/>
                <a:ea typeface="PingFang SC" charset="-122"/>
                <a:cs typeface="PingFang SC" charset="-122"/>
              </a:rPr>
              <a:t>ob</a:t>
            </a:r>
            <a:r>
              <a:rPr lang="en-US" altLang="zh-CN" sz="1600" b="1" dirty="0" smtClean="0">
                <a:latin typeface="PingFang SC" charset="-122"/>
                <a:ea typeface="PingFang SC" charset="-122"/>
                <a:cs typeface="PingFang SC" charset="-122"/>
              </a:rPr>
              <a:t>}</a:t>
            </a:r>
            <a:r>
              <a:rPr lang="zh-CN" altLang="en-US" sz="1600" b="1" dirty="0" smtClean="0">
                <a:latin typeface="PingFang SC" charset="-122"/>
                <a:ea typeface="PingFang SC" charset="-122"/>
                <a:cs typeface="PingFang SC" charset="-122"/>
              </a:rPr>
              <a:t>即可。总时间复杂度</a:t>
            </a:r>
            <a:r>
              <a:rPr lang="en-US" altLang="zh-CN" sz="1600" b="1" dirty="0" smtClean="0">
                <a:latin typeface="PingFang SC" charset="-122"/>
                <a:ea typeface="PingFang SC" charset="-122"/>
                <a:cs typeface="PingFang SC" charset="-122"/>
              </a:rPr>
              <a:t>O(n^3)</a:t>
            </a:r>
            <a:r>
              <a:rPr lang="zh-CN" altLang="en-US" sz="1600" b="1" dirty="0" smtClean="0">
                <a:latin typeface="PingFang SC" charset="-122"/>
                <a:ea typeface="PingFang SC" charset="-122"/>
                <a:cs typeface="PingFang SC" charset="-122"/>
              </a:rPr>
              <a:t>。</a:t>
            </a:r>
            <a:endParaRPr lang="en-US" altLang="zh-CN" sz="1600" b="1" dirty="0" smtClean="0">
              <a:latin typeface="PingFang SC" charset="-122"/>
              <a:ea typeface="PingFang SC" charset="-122"/>
              <a:cs typeface="PingFang SC" charset="-122"/>
            </a:endParaRPr>
          </a:p>
        </p:txBody>
      </p:sp>
    </p:spTree>
    <p:extLst>
      <p:ext uri="{BB962C8B-B14F-4D97-AF65-F5344CB8AC3E}">
        <p14:creationId xmlns:p14="http://schemas.microsoft.com/office/powerpoint/2010/main" val="7406535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3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3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3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8">
                                            <p:txEl>
                                              <p:pRg st="1" end="1"/>
                                            </p:txEl>
                                          </p:spTgt>
                                        </p:tgtEl>
                                        <p:attrNameLst>
                                          <p:attrName>style.visibility</p:attrName>
                                        </p:attrNameLst>
                                      </p:cBhvr>
                                      <p:to>
                                        <p:strVal val="visible"/>
                                      </p:to>
                                    </p:set>
                                    <p:animEffect transition="in" filter="fade">
                                      <p:cBhvr>
                                        <p:cTn id="22" dur="3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3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9">
                                            <p:txEl>
                                              <p:pRg st="1" end="1"/>
                                            </p:txEl>
                                          </p:spTgt>
                                        </p:tgtEl>
                                        <p:attrNameLst>
                                          <p:attrName>style.visibility</p:attrName>
                                        </p:attrNameLst>
                                      </p:cBhvr>
                                      <p:to>
                                        <p:strVal val="visible"/>
                                      </p:to>
                                    </p:set>
                                    <p:animEffect transition="in" filter="fade">
                                      <p:cBhvr>
                                        <p:cTn id="32" dur="300"/>
                                        <p:tgtEl>
                                          <p:spTgt spid="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fade">
                                      <p:cBhvr>
                                        <p:cTn id="37" dur="3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iterate type="lt">
                                    <p:tmPct val="0"/>
                                  </p:iterate>
                                  <p:childTnLst>
                                    <p:set>
                                      <p:cBhvr>
                                        <p:cTn id="41" dur="1" fill="hold">
                                          <p:stCondLst>
                                            <p:cond delay="0"/>
                                          </p:stCondLst>
                                        </p:cTn>
                                        <p:tgtEl>
                                          <p:spTgt spid="10">
                                            <p:txEl>
                                              <p:pRg st="1" end="1"/>
                                            </p:txEl>
                                          </p:spTgt>
                                        </p:tgtEl>
                                        <p:attrNameLst>
                                          <p:attrName>style.visibility</p:attrName>
                                        </p:attrNameLst>
                                      </p:cBhvr>
                                      <p:to>
                                        <p:strVal val="visible"/>
                                      </p:to>
                                    </p:set>
                                    <p:animEffect transition="in" filter="fade">
                                      <p:cBhvr>
                                        <p:cTn id="42" dur="3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4726455"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tx1"/>
                </a:solidFill>
                <a:latin typeface="Impact" charset="0"/>
                <a:ea typeface="Impact" charset="0"/>
                <a:cs typeface="Impact" charset="0"/>
              </a:rPr>
              <a:t>Hero Meet Devil</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WJMZBMR , 2014 Multi-University Training Contest 4</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9130553" cy="4801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题目描述</a:t>
            </a:r>
            <a:endParaRPr lang="en-US" altLang="zh-CN" sz="2000" b="1" u="sng" dirty="0" smtClean="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给出一个字符串</a:t>
            </a:r>
            <a:r>
              <a:rPr lang="en-US" altLang="zh-CN" b="1" dirty="0" smtClean="0">
                <a:latin typeface="PingFang SC Semibold" charset="-122"/>
                <a:ea typeface="PingFang SC Semibold" charset="-122"/>
                <a:cs typeface="PingFang SC Semibold" charset="-122"/>
              </a:rPr>
              <a:t>S</a:t>
            </a:r>
            <a:r>
              <a:rPr lang="zh-CN" altLang="en-US" b="1" dirty="0" smtClean="0">
                <a:latin typeface="PingFang SC Semibold" charset="-122"/>
                <a:ea typeface="PingFang SC Semibold" charset="-122"/>
                <a:cs typeface="PingFang SC Semibold" charset="-122"/>
              </a:rPr>
              <a:t>，这个字符串只由</a:t>
            </a:r>
            <a:r>
              <a:rPr lang="en-US" altLang="zh-CN" b="1" dirty="0" smtClean="0">
                <a:latin typeface="PingFang SC Semibold" charset="-122"/>
                <a:ea typeface="PingFang SC Semibold" charset="-122"/>
                <a:cs typeface="PingFang SC Semibold" charset="-122"/>
              </a:rPr>
              <a:t>’A’, ’C’, ‘G’, ‘T’</a:t>
            </a:r>
            <a:r>
              <a:rPr lang="zh-CN" altLang="en-US" b="1" dirty="0" smtClean="0">
                <a:latin typeface="PingFang SC Semibold" charset="-122"/>
                <a:ea typeface="PingFang SC Semibold" charset="-122"/>
                <a:cs typeface="PingFang SC Semibold" charset="-122"/>
              </a:rPr>
              <a:t>四个字母组成。</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对于每个</a:t>
            </a:r>
            <a:r>
              <a:rPr lang="en-US" altLang="zh-CN" b="1" dirty="0" smtClean="0">
                <a:latin typeface="PingFang SC Semibold" charset="-122"/>
                <a:ea typeface="PingFang SC Semibold" charset="-122"/>
                <a:cs typeface="PingFang SC Semibold" charset="-122"/>
              </a:rPr>
              <a:t>1~|S|</a:t>
            </a:r>
            <a:r>
              <a:rPr lang="zh-CN" altLang="en-US" b="1" dirty="0" smtClean="0">
                <a:latin typeface="PingFang SC Semibold" charset="-122"/>
                <a:ea typeface="PingFang SC Semibold" charset="-122"/>
                <a:cs typeface="PingFang SC Semibold" charset="-122"/>
              </a:rPr>
              <a:t>中的每一个</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，求出满足以下条件的字符串</a:t>
            </a:r>
            <a:r>
              <a:rPr lang="en-US" altLang="zh-CN" b="1" dirty="0" smtClean="0">
                <a:latin typeface="PingFang SC Semibold" charset="-122"/>
                <a:ea typeface="PingFang SC Semibold" charset="-122"/>
                <a:cs typeface="PingFang SC Semibold" charset="-122"/>
              </a:rPr>
              <a:t>T</a:t>
            </a:r>
            <a:r>
              <a:rPr lang="zh-CN" altLang="en-US" b="1" dirty="0" smtClean="0">
                <a:latin typeface="PingFang SC Semibold" charset="-122"/>
                <a:ea typeface="PingFang SC Semibold" charset="-122"/>
                <a:cs typeface="PingFang SC Semibold" charset="-122"/>
              </a:rPr>
              <a:t>的个数：</a:t>
            </a:r>
            <a:r>
              <a:rPr lang="en-US" altLang="zh-CN" b="1" dirty="0">
                <a:latin typeface="PingFang SC Semibold" charset="-122"/>
                <a:ea typeface="PingFang SC Semibold" charset="-122"/>
                <a:cs typeface="PingFang SC Semibold" charset="-122"/>
              </a:rPr>
              <a:t>	</a:t>
            </a: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答案对</a:t>
            </a:r>
            <a:r>
              <a:rPr lang="en-US" altLang="zh-CN" b="1" i="1" u="sng" dirty="0" smtClean="0">
                <a:latin typeface="PingFang SC Semibold" charset="-122"/>
                <a:ea typeface="PingFang SC Semibold" charset="-122"/>
                <a:cs typeface="PingFang SC Semibold" charset="-122"/>
              </a:rPr>
              <a:t>10^9+7</a:t>
            </a:r>
            <a:r>
              <a:rPr lang="zh-CN" altLang="en-US" b="1" i="1" u="sng" dirty="0" smtClean="0">
                <a:latin typeface="PingFang SC Semibold" charset="-122"/>
                <a:ea typeface="PingFang SC Semibold" charset="-122"/>
                <a:cs typeface="PingFang SC Semibold" charset="-122"/>
              </a:rPr>
              <a:t> </a:t>
            </a:r>
            <a:r>
              <a:rPr lang="zh-CN" altLang="en-US" b="1" dirty="0" smtClean="0">
                <a:latin typeface="PingFang SC Semibold" charset="-122"/>
                <a:ea typeface="PingFang SC Semibold" charset="-122"/>
                <a:cs typeface="PingFang SC Semibold" charset="-122"/>
              </a:rPr>
              <a:t>取模后输出。</a:t>
            </a:r>
            <a:endParaRPr lang="en-US" altLang="zh-CN" b="1" dirty="0" smtClean="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endParaRPr lang="en-US" altLang="zh-CN" sz="2000" b="1" u="sng" dirty="0">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数据范围</a:t>
            </a: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|S|</a:t>
            </a:r>
            <a:r>
              <a:rPr lang="zh-CN" altLang="en-US" b="1" dirty="0" smtClean="0">
                <a:latin typeface="PingFang SC Semibold" charset="-122"/>
                <a:ea typeface="PingFang SC Semibold" charset="-122"/>
                <a:cs typeface="PingFang SC Semibold" charset="-122"/>
              </a:rPr>
              <a:t> </a:t>
            </a:r>
            <a:r>
              <a:rPr lang="en-US" altLang="zh-CN" b="1" dirty="0" smtClean="0">
                <a:latin typeface="PingFang SC Semibold" charset="-122"/>
                <a:ea typeface="PingFang SC Semibold" charset="-122"/>
                <a:cs typeface="PingFang SC Semibold" charset="-122"/>
              </a:rPr>
              <a:t>&lt;= 15, m &lt;= 1000.</a:t>
            </a:r>
            <a:endParaRPr lang="en-US" altLang="zh-CN" b="1" dirty="0">
              <a:latin typeface="PingFang SC Semibold" charset="-122"/>
              <a:ea typeface="PingFang SC Semibold" charset="-122"/>
              <a:cs typeface="PingFang SC Semibold" charset="-122"/>
            </a:endParaRPr>
          </a:p>
        </p:txBody>
      </p:sp>
      <p:sp>
        <p:nvSpPr>
          <p:cNvPr id="2" name="TextBox 1"/>
          <p:cNvSpPr txBox="1"/>
          <p:nvPr/>
        </p:nvSpPr>
        <p:spPr>
          <a:xfrm>
            <a:off x="1564341" y="1987066"/>
            <a:ext cx="7539318"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lnSpc>
                <a:spcPct val="150000"/>
              </a:lnSpc>
              <a:buClr>
                <a:srgbClr val="0F966A"/>
              </a:buClr>
              <a:buSzPct val="200000"/>
              <a:buFont typeface="Arial" charset="0"/>
              <a:buChar char="•"/>
            </a:pPr>
            <a:endParaRPr lang="en-US" altLang="zh-CN" dirty="0">
              <a:latin typeface="PingFang SC" charset="-122"/>
              <a:ea typeface="PingFang SC" charset="-122"/>
              <a:cs typeface="PingFang SC" charset="-122"/>
            </a:endParaRPr>
          </a:p>
          <a:p>
            <a:pPr marL="285750" lvl="1" indent="-285750">
              <a:lnSpc>
                <a:spcPct val="150000"/>
              </a:lnSpc>
              <a:buClr>
                <a:srgbClr val="0F966A"/>
              </a:buClr>
              <a:buSzPct val="200000"/>
              <a:buFont typeface="Arial" charset="0"/>
              <a:buChar char="•"/>
            </a:pPr>
            <a:r>
              <a:rPr lang="zh-CN" altLang="en-US" dirty="0" smtClean="0">
                <a:latin typeface="PingFang SC" charset="-122"/>
                <a:ea typeface="PingFang SC" charset="-122"/>
                <a:cs typeface="PingFang SC" charset="-122"/>
              </a:rPr>
              <a:t>长度</a:t>
            </a:r>
            <a:r>
              <a:rPr lang="zh-CN" altLang="en-US" dirty="0">
                <a:latin typeface="PingFang SC" charset="-122"/>
                <a:ea typeface="PingFang SC" charset="-122"/>
                <a:cs typeface="PingFang SC" charset="-122"/>
              </a:rPr>
              <a:t>为</a:t>
            </a:r>
            <a:r>
              <a:rPr lang="en-US" altLang="zh-CN" dirty="0">
                <a:latin typeface="PingFang SC" charset="-122"/>
                <a:ea typeface="PingFang SC" charset="-122"/>
                <a:cs typeface="PingFang SC" charset="-122"/>
              </a:rPr>
              <a:t>m</a:t>
            </a:r>
            <a:r>
              <a:rPr lang="zh-CN" altLang="en-US" dirty="0">
                <a:latin typeface="PingFang SC" charset="-122"/>
                <a:ea typeface="PingFang SC" charset="-122"/>
                <a:cs typeface="PingFang SC" charset="-122"/>
              </a:rPr>
              <a:t>。</a:t>
            </a:r>
            <a:endParaRPr lang="en-US" altLang="zh-CN" dirty="0">
              <a:latin typeface="PingFang SC" charset="-122"/>
              <a:ea typeface="PingFang SC" charset="-122"/>
              <a:cs typeface="PingFang SC" charset="-122"/>
            </a:endParaRPr>
          </a:p>
          <a:p>
            <a:pPr marL="285750" lvl="1" indent="-285750">
              <a:lnSpc>
                <a:spcPct val="150000"/>
              </a:lnSpc>
              <a:buClr>
                <a:srgbClr val="0F966A"/>
              </a:buClr>
              <a:buSzPct val="200000"/>
              <a:buFont typeface="Arial" charset="0"/>
              <a:buChar char="•"/>
            </a:pPr>
            <a:r>
              <a:rPr lang="zh-CN" altLang="en-US" dirty="0" smtClean="0">
                <a:latin typeface="PingFang SC" charset="-122"/>
                <a:ea typeface="PingFang SC" charset="-122"/>
                <a:cs typeface="PingFang SC" charset="-122"/>
              </a:rPr>
              <a:t>只</a:t>
            </a:r>
            <a:r>
              <a:rPr lang="zh-CN" altLang="en-US" dirty="0">
                <a:latin typeface="PingFang SC" charset="-122"/>
                <a:ea typeface="PingFang SC" charset="-122"/>
                <a:cs typeface="PingFang SC" charset="-122"/>
              </a:rPr>
              <a:t>由</a:t>
            </a:r>
            <a:r>
              <a:rPr lang="en-US" altLang="zh-CN" dirty="0">
                <a:latin typeface="PingFang SC" charset="-122"/>
                <a:ea typeface="PingFang SC" charset="-122"/>
                <a:cs typeface="PingFang SC" charset="-122"/>
              </a:rPr>
              <a:t>’A’, ‘C’, ‘G’, ‘T’</a:t>
            </a:r>
            <a:r>
              <a:rPr lang="zh-CN" altLang="en-US" dirty="0">
                <a:latin typeface="PingFang SC" charset="-122"/>
                <a:ea typeface="PingFang SC" charset="-122"/>
                <a:cs typeface="PingFang SC" charset="-122"/>
              </a:rPr>
              <a:t>四个字母组成</a:t>
            </a:r>
            <a:r>
              <a:rPr lang="zh-CN" altLang="en-US" dirty="0" smtClean="0">
                <a:latin typeface="PingFang SC" charset="-122"/>
                <a:ea typeface="PingFang SC" charset="-122"/>
                <a:cs typeface="PingFang SC" charset="-122"/>
              </a:rPr>
              <a:t>。</a:t>
            </a:r>
            <a:endParaRPr lang="en-US" altLang="zh-CN" dirty="0" smtClean="0">
              <a:latin typeface="PingFang SC" charset="-122"/>
              <a:ea typeface="PingFang SC" charset="-122"/>
              <a:cs typeface="PingFang SC" charset="-122"/>
            </a:endParaRPr>
          </a:p>
          <a:p>
            <a:pPr marL="285750" lvl="1" indent="-285750">
              <a:lnSpc>
                <a:spcPct val="150000"/>
              </a:lnSpc>
              <a:buClr>
                <a:srgbClr val="0F966A"/>
              </a:buClr>
              <a:buSzPct val="200000"/>
              <a:buFont typeface="Arial" charset="0"/>
              <a:buChar char="•"/>
            </a:pPr>
            <a:r>
              <a:rPr lang="en-US" altLang="zh-CN" dirty="0" smtClean="0">
                <a:latin typeface="PingFang SC" charset="-122"/>
                <a:ea typeface="PingFang SC" charset="-122"/>
                <a:cs typeface="PingFang SC" charset="-122"/>
              </a:rPr>
              <a:t>LCS(S,T) = </a:t>
            </a:r>
            <a:r>
              <a:rPr lang="en-US" altLang="zh-CN" dirty="0" err="1" smtClean="0">
                <a:latin typeface="PingFang SC" charset="-122"/>
                <a:ea typeface="PingFang SC" charset="-122"/>
                <a:cs typeface="PingFang SC" charset="-122"/>
              </a:rPr>
              <a:t>i</a:t>
            </a:r>
            <a:r>
              <a:rPr lang="en-US" altLang="zh-CN" dirty="0" smtClean="0">
                <a:latin typeface="PingFang SC" charset="-122"/>
                <a:ea typeface="PingFang SC" charset="-122"/>
                <a:cs typeface="PingFang SC" charset="-122"/>
              </a:rPr>
              <a:t>.</a:t>
            </a:r>
            <a:endParaRPr lang="en-US" altLang="zh-CN" dirty="0">
              <a:latin typeface="PingFang SC" charset="-122"/>
              <a:ea typeface="PingFang SC" charset="-122"/>
              <a:cs typeface="PingFang SC" charset="-122"/>
            </a:endParaRPr>
          </a:p>
          <a:p>
            <a:pPr marL="285750" marR="0" indent="-285750" algn="l" defTabSz="914400" rtl="0" fontAlgn="auto" latinLnBrk="0" hangingPunct="0">
              <a:lnSpc>
                <a:spcPct val="100000"/>
              </a:lnSpc>
              <a:spcBef>
                <a:spcPts val="0"/>
              </a:spcBef>
              <a:spcAft>
                <a:spcPts val="0"/>
              </a:spcAft>
              <a:buClr>
                <a:srgbClr val="0F966A"/>
              </a:buClr>
              <a:buSzPct val="200000"/>
              <a:buFont typeface="Arial" charset="0"/>
              <a:buChar char="•"/>
              <a:tabLst/>
            </a:pPr>
            <a:endParaRPr kumimoji="0" lang="en-US" sz="1800" u="none" strike="noStrike" cap="none" spc="0" normalizeH="0" baseline="0" dirty="0">
              <a:ln>
                <a:noFill/>
              </a:ln>
              <a:solidFill>
                <a:srgbClr val="000000"/>
              </a:solidFill>
              <a:effectLst/>
              <a:uFillTx/>
              <a:latin typeface="PingFang SC" charset="-122"/>
              <a:ea typeface="PingFang SC" charset="-122"/>
              <a:cs typeface="PingFang SC" charset="-122"/>
              <a:sym typeface="Calibri"/>
            </a:endParaRPr>
          </a:p>
        </p:txBody>
      </p:sp>
    </p:spTree>
    <p:extLst>
      <p:ext uri="{BB962C8B-B14F-4D97-AF65-F5344CB8AC3E}">
        <p14:creationId xmlns:p14="http://schemas.microsoft.com/office/powerpoint/2010/main" val="128120986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 name="图片 3" descr="图片 3"/>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32" name="圆角矩形 6"/>
          <p:cNvSpPr/>
          <p:nvPr/>
        </p:nvSpPr>
        <p:spPr>
          <a:xfrm>
            <a:off x="4406900" y="2576513"/>
            <a:ext cx="3376613" cy="1706562"/>
          </a:xfrm>
          <a:prstGeom prst="roundRect">
            <a:avLst>
              <a:gd name="adj" fmla="val 16667"/>
            </a:avLst>
          </a:prstGeom>
          <a:solidFill>
            <a:schemeClr val="accent3">
              <a:lumOff val="44000"/>
              <a:alpha val="70195"/>
            </a:schemeClr>
          </a:solidFill>
          <a:ln w="12700">
            <a:miter lim="400000"/>
          </a:ln>
        </p:spPr>
        <p:txBody>
          <a:bodyPr lIns="45719" rIns="45719" anchor="ctr"/>
          <a:lstStyle/>
          <a:p>
            <a:pPr algn="ctr">
              <a:defRPr>
                <a:solidFill>
                  <a:schemeClr val="accent3">
                    <a:lumOff val="44000"/>
                  </a:schemeClr>
                </a:solidFill>
              </a:defRPr>
            </a:pPr>
            <a:endParaRPr/>
          </a:p>
        </p:txBody>
      </p:sp>
      <p:sp>
        <p:nvSpPr>
          <p:cNvPr id="233" name="直接连接符 8"/>
          <p:cNvSpPr/>
          <p:nvPr/>
        </p:nvSpPr>
        <p:spPr>
          <a:xfrm>
            <a:off x="1916113" y="3429000"/>
            <a:ext cx="2490787" cy="0"/>
          </a:xfrm>
          <a:prstGeom prst="line">
            <a:avLst/>
          </a:prstGeom>
          <a:ln w="57150">
            <a:solidFill>
              <a:schemeClr val="accent3">
                <a:lumOff val="44000"/>
              </a:schemeClr>
            </a:solidFill>
            <a:headEnd type="oval"/>
          </a:ln>
        </p:spPr>
        <p:txBody>
          <a:bodyPr lIns="45719" rIns="45719"/>
          <a:lstStyle/>
          <a:p>
            <a:endParaRPr/>
          </a:p>
        </p:txBody>
      </p:sp>
      <p:sp>
        <p:nvSpPr>
          <p:cNvPr id="234" name="直接连接符 12"/>
          <p:cNvSpPr/>
          <p:nvPr/>
        </p:nvSpPr>
        <p:spPr>
          <a:xfrm>
            <a:off x="7783513" y="3429000"/>
            <a:ext cx="2490788" cy="0"/>
          </a:xfrm>
          <a:prstGeom prst="line">
            <a:avLst/>
          </a:prstGeom>
          <a:ln w="57150">
            <a:solidFill>
              <a:schemeClr val="accent3">
                <a:lumOff val="44000"/>
              </a:schemeClr>
            </a:solidFill>
            <a:tailEnd type="oval"/>
          </a:ln>
        </p:spPr>
        <p:txBody>
          <a:bodyPr lIns="45719" rIns="45719"/>
          <a:lstStyle/>
          <a:p>
            <a:endParaRPr/>
          </a:p>
        </p:txBody>
      </p:sp>
      <p:pic>
        <p:nvPicPr>
          <p:cNvPr id="235" name="图片 14" descr="图片 14"/>
          <p:cNvPicPr>
            <a:picLocks noChangeAspect="1"/>
          </p:cNvPicPr>
          <p:nvPr/>
        </p:nvPicPr>
        <p:blipFill>
          <a:blip r:embed="rId3">
            <a:extLst/>
          </a:blip>
          <a:stretch>
            <a:fillRect/>
          </a:stretch>
        </p:blipFill>
        <p:spPr>
          <a:xfrm>
            <a:off x="4968875" y="3065463"/>
            <a:ext cx="2254250" cy="725488"/>
          </a:xfrm>
          <a:prstGeom prst="rect">
            <a:avLst/>
          </a:prstGeom>
          <a:ln w="12700">
            <a:miter lim="400000"/>
          </a:ln>
        </p:spPr>
      </p:pic>
      <p:sp>
        <p:nvSpPr>
          <p:cNvPr id="236" name="文本框 15"/>
          <p:cNvSpPr txBox="1"/>
          <p:nvPr/>
        </p:nvSpPr>
        <p:spPr>
          <a:xfrm>
            <a:off x="5583469" y="4325409"/>
            <a:ext cx="2284415"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b="1">
                <a:solidFill>
                  <a:schemeClr val="accent3">
                    <a:lumOff val="44000"/>
                  </a:schemeClr>
                </a:solidFill>
                <a:latin typeface="微软雅黑"/>
                <a:ea typeface="微软雅黑"/>
                <a:cs typeface="微软雅黑"/>
                <a:sym typeface="微软雅黑"/>
              </a:defRPr>
            </a:lvl1pPr>
          </a:lstStyle>
          <a:p>
            <a:r>
              <a:rPr lang="en-US" altLang="zh-CN" dirty="0" err="1" smtClean="0"/>
              <a:t>dp</a:t>
            </a:r>
            <a:r>
              <a:rPr lang="zh-CN" altLang="en-US" dirty="0" smtClean="0"/>
              <a:t> </a:t>
            </a:r>
            <a:r>
              <a:rPr lang="en-US" altLang="zh-CN" dirty="0" smtClean="0"/>
              <a:t>x </a:t>
            </a:r>
            <a:r>
              <a:rPr lang="zh-CN" altLang="en-US" dirty="0" smtClean="0"/>
              <a:t>树</a:t>
            </a:r>
            <a:endParaRPr dirty="0"/>
          </a:p>
        </p:txBody>
      </p:sp>
      <p:sp>
        <p:nvSpPr>
          <p:cNvPr id="237" name="TextBox 13"/>
          <p:cNvSpPr txBox="1"/>
          <p:nvPr/>
        </p:nvSpPr>
        <p:spPr>
          <a:xfrm>
            <a:off x="4081462" y="4753284"/>
            <a:ext cx="4027488" cy="18466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defTabSz="1216025">
              <a:spcBef>
                <a:spcPts val="200"/>
              </a:spcBef>
              <a:defRPr sz="1200">
                <a:solidFill>
                  <a:schemeClr val="accent3">
                    <a:lumOff val="44000"/>
                  </a:schemeClr>
                </a:solidFill>
                <a:latin typeface="Arial"/>
                <a:ea typeface="Arial"/>
                <a:cs typeface="Arial"/>
                <a:sym typeface="Arial"/>
              </a:defRPr>
            </a:pPr>
            <a:r>
              <a:rPr lang="zh-CN" altLang="en-US" dirty="0" smtClean="0">
                <a:latin typeface="微软雅黑"/>
                <a:ea typeface="微软雅黑"/>
                <a:cs typeface="微软雅黑"/>
                <a:sym typeface="微软雅黑"/>
              </a:rPr>
              <a:t>在树上</a:t>
            </a:r>
            <a:r>
              <a:rPr lang="en-US" altLang="zh-CN" dirty="0" err="1" smtClean="0">
                <a:latin typeface="微软雅黑"/>
                <a:ea typeface="微软雅黑"/>
                <a:cs typeface="微软雅黑"/>
                <a:sym typeface="微软雅黑"/>
              </a:rPr>
              <a:t>dp</a:t>
            </a:r>
            <a:r>
              <a:rPr lang="en-US" altLang="zh-CN" dirty="0" smtClean="0">
                <a:latin typeface="微软雅黑"/>
                <a:ea typeface="微软雅黑"/>
                <a:cs typeface="微软雅黑"/>
                <a:sym typeface="微软雅黑"/>
              </a:rPr>
              <a:t>/</a:t>
            </a:r>
            <a:r>
              <a:rPr lang="zh-CN" altLang="en-US" strike="sngStrike" dirty="0" smtClean="0">
                <a:latin typeface="微软雅黑"/>
                <a:ea typeface="微软雅黑"/>
                <a:cs typeface="微软雅黑"/>
                <a:sym typeface="微软雅黑"/>
              </a:rPr>
              <a:t>适当地运用一些数据结构技巧</a:t>
            </a:r>
            <a:endParaRPr strike="sngStrike" dirty="0">
              <a:latin typeface="微软雅黑"/>
              <a:ea typeface="微软雅黑"/>
              <a:cs typeface="微软雅黑"/>
              <a:sym typeface="微软雅黑"/>
            </a:endParaRPr>
          </a:p>
        </p:txBody>
      </p:sp>
    </p:spTree>
    <p:extLst>
      <p:ext uri="{BB962C8B-B14F-4D97-AF65-F5344CB8AC3E}">
        <p14:creationId xmlns:p14="http://schemas.microsoft.com/office/powerpoint/2010/main" val="845581890"/>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4726455"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tx1"/>
                </a:solidFill>
                <a:latin typeface="Impact" charset="0"/>
                <a:ea typeface="Impact" charset="0"/>
                <a:cs typeface="Impact" charset="0"/>
              </a:rPr>
              <a:t>Hero Meet Devil</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WJMZBMR , 2014 Multi-University Training Contest 4</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 name="TextBox 7"/>
          <p:cNvSpPr txBox="1"/>
          <p:nvPr/>
        </p:nvSpPr>
        <p:spPr>
          <a:xfrm>
            <a:off x="748551" y="80960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首先考虑</a:t>
            </a:r>
            <a:r>
              <a:rPr lang="en-US" altLang="zh-CN" b="1" dirty="0" smtClean="0">
                <a:latin typeface="PingFang SC Semibold" charset="-122"/>
                <a:ea typeface="PingFang SC Semibold" charset="-122"/>
                <a:cs typeface="PingFang SC Semibold" charset="-122"/>
              </a:rPr>
              <a:t>LCS</a:t>
            </a:r>
            <a:r>
              <a:rPr lang="zh-CN" altLang="en-US" b="1" dirty="0" smtClean="0">
                <a:latin typeface="PingFang SC Semibold" charset="-122"/>
                <a:ea typeface="PingFang SC Semibold" charset="-122"/>
                <a:cs typeface="PingFang SC Semibold" charset="-122"/>
              </a:rPr>
              <a:t>的计算过程。</a:t>
            </a:r>
            <a:endParaRPr lang="en-US" altLang="zh-CN" b="1" dirty="0">
              <a:latin typeface="PingFang SC Semibold" charset="-122"/>
              <a:ea typeface="PingFang SC Semibold" charset="-122"/>
              <a:cs typeface="PingFang SC Semibold" charset="-122"/>
            </a:endParaRPr>
          </a:p>
        </p:txBody>
      </p:sp>
      <p:sp>
        <p:nvSpPr>
          <p:cNvPr id="9" name="TextBox 8"/>
          <p:cNvSpPr txBox="1"/>
          <p:nvPr/>
        </p:nvSpPr>
        <p:spPr>
          <a:xfrm>
            <a:off x="748550" y="122908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当</a:t>
            </a:r>
            <a:r>
              <a:rPr lang="en-US" altLang="zh-CN" b="1" dirty="0" err="1" smtClean="0">
                <a:latin typeface="PingFang SC Semibold" charset="-122"/>
                <a:ea typeface="PingFang SC Semibold" charset="-122"/>
                <a:cs typeface="PingFang SC Semibold" charset="-122"/>
              </a:rPr>
              <a:t>a_i</a:t>
            </a:r>
            <a:r>
              <a:rPr lang="en-US" altLang="zh-CN" b="1" dirty="0" smtClean="0">
                <a:latin typeface="PingFang SC Semibold" charset="-122"/>
                <a:ea typeface="PingFang SC Semibold" charset="-122"/>
                <a:cs typeface="PingFang SC Semibold" charset="-122"/>
              </a:rPr>
              <a:t> = </a:t>
            </a:r>
            <a:r>
              <a:rPr lang="en-US" altLang="zh-CN" b="1" dirty="0" err="1" smtClean="0">
                <a:latin typeface="PingFang SC Semibold" charset="-122"/>
                <a:ea typeface="PingFang SC Semibold" charset="-122"/>
                <a:cs typeface="PingFang SC Semibold" charset="-122"/>
              </a:rPr>
              <a:t>b_j</a:t>
            </a:r>
            <a:r>
              <a:rPr lang="zh-CN" altLang="en-US" b="1" dirty="0" smtClean="0">
                <a:latin typeface="PingFang SC Semibold" charset="-122"/>
                <a:ea typeface="PingFang SC Semibold" charset="-122"/>
                <a:cs typeface="PingFang SC Semibold" charset="-122"/>
              </a:rPr>
              <a:t>时，</a:t>
            </a:r>
            <a:endParaRPr lang="en-US" altLang="zh-CN" b="1" dirty="0">
              <a:latin typeface="PingFang SC Semibold" charset="-122"/>
              <a:ea typeface="PingFang SC Semibold" charset="-122"/>
              <a:cs typeface="PingFang SC Semibold" charset="-122"/>
            </a:endParaRPr>
          </a:p>
        </p:txBody>
      </p:sp>
      <p:pic>
        <p:nvPicPr>
          <p:cNvPr id="4" name="Picture 3"/>
          <p:cNvPicPr>
            <a:picLocks noChangeAspect="1"/>
          </p:cNvPicPr>
          <p:nvPr/>
        </p:nvPicPr>
        <p:blipFill>
          <a:blip r:embed="rId3"/>
          <a:stretch>
            <a:fillRect/>
          </a:stretch>
        </p:blipFill>
        <p:spPr>
          <a:xfrm>
            <a:off x="2665972" y="1229083"/>
            <a:ext cx="2910541" cy="538083"/>
          </a:xfrm>
          <a:prstGeom prst="rect">
            <a:avLst/>
          </a:prstGeom>
        </p:spPr>
      </p:pic>
      <p:sp>
        <p:nvSpPr>
          <p:cNvPr id="11" name="TextBox 10"/>
          <p:cNvSpPr txBox="1"/>
          <p:nvPr/>
        </p:nvSpPr>
        <p:spPr>
          <a:xfrm>
            <a:off x="748549" y="175074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当</a:t>
            </a:r>
            <a:r>
              <a:rPr lang="en-US" altLang="zh-CN" b="1" dirty="0" err="1" smtClean="0">
                <a:latin typeface="PingFang SC Semibold" charset="-122"/>
                <a:ea typeface="PingFang SC Semibold" charset="-122"/>
                <a:cs typeface="PingFang SC Semibold" charset="-122"/>
              </a:rPr>
              <a:t>a_i</a:t>
            </a:r>
            <a:r>
              <a:rPr lang="en-US" altLang="zh-CN" b="1" dirty="0" smtClean="0">
                <a:latin typeface="PingFang SC Semibold" charset="-122"/>
                <a:ea typeface="PingFang SC Semibold" charset="-122"/>
                <a:cs typeface="PingFang SC Semibold" charset="-122"/>
              </a:rPr>
              <a:t> != </a:t>
            </a:r>
            <a:r>
              <a:rPr lang="en-US" altLang="zh-CN" b="1" dirty="0" err="1" smtClean="0">
                <a:latin typeface="PingFang SC Semibold" charset="-122"/>
                <a:ea typeface="PingFang SC Semibold" charset="-122"/>
                <a:cs typeface="PingFang SC Semibold" charset="-122"/>
              </a:rPr>
              <a:t>b_j</a:t>
            </a:r>
            <a:r>
              <a:rPr lang="zh-CN" altLang="en-US" b="1" dirty="0" smtClean="0">
                <a:latin typeface="PingFang SC Semibold" charset="-122"/>
                <a:ea typeface="PingFang SC Semibold" charset="-122"/>
                <a:cs typeface="PingFang SC Semibold" charset="-122"/>
              </a:rPr>
              <a:t>时，</a:t>
            </a:r>
            <a:endParaRPr lang="en-US" altLang="zh-CN" b="1" dirty="0">
              <a:latin typeface="PingFang SC Semibold" charset="-122"/>
              <a:ea typeface="PingFang SC Semibold" charset="-122"/>
              <a:cs typeface="PingFang SC Semibold" charset="-122"/>
            </a:endParaRPr>
          </a:p>
        </p:txBody>
      </p:sp>
      <p:pic>
        <p:nvPicPr>
          <p:cNvPr id="6" name="Picture 5"/>
          <p:cNvPicPr>
            <a:picLocks noChangeAspect="1"/>
          </p:cNvPicPr>
          <p:nvPr/>
        </p:nvPicPr>
        <p:blipFill>
          <a:blip r:embed="rId4"/>
          <a:stretch>
            <a:fillRect/>
          </a:stretch>
        </p:blipFill>
        <p:spPr>
          <a:xfrm>
            <a:off x="2665972" y="1744964"/>
            <a:ext cx="3855571" cy="620711"/>
          </a:xfrm>
          <a:prstGeom prst="rect">
            <a:avLst/>
          </a:prstGeom>
        </p:spPr>
      </p:pic>
      <p:sp>
        <p:nvSpPr>
          <p:cNvPr id="13" name="TextBox 12"/>
          <p:cNvSpPr txBox="1"/>
          <p:nvPr/>
        </p:nvSpPr>
        <p:spPr>
          <a:xfrm>
            <a:off x="551329" y="2130860"/>
            <a:ext cx="1106244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2400" b="1" dirty="0" smtClean="0">
                <a:solidFill>
                  <a:srgbClr val="0F966A"/>
                </a:solidFill>
                <a:latin typeface="Microsoft YaHei" charset="-122"/>
                <a:ea typeface="Microsoft YaHei" charset="-122"/>
                <a:cs typeface="Microsoft YaHei" charset="-122"/>
              </a:rPr>
              <a:t>当</a:t>
            </a:r>
            <a:r>
              <a:rPr lang="en-US" altLang="zh-CN" sz="2400" b="1" dirty="0" err="1" smtClean="0">
                <a:solidFill>
                  <a:srgbClr val="0F966A"/>
                </a:solidFill>
                <a:latin typeface="Microsoft YaHei" charset="-122"/>
                <a:ea typeface="Microsoft YaHei" charset="-122"/>
                <a:cs typeface="Microsoft YaHei" charset="-122"/>
              </a:rPr>
              <a:t>i</a:t>
            </a:r>
            <a:r>
              <a:rPr lang="zh-CN" altLang="en-US" sz="2400" b="1" dirty="0" smtClean="0">
                <a:solidFill>
                  <a:srgbClr val="0F966A"/>
                </a:solidFill>
                <a:latin typeface="Microsoft YaHei" charset="-122"/>
                <a:ea typeface="Microsoft YaHei" charset="-122"/>
                <a:cs typeface="Microsoft YaHei" charset="-122"/>
              </a:rPr>
              <a:t>固定时，</a:t>
            </a:r>
            <a:r>
              <a:rPr lang="en-US" altLang="zh-CN" sz="2400" b="1" dirty="0" smtClean="0">
                <a:solidFill>
                  <a:srgbClr val="0F966A"/>
                </a:solidFill>
                <a:latin typeface="Microsoft YaHei" charset="-122"/>
                <a:ea typeface="Microsoft YaHei" charset="-122"/>
                <a:cs typeface="Microsoft YaHei" charset="-122"/>
              </a:rPr>
              <a:t>f_{i,j-1} &lt;= f_{</a:t>
            </a:r>
            <a:r>
              <a:rPr lang="en-US" altLang="zh-CN" sz="2400" b="1" dirty="0" err="1" smtClean="0">
                <a:solidFill>
                  <a:srgbClr val="0F966A"/>
                </a:solidFill>
                <a:latin typeface="Microsoft YaHei" charset="-122"/>
                <a:ea typeface="Microsoft YaHei" charset="-122"/>
                <a:cs typeface="Microsoft YaHei" charset="-122"/>
              </a:rPr>
              <a:t>i,j</a:t>
            </a:r>
            <a:r>
              <a:rPr lang="en-US" altLang="zh-CN" sz="2400" b="1" dirty="0" smtClean="0">
                <a:solidFill>
                  <a:srgbClr val="0F966A"/>
                </a:solidFill>
                <a:latin typeface="Microsoft YaHei" charset="-122"/>
                <a:ea typeface="Microsoft YaHei" charset="-122"/>
                <a:cs typeface="Microsoft YaHei" charset="-122"/>
              </a:rPr>
              <a:t>} &lt;= f_{i,j-1}+1</a:t>
            </a:r>
            <a:endParaRPr lang="en-US" altLang="zh-CN" sz="2400" b="1" dirty="0">
              <a:solidFill>
                <a:srgbClr val="0F966A"/>
              </a:solidFill>
              <a:latin typeface="Microsoft YaHei" charset="-122"/>
              <a:ea typeface="Microsoft YaHei" charset="-122"/>
              <a:cs typeface="Microsoft YaHei" charset="-122"/>
            </a:endParaRPr>
          </a:p>
        </p:txBody>
      </p:sp>
      <p:sp>
        <p:nvSpPr>
          <p:cNvPr id="14" name="TextBox 13"/>
          <p:cNvSpPr txBox="1"/>
          <p:nvPr/>
        </p:nvSpPr>
        <p:spPr>
          <a:xfrm>
            <a:off x="748549" y="2669338"/>
            <a:ext cx="1106244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因此可以将差分序列压起来，在本题中，令序列</a:t>
            </a:r>
            <a:r>
              <a:rPr lang="en-US" altLang="zh-CN" b="1" dirty="0" smtClean="0">
                <a:latin typeface="PingFang SC Semibold" charset="-122"/>
                <a:ea typeface="PingFang SC Semibold" charset="-122"/>
                <a:cs typeface="PingFang SC Semibold" charset="-122"/>
              </a:rPr>
              <a:t>a=T</a:t>
            </a:r>
            <a:r>
              <a:rPr lang="zh-CN" altLang="en-US" b="1" dirty="0" smtClean="0">
                <a:latin typeface="PingFang SC Semibold" charset="-122"/>
                <a:ea typeface="PingFang SC Semibold" charset="-122"/>
                <a:cs typeface="PingFang SC Semibold" charset="-122"/>
              </a:rPr>
              <a:t>，序列</a:t>
            </a:r>
            <a:r>
              <a:rPr lang="en-US" altLang="zh-CN" b="1" dirty="0" smtClean="0">
                <a:latin typeface="PingFang SC Semibold" charset="-122"/>
                <a:ea typeface="PingFang SC Semibold" charset="-122"/>
                <a:cs typeface="PingFang SC Semibold" charset="-122"/>
              </a:rPr>
              <a:t>b=S</a:t>
            </a:r>
            <a:r>
              <a:rPr lang="zh-CN" altLang="en-US" b="1" dirty="0" smtClean="0">
                <a:latin typeface="PingFang SC Semibold" charset="-122"/>
                <a:ea typeface="PingFang SC Semibold" charset="-122"/>
                <a:cs typeface="PingFang SC Semibold" charset="-122"/>
              </a:rPr>
              <a:t>，那么对于一个确定的</a:t>
            </a:r>
            <a:r>
              <a:rPr lang="en-US" altLang="zh-CN" b="1" dirty="0" smtClean="0">
                <a:latin typeface="PingFang SC Semibold" charset="-122"/>
                <a:ea typeface="PingFang SC Semibold" charset="-122"/>
                <a:cs typeface="PingFang SC Semibold" charset="-122"/>
              </a:rPr>
              <a:t>T</a:t>
            </a:r>
            <a:r>
              <a:rPr lang="zh-CN" altLang="en-US" b="1" dirty="0" smtClean="0">
                <a:latin typeface="PingFang SC Semibold" charset="-122"/>
                <a:ea typeface="PingFang SC Semibold" charset="-122"/>
                <a:cs typeface="PingFang SC Semibold" charset="-122"/>
              </a:rPr>
              <a:t>的前缀，当前的</a:t>
            </a:r>
            <a:r>
              <a:rPr lang="en-US" altLang="zh-CN" b="1" dirty="0" smtClean="0">
                <a:latin typeface="PingFang SC Semibold" charset="-122"/>
                <a:ea typeface="PingFang SC Semibold" charset="-122"/>
                <a:cs typeface="PingFang SC Semibold" charset="-122"/>
              </a:rPr>
              <a:t>LCS</a:t>
            </a:r>
            <a:r>
              <a:rPr lang="zh-CN" altLang="en-US" b="1" dirty="0" smtClean="0">
                <a:latin typeface="PingFang SC Semibold" charset="-122"/>
                <a:ea typeface="PingFang SC Semibold" charset="-122"/>
                <a:cs typeface="PingFang SC Semibold" charset="-122"/>
              </a:rPr>
              <a:t>状态可以用一个</a:t>
            </a:r>
            <a:r>
              <a:rPr lang="en-US" altLang="zh-CN" b="1" dirty="0" smtClean="0">
                <a:latin typeface="PingFang SC Semibold" charset="-122"/>
                <a:ea typeface="PingFang SC Semibold" charset="-122"/>
                <a:cs typeface="PingFang SC Semibold" charset="-122"/>
              </a:rPr>
              <a:t>15</a:t>
            </a:r>
            <a:r>
              <a:rPr lang="zh-CN" altLang="en-US" b="1" dirty="0" smtClean="0">
                <a:latin typeface="PingFang SC Semibold" charset="-122"/>
                <a:ea typeface="PingFang SC Semibold" charset="-122"/>
                <a:cs typeface="PingFang SC Semibold" charset="-122"/>
              </a:rPr>
              <a:t>位的二进制数来表示。</a:t>
            </a:r>
            <a:endParaRPr lang="en-US" altLang="zh-CN" b="1" dirty="0">
              <a:latin typeface="PingFang SC Semibold" charset="-122"/>
              <a:ea typeface="PingFang SC Semibold" charset="-122"/>
              <a:cs typeface="PingFang SC Semibold" charset="-122"/>
            </a:endParaRPr>
          </a:p>
        </p:txBody>
      </p:sp>
      <p:sp>
        <p:nvSpPr>
          <p:cNvPr id="15" name="TextBox 14"/>
          <p:cNvSpPr txBox="1"/>
          <p:nvPr/>
        </p:nvSpPr>
        <p:spPr>
          <a:xfrm>
            <a:off x="748548" y="3511082"/>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转移时枚举</a:t>
            </a:r>
            <a:r>
              <a:rPr lang="en-US" altLang="zh-CN" b="1" dirty="0" smtClean="0">
                <a:latin typeface="PingFang SC Semibold" charset="-122"/>
                <a:ea typeface="PingFang SC Semibold" charset="-122"/>
                <a:cs typeface="PingFang SC Semibold" charset="-122"/>
              </a:rPr>
              <a:t>T</a:t>
            </a:r>
            <a:r>
              <a:rPr lang="zh-CN" altLang="en-US" b="1" dirty="0" smtClean="0">
                <a:latin typeface="PingFang SC Semibold" charset="-122"/>
                <a:ea typeface="PingFang SC Semibold" charset="-122"/>
                <a:cs typeface="PingFang SC Semibold" charset="-122"/>
              </a:rPr>
              <a:t>新添的字母是什么，并使用上面传统的</a:t>
            </a:r>
            <a:r>
              <a:rPr lang="en-US" altLang="zh-CN" b="1" dirty="0" smtClean="0">
                <a:latin typeface="PingFang SC Semibold" charset="-122"/>
                <a:ea typeface="PingFang SC Semibold" charset="-122"/>
                <a:cs typeface="PingFang SC Semibold" charset="-122"/>
              </a:rPr>
              <a:t>LCS</a:t>
            </a:r>
            <a:r>
              <a:rPr lang="zh-CN" altLang="en-US" b="1" dirty="0" smtClean="0">
                <a:latin typeface="PingFang SC Semibold" charset="-122"/>
                <a:ea typeface="PingFang SC Semibold" charset="-122"/>
                <a:cs typeface="PingFang SC Semibold" charset="-122"/>
              </a:rPr>
              <a:t>计算方法来求出新的状态。</a:t>
            </a:r>
            <a:endParaRPr lang="en-US" altLang="zh-CN" b="1" dirty="0">
              <a:latin typeface="PingFang SC Semibold" charset="-122"/>
              <a:ea typeface="PingFang SC Semibold" charset="-122"/>
              <a:cs typeface="PingFang SC Semibold" charset="-122"/>
            </a:endParaRPr>
          </a:p>
        </p:txBody>
      </p:sp>
      <p:sp>
        <p:nvSpPr>
          <p:cNvPr id="16" name="TextBox 15"/>
          <p:cNvSpPr txBox="1"/>
          <p:nvPr/>
        </p:nvSpPr>
        <p:spPr>
          <a:xfrm>
            <a:off x="748547" y="3895800"/>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预处理出</a:t>
            </a:r>
            <a:r>
              <a:rPr lang="en-US" altLang="zh-CN" b="1" dirty="0" smtClean="0">
                <a:latin typeface="PingFang SC Semibold" charset="-122"/>
                <a:ea typeface="PingFang SC Semibold" charset="-122"/>
                <a:cs typeface="PingFang SC Semibold" charset="-122"/>
              </a:rPr>
              <a:t>trans_{</a:t>
            </a:r>
            <a:r>
              <a:rPr lang="en-US" altLang="zh-CN" b="1" dirty="0" err="1" smtClean="0">
                <a:latin typeface="PingFang SC Semibold" charset="-122"/>
                <a:ea typeface="PingFang SC Semibold" charset="-122"/>
                <a:cs typeface="PingFang SC Semibold" charset="-122"/>
              </a:rPr>
              <a:t>st</a:t>
            </a:r>
            <a:r>
              <a:rPr lang="en-US" altLang="zh-CN" b="1" dirty="0" smtClean="0">
                <a:latin typeface="PingFang SC Semibold" charset="-122"/>
                <a:ea typeface="PingFang SC Semibold" charset="-122"/>
                <a:cs typeface="PingFang SC Semibold" charset="-122"/>
              </a:rPr>
              <a:t>}{</a:t>
            </a:r>
            <a:r>
              <a:rPr lang="en-US" altLang="zh-CN" b="1" dirty="0" err="1" smtClean="0">
                <a:latin typeface="PingFang SC Semibold" charset="-122"/>
                <a:ea typeface="PingFang SC Semibold" charset="-122"/>
                <a:cs typeface="PingFang SC Semibold" charset="-122"/>
              </a:rPr>
              <a:t>ch</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表示原来的状态为</a:t>
            </a:r>
            <a:r>
              <a:rPr lang="en-US" altLang="zh-CN" b="1" dirty="0" err="1" smtClean="0">
                <a:latin typeface="PingFang SC Semibold" charset="-122"/>
                <a:ea typeface="PingFang SC Semibold" charset="-122"/>
                <a:cs typeface="PingFang SC Semibold" charset="-122"/>
              </a:rPr>
              <a:t>st</a:t>
            </a:r>
            <a:r>
              <a:rPr lang="zh-CN" altLang="en-US" b="1" dirty="0" smtClean="0">
                <a:latin typeface="PingFang SC Semibold" charset="-122"/>
                <a:ea typeface="PingFang SC Semibold" charset="-122"/>
                <a:cs typeface="PingFang SC Semibold" charset="-122"/>
              </a:rPr>
              <a:t>，新添了字母</a:t>
            </a:r>
            <a:r>
              <a:rPr lang="en-US" altLang="zh-CN" b="1" dirty="0" err="1" smtClean="0">
                <a:latin typeface="PingFang SC Semibold" charset="-122"/>
                <a:ea typeface="PingFang SC Semibold" charset="-122"/>
                <a:cs typeface="PingFang SC Semibold" charset="-122"/>
              </a:rPr>
              <a:t>ch</a:t>
            </a:r>
            <a:r>
              <a:rPr lang="zh-CN" altLang="en-US" b="1" dirty="0" smtClean="0">
                <a:latin typeface="PingFang SC Semibold" charset="-122"/>
                <a:ea typeface="PingFang SC Semibold" charset="-122"/>
                <a:cs typeface="PingFang SC Semibold" charset="-122"/>
              </a:rPr>
              <a:t>后的状态。可以在</a:t>
            </a:r>
            <a:r>
              <a:rPr lang="en-US" altLang="zh-CN" b="1" dirty="0" smtClean="0">
                <a:latin typeface="PingFang SC Semibold" charset="-122"/>
                <a:ea typeface="PingFang SC Semibold" charset="-122"/>
                <a:cs typeface="PingFang SC Semibold" charset="-122"/>
              </a:rPr>
              <a:t>O(|S|2^|S|)</a:t>
            </a:r>
            <a:r>
              <a:rPr lang="zh-CN" altLang="en-US" b="1" dirty="0" smtClean="0">
                <a:latin typeface="PingFang SC Semibold" charset="-122"/>
                <a:ea typeface="PingFang SC Semibold" charset="-122"/>
                <a:cs typeface="PingFang SC Semibold" charset="-122"/>
              </a:rPr>
              <a:t>内求出。</a:t>
            </a:r>
            <a:endParaRPr lang="en-US" altLang="zh-CN" b="1" dirty="0">
              <a:latin typeface="PingFang SC Semibold" charset="-122"/>
              <a:ea typeface="PingFang SC Semibold" charset="-122"/>
              <a:cs typeface="PingFang SC Semibold" charset="-122"/>
            </a:endParaRPr>
          </a:p>
        </p:txBody>
      </p:sp>
      <p:sp>
        <p:nvSpPr>
          <p:cNvPr id="17" name="TextBox 16"/>
          <p:cNvSpPr txBox="1"/>
          <p:nvPr/>
        </p:nvSpPr>
        <p:spPr>
          <a:xfrm>
            <a:off x="748547" y="4259995"/>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于是</a:t>
            </a:r>
            <a:endParaRPr lang="en-US" altLang="zh-CN" b="1" dirty="0">
              <a:latin typeface="PingFang SC Semibold" charset="-122"/>
              <a:ea typeface="PingFang SC Semibold" charset="-122"/>
              <a:cs typeface="PingFang SC Semibold" charset="-122"/>
            </a:endParaRPr>
          </a:p>
        </p:txBody>
      </p:sp>
      <p:pic>
        <p:nvPicPr>
          <p:cNvPr id="7" name="Picture 6"/>
          <p:cNvPicPr>
            <a:picLocks noChangeAspect="1"/>
          </p:cNvPicPr>
          <p:nvPr/>
        </p:nvPicPr>
        <p:blipFill>
          <a:blip r:embed="rId5"/>
          <a:stretch>
            <a:fillRect/>
          </a:stretch>
        </p:blipFill>
        <p:spPr>
          <a:xfrm>
            <a:off x="1854947" y="4376415"/>
            <a:ext cx="5177865" cy="1898176"/>
          </a:xfrm>
          <a:prstGeom prst="rect">
            <a:avLst/>
          </a:prstGeom>
        </p:spPr>
      </p:pic>
      <p:sp>
        <p:nvSpPr>
          <p:cNvPr id="19" name="TextBox 18"/>
          <p:cNvSpPr txBox="1"/>
          <p:nvPr/>
        </p:nvSpPr>
        <p:spPr>
          <a:xfrm>
            <a:off x="7435943" y="5641007"/>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时间复杂度</a:t>
            </a:r>
            <a:r>
              <a:rPr lang="en-US" altLang="zh-CN" b="1" dirty="0" smtClean="0">
                <a:latin typeface="PingFang SC Semibold" charset="-122"/>
                <a:ea typeface="PingFang SC Semibold" charset="-122"/>
                <a:cs typeface="PingFang SC Semibold" charset="-122"/>
              </a:rPr>
              <a:t>O(m2^|S|)</a:t>
            </a:r>
            <a:r>
              <a:rPr lang="en-US" altLang="zh-CN" b="1" dirty="0">
                <a:latin typeface="PingFang SC Semibold" charset="-122"/>
                <a:ea typeface="PingFang SC Semibold" charset="-122"/>
                <a:cs typeface="PingFang SC Semibold" charset="-122"/>
              </a:rPr>
              <a:t>.</a:t>
            </a:r>
          </a:p>
        </p:txBody>
      </p:sp>
      <p:sp>
        <p:nvSpPr>
          <p:cNvPr id="18" name="TextBox 17"/>
          <p:cNvSpPr txBox="1"/>
          <p:nvPr/>
        </p:nvSpPr>
        <p:spPr>
          <a:xfrm>
            <a:off x="4013666" y="4383242"/>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solidFill>
                  <a:srgbClr val="C00000"/>
                </a:solidFill>
                <a:latin typeface="PingFang SC Semibold" charset="-122"/>
                <a:ea typeface="PingFang SC Semibold" charset="-122"/>
                <a:cs typeface="PingFang SC Semibold" charset="-122"/>
              </a:rPr>
              <a:t>这边</a:t>
            </a:r>
            <a:r>
              <a:rPr lang="en-US" altLang="zh-CN" b="1" dirty="0" err="1" smtClean="0">
                <a:solidFill>
                  <a:srgbClr val="C00000"/>
                </a:solidFill>
                <a:latin typeface="PingFang SC Semibold" charset="-122"/>
                <a:ea typeface="PingFang SC Semibold" charset="-122"/>
                <a:cs typeface="PingFang SC Semibold" charset="-122"/>
              </a:rPr>
              <a:t>dp</a:t>
            </a:r>
            <a:r>
              <a:rPr lang="en-US" altLang="zh-CN" b="1" dirty="0" smtClean="0">
                <a:solidFill>
                  <a:srgbClr val="C00000"/>
                </a:solidFill>
                <a:latin typeface="PingFang SC Semibold" charset="-122"/>
                <a:ea typeface="PingFang SC Semibold" charset="-122"/>
                <a:cs typeface="PingFang SC Semibold" charset="-122"/>
              </a:rPr>
              <a:t>_{0,0}</a:t>
            </a:r>
            <a:r>
              <a:rPr lang="zh-CN" altLang="en-US" b="1" dirty="0" smtClean="0">
                <a:solidFill>
                  <a:srgbClr val="C00000"/>
                </a:solidFill>
                <a:latin typeface="PingFang SC Semibold" charset="-122"/>
                <a:ea typeface="PingFang SC Semibold" charset="-122"/>
                <a:cs typeface="PingFang SC Semibold" charset="-122"/>
              </a:rPr>
              <a:t>是</a:t>
            </a:r>
            <a:r>
              <a:rPr lang="en-US" altLang="zh-CN" b="1" dirty="0" smtClean="0">
                <a:solidFill>
                  <a:srgbClr val="C00000"/>
                </a:solidFill>
                <a:latin typeface="PingFang SC Semibold" charset="-122"/>
                <a:ea typeface="PingFang SC Semibold" charset="-122"/>
                <a:cs typeface="PingFang SC Semibold" charset="-122"/>
              </a:rPr>
              <a:t>1</a:t>
            </a:r>
            <a:endParaRPr lang="en-US" altLang="zh-CN" b="1" dirty="0">
              <a:solidFill>
                <a:srgbClr val="C00000"/>
              </a:solidFill>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20873508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3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3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3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300"/>
                                        <p:tgtEl>
                                          <p:spTgt spid="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fade">
                                      <p:cBhvr>
                                        <p:cTn id="37" dur="300"/>
                                        <p:tgtEl>
                                          <p:spTgt spid="1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iterate type="lt">
                                    <p:tmPct val="0"/>
                                  </p:iterate>
                                  <p:childTnLst>
                                    <p:set>
                                      <p:cBhvr>
                                        <p:cTn id="41" dur="1" fill="hold">
                                          <p:stCondLst>
                                            <p:cond delay="0"/>
                                          </p:stCondLst>
                                        </p:cTn>
                                        <p:tgtEl>
                                          <p:spTgt spid="15">
                                            <p:txEl>
                                              <p:pRg st="0" end="0"/>
                                            </p:txEl>
                                          </p:spTgt>
                                        </p:tgtEl>
                                        <p:attrNameLst>
                                          <p:attrName>style.visibility</p:attrName>
                                        </p:attrNameLst>
                                      </p:cBhvr>
                                      <p:to>
                                        <p:strVal val="visible"/>
                                      </p:to>
                                    </p:set>
                                    <p:animEffect transition="in" filter="fade">
                                      <p:cBhvr>
                                        <p:cTn id="42" dur="300"/>
                                        <p:tgtEl>
                                          <p:spTgt spid="1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iterate type="lt">
                                    <p:tmPct val="0"/>
                                  </p:iterate>
                                  <p:childTnLst>
                                    <p:set>
                                      <p:cBhvr>
                                        <p:cTn id="46" dur="1" fill="hold">
                                          <p:stCondLst>
                                            <p:cond delay="0"/>
                                          </p:stCondLst>
                                        </p:cTn>
                                        <p:tgtEl>
                                          <p:spTgt spid="16">
                                            <p:txEl>
                                              <p:pRg st="0" end="0"/>
                                            </p:txEl>
                                          </p:spTgt>
                                        </p:tgtEl>
                                        <p:attrNameLst>
                                          <p:attrName>style.visibility</p:attrName>
                                        </p:attrNameLst>
                                      </p:cBhvr>
                                      <p:to>
                                        <p:strVal val="visible"/>
                                      </p:to>
                                    </p:set>
                                    <p:animEffect transition="in" filter="fade">
                                      <p:cBhvr>
                                        <p:cTn id="47" dur="300"/>
                                        <p:tgtEl>
                                          <p:spTgt spid="1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iterate type="lt">
                                    <p:tmPct val="0"/>
                                  </p:iterate>
                                  <p:childTnLst>
                                    <p:set>
                                      <p:cBhvr>
                                        <p:cTn id="51" dur="1" fill="hold">
                                          <p:stCondLst>
                                            <p:cond delay="0"/>
                                          </p:stCondLst>
                                        </p:cTn>
                                        <p:tgtEl>
                                          <p:spTgt spid="17">
                                            <p:txEl>
                                              <p:pRg st="0" end="0"/>
                                            </p:txEl>
                                          </p:spTgt>
                                        </p:tgtEl>
                                        <p:attrNameLst>
                                          <p:attrName>style.visibility</p:attrName>
                                        </p:attrNameLst>
                                      </p:cBhvr>
                                      <p:to>
                                        <p:strVal val="visible"/>
                                      </p:to>
                                    </p:set>
                                    <p:animEffect transition="in" filter="fade">
                                      <p:cBhvr>
                                        <p:cTn id="52" dur="300"/>
                                        <p:tgtEl>
                                          <p:spTgt spid="1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iterate type="lt">
                                    <p:tmPct val="0"/>
                                  </p:iterate>
                                  <p:childTnLst>
                                    <p:set>
                                      <p:cBhvr>
                                        <p:cTn id="61" dur="1" fill="hold">
                                          <p:stCondLst>
                                            <p:cond delay="0"/>
                                          </p:stCondLst>
                                        </p:cTn>
                                        <p:tgtEl>
                                          <p:spTgt spid="19">
                                            <p:txEl>
                                              <p:pRg st="0" end="0"/>
                                            </p:txEl>
                                          </p:spTgt>
                                        </p:tgtEl>
                                        <p:attrNameLst>
                                          <p:attrName>style.visibility</p:attrName>
                                        </p:attrNameLst>
                                      </p:cBhvr>
                                      <p:to>
                                        <p:strVal val="visible"/>
                                      </p:to>
                                    </p:set>
                                    <p:animEffect transition="in" filter="fade">
                                      <p:cBhvr>
                                        <p:cTn id="62" dur="300"/>
                                        <p:tgtEl>
                                          <p:spTgt spid="19">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iterate type="lt">
                                    <p:tmPct val="0"/>
                                  </p:iterate>
                                  <p:childTnLst>
                                    <p:set>
                                      <p:cBhvr>
                                        <p:cTn id="66" dur="1" fill="hold">
                                          <p:stCondLst>
                                            <p:cond delay="0"/>
                                          </p:stCondLst>
                                        </p:cTn>
                                        <p:tgtEl>
                                          <p:spTgt spid="18">
                                            <p:txEl>
                                              <p:pRg st="0" end="0"/>
                                            </p:txEl>
                                          </p:spTgt>
                                        </p:tgtEl>
                                        <p:attrNameLst>
                                          <p:attrName>style.visibility</p:attrName>
                                        </p:attrNameLst>
                                      </p:cBhvr>
                                      <p:to>
                                        <p:strVal val="visible"/>
                                      </p:to>
                                    </p:set>
                                    <p:animEffect transition="in" filter="fade">
                                      <p:cBhvr>
                                        <p:cTn id="67" dur="3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4726455"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altLang="zh-CN" sz="2800" b="1" u="sng" dirty="0" smtClean="0">
                <a:solidFill>
                  <a:schemeClr val="tx1"/>
                </a:solidFill>
                <a:latin typeface="Impact" charset="0"/>
                <a:ea typeface="Impact" charset="0"/>
                <a:cs typeface="Impact" charset="0"/>
              </a:rPr>
              <a:t>Square</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2014 Asia </a:t>
            </a:r>
            <a:r>
              <a:rPr lang="en-US" sz="1100" i="1" dirty="0" err="1"/>
              <a:t>AnShan</a:t>
            </a:r>
            <a:r>
              <a:rPr lang="en-US" sz="1100" i="1" dirty="0"/>
              <a:t> Regional Contest</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793375" y="988159"/>
            <a:ext cx="9130553" cy="49859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题目描述</a:t>
            </a:r>
            <a:endParaRPr lang="en-US" altLang="zh-CN" sz="2000" b="1" u="sng" dirty="0" smtClean="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给出一个</a:t>
            </a:r>
            <a:r>
              <a:rPr lang="en-US" altLang="zh-CN" b="1" dirty="0" smtClean="0">
                <a:latin typeface="PingFang SC Semibold" charset="-122"/>
                <a:ea typeface="PingFang SC Semibold" charset="-122"/>
                <a:cs typeface="PingFang SC Semibold" charset="-122"/>
              </a:rPr>
              <a:t>n*n</a:t>
            </a:r>
            <a:r>
              <a:rPr lang="zh-CN" altLang="en-US" b="1" dirty="0" smtClean="0">
                <a:latin typeface="PingFang SC Semibold" charset="-122"/>
                <a:ea typeface="PingFang SC Semibold" charset="-122"/>
                <a:cs typeface="PingFang SC Semibold" charset="-122"/>
              </a:rPr>
              <a:t>的网格，其中有一些格子可以涂色，有一些格子已经损坏。</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定义一个网格的优美度为其中最大的白色子正方形边长。</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对于</a:t>
            </a:r>
            <a:r>
              <a:rPr lang="en-US" altLang="zh-CN" b="1" dirty="0" smtClean="0">
                <a:latin typeface="PingFang SC Semibold" charset="-122"/>
                <a:ea typeface="PingFang SC Semibold" charset="-122"/>
                <a:cs typeface="PingFang SC Semibold" charset="-122"/>
              </a:rPr>
              <a:t>1~n</a:t>
            </a:r>
            <a:r>
              <a:rPr lang="zh-CN" altLang="en-US" b="1" dirty="0" smtClean="0">
                <a:latin typeface="PingFang SC Semibold" charset="-122"/>
                <a:ea typeface="PingFang SC Semibold" charset="-122"/>
                <a:cs typeface="PingFang SC Semibold" charset="-122"/>
              </a:rPr>
              <a:t>中的每个</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，求优美度为</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的涂色方案数。</a:t>
            </a:r>
            <a:endParaRPr lang="en-US" altLang="zh-CN" b="1" dirty="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endParaRPr lang="en-US" altLang="zh-CN" sz="2000" b="1" u="sng" dirty="0">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000" b="1" u="sng" dirty="0" smtClean="0">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000" b="1" u="sng" dirty="0">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000" b="1" u="sng" dirty="0" smtClean="0">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000" b="1" u="sng" dirty="0" smtClean="0">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数据范围</a:t>
            </a: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n &lt;= 8.</a:t>
            </a:r>
            <a:endParaRPr lang="en-US" altLang="zh-CN" b="1" dirty="0">
              <a:latin typeface="PingFang SC Semibold" charset="-122"/>
              <a:ea typeface="PingFang SC Semibold" charset="-122"/>
              <a:cs typeface="PingFang SC Semibold" charset="-122"/>
            </a:endParaRPr>
          </a:p>
        </p:txBody>
      </p:sp>
      <p:pic>
        <p:nvPicPr>
          <p:cNvPr id="4" name="Picture 3"/>
          <p:cNvPicPr>
            <a:picLocks noChangeAspect="1"/>
          </p:cNvPicPr>
          <p:nvPr/>
        </p:nvPicPr>
        <p:blipFill>
          <a:blip r:embed="rId3"/>
          <a:stretch>
            <a:fillRect/>
          </a:stretch>
        </p:blipFill>
        <p:spPr>
          <a:xfrm>
            <a:off x="2665972" y="2829176"/>
            <a:ext cx="6103470" cy="2411616"/>
          </a:xfrm>
          <a:prstGeom prst="rect">
            <a:avLst/>
          </a:prstGeom>
        </p:spPr>
      </p:pic>
    </p:spTree>
    <p:extLst>
      <p:ext uri="{BB962C8B-B14F-4D97-AF65-F5344CB8AC3E}">
        <p14:creationId xmlns:p14="http://schemas.microsoft.com/office/powerpoint/2010/main" val="1386042467"/>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4726455"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altLang="zh-CN" sz="2800" b="1" u="sng" dirty="0" smtClean="0">
                <a:solidFill>
                  <a:schemeClr val="tx1"/>
                </a:solidFill>
                <a:latin typeface="Impact" charset="0"/>
                <a:ea typeface="Impact" charset="0"/>
                <a:cs typeface="Impact" charset="0"/>
              </a:rPr>
              <a:t>Square</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2014 Asia </a:t>
            </a:r>
            <a:r>
              <a:rPr lang="en-US" sz="1100" i="1" dirty="0" err="1"/>
              <a:t>AnShan</a:t>
            </a:r>
            <a:r>
              <a:rPr lang="en-US" sz="1100" i="1" dirty="0"/>
              <a:t> Regional Contest</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 name="TextBox 7"/>
          <p:cNvSpPr txBox="1"/>
          <p:nvPr/>
        </p:nvSpPr>
        <p:spPr>
          <a:xfrm>
            <a:off x="748551" y="809604"/>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2000" b="1" dirty="0" smtClean="0">
                <a:solidFill>
                  <a:srgbClr val="0F966A"/>
                </a:solidFill>
                <a:latin typeface="Microsoft YaHei" charset="-122"/>
                <a:ea typeface="Microsoft YaHei" charset="-122"/>
                <a:cs typeface="Microsoft YaHei" charset="-122"/>
              </a:rPr>
              <a:t>考虑计算优美度</a:t>
            </a:r>
            <a:r>
              <a:rPr lang="en-US" altLang="zh-CN" sz="2000" b="1" dirty="0" smtClean="0">
                <a:solidFill>
                  <a:srgbClr val="0F966A"/>
                </a:solidFill>
                <a:latin typeface="Microsoft YaHei" charset="-122"/>
                <a:ea typeface="Microsoft YaHei" charset="-122"/>
                <a:cs typeface="Microsoft YaHei" charset="-122"/>
              </a:rPr>
              <a:t>&lt;P</a:t>
            </a:r>
            <a:r>
              <a:rPr lang="zh-CN" altLang="en-US" sz="2000" b="1" dirty="0" smtClean="0">
                <a:solidFill>
                  <a:srgbClr val="0F966A"/>
                </a:solidFill>
                <a:latin typeface="Microsoft YaHei" charset="-122"/>
                <a:ea typeface="Microsoft YaHei" charset="-122"/>
                <a:cs typeface="Microsoft YaHei" charset="-122"/>
              </a:rPr>
              <a:t>的涂色方案数。</a:t>
            </a:r>
            <a:endParaRPr lang="en-US" altLang="zh-CN" sz="2000" b="1" dirty="0">
              <a:solidFill>
                <a:srgbClr val="0F966A"/>
              </a:solidFill>
              <a:latin typeface="Microsoft YaHei" charset="-122"/>
              <a:ea typeface="Microsoft YaHei" charset="-122"/>
              <a:cs typeface="Microsoft YaHei" charset="-122"/>
            </a:endParaRPr>
          </a:p>
        </p:txBody>
      </p:sp>
      <p:sp>
        <p:nvSpPr>
          <p:cNvPr id="9" name="TextBox 8"/>
          <p:cNvSpPr txBox="1"/>
          <p:nvPr/>
        </p:nvSpPr>
        <p:spPr>
          <a:xfrm>
            <a:off x="1622604" y="1801552"/>
            <a:ext cx="7333138"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对于</a:t>
            </a:r>
            <a:r>
              <a:rPr lang="en-US" altLang="zh-CN" b="1" dirty="0" smtClean="0">
                <a:latin typeface="PingFang SC Semibold" charset="-122"/>
                <a:ea typeface="PingFang SC Semibold" charset="-122"/>
                <a:cs typeface="PingFang SC Semibold" charset="-122"/>
              </a:rPr>
              <a:t>1~n-P+1</a:t>
            </a:r>
            <a:r>
              <a:rPr lang="zh-CN" altLang="en-US" b="1" dirty="0" smtClean="0">
                <a:latin typeface="PingFang SC Semibold" charset="-122"/>
                <a:ea typeface="PingFang SC Semibold" charset="-122"/>
                <a:cs typeface="PingFang SC Semibold" charset="-122"/>
              </a:rPr>
              <a:t>中的每一个</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，将</a:t>
            </a:r>
            <a:r>
              <a:rPr lang="en-US" altLang="zh-CN" b="1" dirty="0" smtClean="0">
                <a:latin typeface="PingFang SC Semibold" charset="-122"/>
                <a:ea typeface="PingFang SC Semibold" charset="-122"/>
                <a:cs typeface="PingFang SC Semibold" charset="-122"/>
              </a:rPr>
              <a:t>i~i+P-1</a:t>
            </a:r>
            <a:r>
              <a:rPr lang="zh-CN" altLang="en-US" b="1" dirty="0" smtClean="0">
                <a:latin typeface="PingFang SC Semibold" charset="-122"/>
                <a:ea typeface="PingFang SC Semibold" charset="-122"/>
                <a:cs typeface="PingFang SC Semibold" charset="-122"/>
              </a:rPr>
              <a:t>中每一列向上连续的白色格子数量的最小值压成状态进行</a:t>
            </a:r>
            <a:r>
              <a:rPr lang="en-US" altLang="zh-CN" b="1" dirty="0" err="1" smtClean="0">
                <a:latin typeface="PingFang SC Semibold" charset="-122"/>
                <a:ea typeface="PingFang SC Semibold" charset="-122"/>
                <a:cs typeface="PingFang SC Semibold" charset="-122"/>
              </a:rPr>
              <a:t>dp</a:t>
            </a:r>
            <a:r>
              <a:rPr lang="zh-CN" altLang="en-US" b="1" dirty="0" smtClean="0">
                <a:latin typeface="PingFang SC Semibold" charset="-122"/>
                <a:ea typeface="PingFang SC Semibold" charset="-122"/>
                <a:cs typeface="PingFang SC Semibold" charset="-122"/>
              </a:rPr>
              <a:t>。</a:t>
            </a:r>
            <a:endParaRPr lang="en-US" altLang="zh-CN" b="1" dirty="0">
              <a:latin typeface="PingFang SC Semibold" charset="-122"/>
              <a:ea typeface="PingFang SC Semibold" charset="-122"/>
              <a:cs typeface="PingFang SC Semibold" charset="-122"/>
            </a:endParaRPr>
          </a:p>
        </p:txBody>
      </p:sp>
      <p:sp>
        <p:nvSpPr>
          <p:cNvPr id="11" name="TextBox 10"/>
          <p:cNvSpPr txBox="1"/>
          <p:nvPr/>
        </p:nvSpPr>
        <p:spPr>
          <a:xfrm>
            <a:off x="1622604" y="1403850"/>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当某一起始列代表的区域最小值</a:t>
            </a:r>
            <a:r>
              <a:rPr lang="en-US" altLang="zh-CN" b="1" dirty="0" smtClean="0">
                <a:latin typeface="PingFang SC Semibold" charset="-122"/>
                <a:ea typeface="PingFang SC Semibold" charset="-122"/>
                <a:cs typeface="PingFang SC Semibold" charset="-122"/>
              </a:rPr>
              <a:t>&gt;=P</a:t>
            </a:r>
            <a:r>
              <a:rPr lang="zh-CN" altLang="en-US" b="1" dirty="0" smtClean="0">
                <a:latin typeface="PingFang SC Semibold" charset="-122"/>
                <a:ea typeface="PingFang SC Semibold" charset="-122"/>
                <a:cs typeface="PingFang SC Semibold" charset="-122"/>
              </a:rPr>
              <a:t>时，将</a:t>
            </a:r>
            <a:r>
              <a:rPr lang="en-US" altLang="zh-CN" b="1" dirty="0" err="1" smtClean="0">
                <a:latin typeface="PingFang SC Semibold" charset="-122"/>
                <a:ea typeface="PingFang SC Semibold" charset="-122"/>
                <a:cs typeface="PingFang SC Semibold" charset="-122"/>
              </a:rPr>
              <a:t>dp</a:t>
            </a:r>
            <a:r>
              <a:rPr lang="zh-CN" altLang="en-US" b="1" dirty="0" smtClean="0">
                <a:latin typeface="PingFang SC Semibold" charset="-122"/>
                <a:ea typeface="PingFang SC Semibold" charset="-122"/>
                <a:cs typeface="PingFang SC Semibold" charset="-122"/>
              </a:rPr>
              <a:t>值清零，强制</a:t>
            </a:r>
            <a:r>
              <a:rPr lang="en-US" altLang="zh-CN" b="1" dirty="0" smtClean="0">
                <a:latin typeface="PingFang SC Semibold" charset="-122"/>
                <a:ea typeface="PingFang SC Semibold" charset="-122"/>
                <a:cs typeface="PingFang SC Semibold" charset="-122"/>
              </a:rPr>
              <a:t>ban</a:t>
            </a:r>
            <a:r>
              <a:rPr lang="zh-CN" altLang="en-US" b="1" dirty="0" smtClean="0">
                <a:latin typeface="PingFang SC Semibold" charset="-122"/>
                <a:ea typeface="PingFang SC Semibold" charset="-122"/>
                <a:cs typeface="PingFang SC Semibold" charset="-122"/>
              </a:rPr>
              <a:t>掉。</a:t>
            </a:r>
            <a:endParaRPr lang="en-US" altLang="zh-CN" b="1" dirty="0">
              <a:latin typeface="PingFang SC Semibold" charset="-122"/>
              <a:ea typeface="PingFang SC Semibold" charset="-122"/>
              <a:cs typeface="PingFang SC Semibold" charset="-122"/>
            </a:endParaRPr>
          </a:p>
        </p:txBody>
      </p:sp>
      <p:sp>
        <p:nvSpPr>
          <p:cNvPr id="12" name="TextBox 11"/>
          <p:cNvSpPr txBox="1"/>
          <p:nvPr/>
        </p:nvSpPr>
        <p:spPr>
          <a:xfrm>
            <a:off x="748548" y="3053058"/>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每次计算出的答案取个补集就得到了答案序列的后缀和，再反向差分一波就是答案了。</a:t>
            </a:r>
            <a:endParaRPr lang="en-US" altLang="zh-CN" b="1" dirty="0">
              <a:latin typeface="PingFang SC Semibold" charset="-122"/>
              <a:ea typeface="PingFang SC Semibold" charset="-122"/>
              <a:cs typeface="PingFang SC Semibold" charset="-122"/>
            </a:endParaRPr>
          </a:p>
        </p:txBody>
      </p:sp>
      <p:sp>
        <p:nvSpPr>
          <p:cNvPr id="13" name="TextBox 12"/>
          <p:cNvSpPr txBox="1"/>
          <p:nvPr/>
        </p:nvSpPr>
        <p:spPr>
          <a:xfrm>
            <a:off x="748548" y="3647407"/>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时间复杂度</a:t>
            </a:r>
            <a:endParaRPr lang="en-US" altLang="zh-CN" b="1" dirty="0">
              <a:latin typeface="PingFang SC Semibold" charset="-122"/>
              <a:ea typeface="PingFang SC Semibold" charset="-122"/>
              <a:cs typeface="PingFang SC Semibold" charset="-122"/>
            </a:endParaRPr>
          </a:p>
        </p:txBody>
      </p:sp>
      <p:pic>
        <p:nvPicPr>
          <p:cNvPr id="2" name="Picture 1"/>
          <p:cNvPicPr>
            <a:picLocks noChangeAspect="1"/>
          </p:cNvPicPr>
          <p:nvPr/>
        </p:nvPicPr>
        <p:blipFill>
          <a:blip r:embed="rId3"/>
          <a:stretch>
            <a:fillRect/>
          </a:stretch>
        </p:blipFill>
        <p:spPr>
          <a:xfrm>
            <a:off x="2396565" y="3647406"/>
            <a:ext cx="2955364" cy="617539"/>
          </a:xfrm>
          <a:prstGeom prst="rect">
            <a:avLst/>
          </a:prstGeom>
        </p:spPr>
      </p:pic>
      <p:grpSp>
        <p:nvGrpSpPr>
          <p:cNvPr id="7" name="Group 6"/>
          <p:cNvGrpSpPr/>
          <p:nvPr/>
        </p:nvGrpSpPr>
        <p:grpSpPr>
          <a:xfrm>
            <a:off x="748548" y="4168522"/>
            <a:ext cx="11062449" cy="693072"/>
            <a:chOff x="748548" y="4168522"/>
            <a:chExt cx="11062449" cy="693072"/>
          </a:xfrm>
        </p:grpSpPr>
        <p:pic>
          <p:nvPicPr>
            <p:cNvPr id="6" name="Picture 5"/>
            <p:cNvPicPr>
              <a:picLocks noChangeAspect="1"/>
            </p:cNvPicPr>
            <p:nvPr/>
          </p:nvPicPr>
          <p:blipFill>
            <a:blip r:embed="rId4"/>
            <a:stretch>
              <a:fillRect/>
            </a:stretch>
          </p:blipFill>
          <p:spPr>
            <a:xfrm>
              <a:off x="3059205" y="4168522"/>
              <a:ext cx="3341595" cy="693072"/>
            </a:xfrm>
            <a:prstGeom prst="rect">
              <a:avLst/>
            </a:prstGeom>
          </p:spPr>
        </p:pic>
        <p:sp>
          <p:nvSpPr>
            <p:cNvPr id="16" name="TextBox 15"/>
            <p:cNvSpPr txBox="1"/>
            <p:nvPr/>
          </p:nvSpPr>
          <p:spPr>
            <a:xfrm>
              <a:off x="748548" y="4268655"/>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精细地实现可达到</a:t>
              </a:r>
              <a:endParaRPr lang="en-US" altLang="zh-CN" b="1" dirty="0">
                <a:latin typeface="PingFang SC Semibold" charset="-122"/>
                <a:ea typeface="PingFang SC Semibold" charset="-122"/>
                <a:cs typeface="PingFang SC Semibold" charset="-122"/>
              </a:endParaRPr>
            </a:p>
          </p:txBody>
        </p:sp>
      </p:grpSp>
    </p:spTree>
    <p:extLst>
      <p:ext uri="{BB962C8B-B14F-4D97-AF65-F5344CB8AC3E}">
        <p14:creationId xmlns:p14="http://schemas.microsoft.com/office/powerpoint/2010/main" val="19245005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3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3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3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3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300"/>
                                        <p:tgtEl>
                                          <p:spTgt spid="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4726455"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altLang="zh-CN" sz="2800" b="1" u="sng" dirty="0" smtClean="0">
                <a:solidFill>
                  <a:schemeClr val="tx1"/>
                </a:solidFill>
                <a:latin typeface="Impact" charset="0"/>
                <a:ea typeface="Impact" charset="0"/>
                <a:cs typeface="Impact" charset="0"/>
              </a:rPr>
              <a:t>XHXJ’s LIS</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2012 Multi-University Training Contest 6</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793375" y="988159"/>
            <a:ext cx="9130553"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题目描述</a:t>
            </a:r>
            <a:endParaRPr lang="en-US" altLang="zh-CN" sz="2000" b="1" u="sng" dirty="0" smtClean="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求</a:t>
            </a:r>
            <a:r>
              <a:rPr lang="en-US" altLang="zh-CN" b="1" dirty="0" smtClean="0">
                <a:latin typeface="PingFang SC Semibold" charset="-122"/>
                <a:ea typeface="PingFang SC Semibold" charset="-122"/>
                <a:cs typeface="PingFang SC Semibold" charset="-122"/>
              </a:rPr>
              <a:t>【L,R】</a:t>
            </a:r>
            <a:r>
              <a:rPr lang="zh-CN" altLang="en-US" b="1" dirty="0" smtClean="0">
                <a:latin typeface="PingFang SC Semibold" charset="-122"/>
                <a:ea typeface="PingFang SC Semibold" charset="-122"/>
                <a:cs typeface="PingFang SC Semibold" charset="-122"/>
              </a:rPr>
              <a:t>中，各位数字组成的序列的</a:t>
            </a:r>
            <a:r>
              <a:rPr lang="en-US" altLang="zh-CN" b="1" dirty="0" smtClean="0">
                <a:latin typeface="PingFang SC Semibold" charset="-122"/>
                <a:ea typeface="PingFang SC Semibold" charset="-122"/>
                <a:cs typeface="PingFang SC Semibold" charset="-122"/>
              </a:rPr>
              <a:t>LIS</a:t>
            </a:r>
            <a:r>
              <a:rPr lang="zh-CN" altLang="en-US" b="1" dirty="0" smtClean="0">
                <a:latin typeface="PingFang SC Semibold" charset="-122"/>
                <a:ea typeface="PingFang SC Semibold" charset="-122"/>
                <a:cs typeface="PingFang SC Semibold" charset="-122"/>
              </a:rPr>
              <a:t>恰好为</a:t>
            </a:r>
            <a:r>
              <a:rPr lang="en-US" altLang="zh-CN" b="1" dirty="0" smtClean="0">
                <a:latin typeface="PingFang SC Semibold" charset="-122"/>
                <a:ea typeface="PingFang SC Semibold" charset="-122"/>
                <a:cs typeface="PingFang SC Semibold" charset="-122"/>
              </a:rPr>
              <a:t>k</a:t>
            </a:r>
            <a:r>
              <a:rPr lang="zh-CN" altLang="en-US" b="1" dirty="0" smtClean="0">
                <a:latin typeface="PingFang SC Semibold" charset="-122"/>
                <a:ea typeface="PingFang SC Semibold" charset="-122"/>
                <a:cs typeface="PingFang SC Semibold" charset="-122"/>
              </a:rPr>
              <a:t>的数字个数。</a:t>
            </a:r>
            <a:endParaRPr lang="en-US" altLang="zh-CN" sz="2000" b="1" u="sng" dirty="0" smtClean="0">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000" b="1" u="sng" dirty="0">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000" b="1" u="sng" dirty="0" smtClean="0">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000" b="1" u="sng" dirty="0" smtClean="0">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endParaRPr lang="en-US" altLang="zh-CN" sz="2000" b="1" u="sng" dirty="0" smtClean="0">
              <a:latin typeface="Microsoft YaHei" charset="-122"/>
              <a:ea typeface="Microsoft YaHei" charset="-122"/>
              <a:cs typeface="Microsoft YaHei" charset="-122"/>
            </a:endParaRPr>
          </a:p>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数据范围</a:t>
            </a: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T &lt;= 10^4.</a:t>
            </a: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0 &lt; L &lt;= R &lt; 2^63 </a:t>
            </a:r>
            <a:r>
              <a:rPr lang="mr-IN" altLang="zh-CN" b="1" dirty="0" smtClean="0">
                <a:latin typeface="PingFang SC Semibold" charset="-122"/>
                <a:ea typeface="PingFang SC Semibold" charset="-122"/>
                <a:cs typeface="PingFang SC Semibold" charset="-122"/>
              </a:rPr>
              <a:t>–</a:t>
            </a:r>
            <a:r>
              <a:rPr lang="en-US" altLang="zh-CN" b="1" dirty="0" smtClean="0">
                <a:latin typeface="PingFang SC Semibold" charset="-122"/>
                <a:ea typeface="PingFang SC Semibold" charset="-122"/>
                <a:cs typeface="PingFang SC Semibold" charset="-122"/>
              </a:rPr>
              <a:t> 1.</a:t>
            </a: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1 &lt;= k &lt;= 10.</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285777773"/>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4726455"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altLang="zh-CN" sz="2800" b="1" u="sng" dirty="0" smtClean="0">
                <a:solidFill>
                  <a:schemeClr val="tx1"/>
                </a:solidFill>
                <a:latin typeface="Impact" charset="0"/>
                <a:ea typeface="Impact" charset="0"/>
                <a:cs typeface="Impact" charset="0"/>
              </a:rPr>
              <a:t>XHXJ’s LIS</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2012 Multi-University Training Contest 6</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TextBox 6"/>
          <p:cNvSpPr txBox="1"/>
          <p:nvPr/>
        </p:nvSpPr>
        <p:spPr>
          <a:xfrm>
            <a:off x="748551" y="1040780"/>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数位</a:t>
            </a:r>
            <a:r>
              <a:rPr lang="en-US" altLang="zh-CN" b="1" dirty="0" err="1" smtClean="0">
                <a:latin typeface="PingFang SC Semibold" charset="-122"/>
                <a:ea typeface="PingFang SC Semibold" charset="-122"/>
                <a:cs typeface="PingFang SC Semibold" charset="-122"/>
              </a:rPr>
              <a:t>dp</a:t>
            </a:r>
            <a:r>
              <a:rPr lang="zh-CN" altLang="en-US" b="1" dirty="0" smtClean="0">
                <a:latin typeface="PingFang SC Semibold" charset="-122"/>
                <a:ea typeface="PingFang SC Semibold" charset="-122"/>
                <a:cs typeface="PingFang SC Semibold" charset="-122"/>
              </a:rPr>
              <a:t>。</a:t>
            </a:r>
            <a:endParaRPr lang="en-US" altLang="zh-CN" b="1" dirty="0">
              <a:latin typeface="PingFang SC Semibold" charset="-122"/>
              <a:ea typeface="PingFang SC Semibold" charset="-122"/>
              <a:cs typeface="PingFang SC Semibold" charset="-122"/>
            </a:endParaRPr>
          </a:p>
        </p:txBody>
      </p:sp>
      <p:sp>
        <p:nvSpPr>
          <p:cNvPr id="8" name="TextBox 7"/>
          <p:cNvSpPr txBox="1"/>
          <p:nvPr/>
        </p:nvSpPr>
        <p:spPr>
          <a:xfrm>
            <a:off x="748551" y="1476282"/>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2000" b="1" dirty="0" smtClean="0">
                <a:solidFill>
                  <a:srgbClr val="0F966A"/>
                </a:solidFill>
                <a:latin typeface="Microsoft YaHei" charset="-122"/>
                <a:ea typeface="Microsoft YaHei" charset="-122"/>
                <a:cs typeface="Microsoft YaHei" charset="-122"/>
              </a:rPr>
              <a:t>考虑二分求</a:t>
            </a:r>
            <a:r>
              <a:rPr lang="en-US" altLang="zh-CN" sz="2000" b="1" dirty="0" smtClean="0">
                <a:solidFill>
                  <a:srgbClr val="0F966A"/>
                </a:solidFill>
                <a:latin typeface="Microsoft YaHei" charset="-122"/>
                <a:ea typeface="Microsoft YaHei" charset="-122"/>
                <a:cs typeface="Microsoft YaHei" charset="-122"/>
              </a:rPr>
              <a:t>LIS</a:t>
            </a:r>
            <a:r>
              <a:rPr lang="zh-CN" altLang="en-US" sz="2000" b="1" dirty="0" smtClean="0">
                <a:solidFill>
                  <a:srgbClr val="0F966A"/>
                </a:solidFill>
                <a:latin typeface="Microsoft YaHei" charset="-122"/>
                <a:ea typeface="Microsoft YaHei" charset="-122"/>
                <a:cs typeface="Microsoft YaHei" charset="-122"/>
              </a:rPr>
              <a:t>的</a:t>
            </a:r>
            <a:r>
              <a:rPr lang="en-US" altLang="zh-CN" sz="2000" b="1" dirty="0" err="1" smtClean="0">
                <a:solidFill>
                  <a:srgbClr val="0F966A"/>
                </a:solidFill>
                <a:latin typeface="Microsoft YaHei" charset="-122"/>
                <a:ea typeface="Microsoft YaHei" charset="-122"/>
                <a:cs typeface="Microsoft YaHei" charset="-122"/>
              </a:rPr>
              <a:t>dp</a:t>
            </a:r>
            <a:r>
              <a:rPr lang="zh-CN" altLang="en-US" sz="2000" b="1" dirty="0" smtClean="0">
                <a:solidFill>
                  <a:srgbClr val="0F966A"/>
                </a:solidFill>
                <a:latin typeface="Microsoft YaHei" charset="-122"/>
                <a:ea typeface="Microsoft YaHei" charset="-122"/>
                <a:cs typeface="Microsoft YaHei" charset="-122"/>
              </a:rPr>
              <a:t>做法。</a:t>
            </a:r>
            <a:endParaRPr lang="en-US" altLang="zh-CN" sz="2000" b="1" dirty="0">
              <a:solidFill>
                <a:srgbClr val="0F966A"/>
              </a:solidFill>
              <a:latin typeface="Microsoft YaHei" charset="-122"/>
              <a:ea typeface="Microsoft YaHei" charset="-122"/>
              <a:cs typeface="Microsoft YaHei" charset="-122"/>
            </a:endParaRPr>
          </a:p>
        </p:txBody>
      </p:sp>
      <p:sp>
        <p:nvSpPr>
          <p:cNvPr id="9" name="TextBox 8"/>
          <p:cNvSpPr txBox="1"/>
          <p:nvPr/>
        </p:nvSpPr>
        <p:spPr>
          <a:xfrm>
            <a:off x="1331257" y="1846746"/>
            <a:ext cx="11062449"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其中</a:t>
            </a:r>
            <a:r>
              <a:rPr lang="en-US" altLang="zh-CN" b="1" dirty="0" err="1" smtClean="0">
                <a:latin typeface="PingFang SC Semibold" charset="-122"/>
                <a:ea typeface="PingFang SC Semibold" charset="-122"/>
                <a:cs typeface="PingFang SC Semibold" charset="-122"/>
              </a:rPr>
              <a:t>f_i</a:t>
            </a:r>
            <a:r>
              <a:rPr lang="zh-CN" altLang="en-US" b="1" dirty="0" smtClean="0">
                <a:latin typeface="PingFang SC Semibold" charset="-122"/>
                <a:ea typeface="PingFang SC Semibold" charset="-122"/>
                <a:cs typeface="PingFang SC Semibold" charset="-122"/>
              </a:rPr>
              <a:t>表示长度为</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的最长上升子序列末尾元素最小可以是多少。</a:t>
            </a:r>
            <a:endParaRPr lang="en-US" altLang="zh-CN" b="1" dirty="0" smtClean="0">
              <a:latin typeface="PingFang SC Semibold" charset="-122"/>
              <a:ea typeface="PingFang SC Semibold" charset="-122"/>
              <a:cs typeface="PingFang SC Semibold" charset="-122"/>
            </a:endParaRPr>
          </a:p>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en-US" altLang="zh-CN" b="1" dirty="0" err="1" smtClean="0">
                <a:latin typeface="PingFang SC Semibold" charset="-122"/>
                <a:ea typeface="PingFang SC Semibold" charset="-122"/>
                <a:cs typeface="PingFang SC Semibold" charset="-122"/>
              </a:rPr>
              <a:t>f_i</a:t>
            </a:r>
            <a:r>
              <a:rPr lang="en-US" altLang="zh-CN" b="1" dirty="0" smtClean="0">
                <a:latin typeface="PingFang SC Semibold" charset="-122"/>
                <a:ea typeface="PingFang SC Semibold" charset="-122"/>
                <a:cs typeface="PingFang SC Semibold" charset="-122"/>
              </a:rPr>
              <a:t> \in [0,9]</a:t>
            </a:r>
            <a:r>
              <a:rPr lang="zh-CN" altLang="en-US" b="1" dirty="0" smtClean="0">
                <a:latin typeface="PingFang SC Semibold" charset="-122"/>
                <a:ea typeface="PingFang SC Semibold" charset="-122"/>
                <a:cs typeface="PingFang SC Semibold" charset="-122"/>
              </a:rPr>
              <a:t>，且严格上升子序列长度至多为</a:t>
            </a:r>
            <a:r>
              <a:rPr lang="en-US" altLang="zh-CN" b="1" dirty="0" smtClean="0">
                <a:latin typeface="PingFang SC Semibold" charset="-122"/>
                <a:ea typeface="PingFang SC Semibold" charset="-122"/>
                <a:cs typeface="PingFang SC Semibold" charset="-122"/>
              </a:rPr>
              <a:t>10</a:t>
            </a:r>
            <a:r>
              <a:rPr lang="zh-CN" altLang="en-US" b="1" dirty="0" smtClean="0">
                <a:latin typeface="PingFang SC Semibold" charset="-122"/>
                <a:ea typeface="PingFang SC Semibold" charset="-122"/>
                <a:cs typeface="PingFang SC Semibold" charset="-122"/>
              </a:rPr>
              <a:t>，</a:t>
            </a:r>
            <a:r>
              <a:rPr lang="en-US" altLang="zh-CN" b="1" dirty="0" smtClean="0">
                <a:latin typeface="PingFang SC Semibold" charset="-122"/>
                <a:ea typeface="PingFang SC Semibold" charset="-122"/>
                <a:cs typeface="PingFang SC Semibold" charset="-122"/>
              </a:rPr>
              <a:t>O(10^10)?</a:t>
            </a:r>
          </a:p>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en-US" altLang="zh-CN" b="1" dirty="0" err="1" smtClean="0">
                <a:latin typeface="PingFang SC Semibold" charset="-122"/>
                <a:ea typeface="PingFang SC Semibold" charset="-122"/>
                <a:cs typeface="PingFang SC Semibold" charset="-122"/>
              </a:rPr>
              <a:t>f_i</a:t>
            </a:r>
            <a:r>
              <a:rPr lang="zh-CN" altLang="en-US" b="1" dirty="0" smtClean="0">
                <a:latin typeface="PingFang SC Semibold" charset="-122"/>
                <a:ea typeface="PingFang SC Semibold" charset="-122"/>
                <a:cs typeface="PingFang SC Semibold" charset="-122"/>
              </a:rPr>
              <a:t> 单调递增，对差分序列做组合计数，</a:t>
            </a:r>
            <a:endParaRPr lang="en-US" altLang="zh-CN" b="1" dirty="0" smtClean="0">
              <a:latin typeface="PingFang SC Semibold" charset="-122"/>
              <a:ea typeface="PingFang SC Semibold" charset="-122"/>
              <a:cs typeface="PingFang SC Semibold" charset="-122"/>
            </a:endParaRPr>
          </a:p>
        </p:txBody>
      </p:sp>
      <p:pic>
        <p:nvPicPr>
          <p:cNvPr id="2" name="Picture 1"/>
          <p:cNvPicPr>
            <a:picLocks noChangeAspect="1"/>
          </p:cNvPicPr>
          <p:nvPr/>
        </p:nvPicPr>
        <p:blipFill>
          <a:blip r:embed="rId3"/>
          <a:stretch>
            <a:fillRect/>
          </a:stretch>
        </p:blipFill>
        <p:spPr>
          <a:xfrm>
            <a:off x="5647018" y="2692445"/>
            <a:ext cx="3819712" cy="666071"/>
          </a:xfrm>
          <a:prstGeom prst="rect">
            <a:avLst/>
          </a:prstGeom>
        </p:spPr>
      </p:pic>
      <p:sp>
        <p:nvSpPr>
          <p:cNvPr id="11" name="TextBox 10"/>
          <p:cNvSpPr txBox="1"/>
          <p:nvPr/>
        </p:nvSpPr>
        <p:spPr>
          <a:xfrm>
            <a:off x="1331256" y="3119287"/>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仔细思考一下，发现</a:t>
            </a:r>
            <a:r>
              <a:rPr lang="en-US" altLang="zh-CN" b="1" dirty="0" err="1" smtClean="0">
                <a:latin typeface="PingFang SC Semibold" charset="-122"/>
                <a:ea typeface="PingFang SC Semibold" charset="-122"/>
                <a:cs typeface="PingFang SC Semibold" charset="-122"/>
              </a:rPr>
              <a:t>f_i</a:t>
            </a:r>
            <a:r>
              <a:rPr lang="zh-CN" altLang="en-US" b="1" dirty="0" smtClean="0">
                <a:latin typeface="PingFang SC Semibold" charset="-122"/>
                <a:ea typeface="PingFang SC Semibold" charset="-122"/>
                <a:cs typeface="PingFang SC Semibold" charset="-122"/>
              </a:rPr>
              <a:t>实际上是严格单增的。</a:t>
            </a:r>
            <a:endParaRPr lang="en-US" altLang="zh-CN" b="1" dirty="0">
              <a:latin typeface="PingFang SC Semibold" charset="-122"/>
              <a:ea typeface="PingFang SC Semibold" charset="-122"/>
              <a:cs typeface="PingFang SC Semibold" charset="-122"/>
            </a:endParaRPr>
          </a:p>
        </p:txBody>
      </p:sp>
      <p:sp>
        <p:nvSpPr>
          <p:cNvPr id="12" name="TextBox 11"/>
          <p:cNvSpPr txBox="1"/>
          <p:nvPr/>
        </p:nvSpPr>
        <p:spPr>
          <a:xfrm>
            <a:off x="1331256" y="3480581"/>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因此只需要记录</a:t>
            </a:r>
            <a:r>
              <a:rPr lang="en-US" altLang="zh-CN" b="1" dirty="0" smtClean="0">
                <a:latin typeface="PingFang SC Semibold" charset="-122"/>
                <a:ea typeface="PingFang SC Semibold" charset="-122"/>
                <a:cs typeface="PingFang SC Semibold" charset="-122"/>
              </a:rPr>
              <a:t>0</a:t>
            </a:r>
            <a:r>
              <a:rPr lang="zh-CN" altLang="en-US" b="1" dirty="0" smtClean="0">
                <a:latin typeface="PingFang SC Semibold" charset="-122"/>
                <a:ea typeface="PingFang SC Semibold" charset="-122"/>
                <a:cs typeface="PingFang SC Semibold" charset="-122"/>
              </a:rPr>
              <a:t>～</a:t>
            </a:r>
            <a:r>
              <a:rPr lang="en-US" altLang="zh-CN" b="1" dirty="0" smtClean="0">
                <a:latin typeface="PingFang SC Semibold" charset="-122"/>
                <a:ea typeface="PingFang SC Semibold" charset="-122"/>
                <a:cs typeface="PingFang SC Semibold" charset="-122"/>
              </a:rPr>
              <a:t>9</a:t>
            </a:r>
            <a:r>
              <a:rPr lang="zh-CN" altLang="en-US" b="1" dirty="0" smtClean="0">
                <a:latin typeface="PingFang SC Semibold" charset="-122"/>
                <a:ea typeface="PingFang SC Semibold" charset="-122"/>
                <a:cs typeface="PingFang SC Semibold" charset="-122"/>
              </a:rPr>
              <a:t>中每个数字在</a:t>
            </a:r>
            <a:r>
              <a:rPr lang="en-US" altLang="zh-CN" b="1" dirty="0" err="1" smtClean="0">
                <a:latin typeface="PingFang SC Semibold" charset="-122"/>
                <a:ea typeface="PingFang SC Semibold" charset="-122"/>
                <a:cs typeface="PingFang SC Semibold" charset="-122"/>
              </a:rPr>
              <a:t>f_i</a:t>
            </a:r>
            <a:r>
              <a:rPr lang="zh-CN" altLang="en-US" b="1" dirty="0" smtClean="0">
                <a:latin typeface="PingFang SC Semibold" charset="-122"/>
                <a:ea typeface="PingFang SC Semibold" charset="-122"/>
                <a:cs typeface="PingFang SC Semibold" charset="-122"/>
              </a:rPr>
              <a:t>中是否出现过即可。状态数是</a:t>
            </a:r>
            <a:r>
              <a:rPr lang="en-US" altLang="zh-CN" b="1" dirty="0" smtClean="0">
                <a:latin typeface="PingFang SC Semibold" charset="-122"/>
                <a:ea typeface="PingFang SC Semibold" charset="-122"/>
                <a:cs typeface="PingFang SC Semibold" charset="-122"/>
              </a:rPr>
              <a:t>O(2^10)</a:t>
            </a:r>
            <a:r>
              <a:rPr lang="zh-CN" altLang="en-US" b="1" dirty="0" smtClean="0">
                <a:latin typeface="PingFang SC Semibold" charset="-122"/>
                <a:ea typeface="PingFang SC Semibold" charset="-122"/>
                <a:cs typeface="PingFang SC Semibold" charset="-122"/>
              </a:rPr>
              <a:t>的。</a:t>
            </a:r>
            <a:endParaRPr lang="en-US" altLang="zh-CN" b="1" dirty="0">
              <a:latin typeface="PingFang SC Semibold" charset="-122"/>
              <a:ea typeface="PingFang SC Semibold" charset="-122"/>
              <a:cs typeface="PingFang SC Semibold" charset="-122"/>
            </a:endParaRPr>
          </a:p>
        </p:txBody>
      </p:sp>
      <p:sp>
        <p:nvSpPr>
          <p:cNvPr id="13" name="TextBox 12"/>
          <p:cNvSpPr txBox="1"/>
          <p:nvPr/>
        </p:nvSpPr>
        <p:spPr>
          <a:xfrm>
            <a:off x="748550" y="5780130"/>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外部就是正常的数位</a:t>
            </a:r>
            <a:r>
              <a:rPr lang="en-US" altLang="zh-CN" b="1" dirty="0" err="1" smtClean="0">
                <a:latin typeface="PingFang SC Semibold" charset="-122"/>
                <a:ea typeface="PingFang SC Semibold" charset="-122"/>
                <a:cs typeface="PingFang SC Semibold" charset="-122"/>
              </a:rPr>
              <a:t>dp</a:t>
            </a:r>
            <a:r>
              <a:rPr lang="zh-CN" altLang="en-US" b="1" dirty="0" smtClean="0">
                <a:latin typeface="PingFang SC Semibold" charset="-122"/>
                <a:ea typeface="PingFang SC Semibold" charset="-122"/>
                <a:cs typeface="PingFang SC Semibold" charset="-122"/>
              </a:rPr>
              <a:t>，相信大家都会。</a:t>
            </a:r>
            <a:endParaRPr lang="en-US" altLang="zh-CN" b="1" dirty="0">
              <a:latin typeface="PingFang SC Semibold" charset="-122"/>
              <a:ea typeface="PingFang SC Semibold" charset="-122"/>
              <a:cs typeface="PingFang SC Semibold" charset="-122"/>
            </a:endParaRPr>
          </a:p>
        </p:txBody>
      </p:sp>
      <p:sp>
        <p:nvSpPr>
          <p:cNvPr id="14" name="TextBox 13"/>
          <p:cNvSpPr txBox="1"/>
          <p:nvPr/>
        </p:nvSpPr>
        <p:spPr>
          <a:xfrm>
            <a:off x="1331256" y="3847276"/>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状态</a:t>
            </a:r>
            <a:r>
              <a:rPr lang="en-US" altLang="zh-CN" b="1" dirty="0" err="1" smtClean="0">
                <a:latin typeface="PingFang SC Semibold" charset="-122"/>
                <a:ea typeface="PingFang SC Semibold" charset="-122"/>
                <a:cs typeface="PingFang SC Semibold" charset="-122"/>
              </a:rPr>
              <a:t>st</a:t>
            </a:r>
            <a:r>
              <a:rPr lang="zh-CN" altLang="en-US" b="1" dirty="0" smtClean="0">
                <a:latin typeface="PingFang SC Semibold" charset="-122"/>
                <a:ea typeface="PingFang SC Semibold" charset="-122"/>
                <a:cs typeface="PingFang SC Semibold" charset="-122"/>
              </a:rPr>
              <a:t>后新添一个数</a:t>
            </a:r>
            <a:r>
              <a:rPr lang="en-US" altLang="zh-CN" b="1" dirty="0" smtClean="0">
                <a:latin typeface="PingFang SC Semibold" charset="-122"/>
                <a:ea typeface="PingFang SC Semibold" charset="-122"/>
                <a:cs typeface="PingFang SC Semibold" charset="-122"/>
              </a:rPr>
              <a:t>x</a:t>
            </a:r>
            <a:r>
              <a:rPr lang="zh-CN" altLang="en-US" b="1" dirty="0" smtClean="0">
                <a:latin typeface="PingFang SC Semibold" charset="-122"/>
                <a:ea typeface="PingFang SC Semibold" charset="-122"/>
                <a:cs typeface="PingFang SC Semibold" charset="-122"/>
              </a:rPr>
              <a:t>获得的新状态可以预处理得到。</a:t>
            </a:r>
            <a:endParaRPr lang="en-US" altLang="zh-CN" b="1" dirty="0">
              <a:latin typeface="PingFang SC Semibold" charset="-122"/>
              <a:ea typeface="PingFang SC Semibold" charset="-122"/>
              <a:cs typeface="PingFang SC Semibold" charset="-122"/>
            </a:endParaRPr>
          </a:p>
        </p:txBody>
      </p:sp>
      <p:pic>
        <p:nvPicPr>
          <p:cNvPr id="4" name="Picture 3"/>
          <p:cNvPicPr>
            <a:picLocks noChangeAspect="1"/>
          </p:cNvPicPr>
          <p:nvPr/>
        </p:nvPicPr>
        <p:blipFill>
          <a:blip r:embed="rId4"/>
          <a:stretch>
            <a:fillRect/>
          </a:stretch>
        </p:blipFill>
        <p:spPr>
          <a:xfrm>
            <a:off x="1331256" y="4334428"/>
            <a:ext cx="7557247" cy="1402892"/>
          </a:xfrm>
          <a:prstGeom prst="rect">
            <a:avLst/>
          </a:prstGeom>
        </p:spPr>
      </p:pic>
    </p:spTree>
    <p:extLst>
      <p:ext uri="{BB962C8B-B14F-4D97-AF65-F5344CB8AC3E}">
        <p14:creationId xmlns:p14="http://schemas.microsoft.com/office/powerpoint/2010/main" val="8583614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3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3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3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3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3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fade">
                                      <p:cBhvr>
                                        <p:cTn id="37" dur="300"/>
                                        <p:tgtEl>
                                          <p:spTgt spid="1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iterate type="lt">
                                    <p:tmPct val="0"/>
                                  </p:iterate>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fade">
                                      <p:cBhvr>
                                        <p:cTn id="42" dur="300"/>
                                        <p:tgtEl>
                                          <p:spTgt spid="1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iterate type="lt">
                                    <p:tmPct val="0"/>
                                  </p:iterate>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300"/>
                                        <p:tgtEl>
                                          <p:spTgt spid="1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iterate type="lt">
                                    <p:tmPct val="0"/>
                                  </p:iterate>
                                  <p:childTnLst>
                                    <p:set>
                                      <p:cBhvr>
                                        <p:cTn id="56" dur="1" fill="hold">
                                          <p:stCondLst>
                                            <p:cond delay="0"/>
                                          </p:stCondLst>
                                        </p:cTn>
                                        <p:tgtEl>
                                          <p:spTgt spid="13">
                                            <p:txEl>
                                              <p:pRg st="0" end="0"/>
                                            </p:txEl>
                                          </p:spTgt>
                                        </p:tgtEl>
                                        <p:attrNameLst>
                                          <p:attrName>style.visibility</p:attrName>
                                        </p:attrNameLst>
                                      </p:cBhvr>
                                      <p:to>
                                        <p:strVal val="visible"/>
                                      </p:to>
                                    </p:set>
                                    <p:animEffect transition="in" filter="fade">
                                      <p:cBhvr>
                                        <p:cTn id="57" dur="3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9" name="图片 3" descr="图片 3"/>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560" name="圆角矩形 6"/>
          <p:cNvSpPr/>
          <p:nvPr/>
        </p:nvSpPr>
        <p:spPr>
          <a:xfrm>
            <a:off x="4406900" y="2576513"/>
            <a:ext cx="3376613" cy="1706562"/>
          </a:xfrm>
          <a:prstGeom prst="roundRect">
            <a:avLst>
              <a:gd name="adj" fmla="val 16667"/>
            </a:avLst>
          </a:prstGeom>
          <a:solidFill>
            <a:schemeClr val="accent3">
              <a:lumOff val="44000"/>
              <a:alpha val="70195"/>
            </a:schemeClr>
          </a:solidFill>
          <a:ln w="12700">
            <a:miter lim="400000"/>
          </a:ln>
        </p:spPr>
        <p:txBody>
          <a:bodyPr lIns="45719" rIns="45719" anchor="ctr"/>
          <a:lstStyle/>
          <a:p>
            <a:pPr algn="ctr">
              <a:defRPr>
                <a:solidFill>
                  <a:schemeClr val="accent3">
                    <a:lumOff val="44000"/>
                  </a:schemeClr>
                </a:solidFill>
              </a:defRPr>
            </a:pPr>
            <a:endParaRPr/>
          </a:p>
        </p:txBody>
      </p:sp>
      <p:sp>
        <p:nvSpPr>
          <p:cNvPr id="561" name="直接连接符 8"/>
          <p:cNvSpPr/>
          <p:nvPr/>
        </p:nvSpPr>
        <p:spPr>
          <a:xfrm>
            <a:off x="1916113" y="3429000"/>
            <a:ext cx="2490787" cy="0"/>
          </a:xfrm>
          <a:prstGeom prst="line">
            <a:avLst/>
          </a:prstGeom>
          <a:ln w="57150">
            <a:solidFill>
              <a:schemeClr val="accent3">
                <a:lumOff val="44000"/>
              </a:schemeClr>
            </a:solidFill>
            <a:headEnd type="oval"/>
          </a:ln>
        </p:spPr>
        <p:txBody>
          <a:bodyPr lIns="45719" rIns="45719"/>
          <a:lstStyle/>
          <a:p>
            <a:endParaRPr/>
          </a:p>
        </p:txBody>
      </p:sp>
      <p:sp>
        <p:nvSpPr>
          <p:cNvPr id="562" name="直接连接符 12"/>
          <p:cNvSpPr/>
          <p:nvPr/>
        </p:nvSpPr>
        <p:spPr>
          <a:xfrm>
            <a:off x="7783513" y="3429000"/>
            <a:ext cx="2490788" cy="0"/>
          </a:xfrm>
          <a:prstGeom prst="line">
            <a:avLst/>
          </a:prstGeom>
          <a:ln w="57150">
            <a:solidFill>
              <a:schemeClr val="accent3">
                <a:lumOff val="44000"/>
              </a:schemeClr>
            </a:solidFill>
            <a:tailEnd type="oval"/>
          </a:ln>
        </p:spPr>
        <p:txBody>
          <a:bodyPr lIns="45719" rIns="45719"/>
          <a:lstStyle/>
          <a:p>
            <a:endParaRPr/>
          </a:p>
        </p:txBody>
      </p:sp>
      <p:sp>
        <p:nvSpPr>
          <p:cNvPr id="563" name="文本框 15"/>
          <p:cNvSpPr txBox="1"/>
          <p:nvPr/>
        </p:nvSpPr>
        <p:spPr>
          <a:xfrm>
            <a:off x="5499098" y="4375090"/>
            <a:ext cx="2284415"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b="1">
                <a:solidFill>
                  <a:schemeClr val="accent3">
                    <a:lumOff val="44000"/>
                  </a:schemeClr>
                </a:solidFill>
                <a:latin typeface="微软雅黑"/>
                <a:ea typeface="微软雅黑"/>
                <a:cs typeface="微软雅黑"/>
                <a:sym typeface="微软雅黑"/>
              </a:defRPr>
            </a:lvl1pPr>
          </a:lstStyle>
          <a:p>
            <a:r>
              <a:rPr lang="en-US" dirty="0" err="1"/>
              <a:t>d</a:t>
            </a:r>
            <a:r>
              <a:rPr lang="en-US" dirty="0" err="1" smtClean="0"/>
              <a:t>p</a:t>
            </a:r>
            <a:r>
              <a:rPr lang="en-US" dirty="0" smtClean="0"/>
              <a:t> x ??? </a:t>
            </a:r>
            <a:endParaRPr dirty="0"/>
          </a:p>
        </p:txBody>
      </p:sp>
      <p:sp>
        <p:nvSpPr>
          <p:cNvPr id="564" name="TextBox 13"/>
          <p:cNvSpPr txBox="1"/>
          <p:nvPr/>
        </p:nvSpPr>
        <p:spPr>
          <a:xfrm>
            <a:off x="4081462" y="4737811"/>
            <a:ext cx="4027488" cy="18466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defTabSz="1216025">
              <a:spcBef>
                <a:spcPts val="200"/>
              </a:spcBef>
              <a:defRPr sz="1200">
                <a:solidFill>
                  <a:schemeClr val="accent3">
                    <a:lumOff val="44000"/>
                  </a:schemeClr>
                </a:solidFill>
                <a:latin typeface="Arial"/>
                <a:ea typeface="Arial"/>
                <a:cs typeface="Arial"/>
                <a:sym typeface="Arial"/>
              </a:defRPr>
            </a:pPr>
            <a:r>
              <a:rPr lang="zh-CN" altLang="en-US" dirty="0" smtClean="0">
                <a:latin typeface="微软雅黑"/>
                <a:ea typeface="微软雅黑"/>
                <a:cs typeface="微软雅黑"/>
                <a:sym typeface="微软雅黑"/>
              </a:rPr>
              <a:t>这里有几个小题，供君切着玩儿</a:t>
            </a:r>
            <a:endParaRPr dirty="0">
              <a:latin typeface="微软雅黑"/>
              <a:ea typeface="微软雅黑"/>
              <a:cs typeface="微软雅黑"/>
              <a:sym typeface="微软雅黑"/>
            </a:endParaRPr>
          </a:p>
        </p:txBody>
      </p:sp>
      <p:pic>
        <p:nvPicPr>
          <p:cNvPr id="565" name="图片 9" descr="图片 9"/>
          <p:cNvPicPr>
            <a:picLocks noChangeAspect="1"/>
          </p:cNvPicPr>
          <p:nvPr/>
        </p:nvPicPr>
        <p:blipFill>
          <a:blip r:embed="rId3">
            <a:extLst/>
          </a:blip>
          <a:stretch>
            <a:fillRect/>
          </a:stretch>
        </p:blipFill>
        <p:spPr>
          <a:xfrm>
            <a:off x="4897437" y="3068638"/>
            <a:ext cx="2397126" cy="720726"/>
          </a:xfrm>
          <a:prstGeom prst="rect">
            <a:avLst/>
          </a:prstGeom>
          <a:ln w="12700">
            <a:miter lim="400000"/>
          </a:ln>
        </p:spPr>
      </p:pic>
    </p:spTree>
    <p:extLst>
      <p:ext uri="{BB962C8B-B14F-4D97-AF65-F5344CB8AC3E}">
        <p14:creationId xmlns:p14="http://schemas.microsoft.com/office/powerpoint/2010/main" val="996033987"/>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tx1"/>
                </a:solidFill>
                <a:latin typeface="Impact" charset="0"/>
                <a:ea typeface="Impact" charset="0"/>
                <a:cs typeface="Impact" charset="0"/>
              </a:rPr>
              <a:t>Delivery Club</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err="1"/>
              <a:t>Codeforces</a:t>
            </a:r>
            <a:r>
              <a:rPr lang="en-US" sz="1100" i="1" dirty="0"/>
              <a:t> Round #441 (Div. 1, by Moscow Team Olympiad</a:t>
            </a:r>
            <a:r>
              <a:rPr lang="en-US" sz="1100" i="1" dirty="0" smtClean="0"/>
              <a:t>), Problem E.</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9130553" cy="4339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题目描述</a:t>
            </a:r>
            <a:endParaRPr lang="en-US" altLang="zh-CN" sz="2000" b="1" u="sng" dirty="0" smtClean="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有两个人在一根数轴上送货，起初一个人在</a:t>
            </a:r>
            <a:r>
              <a:rPr lang="en-US" altLang="zh-CN" b="1" dirty="0" smtClean="0">
                <a:latin typeface="PingFang SC Semibold" charset="-122"/>
                <a:ea typeface="PingFang SC Semibold" charset="-122"/>
                <a:cs typeface="PingFang SC Semibold" charset="-122"/>
              </a:rPr>
              <a:t>s_1,</a:t>
            </a:r>
            <a:r>
              <a:rPr lang="zh-CN" altLang="en-US" b="1" dirty="0" smtClean="0">
                <a:latin typeface="PingFang SC Semibold" charset="-122"/>
                <a:ea typeface="PingFang SC Semibold" charset="-122"/>
                <a:cs typeface="PingFang SC Semibold" charset="-122"/>
              </a:rPr>
              <a:t> 一个人在</a:t>
            </a:r>
            <a:r>
              <a:rPr lang="en-US" altLang="zh-CN" b="1" dirty="0" smtClean="0">
                <a:latin typeface="PingFang SC Semibold" charset="-122"/>
                <a:ea typeface="PingFang SC Semibold" charset="-122"/>
                <a:cs typeface="PingFang SC Semibold" charset="-122"/>
              </a:rPr>
              <a:t>s_2</a:t>
            </a:r>
            <a:r>
              <a:rPr lang="zh-CN" altLang="en-US" b="1" dirty="0" smtClean="0">
                <a:latin typeface="PingFang SC Semibold" charset="-122"/>
                <a:ea typeface="PingFang SC Semibold" charset="-122"/>
                <a:cs typeface="PingFang SC Semibold" charset="-122"/>
              </a:rPr>
              <a:t>。</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一共有</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个订单要送，严格按照时间顺序。第</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个订单要送到数轴上的</a:t>
            </a:r>
            <a:r>
              <a:rPr lang="en-US" altLang="zh-CN" b="1" dirty="0" err="1" smtClean="0">
                <a:latin typeface="PingFang SC Semibold" charset="-122"/>
                <a:ea typeface="PingFang SC Semibold" charset="-122"/>
                <a:cs typeface="PingFang SC Semibold" charset="-122"/>
              </a:rPr>
              <a:t>x_i</a:t>
            </a:r>
            <a:r>
              <a:rPr lang="zh-CN" altLang="en-US" b="1" dirty="0" smtClean="0">
                <a:latin typeface="PingFang SC Semibold" charset="-122"/>
                <a:ea typeface="PingFang SC Semibold" charset="-122"/>
                <a:cs typeface="PingFang SC Semibold" charset="-122"/>
              </a:rPr>
              <a:t>位置。每个订单恰好一个人去送，且在这个过程当中另一人始终保持在原地不动。</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你可以安排每个订单由哪个人去送，从而最小化整个过程中两个人之间的最大距离。</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r>
              <a:rPr lang="zh-CN" altLang="en-US" sz="2000" b="1" u="sng" dirty="0">
                <a:latin typeface="Microsoft YaHei" charset="-122"/>
                <a:ea typeface="Microsoft YaHei" charset="-122"/>
                <a:cs typeface="Microsoft YaHei" charset="-122"/>
              </a:rPr>
              <a:t>数据范围</a:t>
            </a:r>
            <a:endParaRPr lang="en-US" altLang="zh-CN" sz="2000" b="1" u="sng" dirty="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1</a:t>
            </a:r>
            <a:r>
              <a:rPr lang="zh-CN" altLang="en-US" b="1" dirty="0" smtClean="0">
                <a:latin typeface="PingFang SC Semibold" charset="-122"/>
                <a:ea typeface="PingFang SC Semibold" charset="-122"/>
                <a:cs typeface="PingFang SC Semibold" charset="-122"/>
              </a:rPr>
              <a:t> </a:t>
            </a:r>
            <a:r>
              <a:rPr lang="en-US" altLang="zh-CN" b="1" dirty="0" smtClean="0">
                <a:latin typeface="PingFang SC Semibold" charset="-122"/>
                <a:ea typeface="PingFang SC Semibold" charset="-122"/>
                <a:cs typeface="PingFang SC Semibold" charset="-122"/>
              </a:rPr>
              <a:t>&lt;= n &lt;= 10^5</a:t>
            </a: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a:latin typeface="PingFang SC Semibold" charset="-122"/>
                <a:ea typeface="PingFang SC Semibold" charset="-122"/>
                <a:cs typeface="PingFang SC Semibold" charset="-122"/>
              </a:rPr>
              <a:t>0</a:t>
            </a:r>
            <a:r>
              <a:rPr lang="en-US" altLang="zh-CN" b="1" dirty="0" smtClean="0">
                <a:latin typeface="PingFang SC Semibold" charset="-122"/>
                <a:ea typeface="PingFang SC Semibold" charset="-122"/>
                <a:cs typeface="PingFang SC Semibold" charset="-122"/>
              </a:rPr>
              <a:t> &lt;= x_i,s1,s2 &lt;= 10^9</a:t>
            </a:r>
            <a:r>
              <a:rPr lang="zh-CN" altLang="en-US" b="1" dirty="0" smtClean="0">
                <a:latin typeface="PingFang SC Semibold" charset="-122"/>
                <a:ea typeface="PingFang SC Semibold" charset="-122"/>
                <a:cs typeface="PingFang SC Semibold" charset="-122"/>
              </a:rPr>
              <a:t>，位置两两不同。</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1425296424"/>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tx1"/>
                </a:solidFill>
                <a:latin typeface="Impact" charset="0"/>
                <a:ea typeface="Impact" charset="0"/>
                <a:cs typeface="Impact" charset="0"/>
              </a:rPr>
              <a:t>Delivery Club</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err="1"/>
              <a:t>Codeforces</a:t>
            </a:r>
            <a:r>
              <a:rPr lang="en-US" sz="1100" i="1" dirty="0"/>
              <a:t> Round #441 (Div. 1, by Moscow Team Olympiad</a:t>
            </a:r>
            <a:r>
              <a:rPr lang="en-US" sz="1100" i="1" dirty="0" smtClean="0"/>
              <a:t>), Problem E.</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TextBox 6"/>
          <p:cNvSpPr txBox="1"/>
          <p:nvPr/>
        </p:nvSpPr>
        <p:spPr>
          <a:xfrm>
            <a:off x="945775" y="1186122"/>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二分答案，问题转化为判定在距离始终</a:t>
            </a:r>
            <a:r>
              <a:rPr lang="en-US" altLang="zh-CN" b="1" dirty="0" smtClean="0">
                <a:latin typeface="PingFang SC Semibold" charset="-122"/>
                <a:ea typeface="PingFang SC Semibold" charset="-122"/>
                <a:cs typeface="PingFang SC Semibold" charset="-122"/>
              </a:rPr>
              <a:t>&lt;=mid</a:t>
            </a:r>
            <a:r>
              <a:rPr lang="zh-CN" altLang="en-US" b="1" dirty="0" smtClean="0">
                <a:latin typeface="PingFang SC Semibold" charset="-122"/>
                <a:ea typeface="PingFang SC Semibold" charset="-122"/>
                <a:cs typeface="PingFang SC Semibold" charset="-122"/>
              </a:rPr>
              <a:t>的前提下能否完成任务。</a:t>
            </a:r>
            <a:endParaRPr lang="en-US" altLang="zh-CN" b="1" dirty="0">
              <a:latin typeface="PingFang SC Semibold" charset="-122"/>
              <a:ea typeface="PingFang SC Semibold" charset="-122"/>
              <a:cs typeface="PingFang SC Semibold" charset="-122"/>
            </a:endParaRPr>
          </a:p>
        </p:txBody>
      </p:sp>
      <p:sp>
        <p:nvSpPr>
          <p:cNvPr id="8" name="TextBox 7"/>
          <p:cNvSpPr txBox="1"/>
          <p:nvPr/>
        </p:nvSpPr>
        <p:spPr>
          <a:xfrm>
            <a:off x="945774" y="1570840"/>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令</a:t>
            </a:r>
            <a:r>
              <a:rPr lang="en-US" altLang="zh-CN" b="1" dirty="0" err="1" smtClean="0">
                <a:latin typeface="PingFang SC Semibold" charset="-122"/>
                <a:ea typeface="PingFang SC Semibold" charset="-122"/>
                <a:cs typeface="PingFang SC Semibold" charset="-122"/>
              </a:rPr>
              <a:t>dp</a:t>
            </a:r>
            <a:r>
              <a:rPr lang="en-US" altLang="zh-CN" b="1" dirty="0" smtClean="0">
                <a:latin typeface="PingFang SC Semibold" charset="-122"/>
                <a:ea typeface="PingFang SC Semibold" charset="-122"/>
                <a:cs typeface="PingFang SC Semibold" charset="-122"/>
              </a:rPr>
              <a:t>_{</a:t>
            </a:r>
            <a:r>
              <a:rPr lang="en-US" altLang="zh-CN" b="1" dirty="0" err="1">
                <a:latin typeface="PingFang SC Semibold" charset="-122"/>
                <a:ea typeface="PingFang SC Semibold" charset="-122"/>
                <a:cs typeface="PingFang SC Semibold" charset="-122"/>
              </a:rPr>
              <a:t>i</a:t>
            </a:r>
            <a:r>
              <a:rPr lang="en-US" altLang="zh-CN" b="1" dirty="0" err="1" smtClean="0">
                <a:latin typeface="PingFang SC Semibold" charset="-122"/>
                <a:ea typeface="PingFang SC Semibold" charset="-122"/>
                <a:cs typeface="PingFang SC Semibold" charset="-122"/>
              </a:rPr>
              <a:t>,j</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 表示送完第</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个订单，其中一人在</a:t>
            </a:r>
            <a:r>
              <a:rPr lang="en-US" altLang="zh-CN" b="1" dirty="0" err="1" smtClean="0">
                <a:latin typeface="PingFang SC Semibold" charset="-122"/>
                <a:ea typeface="PingFang SC Semibold" charset="-122"/>
                <a:cs typeface="PingFang SC Semibold" charset="-122"/>
              </a:rPr>
              <a:t>x_i</a:t>
            </a:r>
            <a:r>
              <a:rPr lang="zh-CN" altLang="en-US" b="1" dirty="0" smtClean="0">
                <a:latin typeface="PingFang SC Semibold" charset="-122"/>
                <a:ea typeface="PingFang SC Semibold" charset="-122"/>
                <a:cs typeface="PingFang SC Semibold" charset="-122"/>
              </a:rPr>
              <a:t>，另一人在</a:t>
            </a:r>
            <a:r>
              <a:rPr lang="en-US" altLang="zh-CN" b="1" dirty="0" err="1" smtClean="0">
                <a:latin typeface="PingFang SC Semibold" charset="-122"/>
                <a:ea typeface="PingFang SC Semibold" charset="-122"/>
                <a:cs typeface="PingFang SC Semibold" charset="-122"/>
              </a:rPr>
              <a:t>x_j</a:t>
            </a:r>
            <a:r>
              <a:rPr lang="zh-CN" altLang="en-US" b="1" dirty="0" smtClean="0">
                <a:latin typeface="PingFang SC Semibold" charset="-122"/>
                <a:ea typeface="PingFang SC Semibold" charset="-122"/>
                <a:cs typeface="PingFang SC Semibold" charset="-122"/>
              </a:rPr>
              <a:t>的情形能否达到。其中</a:t>
            </a:r>
            <a:r>
              <a:rPr lang="en-US" altLang="zh-CN" b="1" dirty="0" smtClean="0">
                <a:latin typeface="PingFang SC Semibold" charset="-122"/>
                <a:ea typeface="PingFang SC Semibold" charset="-122"/>
                <a:cs typeface="PingFang SC Semibold" charset="-122"/>
              </a:rPr>
              <a:t>j &lt; </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a:t>
            </a:r>
            <a:endParaRPr lang="en-US" altLang="zh-CN" b="1" dirty="0">
              <a:latin typeface="PingFang SC Semibold" charset="-122"/>
              <a:ea typeface="PingFang SC Semibold" charset="-122"/>
              <a:cs typeface="PingFang SC Semibold" charset="-122"/>
            </a:endParaRPr>
          </a:p>
        </p:txBody>
      </p:sp>
      <p:pic>
        <p:nvPicPr>
          <p:cNvPr id="4" name="Picture 3"/>
          <p:cNvPicPr>
            <a:picLocks noChangeAspect="1"/>
          </p:cNvPicPr>
          <p:nvPr/>
        </p:nvPicPr>
        <p:blipFill>
          <a:blip r:embed="rId3"/>
          <a:stretch>
            <a:fillRect/>
          </a:stretch>
        </p:blipFill>
        <p:spPr>
          <a:xfrm>
            <a:off x="1062318" y="2187316"/>
            <a:ext cx="9211235" cy="508278"/>
          </a:xfrm>
          <a:prstGeom prst="rect">
            <a:avLst/>
          </a:prstGeom>
        </p:spPr>
      </p:pic>
      <p:sp>
        <p:nvSpPr>
          <p:cNvPr id="12" name="TextBox 11"/>
          <p:cNvSpPr txBox="1"/>
          <p:nvPr/>
        </p:nvSpPr>
        <p:spPr>
          <a:xfrm>
            <a:off x="945773" y="2721525"/>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只有</a:t>
            </a:r>
            <a:r>
              <a:rPr lang="en-US" altLang="zh-CN" b="1" dirty="0" err="1" smtClean="0">
                <a:latin typeface="PingFang SC Semibold" charset="-122"/>
                <a:ea typeface="PingFang SC Semibold" charset="-122"/>
                <a:cs typeface="PingFang SC Semibold" charset="-122"/>
              </a:rPr>
              <a:t>dp</a:t>
            </a:r>
            <a:r>
              <a:rPr lang="en-US" altLang="zh-CN" b="1" dirty="0" smtClean="0">
                <a:latin typeface="PingFang SC Semibold" charset="-122"/>
                <a:ea typeface="PingFang SC Semibold" charset="-122"/>
                <a:cs typeface="PingFang SC Semibold" charset="-122"/>
              </a:rPr>
              <a:t>_{i+1,i}</a:t>
            </a:r>
            <a:r>
              <a:rPr lang="zh-CN" altLang="en-US" b="1" dirty="0" smtClean="0">
                <a:latin typeface="PingFang SC Semibold" charset="-122"/>
                <a:ea typeface="PingFang SC Semibold" charset="-122"/>
                <a:cs typeface="PingFang SC Semibold" charset="-122"/>
              </a:rPr>
              <a:t>有机会从</a:t>
            </a:r>
            <a:r>
              <a:rPr lang="en-US" altLang="zh-CN" b="1" dirty="0" smtClean="0">
                <a:latin typeface="PingFang SC Semibold" charset="-122"/>
                <a:ea typeface="PingFang SC Semibold" charset="-122"/>
                <a:cs typeface="PingFang SC Semibold" charset="-122"/>
              </a:rPr>
              <a:t>0</a:t>
            </a:r>
            <a:r>
              <a:rPr lang="zh-CN" altLang="en-US" b="1" dirty="0" smtClean="0">
                <a:latin typeface="PingFang SC Semibold" charset="-122"/>
                <a:ea typeface="PingFang SC Semibold" charset="-122"/>
                <a:cs typeface="PingFang SC Semibold" charset="-122"/>
              </a:rPr>
              <a:t>变成</a:t>
            </a:r>
            <a:r>
              <a:rPr lang="en-US" altLang="zh-CN" b="1" dirty="0" smtClean="0">
                <a:latin typeface="PingFang SC Semibold" charset="-122"/>
                <a:ea typeface="PingFang SC Semibold" charset="-122"/>
                <a:cs typeface="PingFang SC Semibold" charset="-122"/>
              </a:rPr>
              <a:t>1</a:t>
            </a:r>
            <a:r>
              <a:rPr lang="zh-CN" altLang="en-US" b="1" dirty="0" smtClean="0">
                <a:latin typeface="PingFang SC Semibold" charset="-122"/>
                <a:ea typeface="PingFang SC Semibold" charset="-122"/>
                <a:cs typeface="PingFang SC Semibold" charset="-122"/>
              </a:rPr>
              <a:t>。当</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与</a:t>
            </a:r>
            <a:r>
              <a:rPr lang="en-US" altLang="zh-CN" b="1" dirty="0" smtClean="0">
                <a:latin typeface="PingFang SC Semibold" charset="-122"/>
                <a:ea typeface="PingFang SC Semibold" charset="-122"/>
                <a:cs typeface="PingFang SC Semibold" charset="-122"/>
              </a:rPr>
              <a:t>i+1</a:t>
            </a:r>
            <a:r>
              <a:rPr lang="zh-CN" altLang="en-US" b="1" dirty="0" smtClean="0">
                <a:latin typeface="PingFang SC Semibold" charset="-122"/>
                <a:ea typeface="PingFang SC Semibold" charset="-122"/>
                <a:cs typeface="PingFang SC Semibold" charset="-122"/>
              </a:rPr>
              <a:t>距离过大时其他的</a:t>
            </a:r>
            <a:r>
              <a:rPr lang="en-US" altLang="zh-CN" b="1" dirty="0" err="1" smtClean="0">
                <a:latin typeface="PingFang SC Semibold" charset="-122"/>
                <a:ea typeface="PingFang SC Semibold" charset="-122"/>
                <a:cs typeface="PingFang SC Semibold" charset="-122"/>
              </a:rPr>
              <a:t>dp</a:t>
            </a:r>
            <a:r>
              <a:rPr lang="zh-CN" altLang="en-US" b="1" dirty="0" smtClean="0">
                <a:latin typeface="PingFang SC Semibold" charset="-122"/>
                <a:ea typeface="PingFang SC Semibold" charset="-122"/>
                <a:cs typeface="PingFang SC Semibold" charset="-122"/>
              </a:rPr>
              <a:t>值都会被清成</a:t>
            </a:r>
            <a:r>
              <a:rPr lang="en-US" altLang="zh-CN" b="1" dirty="0" smtClean="0">
                <a:latin typeface="PingFang SC Semibold" charset="-122"/>
                <a:ea typeface="PingFang SC Semibold" charset="-122"/>
                <a:cs typeface="PingFang SC Semibold" charset="-122"/>
              </a:rPr>
              <a:t>false</a:t>
            </a:r>
            <a:r>
              <a:rPr lang="zh-CN" altLang="en-US" b="1" dirty="0" smtClean="0">
                <a:latin typeface="PingFang SC Semibold" charset="-122"/>
                <a:ea typeface="PingFang SC Semibold" charset="-122"/>
                <a:cs typeface="PingFang SC Semibold" charset="-122"/>
              </a:rPr>
              <a:t>。</a:t>
            </a:r>
            <a:endParaRPr lang="en-US" altLang="zh-CN" b="1" dirty="0">
              <a:latin typeface="PingFang SC Semibold" charset="-122"/>
              <a:ea typeface="PingFang SC Semibold" charset="-122"/>
              <a:cs typeface="PingFang SC Semibold" charset="-122"/>
            </a:endParaRPr>
          </a:p>
        </p:txBody>
      </p:sp>
      <p:sp>
        <p:nvSpPr>
          <p:cNvPr id="13" name="TextBox 12"/>
          <p:cNvSpPr txBox="1"/>
          <p:nvPr/>
        </p:nvSpPr>
        <p:spPr>
          <a:xfrm>
            <a:off x="945772" y="3101740"/>
            <a:ext cx="11062449"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2000" b="1" dirty="0" smtClean="0">
                <a:solidFill>
                  <a:srgbClr val="0F966A"/>
                </a:solidFill>
                <a:latin typeface="Microsoft YaHei" charset="-122"/>
                <a:ea typeface="Microsoft YaHei" charset="-122"/>
                <a:cs typeface="Microsoft YaHei" charset="-122"/>
              </a:rPr>
              <a:t>考虑对数轴维护一棵线段树表示</a:t>
            </a:r>
            <a:r>
              <a:rPr lang="en-US" altLang="zh-CN" sz="2000" b="1" dirty="0" err="1" smtClean="0">
                <a:solidFill>
                  <a:srgbClr val="0F966A"/>
                </a:solidFill>
                <a:latin typeface="Microsoft YaHei" charset="-122"/>
                <a:ea typeface="Microsoft YaHei" charset="-122"/>
                <a:cs typeface="Microsoft YaHei" charset="-122"/>
              </a:rPr>
              <a:t>dp</a:t>
            </a:r>
            <a:r>
              <a:rPr lang="zh-CN" altLang="en-US" sz="2000" b="1" dirty="0" smtClean="0">
                <a:solidFill>
                  <a:srgbClr val="0F966A"/>
                </a:solidFill>
                <a:latin typeface="Microsoft YaHei" charset="-122"/>
                <a:ea typeface="Microsoft YaHei" charset="-122"/>
                <a:cs typeface="Microsoft YaHei" charset="-122"/>
              </a:rPr>
              <a:t>数组，用坐标来表示一个订单</a:t>
            </a:r>
            <a:endParaRPr lang="en-US" altLang="zh-CN" sz="2000" b="1" dirty="0" smtClean="0">
              <a:solidFill>
                <a:srgbClr val="0F966A"/>
              </a:solidFill>
              <a:latin typeface="Microsoft YaHei" charset="-122"/>
              <a:ea typeface="Microsoft YaHei" charset="-122"/>
              <a:cs typeface="Microsoft YaHei" charset="-122"/>
            </a:endParaRPr>
          </a:p>
          <a:p>
            <a:pPr lvl="1" indent="0" hangingPunct="1">
              <a:lnSpc>
                <a:spcPct val="150000"/>
              </a:lnSpc>
            </a:pPr>
            <a:r>
              <a:rPr lang="en-US" altLang="zh-CN" b="1" dirty="0">
                <a:latin typeface="PingFang SC Semibold" charset="-122"/>
                <a:ea typeface="PingFang SC Semibold" charset="-122"/>
                <a:cs typeface="PingFang SC Semibold" charset="-122"/>
              </a:rPr>
              <a:t>	</a:t>
            </a:r>
            <a:r>
              <a:rPr lang="zh-CN" altLang="en-US" sz="1600" b="1" dirty="0" smtClean="0">
                <a:latin typeface="PingFang SC Semibold" charset="-122"/>
                <a:ea typeface="PingFang SC Semibold" charset="-122"/>
                <a:cs typeface="PingFang SC Semibold" charset="-122"/>
              </a:rPr>
              <a:t>第一种转移可以定位到数轴上的一段区间，区间求</a:t>
            </a:r>
            <a:r>
              <a:rPr lang="en-US" altLang="zh-CN" sz="1600" b="1" dirty="0" smtClean="0">
                <a:latin typeface="PingFang SC Semibold" charset="-122"/>
                <a:ea typeface="PingFang SC Semibold" charset="-122"/>
                <a:cs typeface="PingFang SC Semibold" charset="-122"/>
              </a:rPr>
              <a:t>or</a:t>
            </a:r>
            <a:r>
              <a:rPr lang="zh-CN" altLang="en-US" sz="1600" b="1" dirty="0" smtClean="0">
                <a:latin typeface="PingFang SC Semibold" charset="-122"/>
                <a:ea typeface="PingFang SC Semibold" charset="-122"/>
                <a:cs typeface="PingFang SC Semibold" charset="-122"/>
              </a:rPr>
              <a:t>可得</a:t>
            </a:r>
            <a:r>
              <a:rPr lang="en-US" altLang="zh-CN" sz="1600" b="1" dirty="0" err="1" smtClean="0">
                <a:latin typeface="PingFang SC Semibold" charset="-122"/>
                <a:ea typeface="PingFang SC Semibold" charset="-122"/>
                <a:cs typeface="PingFang SC Semibold" charset="-122"/>
              </a:rPr>
              <a:t>x_i</a:t>
            </a:r>
            <a:r>
              <a:rPr lang="zh-CN" altLang="en-US" sz="1600" b="1" dirty="0" smtClean="0">
                <a:latin typeface="PingFang SC Semibold" charset="-122"/>
                <a:ea typeface="PingFang SC Semibold" charset="-122"/>
                <a:cs typeface="PingFang SC Semibold" charset="-122"/>
              </a:rPr>
              <a:t>位置的新</a:t>
            </a:r>
            <a:r>
              <a:rPr lang="en-US" altLang="zh-CN" sz="1600" b="1" dirty="0" err="1" smtClean="0">
                <a:latin typeface="PingFang SC Semibold" charset="-122"/>
                <a:ea typeface="PingFang SC Semibold" charset="-122"/>
                <a:cs typeface="PingFang SC Semibold" charset="-122"/>
              </a:rPr>
              <a:t>dp</a:t>
            </a:r>
            <a:r>
              <a:rPr lang="zh-CN" altLang="en-US" sz="1600" b="1" dirty="0" smtClean="0">
                <a:latin typeface="PingFang SC Semibold" charset="-122"/>
                <a:ea typeface="PingFang SC Semibold" charset="-122"/>
                <a:cs typeface="PingFang SC Semibold" charset="-122"/>
              </a:rPr>
              <a:t>值</a:t>
            </a:r>
            <a:endParaRPr lang="en-US" altLang="zh-CN" sz="1600" b="1" dirty="0" smtClean="0">
              <a:latin typeface="PingFang SC Semibold" charset="-122"/>
              <a:ea typeface="PingFang SC Semibold" charset="-122"/>
              <a:cs typeface="PingFang SC Semibold" charset="-122"/>
            </a:endParaRPr>
          </a:p>
          <a:p>
            <a:pPr lvl="1" indent="0" hangingPunct="1">
              <a:lnSpc>
                <a:spcPct val="150000"/>
              </a:lnSpc>
            </a:pPr>
            <a:r>
              <a:rPr lang="en-US" altLang="zh-CN" sz="1600" b="1" dirty="0">
                <a:latin typeface="PingFang SC Semibold" charset="-122"/>
                <a:ea typeface="PingFang SC Semibold" charset="-122"/>
                <a:cs typeface="PingFang SC Semibold" charset="-122"/>
              </a:rPr>
              <a:t>	</a:t>
            </a:r>
            <a:r>
              <a:rPr lang="zh-CN" altLang="en-US" sz="1600" b="1" dirty="0" smtClean="0">
                <a:latin typeface="PingFang SC Semibold" charset="-122"/>
                <a:ea typeface="PingFang SC Semibold" charset="-122"/>
                <a:cs typeface="PingFang SC Semibold" charset="-122"/>
              </a:rPr>
              <a:t>第二种转移为区间修改或不动</a:t>
            </a:r>
            <a:endParaRPr lang="en-US" altLang="zh-CN" sz="1600" b="1" dirty="0">
              <a:latin typeface="PingFang SC Semibold" charset="-122"/>
              <a:ea typeface="PingFang SC Semibold" charset="-122"/>
              <a:cs typeface="PingFang SC Semibold" charset="-122"/>
            </a:endParaRPr>
          </a:p>
        </p:txBody>
      </p:sp>
      <p:sp>
        <p:nvSpPr>
          <p:cNvPr id="14" name="TextBox 13"/>
          <p:cNvSpPr txBox="1"/>
          <p:nvPr/>
        </p:nvSpPr>
        <p:spPr>
          <a:xfrm>
            <a:off x="945771" y="4383985"/>
            <a:ext cx="11062449"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2000" b="1" dirty="0" smtClean="0">
                <a:solidFill>
                  <a:srgbClr val="0F966A"/>
                </a:solidFill>
                <a:latin typeface="Microsoft YaHei" charset="-122"/>
                <a:ea typeface="Microsoft YaHei" charset="-122"/>
                <a:cs typeface="Microsoft YaHei" charset="-122"/>
              </a:rPr>
              <a:t>考虑用一个</a:t>
            </a:r>
            <a:r>
              <a:rPr lang="en-US" altLang="zh-CN" sz="2000" b="1" dirty="0" smtClean="0">
                <a:solidFill>
                  <a:srgbClr val="0F966A"/>
                </a:solidFill>
                <a:latin typeface="Microsoft YaHei" charset="-122"/>
                <a:ea typeface="Microsoft YaHei" charset="-122"/>
                <a:cs typeface="Microsoft YaHei" charset="-122"/>
              </a:rPr>
              <a:t>set</a:t>
            </a:r>
            <a:r>
              <a:rPr lang="zh-CN" altLang="en-US" sz="2000" b="1" dirty="0" smtClean="0">
                <a:solidFill>
                  <a:srgbClr val="0F966A"/>
                </a:solidFill>
                <a:latin typeface="Microsoft YaHei" charset="-122"/>
                <a:ea typeface="Microsoft YaHei" charset="-122"/>
                <a:cs typeface="Microsoft YaHei" charset="-122"/>
              </a:rPr>
              <a:t>维护所有</a:t>
            </a:r>
            <a:r>
              <a:rPr lang="en-US" altLang="zh-CN" sz="2000" b="1" dirty="0" err="1" smtClean="0">
                <a:solidFill>
                  <a:srgbClr val="0F966A"/>
                </a:solidFill>
                <a:latin typeface="Microsoft YaHei" charset="-122"/>
                <a:ea typeface="Microsoft YaHei" charset="-122"/>
                <a:cs typeface="Microsoft YaHei" charset="-122"/>
              </a:rPr>
              <a:t>dp</a:t>
            </a:r>
            <a:r>
              <a:rPr lang="zh-CN" altLang="en-US" sz="2000" b="1" dirty="0" smtClean="0">
                <a:solidFill>
                  <a:srgbClr val="0F966A"/>
                </a:solidFill>
                <a:latin typeface="Microsoft YaHei" charset="-122"/>
                <a:ea typeface="Microsoft YaHei" charset="-122"/>
                <a:cs typeface="Microsoft YaHei" charset="-122"/>
              </a:rPr>
              <a:t>值为</a:t>
            </a:r>
            <a:r>
              <a:rPr lang="en-US" altLang="zh-CN" sz="2000" b="1" dirty="0" smtClean="0">
                <a:solidFill>
                  <a:srgbClr val="0F966A"/>
                </a:solidFill>
                <a:latin typeface="Microsoft YaHei" charset="-122"/>
                <a:ea typeface="Microsoft YaHei" charset="-122"/>
                <a:cs typeface="Microsoft YaHei" charset="-122"/>
              </a:rPr>
              <a:t>true</a:t>
            </a:r>
            <a:r>
              <a:rPr lang="zh-CN" altLang="en-US" sz="2000" b="1" dirty="0" smtClean="0">
                <a:solidFill>
                  <a:srgbClr val="0F966A"/>
                </a:solidFill>
                <a:latin typeface="Microsoft YaHei" charset="-122"/>
                <a:ea typeface="Microsoft YaHei" charset="-122"/>
                <a:cs typeface="Microsoft YaHei" charset="-122"/>
              </a:rPr>
              <a:t>的位置</a:t>
            </a:r>
            <a:endParaRPr lang="en-US" altLang="zh-CN" sz="2000" b="1" dirty="0" smtClean="0">
              <a:solidFill>
                <a:srgbClr val="0F966A"/>
              </a:solidFill>
              <a:latin typeface="Microsoft YaHei" charset="-122"/>
              <a:ea typeface="Microsoft YaHei" charset="-122"/>
              <a:cs typeface="Microsoft YaHei" charset="-122"/>
            </a:endParaRPr>
          </a:p>
          <a:p>
            <a:pPr lvl="1" indent="0" hangingPunct="1">
              <a:lnSpc>
                <a:spcPct val="150000"/>
              </a:lnSpc>
            </a:pPr>
            <a:r>
              <a:rPr lang="en-US" altLang="zh-CN" b="1" dirty="0">
                <a:latin typeface="PingFang SC Semibold" charset="-122"/>
                <a:ea typeface="PingFang SC Semibold" charset="-122"/>
                <a:cs typeface="PingFang SC Semibold" charset="-122"/>
              </a:rPr>
              <a:t>	</a:t>
            </a:r>
            <a:r>
              <a:rPr lang="zh-CN" altLang="en-US" sz="1600" b="1" dirty="0" smtClean="0">
                <a:latin typeface="PingFang SC Semibold" charset="-122"/>
                <a:ea typeface="PingFang SC Semibold" charset="-122"/>
                <a:cs typeface="PingFang SC Semibold" charset="-122"/>
              </a:rPr>
              <a:t>第一种转移在</a:t>
            </a:r>
            <a:r>
              <a:rPr lang="en-US" altLang="zh-CN" sz="1600" b="1" dirty="0" smtClean="0">
                <a:latin typeface="PingFang SC Semibold" charset="-122"/>
                <a:ea typeface="PingFang SC Semibold" charset="-122"/>
                <a:cs typeface="PingFang SC Semibold" charset="-122"/>
              </a:rPr>
              <a:t>set</a:t>
            </a:r>
            <a:r>
              <a:rPr lang="zh-CN" altLang="en-US" sz="1600" b="1" dirty="0" smtClean="0">
                <a:latin typeface="PingFang SC Semibold" charset="-122"/>
                <a:ea typeface="PingFang SC Semibold" charset="-122"/>
                <a:cs typeface="PingFang SC Semibold" charset="-122"/>
              </a:rPr>
              <a:t>里头查一下某个区间内是否有元素</a:t>
            </a:r>
            <a:endParaRPr lang="en-US" altLang="zh-CN" sz="1600" b="1" dirty="0" smtClean="0">
              <a:latin typeface="PingFang SC Semibold" charset="-122"/>
              <a:ea typeface="PingFang SC Semibold" charset="-122"/>
              <a:cs typeface="PingFang SC Semibold" charset="-122"/>
            </a:endParaRPr>
          </a:p>
          <a:p>
            <a:pPr lvl="1" indent="0" hangingPunct="1">
              <a:lnSpc>
                <a:spcPct val="150000"/>
              </a:lnSpc>
            </a:pPr>
            <a:r>
              <a:rPr lang="en-US" altLang="zh-CN" sz="1600" b="1" dirty="0">
                <a:latin typeface="PingFang SC Semibold" charset="-122"/>
                <a:ea typeface="PingFang SC Semibold" charset="-122"/>
                <a:cs typeface="PingFang SC Semibold" charset="-122"/>
              </a:rPr>
              <a:t>	</a:t>
            </a:r>
            <a:r>
              <a:rPr lang="zh-CN" altLang="en-US" sz="1600" b="1" dirty="0" smtClean="0">
                <a:latin typeface="PingFang SC Semibold" charset="-122"/>
                <a:ea typeface="PingFang SC Semibold" charset="-122"/>
                <a:cs typeface="PingFang SC Semibold" charset="-122"/>
              </a:rPr>
              <a:t>第二种若不满足则在</a:t>
            </a:r>
            <a:r>
              <a:rPr lang="en-US" altLang="zh-CN" sz="1600" b="1" dirty="0" smtClean="0">
                <a:latin typeface="PingFang SC Semibold" charset="-122"/>
                <a:ea typeface="PingFang SC Semibold" charset="-122"/>
                <a:cs typeface="PingFang SC Semibold" charset="-122"/>
              </a:rPr>
              <a:t>set</a:t>
            </a:r>
            <a:r>
              <a:rPr lang="zh-CN" altLang="en-US" sz="1600" b="1" dirty="0" smtClean="0">
                <a:latin typeface="PingFang SC Semibold" charset="-122"/>
                <a:ea typeface="PingFang SC Semibold" charset="-122"/>
                <a:cs typeface="PingFang SC Semibold" charset="-122"/>
              </a:rPr>
              <a:t>里面一个个删数，由于每次</a:t>
            </a:r>
            <a:r>
              <a:rPr lang="en-US" altLang="zh-CN" sz="1600" b="1" dirty="0" smtClean="0">
                <a:latin typeface="PingFang SC Semibold" charset="-122"/>
                <a:ea typeface="PingFang SC Semibold" charset="-122"/>
                <a:cs typeface="PingFang SC Semibold" charset="-122"/>
              </a:rPr>
              <a:t>set</a:t>
            </a:r>
            <a:r>
              <a:rPr lang="zh-CN" altLang="en-US" sz="1600" b="1" dirty="0" smtClean="0">
                <a:latin typeface="PingFang SC Semibold" charset="-122"/>
                <a:ea typeface="PingFang SC Semibold" charset="-122"/>
                <a:cs typeface="PingFang SC Semibold" charset="-122"/>
              </a:rPr>
              <a:t>当中最多增加一个元素，所以复杂度正确</a:t>
            </a:r>
            <a:endParaRPr lang="en-US" altLang="zh-CN" sz="1600" b="1" dirty="0">
              <a:latin typeface="PingFang SC Semibold" charset="-122"/>
              <a:ea typeface="PingFang SC Semibold" charset="-122"/>
              <a:cs typeface="PingFang SC Semibold" charset="-122"/>
            </a:endParaRPr>
          </a:p>
        </p:txBody>
      </p:sp>
      <p:sp>
        <p:nvSpPr>
          <p:cNvPr id="15" name="TextBox 14"/>
          <p:cNvSpPr txBox="1"/>
          <p:nvPr/>
        </p:nvSpPr>
        <p:spPr>
          <a:xfrm>
            <a:off x="945770" y="577902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总时间复杂度</a:t>
            </a:r>
            <a:r>
              <a:rPr lang="en-US" altLang="zh-CN" b="1" dirty="0" smtClean="0">
                <a:latin typeface="PingFang SC Semibold" charset="-122"/>
                <a:ea typeface="PingFang SC Semibold" charset="-122"/>
                <a:cs typeface="PingFang SC Semibold" charset="-122"/>
              </a:rPr>
              <a:t>O(</a:t>
            </a:r>
            <a:r>
              <a:rPr lang="en-US" altLang="zh-CN" b="1" dirty="0" err="1" smtClean="0">
                <a:latin typeface="PingFang SC Semibold" charset="-122"/>
                <a:ea typeface="PingFang SC Semibold" charset="-122"/>
                <a:cs typeface="PingFang SC Semibold" charset="-122"/>
              </a:rPr>
              <a:t>nlognlogANS</a:t>
            </a:r>
            <a:r>
              <a:rPr lang="en-US" altLang="zh-CN" b="1" dirty="0" smtClean="0">
                <a:latin typeface="PingFang SC Semibold" charset="-122"/>
                <a:ea typeface="PingFang SC Semibold" charset="-122"/>
                <a:cs typeface="PingFang SC Semibold" charset="-122"/>
              </a:rPr>
              <a:t>).</a:t>
            </a:r>
            <a:endParaRPr lang="en-US" altLang="zh-CN" b="1" dirty="0">
              <a:latin typeface="PingFang SC Semibold" charset="-122"/>
              <a:ea typeface="PingFang SC Semibold" charset="-122"/>
              <a:cs typeface="PingFang SC Semibold" charset="-122"/>
            </a:endParaRPr>
          </a:p>
        </p:txBody>
      </p:sp>
      <p:sp>
        <p:nvSpPr>
          <p:cNvPr id="16" name="TextBox 15"/>
          <p:cNvSpPr txBox="1"/>
          <p:nvPr/>
        </p:nvSpPr>
        <p:spPr>
          <a:xfrm>
            <a:off x="1062318" y="867741"/>
            <a:ext cx="11062449"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lvl="0" defTabSz="914400" eaLnBrk="1" fontAlgn="auto" latinLnBrk="0" hangingPunct="1">
              <a:lnSpc>
                <a:spcPct val="150000"/>
              </a:lnSpc>
              <a:spcBef>
                <a:spcPts val="0"/>
              </a:spcBef>
              <a:spcAft>
                <a:spcPts val="0"/>
              </a:spcAft>
              <a:buClrTx/>
              <a:buSzTx/>
              <a:tabLst/>
              <a:defRPr/>
            </a:pPr>
            <a:r>
              <a:rPr lang="en-US" altLang="zh-CN" sz="1400" i="1" dirty="0" smtClean="0">
                <a:solidFill>
                  <a:srgbClr val="C00000"/>
                </a:solidFill>
                <a:latin typeface="Microsoft YaHei" charset="-122"/>
                <a:ea typeface="Microsoft YaHei" charset="-122"/>
                <a:cs typeface="Microsoft YaHei" charset="-122"/>
              </a:rPr>
              <a:t>//</a:t>
            </a:r>
            <a:r>
              <a:rPr lang="zh-CN" altLang="en-US" sz="1400" i="1" dirty="0" smtClean="0">
                <a:solidFill>
                  <a:srgbClr val="C00000"/>
                </a:solidFill>
                <a:latin typeface="Microsoft YaHei" charset="-122"/>
                <a:ea typeface="Microsoft YaHei" charset="-122"/>
                <a:cs typeface="Microsoft YaHei" charset="-122"/>
              </a:rPr>
              <a:t> 代码里头的两个判断条件反了，下面的做法也相应地要进行修改，不过都很容易，大家注意一下就好啦～</a:t>
            </a:r>
            <a:endParaRPr lang="en-US" altLang="zh-CN" sz="1400" i="1" dirty="0">
              <a:solidFill>
                <a:srgbClr val="C0000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5961851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3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3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3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300"/>
                                        <p:tgtEl>
                                          <p:spTgt spid="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13">
                                            <p:txEl>
                                              <p:pRg st="1" end="1"/>
                                            </p:txEl>
                                          </p:spTgt>
                                        </p:tgtEl>
                                        <p:attrNameLst>
                                          <p:attrName>style.visibility</p:attrName>
                                        </p:attrNameLst>
                                      </p:cBhvr>
                                      <p:to>
                                        <p:strVal val="visible"/>
                                      </p:to>
                                    </p:set>
                                    <p:animEffect transition="in" filter="fade">
                                      <p:cBhvr>
                                        <p:cTn id="32" dur="300"/>
                                        <p:tgtEl>
                                          <p:spTgt spid="1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13">
                                            <p:txEl>
                                              <p:pRg st="2" end="2"/>
                                            </p:txEl>
                                          </p:spTgt>
                                        </p:tgtEl>
                                        <p:attrNameLst>
                                          <p:attrName>style.visibility</p:attrName>
                                        </p:attrNameLst>
                                      </p:cBhvr>
                                      <p:to>
                                        <p:strVal val="visible"/>
                                      </p:to>
                                    </p:set>
                                    <p:animEffect transition="in" filter="fade">
                                      <p:cBhvr>
                                        <p:cTn id="37" dur="300"/>
                                        <p:tgtEl>
                                          <p:spTgt spid="1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iterate type="lt">
                                    <p:tmPct val="0"/>
                                  </p:iterate>
                                  <p:childTnLst>
                                    <p:set>
                                      <p:cBhvr>
                                        <p:cTn id="41" dur="1" fill="hold">
                                          <p:stCondLst>
                                            <p:cond delay="0"/>
                                          </p:stCondLst>
                                        </p:cTn>
                                        <p:tgtEl>
                                          <p:spTgt spid="14">
                                            <p:txEl>
                                              <p:pRg st="0" end="0"/>
                                            </p:txEl>
                                          </p:spTgt>
                                        </p:tgtEl>
                                        <p:attrNameLst>
                                          <p:attrName>style.visibility</p:attrName>
                                        </p:attrNameLst>
                                      </p:cBhvr>
                                      <p:to>
                                        <p:strVal val="visible"/>
                                      </p:to>
                                    </p:set>
                                    <p:animEffect transition="in" filter="fade">
                                      <p:cBhvr>
                                        <p:cTn id="42" dur="300"/>
                                        <p:tgtEl>
                                          <p:spTgt spid="1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iterate type="lt">
                                    <p:tmPct val="0"/>
                                  </p:iterate>
                                  <p:childTnLst>
                                    <p:set>
                                      <p:cBhvr>
                                        <p:cTn id="46" dur="1" fill="hold">
                                          <p:stCondLst>
                                            <p:cond delay="0"/>
                                          </p:stCondLst>
                                        </p:cTn>
                                        <p:tgtEl>
                                          <p:spTgt spid="14">
                                            <p:txEl>
                                              <p:pRg st="1" end="1"/>
                                            </p:txEl>
                                          </p:spTgt>
                                        </p:tgtEl>
                                        <p:attrNameLst>
                                          <p:attrName>style.visibility</p:attrName>
                                        </p:attrNameLst>
                                      </p:cBhvr>
                                      <p:to>
                                        <p:strVal val="visible"/>
                                      </p:to>
                                    </p:set>
                                    <p:animEffect transition="in" filter="fade">
                                      <p:cBhvr>
                                        <p:cTn id="47" dur="300"/>
                                        <p:tgtEl>
                                          <p:spTgt spid="14">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iterate type="lt">
                                    <p:tmPct val="0"/>
                                  </p:iterate>
                                  <p:childTnLst>
                                    <p:set>
                                      <p:cBhvr>
                                        <p:cTn id="51" dur="1" fill="hold">
                                          <p:stCondLst>
                                            <p:cond delay="0"/>
                                          </p:stCondLst>
                                        </p:cTn>
                                        <p:tgtEl>
                                          <p:spTgt spid="14">
                                            <p:txEl>
                                              <p:pRg st="2" end="2"/>
                                            </p:txEl>
                                          </p:spTgt>
                                        </p:tgtEl>
                                        <p:attrNameLst>
                                          <p:attrName>style.visibility</p:attrName>
                                        </p:attrNameLst>
                                      </p:cBhvr>
                                      <p:to>
                                        <p:strVal val="visible"/>
                                      </p:to>
                                    </p:set>
                                    <p:animEffect transition="in" filter="fade">
                                      <p:cBhvr>
                                        <p:cTn id="52" dur="300"/>
                                        <p:tgtEl>
                                          <p:spTgt spid="14">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iterate type="lt">
                                    <p:tmPct val="0"/>
                                  </p:iterate>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fade">
                                      <p:cBhvr>
                                        <p:cTn id="57" dur="300"/>
                                        <p:tgtEl>
                                          <p:spTgt spid="15">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iterate type="lt">
                                    <p:tmPct val="0"/>
                                  </p:iterate>
                                  <p:childTnLst>
                                    <p:set>
                                      <p:cBhvr>
                                        <p:cTn id="61" dur="1" fill="hold">
                                          <p:stCondLst>
                                            <p:cond delay="0"/>
                                          </p:stCondLst>
                                        </p:cTn>
                                        <p:tgtEl>
                                          <p:spTgt spid="16">
                                            <p:txEl>
                                              <p:pRg st="0" end="0"/>
                                            </p:txEl>
                                          </p:spTgt>
                                        </p:tgtEl>
                                        <p:attrNameLst>
                                          <p:attrName>style.visibility</p:attrName>
                                        </p:attrNameLst>
                                      </p:cBhvr>
                                      <p:to>
                                        <p:strVal val="visible"/>
                                      </p:to>
                                    </p:set>
                                    <p:animEffect transition="in" filter="fade">
                                      <p:cBhvr>
                                        <p:cTn id="62" dur="3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tx1"/>
                </a:solidFill>
                <a:latin typeface="Impact" charset="0"/>
                <a:ea typeface="Impact" charset="0"/>
                <a:cs typeface="Impact" charset="0"/>
              </a:rPr>
              <a:t>Make it One</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err="1"/>
              <a:t>Codeforces</a:t>
            </a:r>
            <a:r>
              <a:rPr lang="en-US" sz="1100" i="1" dirty="0"/>
              <a:t> Round #519 by </a:t>
            </a:r>
            <a:r>
              <a:rPr lang="en-US" sz="1100" i="1" dirty="0" err="1"/>
              <a:t>Botan</a:t>
            </a:r>
            <a:r>
              <a:rPr lang="en-US" sz="1100" i="1" dirty="0"/>
              <a:t> </a:t>
            </a:r>
            <a:r>
              <a:rPr lang="en-US" sz="1100" i="1" dirty="0" smtClean="0"/>
              <a:t>Investments, Problem F.</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9130553" cy="4755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题目描述</a:t>
            </a:r>
            <a:endParaRPr lang="en-US" altLang="zh-CN" sz="2000" b="1" u="sng" dirty="0" smtClean="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有一个长度为</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的序列</a:t>
            </a:r>
            <a:r>
              <a:rPr lang="en-US" altLang="zh-CN" b="1" dirty="0" smtClean="0">
                <a:latin typeface="PingFang SC Semibold" charset="-122"/>
                <a:ea typeface="PingFang SC Semibold" charset="-122"/>
                <a:cs typeface="PingFang SC Semibold" charset="-122"/>
              </a:rPr>
              <a:t>a</a:t>
            </a:r>
            <a:r>
              <a:rPr lang="zh-CN" altLang="en-US" b="1" dirty="0" smtClean="0">
                <a:latin typeface="PingFang SC Semibold" charset="-122"/>
                <a:ea typeface="PingFang SC Semibold" charset="-122"/>
                <a:cs typeface="PingFang SC Semibold" charset="-122"/>
              </a:rPr>
              <a:t>，一个</a:t>
            </a:r>
            <a:r>
              <a:rPr lang="en-US" altLang="zh-CN" b="1" dirty="0" smtClean="0">
                <a:latin typeface="PingFang SC Semibold" charset="-122"/>
                <a:ea typeface="PingFang SC Semibold" charset="-122"/>
                <a:cs typeface="PingFang SC Semibold" charset="-122"/>
              </a:rPr>
              <a:t>a</a:t>
            </a:r>
            <a:r>
              <a:rPr lang="zh-CN" altLang="en-US" b="1" dirty="0" smtClean="0">
                <a:latin typeface="PingFang SC Semibold" charset="-122"/>
                <a:ea typeface="PingFang SC Semibold" charset="-122"/>
                <a:cs typeface="PingFang SC Semibold" charset="-122"/>
              </a:rPr>
              <a:t>中的子集被定义为好的当且仅当它其中元素的</a:t>
            </a:r>
            <a:r>
              <a:rPr lang="en-US" altLang="zh-CN" b="1" dirty="0" err="1" smtClean="0">
                <a:latin typeface="PingFang SC Semibold" charset="-122"/>
                <a:ea typeface="PingFang SC Semibold" charset="-122"/>
                <a:cs typeface="PingFang SC Semibold" charset="-122"/>
              </a:rPr>
              <a:t>gcd</a:t>
            </a:r>
            <a:r>
              <a:rPr lang="zh-CN" altLang="en-US" b="1" dirty="0" smtClean="0">
                <a:latin typeface="PingFang SC Semibold" charset="-122"/>
                <a:ea typeface="PingFang SC Semibold" charset="-122"/>
                <a:cs typeface="PingFang SC Semibold" charset="-122"/>
              </a:rPr>
              <a:t>为</a:t>
            </a:r>
            <a:r>
              <a:rPr lang="en-US" altLang="zh-CN" b="1" dirty="0" smtClean="0">
                <a:latin typeface="PingFang SC Semibold" charset="-122"/>
                <a:ea typeface="PingFang SC Semibold" charset="-122"/>
                <a:cs typeface="PingFang SC Semibold" charset="-122"/>
              </a:rPr>
              <a:t>1</a:t>
            </a:r>
            <a:r>
              <a:rPr lang="zh-CN" altLang="en-US" b="1" dirty="0" smtClean="0">
                <a:latin typeface="PingFang SC Semibold" charset="-122"/>
                <a:ea typeface="PingFang SC Semibold" charset="-122"/>
                <a:cs typeface="PingFang SC Semibold" charset="-122"/>
              </a:rPr>
              <a:t>。</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求最小的好的子集的大小。</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或判断不存在这样的子集。</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r>
              <a:rPr lang="zh-CN" altLang="en-US" sz="2000" b="1" u="sng" dirty="0">
                <a:latin typeface="Microsoft YaHei" charset="-122"/>
                <a:ea typeface="Microsoft YaHei" charset="-122"/>
                <a:cs typeface="Microsoft YaHei" charset="-122"/>
              </a:rPr>
              <a:t>数据范围</a:t>
            </a:r>
            <a:endParaRPr lang="en-US" altLang="zh-CN" sz="2000" b="1" u="sng" dirty="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1</a:t>
            </a:r>
            <a:r>
              <a:rPr lang="zh-CN" altLang="en-US" b="1" dirty="0" smtClean="0">
                <a:latin typeface="PingFang SC Semibold" charset="-122"/>
                <a:ea typeface="PingFang SC Semibold" charset="-122"/>
                <a:cs typeface="PingFang SC Semibold" charset="-122"/>
              </a:rPr>
              <a:t> </a:t>
            </a:r>
            <a:r>
              <a:rPr lang="en-US" altLang="zh-CN" b="1" dirty="0" smtClean="0">
                <a:latin typeface="PingFang SC Semibold" charset="-122"/>
                <a:ea typeface="PingFang SC Semibold" charset="-122"/>
                <a:cs typeface="PingFang SC Semibold" charset="-122"/>
              </a:rPr>
              <a:t>&lt;= n &lt;=</a:t>
            </a:r>
            <a:r>
              <a:rPr lang="zh-CN" altLang="en-US" b="1" dirty="0" smtClean="0">
                <a:latin typeface="PingFang SC Semibold" charset="-122"/>
                <a:ea typeface="PingFang SC Semibold" charset="-122"/>
                <a:cs typeface="PingFang SC Semibold" charset="-122"/>
              </a:rPr>
              <a:t> </a:t>
            </a:r>
            <a:r>
              <a:rPr lang="en-US" altLang="zh-CN" b="1" dirty="0" smtClean="0">
                <a:latin typeface="PingFang SC Semibold" charset="-122"/>
                <a:ea typeface="PingFang SC Semibold" charset="-122"/>
                <a:cs typeface="PingFang SC Semibold" charset="-122"/>
              </a:rPr>
              <a:t>3</a:t>
            </a:r>
            <a:r>
              <a:rPr lang="zh-CN" altLang="en-US" b="1" dirty="0" smtClean="0">
                <a:latin typeface="PingFang SC Semibold" charset="-122"/>
                <a:ea typeface="PingFang SC Semibold" charset="-122"/>
                <a:cs typeface="PingFang SC Semibold" charset="-122"/>
              </a:rPr>
              <a:t>*</a:t>
            </a:r>
            <a:r>
              <a:rPr lang="en-US" altLang="zh-CN" b="1" dirty="0" smtClean="0">
                <a:latin typeface="PingFang SC Semibold" charset="-122"/>
                <a:ea typeface="PingFang SC Semibold" charset="-122"/>
                <a:cs typeface="PingFang SC Semibold" charset="-122"/>
              </a:rPr>
              <a:t>10^5.</a:t>
            </a: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1 &lt;= </a:t>
            </a:r>
            <a:r>
              <a:rPr lang="en-US" altLang="zh-CN" b="1" dirty="0" err="1" smtClean="0">
                <a:latin typeface="PingFang SC Semibold" charset="-122"/>
                <a:ea typeface="PingFang SC Semibold" charset="-122"/>
                <a:cs typeface="PingFang SC Semibold" charset="-122"/>
              </a:rPr>
              <a:t>a_i</a:t>
            </a:r>
            <a:r>
              <a:rPr lang="en-US" altLang="zh-CN" b="1" dirty="0" smtClean="0">
                <a:latin typeface="PingFang SC Semibold" charset="-122"/>
                <a:ea typeface="PingFang SC Semibold" charset="-122"/>
                <a:cs typeface="PingFang SC Semibold" charset="-122"/>
              </a:rPr>
              <a:t> &lt;= 3*10^5.</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302178760"/>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dirty="0" smtClean="0">
                <a:solidFill>
                  <a:schemeClr val="tx1"/>
                </a:solidFill>
                <a:latin typeface="Impact" charset="0"/>
                <a:ea typeface="Impact" charset="0"/>
                <a:cs typeface="Impact" charset="0"/>
              </a:rPr>
              <a:t>Make it One</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err="1"/>
              <a:t>Codeforces</a:t>
            </a:r>
            <a:r>
              <a:rPr lang="en-US" sz="1100" i="1" dirty="0"/>
              <a:t> Round #519 by </a:t>
            </a:r>
            <a:r>
              <a:rPr lang="en-US" sz="1100" i="1" dirty="0" err="1"/>
              <a:t>Botan</a:t>
            </a:r>
            <a:r>
              <a:rPr lang="en-US" sz="1100" i="1" dirty="0"/>
              <a:t> </a:t>
            </a:r>
            <a:r>
              <a:rPr lang="en-US" sz="1100" i="1" dirty="0" smtClean="0"/>
              <a:t>Investments, Problem F.</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TextBox 6"/>
          <p:cNvSpPr txBox="1"/>
          <p:nvPr/>
        </p:nvSpPr>
        <p:spPr>
          <a:xfrm>
            <a:off x="748551" y="836499"/>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看上去很不像</a:t>
            </a:r>
            <a:r>
              <a:rPr lang="en-US" altLang="zh-CN" b="1" dirty="0" err="1" smtClean="0">
                <a:latin typeface="PingFang SC Semibold" charset="-122"/>
                <a:ea typeface="PingFang SC Semibold" charset="-122"/>
                <a:cs typeface="PingFang SC Semibold" charset="-122"/>
              </a:rPr>
              <a:t>dp</a:t>
            </a:r>
            <a:r>
              <a:rPr lang="zh-CN" altLang="en-US" b="1" dirty="0" smtClean="0">
                <a:latin typeface="PingFang SC Semibold" charset="-122"/>
                <a:ea typeface="PingFang SC Semibold" charset="-122"/>
                <a:cs typeface="PingFang SC Semibold" charset="-122"/>
              </a:rPr>
              <a:t>吧</a:t>
            </a:r>
            <a:r>
              <a:rPr lang="mr-IN" altLang="zh-CN" b="1" dirty="0" smtClean="0">
                <a:latin typeface="PingFang SC Semibold" charset="-122"/>
                <a:ea typeface="PingFang SC Semibold" charset="-122"/>
                <a:cs typeface="PingFang SC Semibold" charset="-122"/>
              </a:rPr>
              <a:t>……</a:t>
            </a:r>
            <a:endParaRPr lang="en-US" altLang="zh-CN" b="1" dirty="0">
              <a:latin typeface="PingFang SC Semibold" charset="-122"/>
              <a:ea typeface="PingFang SC Semibold" charset="-122"/>
              <a:cs typeface="PingFang SC Semibold" charset="-122"/>
            </a:endParaRPr>
          </a:p>
        </p:txBody>
      </p:sp>
      <p:sp>
        <p:nvSpPr>
          <p:cNvPr id="8" name="TextBox 7"/>
          <p:cNvSpPr txBox="1"/>
          <p:nvPr/>
        </p:nvSpPr>
        <p:spPr>
          <a:xfrm>
            <a:off x="748551" y="1221217"/>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思考答案集合具有什么样的性质。</a:t>
            </a:r>
            <a:endParaRPr lang="en-US" altLang="zh-CN" b="1" dirty="0">
              <a:latin typeface="PingFang SC Semibold" charset="-122"/>
              <a:ea typeface="PingFang SC Semibold" charset="-122"/>
              <a:cs typeface="PingFang SC Semibold" charset="-122"/>
            </a:endParaRPr>
          </a:p>
        </p:txBody>
      </p:sp>
      <p:sp>
        <p:nvSpPr>
          <p:cNvPr id="9" name="TextBox 8"/>
          <p:cNvSpPr txBox="1"/>
          <p:nvPr/>
        </p:nvSpPr>
        <p:spPr>
          <a:xfrm>
            <a:off x="748551" y="1583643"/>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2000" b="1" dirty="0" smtClean="0">
                <a:solidFill>
                  <a:srgbClr val="0F966A"/>
                </a:solidFill>
                <a:latin typeface="Microsoft YaHei" charset="-122"/>
                <a:ea typeface="Microsoft YaHei" charset="-122"/>
                <a:cs typeface="Microsoft YaHei" charset="-122"/>
              </a:rPr>
              <a:t>如果有解，那么最优解的大小不超过</a:t>
            </a:r>
            <a:r>
              <a:rPr lang="en-US" altLang="zh-CN" sz="2000" b="1" dirty="0" smtClean="0">
                <a:solidFill>
                  <a:srgbClr val="0F966A"/>
                </a:solidFill>
                <a:latin typeface="Microsoft YaHei" charset="-122"/>
                <a:ea typeface="Microsoft YaHei" charset="-122"/>
                <a:cs typeface="Microsoft YaHei" charset="-122"/>
              </a:rPr>
              <a:t>7</a:t>
            </a:r>
            <a:r>
              <a:rPr lang="zh-CN" altLang="en-US" sz="2000" b="1" dirty="0" smtClean="0">
                <a:solidFill>
                  <a:srgbClr val="0F966A"/>
                </a:solidFill>
                <a:latin typeface="Microsoft YaHei" charset="-122"/>
                <a:ea typeface="Microsoft YaHei" charset="-122"/>
                <a:cs typeface="Microsoft YaHei" charset="-122"/>
              </a:rPr>
              <a:t>。</a:t>
            </a:r>
            <a:endParaRPr lang="en-US" altLang="zh-CN" sz="2000" b="1" dirty="0">
              <a:solidFill>
                <a:srgbClr val="0F966A"/>
              </a:solidFill>
              <a:latin typeface="Microsoft YaHei" charset="-122"/>
              <a:ea typeface="Microsoft YaHei" charset="-122"/>
              <a:cs typeface="Microsoft YaHei" charset="-122"/>
            </a:endParaRPr>
          </a:p>
        </p:txBody>
      </p:sp>
      <p:sp>
        <p:nvSpPr>
          <p:cNvPr id="10" name="TextBox 9"/>
          <p:cNvSpPr txBox="1"/>
          <p:nvPr/>
        </p:nvSpPr>
        <p:spPr>
          <a:xfrm>
            <a:off x="1398492" y="1968361"/>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每新加入一个元素必从</a:t>
            </a:r>
            <a:r>
              <a:rPr lang="en-US" altLang="zh-CN" b="1" dirty="0" err="1" smtClean="0">
                <a:latin typeface="PingFang SC Semibold" charset="-122"/>
                <a:ea typeface="PingFang SC Semibold" charset="-122"/>
                <a:cs typeface="PingFang SC Semibold" charset="-122"/>
              </a:rPr>
              <a:t>gcd</a:t>
            </a:r>
            <a:r>
              <a:rPr lang="zh-CN" altLang="en-US" b="1" dirty="0" smtClean="0">
                <a:latin typeface="PingFang SC Semibold" charset="-122"/>
                <a:ea typeface="PingFang SC Semibold" charset="-122"/>
                <a:cs typeface="PingFang SC Semibold" charset="-122"/>
              </a:rPr>
              <a:t>中去除一个质因子，否则不起作用可删去。</a:t>
            </a:r>
            <a:endParaRPr lang="en-US" altLang="zh-CN" b="1" dirty="0">
              <a:latin typeface="PingFang SC Semibold" charset="-122"/>
              <a:ea typeface="PingFang SC Semibold" charset="-122"/>
              <a:cs typeface="PingFang SC Semibold" charset="-122"/>
            </a:endParaRPr>
          </a:p>
        </p:txBody>
      </p:sp>
      <p:sp>
        <p:nvSpPr>
          <p:cNvPr id="11" name="TextBox 10"/>
          <p:cNvSpPr txBox="1"/>
          <p:nvPr/>
        </p:nvSpPr>
        <p:spPr>
          <a:xfrm>
            <a:off x="748551" y="2329826"/>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于是可以枚举答案，然后验证是否存在大小为</a:t>
            </a:r>
            <a:r>
              <a:rPr lang="en-US" altLang="zh-CN" b="1" dirty="0" err="1" smtClean="0">
                <a:latin typeface="PingFang SC Semibold" charset="-122"/>
                <a:ea typeface="PingFang SC Semibold" charset="-122"/>
                <a:cs typeface="PingFang SC Semibold" charset="-122"/>
              </a:rPr>
              <a:t>len</a:t>
            </a:r>
            <a:r>
              <a:rPr lang="zh-CN" altLang="en-US" b="1" dirty="0" smtClean="0">
                <a:latin typeface="PingFang SC Semibold" charset="-122"/>
                <a:ea typeface="PingFang SC Semibold" charset="-122"/>
                <a:cs typeface="PingFang SC Semibold" charset="-122"/>
              </a:rPr>
              <a:t>，且</a:t>
            </a:r>
            <a:r>
              <a:rPr lang="en-US" altLang="zh-CN" b="1" dirty="0" err="1" smtClean="0">
                <a:latin typeface="PingFang SC Semibold" charset="-122"/>
                <a:ea typeface="PingFang SC Semibold" charset="-122"/>
                <a:cs typeface="PingFang SC Semibold" charset="-122"/>
              </a:rPr>
              <a:t>gcd</a:t>
            </a:r>
            <a:r>
              <a:rPr lang="zh-CN" altLang="en-US" b="1" dirty="0" smtClean="0">
                <a:latin typeface="PingFang SC Semibold" charset="-122"/>
                <a:ea typeface="PingFang SC Semibold" charset="-122"/>
                <a:cs typeface="PingFang SC Semibold" charset="-122"/>
              </a:rPr>
              <a:t>为</a:t>
            </a:r>
            <a:r>
              <a:rPr lang="en-US" altLang="zh-CN" b="1" dirty="0" smtClean="0">
                <a:latin typeface="PingFang SC Semibold" charset="-122"/>
                <a:ea typeface="PingFang SC Semibold" charset="-122"/>
                <a:cs typeface="PingFang SC Semibold" charset="-122"/>
              </a:rPr>
              <a:t>1</a:t>
            </a:r>
            <a:r>
              <a:rPr lang="zh-CN" altLang="en-US" b="1" dirty="0" smtClean="0">
                <a:latin typeface="PingFang SC Semibold" charset="-122"/>
                <a:ea typeface="PingFang SC Semibold" charset="-122"/>
                <a:cs typeface="PingFang SC Semibold" charset="-122"/>
              </a:rPr>
              <a:t>的集合。</a:t>
            </a:r>
            <a:endParaRPr lang="en-US" altLang="zh-CN" b="1" dirty="0">
              <a:latin typeface="PingFang SC Semibold" charset="-122"/>
              <a:ea typeface="PingFang SC Semibold" charset="-122"/>
              <a:cs typeface="PingFang SC Semibold" charset="-122"/>
            </a:endParaRPr>
          </a:p>
        </p:txBody>
      </p:sp>
      <p:sp>
        <p:nvSpPr>
          <p:cNvPr id="12" name="TextBox 11"/>
          <p:cNvSpPr txBox="1"/>
          <p:nvPr/>
        </p:nvSpPr>
        <p:spPr>
          <a:xfrm>
            <a:off x="748550" y="2671730"/>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令</a:t>
            </a:r>
            <a:r>
              <a:rPr lang="en-US" altLang="zh-CN" b="1" dirty="0" err="1" smtClean="0">
                <a:latin typeface="PingFang SC Semibold" charset="-122"/>
                <a:ea typeface="PingFang SC Semibold" charset="-122"/>
                <a:cs typeface="PingFang SC Semibold" charset="-122"/>
              </a:rPr>
              <a:t>dp</a:t>
            </a:r>
            <a:r>
              <a:rPr lang="en-US" altLang="zh-CN" b="1" dirty="0" smtClean="0">
                <a:latin typeface="PingFang SC Semibold" charset="-122"/>
                <a:ea typeface="PingFang SC Semibold" charset="-122"/>
                <a:cs typeface="PingFang SC Semibold" charset="-122"/>
              </a:rPr>
              <a:t>_{</a:t>
            </a:r>
            <a:r>
              <a:rPr lang="en-US" altLang="zh-CN" b="1" dirty="0" err="1" smtClean="0">
                <a:latin typeface="PingFang SC Semibold" charset="-122"/>
                <a:ea typeface="PingFang SC Semibold" charset="-122"/>
                <a:cs typeface="PingFang SC Semibold" charset="-122"/>
              </a:rPr>
              <a:t>i</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表示大小为</a:t>
            </a:r>
            <a:r>
              <a:rPr lang="en-US" altLang="zh-CN" b="1" dirty="0" err="1" smtClean="0">
                <a:latin typeface="PingFang SC Semibold" charset="-122"/>
                <a:ea typeface="PingFang SC Semibold" charset="-122"/>
                <a:cs typeface="PingFang SC Semibold" charset="-122"/>
              </a:rPr>
              <a:t>len</a:t>
            </a:r>
            <a:r>
              <a:rPr lang="zh-CN" altLang="en-US" b="1" dirty="0" smtClean="0">
                <a:latin typeface="PingFang SC Semibold" charset="-122"/>
                <a:ea typeface="PingFang SC Semibold" charset="-122"/>
                <a:cs typeface="PingFang SC Semibold" charset="-122"/>
              </a:rPr>
              <a:t>且</a:t>
            </a:r>
            <a:r>
              <a:rPr lang="en-US" altLang="zh-CN" b="1" dirty="0" err="1" smtClean="0">
                <a:latin typeface="PingFang SC Semibold" charset="-122"/>
                <a:ea typeface="PingFang SC Semibold" charset="-122"/>
                <a:cs typeface="PingFang SC Semibold" charset="-122"/>
              </a:rPr>
              <a:t>gcd</a:t>
            </a:r>
            <a:r>
              <a:rPr lang="zh-CN" altLang="en-US" b="1" dirty="0" smtClean="0">
                <a:latin typeface="PingFang SC Semibold" charset="-122"/>
                <a:ea typeface="PingFang SC Semibold" charset="-122"/>
                <a:cs typeface="PingFang SC Semibold" charset="-122"/>
              </a:rPr>
              <a:t>为</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的子集个数。</a:t>
            </a:r>
            <a:endParaRPr lang="en-US" altLang="zh-CN" b="1" dirty="0">
              <a:latin typeface="PingFang SC Semibold" charset="-122"/>
              <a:ea typeface="PingFang SC Semibold" charset="-122"/>
              <a:cs typeface="PingFang SC Semibold" charset="-122"/>
            </a:endParaRPr>
          </a:p>
        </p:txBody>
      </p:sp>
      <p:pic>
        <p:nvPicPr>
          <p:cNvPr id="2" name="Picture 1"/>
          <p:cNvPicPr>
            <a:picLocks noChangeAspect="1"/>
          </p:cNvPicPr>
          <p:nvPr/>
        </p:nvPicPr>
        <p:blipFill>
          <a:blip r:embed="rId3"/>
          <a:stretch>
            <a:fillRect/>
          </a:stretch>
        </p:blipFill>
        <p:spPr>
          <a:xfrm>
            <a:off x="1105646" y="3145378"/>
            <a:ext cx="4566024" cy="742329"/>
          </a:xfrm>
          <a:prstGeom prst="rect">
            <a:avLst/>
          </a:prstGeom>
        </p:spPr>
      </p:pic>
      <p:sp>
        <p:nvSpPr>
          <p:cNvPr id="14" name="TextBox 13"/>
          <p:cNvSpPr txBox="1"/>
          <p:nvPr/>
        </p:nvSpPr>
        <p:spPr>
          <a:xfrm>
            <a:off x="748550" y="3727061"/>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其中</a:t>
            </a:r>
            <a:r>
              <a:rPr lang="en-US" altLang="zh-CN" b="1" dirty="0" err="1" smtClean="0">
                <a:latin typeface="PingFang SC Semibold" charset="-122"/>
                <a:ea typeface="PingFang SC Semibold" charset="-122"/>
                <a:cs typeface="PingFang SC Semibold" charset="-122"/>
              </a:rPr>
              <a:t>Cnt_i</a:t>
            </a:r>
            <a:r>
              <a:rPr lang="zh-CN" altLang="en-US" b="1" dirty="0" smtClean="0">
                <a:latin typeface="PingFang SC Semibold" charset="-122"/>
                <a:ea typeface="PingFang SC Semibold" charset="-122"/>
                <a:cs typeface="PingFang SC Semibold" charset="-122"/>
              </a:rPr>
              <a:t>表示序列</a:t>
            </a:r>
            <a:r>
              <a:rPr lang="en-US" altLang="zh-CN" b="1" dirty="0" smtClean="0">
                <a:latin typeface="PingFang SC Semibold" charset="-122"/>
                <a:ea typeface="PingFang SC Semibold" charset="-122"/>
                <a:cs typeface="PingFang SC Semibold" charset="-122"/>
              </a:rPr>
              <a:t>a</a:t>
            </a:r>
            <a:r>
              <a:rPr lang="zh-CN" altLang="en-US" b="1" dirty="0" smtClean="0">
                <a:latin typeface="PingFang SC Semibold" charset="-122"/>
                <a:ea typeface="PingFang SC Semibold" charset="-122"/>
                <a:cs typeface="PingFang SC Semibold" charset="-122"/>
              </a:rPr>
              <a:t>中被</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整除的元素个数，很容易预处理得到。</a:t>
            </a:r>
            <a:endParaRPr lang="en-US" altLang="zh-CN" b="1" dirty="0">
              <a:latin typeface="PingFang SC Semibold" charset="-122"/>
              <a:ea typeface="PingFang SC Semibold" charset="-122"/>
              <a:cs typeface="PingFang SC Semibold" charset="-122"/>
            </a:endParaRPr>
          </a:p>
        </p:txBody>
      </p:sp>
      <p:sp>
        <p:nvSpPr>
          <p:cNvPr id="15" name="TextBox 14"/>
          <p:cNvSpPr txBox="1"/>
          <p:nvPr/>
        </p:nvSpPr>
        <p:spPr>
          <a:xfrm>
            <a:off x="748549" y="4081902"/>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当</a:t>
            </a:r>
            <a:r>
              <a:rPr lang="en-US" altLang="zh-CN" b="1" dirty="0" smtClean="0">
                <a:latin typeface="PingFang SC Semibold" charset="-122"/>
                <a:ea typeface="PingFang SC Semibold" charset="-122"/>
                <a:cs typeface="PingFang SC Semibold" charset="-122"/>
              </a:rPr>
              <a:t>dp_1</a:t>
            </a:r>
            <a:r>
              <a:rPr lang="zh-CN" altLang="en-US" b="1" dirty="0" smtClean="0">
                <a:latin typeface="PingFang SC Semibold" charset="-122"/>
                <a:ea typeface="PingFang SC Semibold" charset="-122"/>
                <a:cs typeface="PingFang SC Semibold" charset="-122"/>
              </a:rPr>
              <a:t>不为</a:t>
            </a:r>
            <a:r>
              <a:rPr lang="en-US" altLang="zh-CN" b="1" dirty="0" smtClean="0">
                <a:latin typeface="PingFang SC Semibold" charset="-122"/>
                <a:ea typeface="PingFang SC Semibold" charset="-122"/>
                <a:cs typeface="PingFang SC Semibold" charset="-122"/>
              </a:rPr>
              <a:t>0</a:t>
            </a:r>
            <a:r>
              <a:rPr lang="zh-CN" altLang="en-US" b="1" dirty="0" smtClean="0">
                <a:latin typeface="PingFang SC Semibold" charset="-122"/>
                <a:ea typeface="PingFang SC Semibold" charset="-122"/>
                <a:cs typeface="PingFang SC Semibold" charset="-122"/>
              </a:rPr>
              <a:t>时，此时的</a:t>
            </a:r>
            <a:r>
              <a:rPr lang="en-US" altLang="zh-CN" b="1" dirty="0" err="1" smtClean="0">
                <a:latin typeface="PingFang SC Semibold" charset="-122"/>
                <a:ea typeface="PingFang SC Semibold" charset="-122"/>
                <a:cs typeface="PingFang SC Semibold" charset="-122"/>
              </a:rPr>
              <a:t>len</a:t>
            </a:r>
            <a:r>
              <a:rPr lang="zh-CN" altLang="en-US" b="1" dirty="0" smtClean="0">
                <a:latin typeface="PingFang SC Semibold" charset="-122"/>
                <a:ea typeface="PingFang SC Semibold" charset="-122"/>
                <a:cs typeface="PingFang SC Semibold" charset="-122"/>
              </a:rPr>
              <a:t>就合法。</a:t>
            </a:r>
            <a:endParaRPr lang="en-US" altLang="zh-CN" b="1" dirty="0">
              <a:latin typeface="PingFang SC Semibold" charset="-122"/>
              <a:ea typeface="PingFang SC Semibold" charset="-122"/>
              <a:cs typeface="PingFang SC Semibold" charset="-122"/>
            </a:endParaRPr>
          </a:p>
        </p:txBody>
      </p:sp>
      <p:sp>
        <p:nvSpPr>
          <p:cNvPr id="16" name="TextBox 15"/>
          <p:cNvSpPr txBox="1"/>
          <p:nvPr/>
        </p:nvSpPr>
        <p:spPr>
          <a:xfrm>
            <a:off x="748548" y="441889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由于</a:t>
            </a:r>
            <a:r>
              <a:rPr lang="en-US" altLang="zh-CN" b="1" dirty="0" err="1" smtClean="0">
                <a:latin typeface="PingFang SC Semibold" charset="-122"/>
                <a:ea typeface="PingFang SC Semibold" charset="-122"/>
                <a:cs typeface="PingFang SC Semibold" charset="-122"/>
              </a:rPr>
              <a:t>dp</a:t>
            </a:r>
            <a:r>
              <a:rPr lang="zh-CN" altLang="en-US" b="1" dirty="0" smtClean="0">
                <a:latin typeface="PingFang SC Semibold" charset="-122"/>
                <a:ea typeface="PingFang SC Semibold" charset="-122"/>
                <a:cs typeface="PingFang SC Semibold" charset="-122"/>
              </a:rPr>
              <a:t>值可能很大，需要在模大质数意义下进行计算，如果不放心的话可以多模几个。</a:t>
            </a:r>
            <a:endParaRPr lang="en-US" altLang="zh-CN" b="1" dirty="0">
              <a:latin typeface="PingFang SC Semibold" charset="-122"/>
              <a:ea typeface="PingFang SC Semibold" charset="-122"/>
              <a:cs typeface="PingFang SC Semibold" charset="-122"/>
            </a:endParaRPr>
          </a:p>
        </p:txBody>
      </p:sp>
      <p:sp>
        <p:nvSpPr>
          <p:cNvPr id="17" name="TextBox 16"/>
          <p:cNvSpPr txBox="1"/>
          <p:nvPr/>
        </p:nvSpPr>
        <p:spPr>
          <a:xfrm>
            <a:off x="748548" y="4800509"/>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时间复杂度</a:t>
            </a:r>
            <a:r>
              <a:rPr lang="en-US" altLang="zh-CN" b="1" dirty="0" smtClean="0">
                <a:latin typeface="PingFang SC Semibold" charset="-122"/>
                <a:ea typeface="PingFang SC Semibold" charset="-122"/>
                <a:cs typeface="PingFang SC Semibold" charset="-122"/>
              </a:rPr>
              <a:t>O(</a:t>
            </a:r>
            <a:r>
              <a:rPr lang="en-US" altLang="zh-CN" b="1" dirty="0" err="1" smtClean="0">
                <a:latin typeface="PingFang SC Semibold" charset="-122"/>
                <a:ea typeface="PingFang SC Semibold" charset="-122"/>
                <a:cs typeface="PingFang SC Semibold" charset="-122"/>
              </a:rPr>
              <a:t>nlogn</a:t>
            </a:r>
            <a:r>
              <a:rPr lang="en-US" altLang="zh-CN" b="1" dirty="0" smtClean="0">
                <a:latin typeface="PingFang SC Semibold" charset="-122"/>
                <a:ea typeface="PingFang SC Semibold" charset="-122"/>
                <a:cs typeface="PingFang SC Semibold" charset="-122"/>
              </a:rPr>
              <a:t>).</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6134249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3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3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3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3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3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fade">
                                      <p:cBhvr>
                                        <p:cTn id="32" dur="300"/>
                                        <p:tgtEl>
                                          <p:spTgt spid="1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iterate type="lt">
                                    <p:tmPct val="0"/>
                                  </p:iterate>
                                  <p:childTnLst>
                                    <p:set>
                                      <p:cBhvr>
                                        <p:cTn id="41" dur="1" fill="hold">
                                          <p:stCondLst>
                                            <p:cond delay="0"/>
                                          </p:stCondLst>
                                        </p:cTn>
                                        <p:tgtEl>
                                          <p:spTgt spid="14">
                                            <p:txEl>
                                              <p:pRg st="0" end="0"/>
                                            </p:txEl>
                                          </p:spTgt>
                                        </p:tgtEl>
                                        <p:attrNameLst>
                                          <p:attrName>style.visibility</p:attrName>
                                        </p:attrNameLst>
                                      </p:cBhvr>
                                      <p:to>
                                        <p:strVal val="visible"/>
                                      </p:to>
                                    </p:set>
                                    <p:animEffect transition="in" filter="fade">
                                      <p:cBhvr>
                                        <p:cTn id="42" dur="300"/>
                                        <p:tgtEl>
                                          <p:spTgt spid="1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iterate type="lt">
                                    <p:tmPct val="0"/>
                                  </p:iterate>
                                  <p:childTnLst>
                                    <p:set>
                                      <p:cBhvr>
                                        <p:cTn id="46" dur="1" fill="hold">
                                          <p:stCondLst>
                                            <p:cond delay="0"/>
                                          </p:stCondLst>
                                        </p:cTn>
                                        <p:tgtEl>
                                          <p:spTgt spid="15">
                                            <p:txEl>
                                              <p:pRg st="0" end="0"/>
                                            </p:txEl>
                                          </p:spTgt>
                                        </p:tgtEl>
                                        <p:attrNameLst>
                                          <p:attrName>style.visibility</p:attrName>
                                        </p:attrNameLst>
                                      </p:cBhvr>
                                      <p:to>
                                        <p:strVal val="visible"/>
                                      </p:to>
                                    </p:set>
                                    <p:animEffect transition="in" filter="fade">
                                      <p:cBhvr>
                                        <p:cTn id="47" dur="300"/>
                                        <p:tgtEl>
                                          <p:spTgt spid="1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iterate type="lt">
                                    <p:tmPct val="0"/>
                                  </p:iterate>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fade">
                                      <p:cBhvr>
                                        <p:cTn id="52" dur="300"/>
                                        <p:tgtEl>
                                          <p:spTgt spid="1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iterate type="lt">
                                    <p:tmPct val="0"/>
                                  </p:iterate>
                                  <p:childTnLst>
                                    <p:set>
                                      <p:cBhvr>
                                        <p:cTn id="56" dur="1" fill="hold">
                                          <p:stCondLst>
                                            <p:cond delay="0"/>
                                          </p:stCondLst>
                                        </p:cTn>
                                        <p:tgtEl>
                                          <p:spTgt spid="17">
                                            <p:txEl>
                                              <p:pRg st="0" end="0"/>
                                            </p:txEl>
                                          </p:spTgt>
                                        </p:tgtEl>
                                        <p:attrNameLst>
                                          <p:attrName>style.visibility</p:attrName>
                                        </p:attrNameLst>
                                      </p:cBhvr>
                                      <p:to>
                                        <p:strVal val="visible"/>
                                      </p:to>
                                    </p:set>
                                    <p:animEffect transition="in" filter="fade">
                                      <p:cBhvr>
                                        <p:cTn id="57" dur="3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altLang="zh-CN" sz="2800" b="1" u="sng" dirty="0" smtClean="0">
                <a:solidFill>
                  <a:schemeClr val="tx1"/>
                </a:solidFill>
                <a:latin typeface="Impact" charset="0"/>
                <a:ea typeface="Impact" charset="0"/>
                <a:cs typeface="Impact" charset="0"/>
              </a:rPr>
              <a:t>GCD</a:t>
            </a:r>
            <a:r>
              <a:rPr lang="zh-CN" altLang="en-US" sz="2800" b="1" u="sng" dirty="0" smtClean="0">
                <a:solidFill>
                  <a:schemeClr val="tx1"/>
                </a:solidFill>
                <a:latin typeface="Impact" charset="0"/>
                <a:ea typeface="Impact" charset="0"/>
                <a:cs typeface="Impact" charset="0"/>
              </a:rPr>
              <a:t> </a:t>
            </a:r>
            <a:r>
              <a:rPr lang="en-US" altLang="zh-CN" sz="2800" b="1" u="sng" dirty="0" smtClean="0">
                <a:solidFill>
                  <a:schemeClr val="tx1"/>
                </a:solidFill>
                <a:latin typeface="Impact" charset="0"/>
                <a:ea typeface="Impact" charset="0"/>
                <a:cs typeface="Impact" charset="0"/>
              </a:rPr>
              <a:t>Counting</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Educational </a:t>
            </a:r>
            <a:r>
              <a:rPr lang="en-US" sz="1100" i="1" dirty="0" err="1"/>
              <a:t>Codeforces</a:t>
            </a:r>
            <a:r>
              <a:rPr lang="en-US" sz="1100" i="1" dirty="0"/>
              <a:t> Round 58 (Rated for Div. </a:t>
            </a:r>
            <a:r>
              <a:rPr lang="en-US" sz="1100" i="1" dirty="0" smtClean="0"/>
              <a:t>2), </a:t>
            </a:r>
            <a:r>
              <a:rPr lang="en-US" altLang="zh-CN" sz="1100" i="1" dirty="0" smtClean="0"/>
              <a:t>Problem D.</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9130553" cy="4339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题目描述</a:t>
            </a:r>
            <a:endParaRPr lang="en-US" altLang="zh-CN" sz="2000" b="1" u="sng" dirty="0" smtClean="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Light" charset="-122"/>
                <a:ea typeface="PingFang SC Light" charset="-122"/>
                <a:cs typeface="PingFang SC Light" charset="-122"/>
              </a:rPr>
              <a:t>给出一棵</a:t>
            </a:r>
            <a:r>
              <a:rPr lang="en-US" altLang="zh-CN" b="1" dirty="0" smtClean="0">
                <a:latin typeface="PingFang SC Light" charset="-122"/>
                <a:ea typeface="PingFang SC Light" charset="-122"/>
                <a:cs typeface="PingFang SC Light" charset="-122"/>
              </a:rPr>
              <a:t>n</a:t>
            </a:r>
            <a:r>
              <a:rPr lang="zh-CN" altLang="en-US" b="1" dirty="0" smtClean="0">
                <a:latin typeface="PingFang SC Light" charset="-122"/>
                <a:ea typeface="PingFang SC Light" charset="-122"/>
                <a:cs typeface="PingFang SC Light" charset="-122"/>
              </a:rPr>
              <a:t>个节点的树，每个节点上有点权</a:t>
            </a:r>
            <a:r>
              <a:rPr lang="en-US" altLang="zh-CN" b="1" dirty="0" err="1" smtClean="0">
                <a:latin typeface="PingFang SC Light" charset="-122"/>
                <a:ea typeface="PingFang SC Light" charset="-122"/>
                <a:cs typeface="PingFang SC Light" charset="-122"/>
              </a:rPr>
              <a:t>a_i</a:t>
            </a:r>
            <a:r>
              <a:rPr lang="zh-CN" altLang="en-US" b="1" dirty="0" smtClean="0">
                <a:latin typeface="PingFang SC Light" charset="-122"/>
                <a:ea typeface="PingFang SC Light" charset="-122"/>
                <a:cs typeface="PingFang SC Light" charset="-122"/>
              </a:rPr>
              <a:t>。</a:t>
            </a:r>
            <a:endParaRPr lang="en-US" altLang="zh-CN" b="1" dirty="0" smtClean="0">
              <a:latin typeface="PingFang SC Light" charset="-122"/>
              <a:ea typeface="PingFang SC Light" charset="-122"/>
              <a:cs typeface="PingFang SC Light"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Light" charset="-122"/>
                <a:ea typeface="PingFang SC Light" charset="-122"/>
                <a:cs typeface="PingFang SC Light" charset="-122"/>
              </a:rPr>
              <a:t>求最长的树上路径，满足条件：</a:t>
            </a:r>
            <a:endParaRPr lang="en-US" altLang="zh-CN" b="1" dirty="0" smtClean="0">
              <a:latin typeface="PingFang SC Light" charset="-122"/>
              <a:ea typeface="PingFang SC Light" charset="-122"/>
              <a:cs typeface="PingFang SC Light" charset="-122"/>
            </a:endParaRPr>
          </a:p>
          <a:p>
            <a:pPr lvl="1" indent="0">
              <a:lnSpc>
                <a:spcPct val="150000"/>
              </a:lnSpc>
            </a:pPr>
            <a:r>
              <a:rPr lang="en-US" altLang="zh-CN" b="1" dirty="0">
                <a:latin typeface="PingFang SC Light" charset="-122"/>
                <a:ea typeface="PingFang SC Light" charset="-122"/>
                <a:cs typeface="PingFang SC Light" charset="-122"/>
              </a:rPr>
              <a:t>	</a:t>
            </a:r>
            <a:r>
              <a:rPr lang="zh-CN" altLang="en-US" b="1" dirty="0" smtClean="0">
                <a:latin typeface="PingFang SC Light" charset="-122"/>
                <a:ea typeface="PingFang SC Light" charset="-122"/>
                <a:cs typeface="PingFang SC Light" charset="-122"/>
              </a:rPr>
              <a:t>路径上经过节点（</a:t>
            </a:r>
            <a:r>
              <a:rPr lang="zh-CN" altLang="en-US" b="1" u="sng" dirty="0" smtClean="0">
                <a:latin typeface="PingFang SC Light" charset="-122"/>
                <a:ea typeface="PingFang SC Light" charset="-122"/>
                <a:cs typeface="PingFang SC Light" charset="-122"/>
              </a:rPr>
              <a:t>包括两个端点</a:t>
            </a:r>
            <a:r>
              <a:rPr lang="zh-CN" altLang="en-US" b="1" dirty="0" smtClean="0">
                <a:latin typeface="PingFang SC Light" charset="-122"/>
                <a:ea typeface="PingFang SC Light" charset="-122"/>
                <a:cs typeface="PingFang SC Light" charset="-122"/>
              </a:rPr>
              <a:t>）点权的</a:t>
            </a:r>
            <a:r>
              <a:rPr lang="en-US" altLang="zh-CN" b="1" dirty="0" err="1" smtClean="0">
                <a:latin typeface="PingFang SC Light" charset="-122"/>
                <a:ea typeface="PingFang SC Light" charset="-122"/>
                <a:cs typeface="PingFang SC Light" charset="-122"/>
              </a:rPr>
              <a:t>gcd</a:t>
            </a:r>
            <a:r>
              <a:rPr lang="zh-CN" altLang="en-US" b="1" dirty="0" smtClean="0">
                <a:latin typeface="PingFang SC Light" charset="-122"/>
                <a:ea typeface="PingFang SC Light" charset="-122"/>
                <a:cs typeface="PingFang SC Light" charset="-122"/>
              </a:rPr>
              <a:t>和不等于</a:t>
            </a:r>
            <a:r>
              <a:rPr lang="en-US" altLang="zh-CN" b="1" dirty="0" smtClean="0">
                <a:latin typeface="PingFang SC Light" charset="-122"/>
                <a:ea typeface="PingFang SC Light" charset="-122"/>
                <a:cs typeface="PingFang SC Light" charset="-122"/>
              </a:rPr>
              <a:t>1</a:t>
            </a:r>
            <a:r>
              <a:rPr lang="zh-CN" altLang="en-US" b="1" dirty="0" smtClean="0">
                <a:latin typeface="PingFang SC Light" charset="-122"/>
                <a:ea typeface="PingFang SC Light" charset="-122"/>
                <a:cs typeface="PingFang SC Light" charset="-122"/>
              </a:rPr>
              <a:t>。</a:t>
            </a:r>
            <a:endParaRPr lang="en-US" altLang="zh-CN" b="1" dirty="0" smtClean="0">
              <a:latin typeface="PingFang SC Light" charset="-122"/>
              <a:ea typeface="PingFang SC Light" charset="-122"/>
              <a:cs typeface="PingFang SC Light"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r>
              <a:rPr lang="zh-CN" altLang="en-US" sz="2000" b="1" u="sng" dirty="0">
                <a:latin typeface="Microsoft YaHei" charset="-122"/>
                <a:ea typeface="Microsoft YaHei" charset="-122"/>
                <a:cs typeface="Microsoft YaHei" charset="-122"/>
              </a:rPr>
              <a:t>数据范围</a:t>
            </a:r>
            <a:endParaRPr lang="en-US" altLang="zh-CN" sz="2000" b="1" u="sng" dirty="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n &lt;= 2</a:t>
            </a:r>
            <a:r>
              <a:rPr lang="en-US" altLang="zh-CN" b="1" dirty="0">
                <a:latin typeface="PingFang SC Semibold" charset="-122"/>
                <a:ea typeface="PingFang SC Semibold" charset="-122"/>
                <a:cs typeface="PingFang SC Semibold" charset="-122"/>
              </a:rPr>
              <a:t> </a:t>
            </a:r>
            <a:r>
              <a:rPr lang="en-US" altLang="zh-CN" b="1" dirty="0" smtClean="0">
                <a:latin typeface="PingFang SC Semibold" charset="-122"/>
                <a:ea typeface="PingFang SC Semibold" charset="-122"/>
                <a:cs typeface="PingFang SC Semibold" charset="-122"/>
              </a:rPr>
              <a:t>* 10^5</a:t>
            </a: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1 &lt;= </a:t>
            </a:r>
            <a:r>
              <a:rPr lang="en-US" altLang="zh-CN" b="1" dirty="0" err="1" smtClean="0">
                <a:latin typeface="PingFang SC Semibold" charset="-122"/>
                <a:ea typeface="PingFang SC Semibold" charset="-122"/>
                <a:cs typeface="PingFang SC Semibold" charset="-122"/>
              </a:rPr>
              <a:t>a_i</a:t>
            </a:r>
            <a:r>
              <a:rPr lang="en-US" altLang="zh-CN" b="1" dirty="0" smtClean="0">
                <a:latin typeface="PingFang SC Semibold" charset="-122"/>
                <a:ea typeface="PingFang SC Semibold" charset="-122"/>
                <a:cs typeface="PingFang SC Semibold" charset="-122"/>
              </a:rPr>
              <a:t> &lt;= 2 * 10^5</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1795533031"/>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5277784"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a:solidFill>
                  <a:schemeClr val="tx1"/>
                </a:solidFill>
                <a:latin typeface="Impact" charset="0"/>
                <a:ea typeface="Impact" charset="0"/>
                <a:cs typeface="Impact" charset="0"/>
              </a:rPr>
              <a:t>New Year and Binary Tree Paths</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Good Bye </a:t>
            </a:r>
            <a:r>
              <a:rPr lang="en-US" sz="1100" i="1" dirty="0" smtClean="0"/>
              <a:t>2016, problem G.</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9130553" cy="4339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题目描述</a:t>
            </a:r>
            <a:endParaRPr lang="en-US" altLang="zh-CN" sz="2000" b="1" u="sng" dirty="0" smtClean="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有一棵无穷无尽的满二叉树，根节点的编号为</a:t>
            </a:r>
            <a:r>
              <a:rPr lang="en-US" altLang="zh-CN" b="1" dirty="0" smtClean="0">
                <a:latin typeface="PingFang SC Semibold" charset="-122"/>
                <a:ea typeface="PingFang SC Semibold" charset="-122"/>
                <a:cs typeface="PingFang SC Semibold" charset="-122"/>
              </a:rPr>
              <a:t>1</a:t>
            </a:r>
            <a:r>
              <a:rPr lang="zh-CN" altLang="en-US" b="1" dirty="0" smtClean="0">
                <a:latin typeface="PingFang SC Semibold" charset="-122"/>
                <a:ea typeface="PingFang SC Semibold" charset="-122"/>
                <a:cs typeface="PingFang SC Semibold" charset="-122"/>
              </a:rPr>
              <a:t>。</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编号为</a:t>
            </a:r>
            <a:r>
              <a:rPr lang="en-US" altLang="zh-CN" b="1" dirty="0" smtClean="0">
                <a:latin typeface="PingFang SC Semibold" charset="-122"/>
                <a:ea typeface="PingFang SC Semibold" charset="-122"/>
                <a:cs typeface="PingFang SC Semibold" charset="-122"/>
              </a:rPr>
              <a:t>x</a:t>
            </a:r>
            <a:r>
              <a:rPr lang="zh-CN" altLang="en-US" b="1" dirty="0" smtClean="0">
                <a:latin typeface="PingFang SC Semibold" charset="-122"/>
                <a:ea typeface="PingFang SC Semibold" charset="-122"/>
                <a:cs typeface="PingFang SC Semibold" charset="-122"/>
              </a:rPr>
              <a:t>的节点的左儿子</a:t>
            </a:r>
            <a:r>
              <a:rPr lang="zh-CN" altLang="en-US" b="1" dirty="0" smtClean="0">
                <a:latin typeface="PingFang SC Semibold" charset="-122"/>
                <a:ea typeface="PingFang SC Semibold" charset="-122"/>
                <a:cs typeface="PingFang SC Semibold" charset="-122"/>
              </a:rPr>
              <a:t>为</a:t>
            </a:r>
            <a:r>
              <a:rPr lang="en-US" altLang="zh-CN" b="1" dirty="0" smtClean="0">
                <a:latin typeface="PingFang SC Semibold" charset="-122"/>
                <a:ea typeface="PingFang SC Semibold" charset="-122"/>
                <a:cs typeface="PingFang SC Semibold" charset="-122"/>
              </a:rPr>
              <a:t>2x</a:t>
            </a:r>
            <a:r>
              <a:rPr lang="zh-CN" altLang="en-US" b="1" dirty="0" smtClean="0">
                <a:latin typeface="PingFang SC Semibold" charset="-122"/>
                <a:ea typeface="PingFang SC Semibold" charset="-122"/>
                <a:cs typeface="PingFang SC Semibold" charset="-122"/>
              </a:rPr>
              <a:t>，右儿子为</a:t>
            </a:r>
            <a:r>
              <a:rPr lang="en-US" altLang="zh-CN" b="1" dirty="0" smtClean="0">
                <a:latin typeface="PingFang SC Semibold" charset="-122"/>
                <a:ea typeface="PingFang SC Semibold" charset="-122"/>
                <a:cs typeface="PingFang SC Semibold" charset="-122"/>
              </a:rPr>
              <a:t>2x+1</a:t>
            </a:r>
            <a:r>
              <a:rPr lang="zh-CN" altLang="en-US" b="1" dirty="0" smtClean="0">
                <a:latin typeface="PingFang SC Semibold" charset="-122"/>
                <a:ea typeface="PingFang SC Semibold" charset="-122"/>
                <a:cs typeface="PingFang SC Semibold" charset="-122"/>
              </a:rPr>
              <a:t>。</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求有多少条树上的路径满足点权和为</a:t>
            </a:r>
            <a:r>
              <a:rPr lang="en-US" altLang="zh-CN" b="1" dirty="0" smtClean="0">
                <a:latin typeface="PingFang SC Semibold" charset="-122"/>
                <a:ea typeface="PingFang SC Semibold" charset="-122"/>
                <a:cs typeface="PingFang SC Semibold" charset="-122"/>
              </a:rPr>
              <a:t>s</a:t>
            </a:r>
            <a:r>
              <a:rPr lang="zh-CN" altLang="en-US" b="1" dirty="0" smtClean="0">
                <a:latin typeface="PingFang SC Semibold" charset="-122"/>
                <a:ea typeface="PingFang SC Semibold" charset="-122"/>
                <a:cs typeface="PingFang SC Semibold" charset="-122"/>
              </a:rPr>
              <a:t>。</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r>
              <a:rPr lang="zh-CN" altLang="en-US" sz="2000" b="1" u="sng" dirty="0">
                <a:latin typeface="Microsoft YaHei" charset="-122"/>
                <a:ea typeface="Microsoft YaHei" charset="-122"/>
                <a:cs typeface="Microsoft YaHei" charset="-122"/>
              </a:rPr>
              <a:t>数据范围</a:t>
            </a:r>
            <a:endParaRPr lang="en-US" altLang="zh-CN" sz="2000" b="1" u="sng" dirty="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1</a:t>
            </a:r>
            <a:r>
              <a:rPr lang="zh-CN" altLang="en-US" b="1" dirty="0" smtClean="0">
                <a:latin typeface="PingFang SC Semibold" charset="-122"/>
                <a:ea typeface="PingFang SC Semibold" charset="-122"/>
                <a:cs typeface="PingFang SC Semibold" charset="-122"/>
              </a:rPr>
              <a:t> </a:t>
            </a:r>
            <a:r>
              <a:rPr lang="en-US" altLang="zh-CN" b="1" dirty="0" smtClean="0">
                <a:latin typeface="PingFang SC Semibold" charset="-122"/>
                <a:ea typeface="PingFang SC Semibold" charset="-122"/>
                <a:cs typeface="PingFang SC Semibold" charset="-122"/>
              </a:rPr>
              <a:t>&lt;= </a:t>
            </a:r>
            <a:r>
              <a:rPr lang="en-US" altLang="zh-CN" b="1" dirty="0" smtClean="0">
                <a:latin typeface="PingFang SC Semibold" charset="-122"/>
                <a:ea typeface="PingFang SC Semibold" charset="-122"/>
                <a:cs typeface="PingFang SC Semibold" charset="-122"/>
              </a:rPr>
              <a:t>s &lt;= 10^15.</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1937507883"/>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5277784"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a:solidFill>
                  <a:schemeClr val="tx1"/>
                </a:solidFill>
                <a:latin typeface="Impact" charset="0"/>
                <a:ea typeface="Impact" charset="0"/>
                <a:cs typeface="Impact" charset="0"/>
              </a:rPr>
              <a:t>New Year and Binary Tree Paths</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Good Bye </a:t>
            </a:r>
            <a:r>
              <a:rPr lang="en-US" sz="1100" i="1" dirty="0" smtClean="0"/>
              <a:t>2016, problem G.</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TextBox 6"/>
          <p:cNvSpPr txBox="1"/>
          <p:nvPr/>
        </p:nvSpPr>
        <p:spPr>
          <a:xfrm>
            <a:off x="748551" y="836499"/>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先考虑简单一点的情况：一条链</a:t>
            </a:r>
            <a:endParaRPr lang="en-US" altLang="zh-CN" b="1" dirty="0">
              <a:latin typeface="PingFang SC Semibold" charset="-122"/>
              <a:ea typeface="PingFang SC Semibold" charset="-122"/>
              <a:cs typeface="PingFang SC Semibold" charset="-122"/>
            </a:endParaRPr>
          </a:p>
        </p:txBody>
      </p:sp>
      <p:sp>
        <p:nvSpPr>
          <p:cNvPr id="8" name="TextBox 7"/>
          <p:cNvSpPr txBox="1"/>
          <p:nvPr/>
        </p:nvSpPr>
        <p:spPr>
          <a:xfrm>
            <a:off x="748551" y="1344328"/>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假设深度最浅的点为</a:t>
            </a:r>
            <a:r>
              <a:rPr lang="en-US" altLang="zh-CN" b="1" dirty="0" smtClean="0">
                <a:latin typeface="PingFang SC Semibold" charset="-122"/>
                <a:ea typeface="PingFang SC Semibold" charset="-122"/>
                <a:cs typeface="PingFang SC Semibold" charset="-122"/>
              </a:rPr>
              <a:t>x</a:t>
            </a:r>
            <a:r>
              <a:rPr lang="zh-CN" altLang="en-US" b="1" dirty="0" smtClean="0">
                <a:latin typeface="PingFang SC Semibold" charset="-122"/>
                <a:ea typeface="PingFang SC Semibold" charset="-122"/>
                <a:cs typeface="PingFang SC Semibold" charset="-122"/>
              </a:rPr>
              <a:t>，长为</a:t>
            </a:r>
            <a:r>
              <a:rPr lang="en-US" altLang="zh-CN" b="1" dirty="0" smtClean="0">
                <a:latin typeface="PingFang SC Semibold" charset="-122"/>
                <a:ea typeface="PingFang SC Semibold" charset="-122"/>
                <a:cs typeface="PingFang SC Semibold" charset="-122"/>
              </a:rPr>
              <a:t>h</a:t>
            </a:r>
            <a:r>
              <a:rPr lang="zh-CN" altLang="en-US" b="1" dirty="0" smtClean="0">
                <a:latin typeface="PingFang SC Semibold" charset="-122"/>
                <a:ea typeface="PingFang SC Semibold" charset="-122"/>
                <a:cs typeface="PingFang SC Semibold" charset="-122"/>
              </a:rPr>
              <a:t>。那么全都走左儿子时都点权和</a:t>
            </a:r>
            <a:endParaRPr lang="en-US" altLang="zh-CN" b="1" dirty="0">
              <a:latin typeface="PingFang SC Semibold" charset="-122"/>
              <a:ea typeface="PingFang SC Semibold" charset="-122"/>
              <a:cs typeface="PingFang SC Semibold" charset="-122"/>
            </a:endParaRPr>
          </a:p>
        </p:txBody>
      </p:sp>
      <p:pic>
        <p:nvPicPr>
          <p:cNvPr id="2" name="Picture 1"/>
          <p:cNvPicPr>
            <a:picLocks noChangeAspect="1"/>
          </p:cNvPicPr>
          <p:nvPr/>
        </p:nvPicPr>
        <p:blipFill>
          <a:blip r:embed="rId3"/>
          <a:stretch>
            <a:fillRect/>
          </a:stretch>
        </p:blipFill>
        <p:spPr>
          <a:xfrm>
            <a:off x="2675964" y="1903576"/>
            <a:ext cx="3805518" cy="496372"/>
          </a:xfrm>
          <a:prstGeom prst="rect">
            <a:avLst/>
          </a:prstGeom>
        </p:spPr>
      </p:pic>
      <p:sp>
        <p:nvSpPr>
          <p:cNvPr id="10" name="TextBox 9"/>
          <p:cNvSpPr txBox="1"/>
          <p:nvPr/>
        </p:nvSpPr>
        <p:spPr>
          <a:xfrm>
            <a:off x="748550" y="2472567"/>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将一个从深往浅了数第</a:t>
            </a:r>
            <a:r>
              <a:rPr lang="en-US" altLang="zh-CN" b="1" dirty="0" smtClean="0">
                <a:latin typeface="PingFang SC Semibold" charset="-122"/>
                <a:ea typeface="PingFang SC Semibold" charset="-122"/>
                <a:cs typeface="PingFang SC Semibold" charset="-122"/>
              </a:rPr>
              <a:t>y</a:t>
            </a:r>
            <a:r>
              <a:rPr lang="zh-CN" altLang="en-US" b="1" dirty="0" smtClean="0">
                <a:latin typeface="PingFang SC Semibold" charset="-122"/>
                <a:ea typeface="PingFang SC Semibold" charset="-122"/>
                <a:cs typeface="PingFang SC Semibold" charset="-122"/>
              </a:rPr>
              <a:t>个点改成向右儿子走，带来的贡献是</a:t>
            </a:r>
            <a:endParaRPr lang="en-US" altLang="zh-CN" b="1" dirty="0">
              <a:latin typeface="PingFang SC Semibold" charset="-122"/>
              <a:ea typeface="PingFang SC Semibold" charset="-122"/>
              <a:cs typeface="PingFang SC Semibold" charset="-122"/>
            </a:endParaRPr>
          </a:p>
        </p:txBody>
      </p:sp>
      <p:pic>
        <p:nvPicPr>
          <p:cNvPr id="4" name="Picture 3"/>
          <p:cNvPicPr>
            <a:picLocks noChangeAspect="1"/>
          </p:cNvPicPr>
          <p:nvPr/>
        </p:nvPicPr>
        <p:blipFill>
          <a:blip r:embed="rId4"/>
          <a:stretch>
            <a:fillRect/>
          </a:stretch>
        </p:blipFill>
        <p:spPr>
          <a:xfrm>
            <a:off x="3166782" y="2937630"/>
            <a:ext cx="3314700" cy="614243"/>
          </a:xfrm>
          <a:prstGeom prst="rect">
            <a:avLst/>
          </a:prstGeom>
        </p:spPr>
      </p:pic>
      <p:sp>
        <p:nvSpPr>
          <p:cNvPr id="12" name="TextBox 11"/>
          <p:cNvSpPr txBox="1"/>
          <p:nvPr/>
        </p:nvSpPr>
        <p:spPr>
          <a:xfrm>
            <a:off x="551329" y="3554639"/>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2000" b="1" dirty="0" smtClean="0">
                <a:solidFill>
                  <a:srgbClr val="0F966A"/>
                </a:solidFill>
                <a:latin typeface="Microsoft YaHei" charset="-122"/>
                <a:ea typeface="Microsoft YaHei" charset="-122"/>
                <a:cs typeface="Microsoft YaHei" charset="-122"/>
              </a:rPr>
              <a:t>当</a:t>
            </a:r>
            <a:r>
              <a:rPr lang="en-US" altLang="zh-CN" sz="2000" b="1" dirty="0" smtClean="0">
                <a:solidFill>
                  <a:srgbClr val="0F966A"/>
                </a:solidFill>
                <a:latin typeface="Microsoft YaHei" charset="-122"/>
                <a:ea typeface="Microsoft YaHei" charset="-122"/>
                <a:cs typeface="Microsoft YaHei" charset="-122"/>
              </a:rPr>
              <a:t>h</a:t>
            </a:r>
            <a:r>
              <a:rPr lang="zh-CN" altLang="en-US" sz="2000" b="1" dirty="0" smtClean="0">
                <a:solidFill>
                  <a:srgbClr val="0F966A"/>
                </a:solidFill>
                <a:latin typeface="Microsoft YaHei" charset="-122"/>
                <a:ea typeface="Microsoft YaHei" charset="-122"/>
                <a:cs typeface="Microsoft YaHei" charset="-122"/>
              </a:rPr>
              <a:t>确定时，</a:t>
            </a:r>
            <a:r>
              <a:rPr lang="en-US" altLang="zh-CN" sz="2000" b="1" dirty="0" smtClean="0">
                <a:solidFill>
                  <a:srgbClr val="0F966A"/>
                </a:solidFill>
                <a:latin typeface="Microsoft YaHei" charset="-122"/>
                <a:ea typeface="Microsoft YaHei" charset="-122"/>
                <a:cs typeface="Microsoft YaHei" charset="-122"/>
              </a:rPr>
              <a:t>x</a:t>
            </a:r>
            <a:r>
              <a:rPr lang="zh-CN" altLang="en-US" sz="2000" b="1" dirty="0" smtClean="0">
                <a:solidFill>
                  <a:srgbClr val="0F966A"/>
                </a:solidFill>
                <a:latin typeface="Microsoft YaHei" charset="-122"/>
                <a:ea typeface="Microsoft YaHei" charset="-122"/>
                <a:cs typeface="Microsoft YaHei" charset="-122"/>
              </a:rPr>
              <a:t>被唯一确定。</a:t>
            </a:r>
            <a:endParaRPr lang="en-US" altLang="zh-CN" sz="2000" b="1" dirty="0">
              <a:solidFill>
                <a:srgbClr val="0F966A"/>
              </a:solidFill>
              <a:latin typeface="Microsoft YaHei" charset="-122"/>
              <a:ea typeface="Microsoft YaHei" charset="-122"/>
              <a:cs typeface="Microsoft YaHei" charset="-122"/>
            </a:endParaRPr>
          </a:p>
        </p:txBody>
      </p:sp>
      <p:sp>
        <p:nvSpPr>
          <p:cNvPr id="13" name="TextBox 12"/>
          <p:cNvSpPr txBox="1"/>
          <p:nvPr/>
        </p:nvSpPr>
        <p:spPr>
          <a:xfrm>
            <a:off x="871816" y="4387579"/>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枚举</a:t>
            </a:r>
            <a:r>
              <a:rPr lang="en-US" altLang="zh-CN" b="1" dirty="0" smtClean="0">
                <a:latin typeface="PingFang SC Semibold" charset="-122"/>
                <a:ea typeface="PingFang SC Semibold" charset="-122"/>
                <a:cs typeface="PingFang SC Semibold" charset="-122"/>
              </a:rPr>
              <a:t>h</a:t>
            </a:r>
            <a:r>
              <a:rPr lang="zh-CN" altLang="en-US" b="1" dirty="0" smtClean="0">
                <a:latin typeface="PingFang SC Semibold" charset="-122"/>
                <a:ea typeface="PingFang SC Semibold" charset="-122"/>
                <a:cs typeface="PingFang SC Semibold" charset="-122"/>
              </a:rPr>
              <a:t>后</a:t>
            </a:r>
            <a:r>
              <a:rPr lang="zh-CN" altLang="en-US" b="1" dirty="0" smtClean="0">
                <a:latin typeface="PingFang SC Semibold" charset="-122"/>
                <a:ea typeface="PingFang SC Semibold" charset="-122"/>
                <a:cs typeface="PingFang SC Semibold" charset="-122"/>
              </a:rPr>
              <a:t>，扫一遍判一下即可。</a:t>
            </a:r>
            <a:endParaRPr lang="en-US" altLang="zh-CN" b="1" dirty="0">
              <a:latin typeface="PingFang SC Semibold" charset="-122"/>
              <a:ea typeface="PingFang SC Semibold" charset="-122"/>
              <a:cs typeface="PingFang SC Semibold" charset="-122"/>
            </a:endParaRPr>
          </a:p>
        </p:txBody>
      </p:sp>
      <p:pic>
        <p:nvPicPr>
          <p:cNvPr id="6" name="Picture 5"/>
          <p:cNvPicPr>
            <a:picLocks noChangeAspect="1"/>
          </p:cNvPicPr>
          <p:nvPr/>
        </p:nvPicPr>
        <p:blipFill>
          <a:blip r:embed="rId5"/>
          <a:stretch>
            <a:fillRect/>
          </a:stretch>
        </p:blipFill>
        <p:spPr>
          <a:xfrm>
            <a:off x="4353045" y="3483609"/>
            <a:ext cx="1227484" cy="736490"/>
          </a:xfrm>
          <a:prstGeom prst="rect">
            <a:avLst/>
          </a:prstGeom>
        </p:spPr>
      </p:pic>
    </p:spTree>
    <p:extLst>
      <p:ext uri="{BB962C8B-B14F-4D97-AF65-F5344CB8AC3E}">
        <p14:creationId xmlns:p14="http://schemas.microsoft.com/office/powerpoint/2010/main" val="11004852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3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3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3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fade">
                                      <p:cBhvr>
                                        <p:cTn id="32" dur="300"/>
                                        <p:tgtEl>
                                          <p:spTgt spid="1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iterate type="lt">
                                    <p:tmPct val="0"/>
                                  </p:iterate>
                                  <p:childTnLst>
                                    <p:set>
                                      <p:cBhvr>
                                        <p:cTn id="41" dur="1" fill="hold">
                                          <p:stCondLst>
                                            <p:cond delay="0"/>
                                          </p:stCondLst>
                                        </p:cTn>
                                        <p:tgtEl>
                                          <p:spTgt spid="13">
                                            <p:txEl>
                                              <p:pRg st="0" end="0"/>
                                            </p:txEl>
                                          </p:spTgt>
                                        </p:tgtEl>
                                        <p:attrNameLst>
                                          <p:attrName>style.visibility</p:attrName>
                                        </p:attrNameLst>
                                      </p:cBhvr>
                                      <p:to>
                                        <p:strVal val="visible"/>
                                      </p:to>
                                    </p:set>
                                    <p:animEffect transition="in" filter="fade">
                                      <p:cBhvr>
                                        <p:cTn id="42" dur="3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5277784"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b="1" u="sng">
                <a:solidFill>
                  <a:schemeClr val="tx1"/>
                </a:solidFill>
                <a:latin typeface="Impact" charset="0"/>
                <a:ea typeface="Impact" charset="0"/>
                <a:cs typeface="Impact" charset="0"/>
              </a:rPr>
              <a:t>New Year and Binary Tree Paths</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Good Bye </a:t>
            </a:r>
            <a:r>
              <a:rPr lang="en-US" sz="1100" i="1" dirty="0" smtClean="0"/>
              <a:t>2016, problem G.</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TextBox 6"/>
          <p:cNvSpPr txBox="1"/>
          <p:nvPr/>
        </p:nvSpPr>
        <p:spPr>
          <a:xfrm>
            <a:off x="748551" y="836499"/>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先考虑</a:t>
            </a:r>
            <a:r>
              <a:rPr lang="en-US" altLang="zh-CN" b="1" dirty="0" err="1" smtClean="0">
                <a:latin typeface="PingFang SC Semibold" charset="-122"/>
                <a:ea typeface="PingFang SC Semibold" charset="-122"/>
                <a:cs typeface="PingFang SC Semibold" charset="-122"/>
              </a:rPr>
              <a:t>lca</a:t>
            </a:r>
            <a:r>
              <a:rPr lang="zh-CN" altLang="en-US" b="1" dirty="0" smtClean="0">
                <a:latin typeface="PingFang SC Semibold" charset="-122"/>
                <a:ea typeface="PingFang SC Semibold" charset="-122"/>
                <a:cs typeface="PingFang SC Semibold" charset="-122"/>
              </a:rPr>
              <a:t>在</a:t>
            </a:r>
            <a:r>
              <a:rPr lang="en-US" altLang="zh-CN" b="1" dirty="0" smtClean="0">
                <a:latin typeface="PingFang SC Semibold" charset="-122"/>
                <a:ea typeface="PingFang SC Semibold" charset="-122"/>
                <a:cs typeface="PingFang SC Semibold" charset="-122"/>
              </a:rPr>
              <a:t>x</a:t>
            </a:r>
            <a:r>
              <a:rPr lang="zh-CN" altLang="en-US" b="1" dirty="0" smtClean="0">
                <a:latin typeface="PingFang SC Semibold" charset="-122"/>
                <a:ea typeface="PingFang SC Semibold" charset="-122"/>
                <a:cs typeface="PingFang SC Semibold" charset="-122"/>
              </a:rPr>
              <a:t>的情况。</a:t>
            </a:r>
            <a:endParaRPr lang="en-US" altLang="zh-CN" b="1" dirty="0">
              <a:latin typeface="PingFang SC Semibold" charset="-122"/>
              <a:ea typeface="PingFang SC Semibold" charset="-122"/>
              <a:cs typeface="PingFang SC Semibold" charset="-122"/>
            </a:endParaRPr>
          </a:p>
        </p:txBody>
      </p:sp>
      <p:sp>
        <p:nvSpPr>
          <p:cNvPr id="14" name="TextBox 13"/>
          <p:cNvSpPr txBox="1"/>
          <p:nvPr/>
        </p:nvSpPr>
        <p:spPr>
          <a:xfrm>
            <a:off x="748550" y="128807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枚举左儿子、右儿子的链长</a:t>
            </a:r>
            <a:r>
              <a:rPr lang="en-US" altLang="zh-CN" b="1" dirty="0" smtClean="0">
                <a:latin typeface="PingFang SC Semibold" charset="-122"/>
                <a:ea typeface="PingFang SC Semibold" charset="-122"/>
                <a:cs typeface="PingFang SC Semibold" charset="-122"/>
              </a:rPr>
              <a:t>h1,h2</a:t>
            </a:r>
            <a:r>
              <a:rPr lang="zh-CN" altLang="en-US" b="1" dirty="0" smtClean="0">
                <a:latin typeface="PingFang SC Semibold" charset="-122"/>
                <a:ea typeface="PingFang SC Semibold" charset="-122"/>
                <a:cs typeface="PingFang SC Semibold" charset="-122"/>
              </a:rPr>
              <a:t>后，</a:t>
            </a:r>
            <a:r>
              <a:rPr lang="en-US" altLang="zh-CN" b="1" dirty="0" smtClean="0">
                <a:latin typeface="PingFang SC Semibold" charset="-122"/>
                <a:ea typeface="PingFang SC Semibold" charset="-122"/>
                <a:cs typeface="PingFang SC Semibold" charset="-122"/>
              </a:rPr>
              <a:t>x</a:t>
            </a:r>
            <a:r>
              <a:rPr lang="zh-CN" altLang="en-US" b="1" dirty="0" smtClean="0">
                <a:latin typeface="PingFang SC Semibold" charset="-122"/>
                <a:ea typeface="PingFang SC Semibold" charset="-122"/>
                <a:cs typeface="PingFang SC Semibold" charset="-122"/>
              </a:rPr>
              <a:t>依然可以被唯一确定。</a:t>
            </a:r>
            <a:endParaRPr lang="en-US" altLang="zh-CN" b="1" dirty="0">
              <a:latin typeface="PingFang SC Semibold" charset="-122"/>
              <a:ea typeface="PingFang SC Semibold" charset="-122"/>
              <a:cs typeface="PingFang SC Semibold" charset="-122"/>
            </a:endParaRPr>
          </a:p>
        </p:txBody>
      </p:sp>
      <p:sp>
        <p:nvSpPr>
          <p:cNvPr id="15" name="TextBox 14"/>
          <p:cNvSpPr txBox="1"/>
          <p:nvPr/>
        </p:nvSpPr>
        <p:spPr>
          <a:xfrm>
            <a:off x="551329" y="1649709"/>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sz="2000" b="1" dirty="0" smtClean="0">
                <a:solidFill>
                  <a:srgbClr val="0F966A"/>
                </a:solidFill>
                <a:latin typeface="Microsoft YaHei" charset="-122"/>
                <a:ea typeface="Microsoft YaHei" charset="-122"/>
                <a:cs typeface="Microsoft YaHei" charset="-122"/>
              </a:rPr>
              <a:t>判定及方案数的统计</a:t>
            </a:r>
            <a:endParaRPr lang="en-US" altLang="zh-CN" sz="2000" b="1" dirty="0">
              <a:solidFill>
                <a:srgbClr val="0F966A"/>
              </a:solidFill>
              <a:latin typeface="Microsoft YaHei" charset="-122"/>
              <a:ea typeface="Microsoft YaHei" charset="-122"/>
              <a:cs typeface="Microsoft YaHei" charset="-122"/>
            </a:endParaRPr>
          </a:p>
        </p:txBody>
      </p:sp>
      <p:sp>
        <p:nvSpPr>
          <p:cNvPr id="16" name="TextBox 15"/>
          <p:cNvSpPr txBox="1"/>
          <p:nvPr/>
        </p:nvSpPr>
        <p:spPr>
          <a:xfrm>
            <a:off x="1223681" y="2042879"/>
            <a:ext cx="7113496"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目标：计算用</a:t>
            </a:r>
            <a:r>
              <a:rPr lang="en-US" altLang="zh-CN" b="1" dirty="0" smtClean="0">
                <a:latin typeface="PingFang SC Semibold" charset="-122"/>
                <a:ea typeface="PingFang SC Semibold" charset="-122"/>
                <a:cs typeface="PingFang SC Semibold" charset="-122"/>
              </a:rPr>
              <a:t>2^1-1, 2^2-1, </a:t>
            </a:r>
            <a:r>
              <a:rPr lang="mr-IN" altLang="zh-CN" b="1" dirty="0" smtClean="0">
                <a:latin typeface="PingFang SC Semibold" charset="-122"/>
                <a:ea typeface="PingFang SC Semibold" charset="-122"/>
                <a:cs typeface="PingFang SC Semibold" charset="-122"/>
              </a:rPr>
              <a:t>…</a:t>
            </a:r>
            <a:r>
              <a:rPr lang="en-US" altLang="zh-CN" b="1" dirty="0">
                <a:latin typeface="PingFang SC Semibold" charset="-122"/>
                <a:ea typeface="PingFang SC Semibold" charset="-122"/>
                <a:cs typeface="PingFang SC Semibold" charset="-122"/>
              </a:rPr>
              <a:t> </a:t>
            </a:r>
            <a:r>
              <a:rPr lang="en-US" altLang="zh-CN" b="1" dirty="0" smtClean="0">
                <a:latin typeface="PingFang SC Semibold" charset="-122"/>
                <a:ea typeface="PingFang SC Semibold" charset="-122"/>
                <a:cs typeface="PingFang SC Semibold" charset="-122"/>
              </a:rPr>
              <a:t>, 2^{h1} -1, 2^1-1, 2^2-1, </a:t>
            </a:r>
            <a:r>
              <a:rPr lang="mr-IN" altLang="zh-CN" b="1" dirty="0" smtClean="0">
                <a:latin typeface="PingFang SC Semibold" charset="-122"/>
                <a:ea typeface="PingFang SC Semibold" charset="-122"/>
                <a:cs typeface="PingFang SC Semibold" charset="-122"/>
              </a:rPr>
              <a:t>…</a:t>
            </a:r>
            <a:r>
              <a:rPr lang="en-US" altLang="zh-CN" b="1" dirty="0">
                <a:latin typeface="PingFang SC Semibold" charset="-122"/>
                <a:ea typeface="PingFang SC Semibold" charset="-122"/>
                <a:cs typeface="PingFang SC Semibold" charset="-122"/>
              </a:rPr>
              <a:t> </a:t>
            </a:r>
            <a:r>
              <a:rPr lang="en-US" altLang="zh-CN" b="1" dirty="0" smtClean="0">
                <a:latin typeface="PingFang SC Semibold" charset="-122"/>
                <a:ea typeface="PingFang SC Semibold" charset="-122"/>
                <a:cs typeface="PingFang SC Semibold" charset="-122"/>
              </a:rPr>
              <a:t>, 2^{h2}-1</a:t>
            </a:r>
            <a:r>
              <a:rPr lang="zh-CN" altLang="en-US" b="1" dirty="0" smtClean="0">
                <a:latin typeface="PingFang SC Semibold" charset="-122"/>
                <a:ea typeface="PingFang SC Semibold" charset="-122"/>
                <a:cs typeface="PingFang SC Semibold" charset="-122"/>
              </a:rPr>
              <a:t>这些数凑出某个数</a:t>
            </a:r>
            <a:r>
              <a:rPr lang="en-US" altLang="zh-CN" b="1" dirty="0" smtClean="0">
                <a:latin typeface="PingFang SC Semibold" charset="-122"/>
                <a:ea typeface="PingFang SC Semibold" charset="-122"/>
                <a:cs typeface="PingFang SC Semibold" charset="-122"/>
              </a:rPr>
              <a:t>P</a:t>
            </a:r>
            <a:r>
              <a:rPr lang="zh-CN" altLang="en-US" b="1" dirty="0" smtClean="0">
                <a:latin typeface="PingFang SC Semibold" charset="-122"/>
                <a:ea typeface="PingFang SC Semibold" charset="-122"/>
                <a:cs typeface="PingFang SC Semibold" charset="-122"/>
              </a:rPr>
              <a:t>的方案数。</a:t>
            </a:r>
            <a:endParaRPr lang="en-US" altLang="zh-CN" b="1" dirty="0">
              <a:latin typeface="PingFang SC Semibold" charset="-122"/>
              <a:ea typeface="PingFang SC Semibold" charset="-122"/>
              <a:cs typeface="PingFang SC Semibold" charset="-122"/>
            </a:endParaRPr>
          </a:p>
        </p:txBody>
      </p:sp>
      <p:sp>
        <p:nvSpPr>
          <p:cNvPr id="17" name="TextBox 16"/>
          <p:cNvSpPr txBox="1"/>
          <p:nvPr/>
        </p:nvSpPr>
        <p:spPr>
          <a:xfrm>
            <a:off x="1247492" y="2844130"/>
            <a:ext cx="7113496"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枚举选的数的个数</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，问题转化为用二的幂次凑</a:t>
            </a:r>
            <a:r>
              <a:rPr lang="en-US" altLang="zh-CN" b="1" dirty="0" err="1" smtClean="0">
                <a:latin typeface="PingFang SC Semibold" charset="-122"/>
                <a:ea typeface="PingFang SC Semibold" charset="-122"/>
                <a:cs typeface="PingFang SC Semibold" charset="-122"/>
              </a:rPr>
              <a:t>P+n</a:t>
            </a:r>
            <a:r>
              <a:rPr lang="zh-CN" altLang="en-US" b="1" dirty="0" smtClean="0">
                <a:latin typeface="PingFang SC Semibold" charset="-122"/>
                <a:ea typeface="PingFang SC Semibold" charset="-122"/>
                <a:cs typeface="PingFang SC Semibold" charset="-122"/>
              </a:rPr>
              <a:t>。</a:t>
            </a:r>
            <a:endParaRPr lang="en-US" altLang="zh-CN" b="1" dirty="0">
              <a:latin typeface="PingFang SC Semibold" charset="-122"/>
              <a:ea typeface="PingFang SC Semibold" charset="-122"/>
              <a:cs typeface="PingFang SC Semibold" charset="-122"/>
            </a:endParaRPr>
          </a:p>
        </p:txBody>
      </p:sp>
      <p:sp>
        <p:nvSpPr>
          <p:cNvPr id="18" name="TextBox 17"/>
          <p:cNvSpPr txBox="1"/>
          <p:nvPr/>
        </p:nvSpPr>
        <p:spPr>
          <a:xfrm>
            <a:off x="1247492" y="3242620"/>
            <a:ext cx="7113496"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数位</a:t>
            </a:r>
            <a:r>
              <a:rPr lang="en-US" altLang="zh-CN" b="1" dirty="0" err="1" smtClean="0">
                <a:latin typeface="PingFang SC Semibold" charset="-122"/>
                <a:ea typeface="PingFang SC Semibold" charset="-122"/>
                <a:cs typeface="PingFang SC Semibold" charset="-122"/>
              </a:rPr>
              <a:t>dp</a:t>
            </a:r>
            <a:r>
              <a:rPr lang="zh-CN" altLang="en-US" b="1" dirty="0" smtClean="0">
                <a:latin typeface="PingFang SC Semibold" charset="-122"/>
                <a:ea typeface="PingFang SC Semibold" charset="-122"/>
                <a:cs typeface="PingFang SC Semibold" charset="-122"/>
              </a:rPr>
              <a:t>，维护</a:t>
            </a:r>
            <a:r>
              <a:rPr lang="en-US" altLang="zh-CN" b="1" dirty="0" smtClean="0">
                <a:latin typeface="PingFang SC Semibold" charset="-122"/>
                <a:ea typeface="PingFang SC Semibold" charset="-122"/>
                <a:cs typeface="PingFang SC Semibold" charset="-122"/>
              </a:rPr>
              <a:t>f[</a:t>
            </a:r>
            <a:r>
              <a:rPr lang="en-US" altLang="zh-CN" b="1" dirty="0" err="1" smtClean="0">
                <a:latin typeface="PingFang SC Semibold" charset="-122"/>
                <a:ea typeface="PingFang SC Semibold" charset="-122"/>
                <a:cs typeface="PingFang SC Semibold" charset="-122"/>
              </a:rPr>
              <a:t>i</a:t>
            </a:r>
            <a:r>
              <a:rPr lang="en-US" altLang="zh-CN" b="1" dirty="0" smtClean="0">
                <a:latin typeface="PingFang SC Semibold" charset="-122"/>
                <a:ea typeface="PingFang SC Semibold" charset="-122"/>
                <a:cs typeface="PingFang SC Semibold" charset="-122"/>
              </a:rPr>
              <a:t>][j][k]</a:t>
            </a:r>
            <a:r>
              <a:rPr lang="zh-CN" altLang="en-US" b="1" dirty="0" smtClean="0">
                <a:latin typeface="PingFang SC Semibold" charset="-122"/>
                <a:ea typeface="PingFang SC Semibold" charset="-122"/>
                <a:cs typeface="PingFang SC Semibold" charset="-122"/>
              </a:rPr>
              <a:t>表示前</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位中选了</a:t>
            </a:r>
            <a:r>
              <a:rPr lang="en-US" altLang="zh-CN" b="1" dirty="0" smtClean="0">
                <a:latin typeface="PingFang SC Semibold" charset="-122"/>
                <a:ea typeface="PingFang SC Semibold" charset="-122"/>
                <a:cs typeface="PingFang SC Semibold" charset="-122"/>
              </a:rPr>
              <a:t>j</a:t>
            </a:r>
            <a:r>
              <a:rPr lang="zh-CN" altLang="en-US" b="1" dirty="0" smtClean="0">
                <a:latin typeface="PingFang SC Semibold" charset="-122"/>
                <a:ea typeface="PingFang SC Semibold" charset="-122"/>
                <a:cs typeface="PingFang SC Semibold" charset="-122"/>
              </a:rPr>
              <a:t>个数，</a:t>
            </a:r>
            <a:r>
              <a:rPr lang="en-US" altLang="zh-CN" b="1" dirty="0" smtClean="0">
                <a:latin typeface="PingFang SC Semibold" charset="-122"/>
                <a:ea typeface="PingFang SC Semibold" charset="-122"/>
                <a:cs typeface="PingFang SC Semibold" charset="-122"/>
              </a:rPr>
              <a:t>k</a:t>
            </a:r>
            <a:r>
              <a:rPr lang="zh-CN" altLang="en-US" b="1" dirty="0" smtClean="0">
                <a:latin typeface="PingFang SC Semibold" charset="-122"/>
                <a:ea typeface="PingFang SC Semibold" charset="-122"/>
                <a:cs typeface="PingFang SC Semibold" charset="-122"/>
              </a:rPr>
              <a:t>代表是否有进位。</a:t>
            </a:r>
            <a:endParaRPr lang="en-US" altLang="zh-CN" b="1" dirty="0">
              <a:latin typeface="PingFang SC Semibold" charset="-122"/>
              <a:ea typeface="PingFang SC Semibold" charset="-122"/>
              <a:cs typeface="PingFang SC Semibold" charset="-122"/>
            </a:endParaRPr>
          </a:p>
        </p:txBody>
      </p:sp>
      <p:sp>
        <p:nvSpPr>
          <p:cNvPr id="19" name="TextBox 18"/>
          <p:cNvSpPr txBox="1"/>
          <p:nvPr/>
        </p:nvSpPr>
        <p:spPr>
          <a:xfrm>
            <a:off x="551329" y="3848082"/>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枚举</a:t>
            </a:r>
            <a:r>
              <a:rPr lang="en-US" altLang="zh-CN" b="1" dirty="0" smtClean="0">
                <a:latin typeface="PingFang SC Semibold" charset="-122"/>
                <a:ea typeface="PingFang SC Semibold" charset="-122"/>
                <a:cs typeface="PingFang SC Semibold" charset="-122"/>
              </a:rPr>
              <a:t>h1,h2,n,i,j</a:t>
            </a:r>
            <a:r>
              <a:rPr lang="zh-CN" altLang="en-US" b="1" dirty="0" smtClean="0">
                <a:latin typeface="PingFang SC Semibold" charset="-122"/>
                <a:ea typeface="PingFang SC Semibold" charset="-122"/>
                <a:cs typeface="PingFang SC Semibold" charset="-122"/>
              </a:rPr>
              <a:t>都为</a:t>
            </a:r>
            <a:r>
              <a:rPr lang="en-US" altLang="zh-CN" b="1" dirty="0" smtClean="0">
                <a:latin typeface="PingFang SC Semibold" charset="-122"/>
                <a:ea typeface="PingFang SC Semibold" charset="-122"/>
                <a:cs typeface="PingFang SC Semibold" charset="-122"/>
              </a:rPr>
              <a:t>O(logs)</a:t>
            </a:r>
            <a:r>
              <a:rPr lang="zh-CN" altLang="en-US" b="1" dirty="0" smtClean="0">
                <a:latin typeface="PingFang SC Semibold" charset="-122"/>
                <a:ea typeface="PingFang SC Semibold" charset="-122"/>
                <a:cs typeface="PingFang SC Semibold" charset="-122"/>
              </a:rPr>
              <a:t>级别，因此总复杂度</a:t>
            </a:r>
            <a:r>
              <a:rPr lang="en-US" altLang="zh-CN" b="1" dirty="0" smtClean="0">
                <a:latin typeface="PingFang SC Semibold" charset="-122"/>
                <a:ea typeface="PingFang SC Semibold" charset="-122"/>
                <a:cs typeface="PingFang SC Semibold" charset="-122"/>
              </a:rPr>
              <a:t>O(log^5s).</a:t>
            </a:r>
            <a:endParaRPr lang="en-US" altLang="zh-CN" b="1" dirty="0">
              <a:latin typeface="PingFang SC Semibold" charset="-122"/>
              <a:ea typeface="PingFang SC Semibold" charset="-122"/>
              <a:cs typeface="PingFang SC Semibold" charset="-122"/>
            </a:endParaRPr>
          </a:p>
        </p:txBody>
      </p:sp>
    </p:spTree>
    <p:extLst>
      <p:ext uri="{BB962C8B-B14F-4D97-AF65-F5344CB8AC3E}">
        <p14:creationId xmlns:p14="http://schemas.microsoft.com/office/powerpoint/2010/main" val="8312904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3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3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fade">
                                      <p:cBhvr>
                                        <p:cTn id="17" dur="300"/>
                                        <p:tgtEl>
                                          <p:spTgt spid="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fade">
                                      <p:cBhvr>
                                        <p:cTn id="22" dur="300"/>
                                        <p:tgtEl>
                                          <p:spTgt spid="1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fade">
                                      <p:cBhvr>
                                        <p:cTn id="27" dur="300"/>
                                        <p:tgtEl>
                                          <p:spTgt spid="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18">
                                            <p:txEl>
                                              <p:pRg st="0" end="0"/>
                                            </p:txEl>
                                          </p:spTgt>
                                        </p:tgtEl>
                                        <p:attrNameLst>
                                          <p:attrName>style.visibility</p:attrName>
                                        </p:attrNameLst>
                                      </p:cBhvr>
                                      <p:to>
                                        <p:strVal val="visible"/>
                                      </p:to>
                                    </p:set>
                                    <p:animEffect transition="in" filter="fade">
                                      <p:cBhvr>
                                        <p:cTn id="32" dur="300"/>
                                        <p:tgtEl>
                                          <p:spTgt spid="1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iterate type="lt">
                                    <p:tmPct val="0"/>
                                  </p:iterate>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fade">
                                      <p:cBhvr>
                                        <p:cTn id="37" dur="3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6" name="图片 7" descr="图片 7"/>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657" name="六边形 8"/>
          <p:cNvSpPr/>
          <p:nvPr/>
        </p:nvSpPr>
        <p:spPr>
          <a:xfrm>
            <a:off x="4705349" y="1487488"/>
            <a:ext cx="2779715" cy="239712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chemeClr val="accent3">
              <a:lumOff val="44000"/>
              <a:alpha val="45097"/>
            </a:schemeClr>
          </a:solidFill>
          <a:ln w="12700">
            <a:miter lim="400000"/>
          </a:ln>
        </p:spPr>
        <p:txBody>
          <a:bodyPr lIns="45719" rIns="45719" anchor="ctr"/>
          <a:lstStyle/>
          <a:p>
            <a:pPr algn="ctr">
              <a:defRPr>
                <a:solidFill>
                  <a:schemeClr val="accent3">
                    <a:lumOff val="44000"/>
                  </a:schemeClr>
                </a:solidFill>
              </a:defRPr>
            </a:pPr>
            <a:endParaRPr/>
          </a:p>
        </p:txBody>
      </p:sp>
      <p:sp>
        <p:nvSpPr>
          <p:cNvPr id="658" name="六边形 11"/>
          <p:cNvSpPr/>
          <p:nvPr/>
        </p:nvSpPr>
        <p:spPr>
          <a:xfrm>
            <a:off x="4824412" y="1589088"/>
            <a:ext cx="2543176" cy="219392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ln w="12700">
            <a:solidFill>
              <a:schemeClr val="accent3">
                <a:lumOff val="44000"/>
              </a:schemeClr>
            </a:solidFill>
            <a:miter/>
          </a:ln>
        </p:spPr>
        <p:txBody>
          <a:bodyPr lIns="45719" rIns="45719" anchor="ctr"/>
          <a:lstStyle/>
          <a:p>
            <a:pPr algn="ctr">
              <a:defRPr>
                <a:solidFill>
                  <a:schemeClr val="accent3">
                    <a:lumOff val="44000"/>
                  </a:schemeClr>
                </a:solidFill>
              </a:defRPr>
            </a:pPr>
            <a:endParaRPr/>
          </a:p>
        </p:txBody>
      </p:sp>
      <p:sp>
        <p:nvSpPr>
          <p:cNvPr id="659" name="直接连接符 13"/>
          <p:cNvSpPr/>
          <p:nvPr/>
        </p:nvSpPr>
        <p:spPr>
          <a:xfrm>
            <a:off x="2741613" y="4286250"/>
            <a:ext cx="6594476" cy="0"/>
          </a:xfrm>
          <a:prstGeom prst="line">
            <a:avLst/>
          </a:prstGeom>
          <a:ln w="57150">
            <a:solidFill>
              <a:schemeClr val="accent3">
                <a:lumOff val="44000"/>
              </a:schemeClr>
            </a:solidFill>
            <a:headEnd type="oval"/>
            <a:tailEnd type="oval"/>
          </a:ln>
        </p:spPr>
        <p:txBody>
          <a:bodyPr lIns="45719" rIns="45719"/>
          <a:lstStyle/>
          <a:p>
            <a:endParaRPr/>
          </a:p>
        </p:txBody>
      </p:sp>
      <p:sp>
        <p:nvSpPr>
          <p:cNvPr id="660" name="文本框 14"/>
          <p:cNvSpPr txBox="1"/>
          <p:nvPr/>
        </p:nvSpPr>
        <p:spPr>
          <a:xfrm>
            <a:off x="2835275" y="4410075"/>
            <a:ext cx="6529388" cy="11201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6600">
                <a:solidFill>
                  <a:schemeClr val="accent3">
                    <a:lumOff val="44000"/>
                  </a:schemeClr>
                </a:solidFill>
                <a:latin typeface="Impact"/>
                <a:ea typeface="Impact"/>
                <a:cs typeface="Impact"/>
                <a:sym typeface="Impact"/>
              </a:defRPr>
            </a:lvl1pPr>
          </a:lstStyle>
          <a:p>
            <a:r>
              <a:rPr lang="en-US" altLang="zh-CN" dirty="0" smtClean="0"/>
              <a:t>Q&amp;A</a:t>
            </a:r>
            <a:endParaRPr dirty="0"/>
          </a:p>
        </p:txBody>
      </p:sp>
      <p:sp>
        <p:nvSpPr>
          <p:cNvPr id="661" name="文本框 7"/>
          <p:cNvSpPr txBox="1"/>
          <p:nvPr/>
        </p:nvSpPr>
        <p:spPr>
          <a:xfrm>
            <a:off x="5255905" y="2132963"/>
            <a:ext cx="2001330"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7200">
                <a:solidFill>
                  <a:srgbClr val="1F968C"/>
                </a:solidFill>
                <a:latin typeface="Impact"/>
                <a:ea typeface="Impact"/>
                <a:cs typeface="Impact"/>
                <a:sym typeface="Impact"/>
              </a:defRPr>
            </a:lvl1pPr>
          </a:lstStyle>
          <a:p>
            <a:r>
              <a:rPr lang="zh-CN" altLang="en-US" b="1" dirty="0" smtClean="0">
                <a:latin typeface="Microsoft YaHei" charset="-122"/>
                <a:ea typeface="Microsoft YaHei" charset="-122"/>
                <a:cs typeface="Microsoft YaHei" charset="-122"/>
              </a:rPr>
              <a:t>喵～</a:t>
            </a:r>
            <a:endParaRPr b="1" dirty="0">
              <a:latin typeface="Microsoft YaHei" charset="-122"/>
              <a:ea typeface="Microsoft YaHei" charset="-122"/>
              <a:cs typeface="Microsoft YaHei" charset="-122"/>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altLang="zh-CN" sz="2800" b="1" u="sng" dirty="0" smtClean="0">
                <a:solidFill>
                  <a:schemeClr val="tx1"/>
                </a:solidFill>
                <a:latin typeface="Impact" charset="0"/>
                <a:ea typeface="Impact" charset="0"/>
                <a:cs typeface="Impact" charset="0"/>
              </a:rPr>
              <a:t>GCD</a:t>
            </a:r>
            <a:r>
              <a:rPr lang="zh-CN" altLang="en-US" sz="2800" b="1" u="sng" dirty="0" smtClean="0">
                <a:solidFill>
                  <a:schemeClr val="tx1"/>
                </a:solidFill>
                <a:latin typeface="Impact" charset="0"/>
                <a:ea typeface="Impact" charset="0"/>
                <a:cs typeface="Impact" charset="0"/>
              </a:rPr>
              <a:t> </a:t>
            </a:r>
            <a:r>
              <a:rPr lang="en-US" altLang="zh-CN" sz="2800" b="1" u="sng" dirty="0" smtClean="0">
                <a:solidFill>
                  <a:schemeClr val="tx1"/>
                </a:solidFill>
                <a:latin typeface="Impact" charset="0"/>
                <a:ea typeface="Impact" charset="0"/>
                <a:cs typeface="Impact" charset="0"/>
              </a:rPr>
              <a:t>Counting</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Educational </a:t>
            </a:r>
            <a:r>
              <a:rPr lang="en-US" sz="1100" i="1" dirty="0" err="1"/>
              <a:t>Codeforces</a:t>
            </a:r>
            <a:r>
              <a:rPr lang="en-US" sz="1100" i="1" dirty="0"/>
              <a:t> Round 58 (Rated for Div. </a:t>
            </a:r>
            <a:r>
              <a:rPr lang="en-US" sz="1100" i="1" dirty="0" smtClean="0"/>
              <a:t>2), </a:t>
            </a:r>
            <a:r>
              <a:rPr lang="en-US" altLang="zh-CN" sz="1100" i="1" dirty="0" smtClean="0"/>
              <a:t>Problem D.</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TextBox 6"/>
          <p:cNvSpPr txBox="1"/>
          <p:nvPr/>
        </p:nvSpPr>
        <p:spPr>
          <a:xfrm>
            <a:off x="551329" y="80960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不互素就</a:t>
            </a:r>
            <a:r>
              <a:rPr lang="en-US" altLang="zh-CN" b="1" dirty="0" smtClean="0">
                <a:latin typeface="PingFang SC Semibold" charset="-122"/>
                <a:ea typeface="PingFang SC Semibold" charset="-122"/>
                <a:cs typeface="PingFang SC Semibold" charset="-122"/>
              </a:rPr>
              <a:t>ok</a:t>
            </a:r>
            <a:r>
              <a:rPr lang="zh-CN" altLang="en-US" b="1" dirty="0" smtClean="0">
                <a:latin typeface="PingFang SC Semibold" charset="-122"/>
                <a:ea typeface="PingFang SC Semibold" charset="-122"/>
                <a:cs typeface="PingFang SC Semibold" charset="-122"/>
              </a:rPr>
              <a:t>，不用考虑具体的</a:t>
            </a:r>
            <a:r>
              <a:rPr lang="en-US" altLang="zh-CN" b="1" dirty="0" err="1" smtClean="0">
                <a:latin typeface="PingFang SC Semibold" charset="-122"/>
                <a:ea typeface="PingFang SC Semibold" charset="-122"/>
                <a:cs typeface="PingFang SC Semibold" charset="-122"/>
              </a:rPr>
              <a:t>gcd</a:t>
            </a:r>
            <a:r>
              <a:rPr lang="zh-CN" altLang="en-US" b="1" dirty="0" smtClean="0">
                <a:latin typeface="PingFang SC Semibold" charset="-122"/>
                <a:ea typeface="PingFang SC Semibold" charset="-122"/>
                <a:cs typeface="PingFang SC Semibold" charset="-122"/>
              </a:rPr>
              <a:t>值，还不用考虑重复计算。</a:t>
            </a:r>
            <a:endParaRPr lang="en-US" altLang="zh-CN" b="1" dirty="0">
              <a:latin typeface="PingFang SC Semibold" charset="-122"/>
              <a:ea typeface="PingFang SC Semibold" charset="-122"/>
              <a:cs typeface="PingFang SC Semibold" charset="-122"/>
            </a:endParaRPr>
          </a:p>
        </p:txBody>
      </p:sp>
      <p:sp>
        <p:nvSpPr>
          <p:cNvPr id="8" name="TextBox 7"/>
          <p:cNvSpPr txBox="1"/>
          <p:nvPr/>
        </p:nvSpPr>
        <p:spPr>
          <a:xfrm>
            <a:off x="551328" y="1250599"/>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对于每个节点</a:t>
            </a:r>
            <a:r>
              <a:rPr lang="en-US" altLang="zh-CN" b="1" dirty="0" smtClean="0">
                <a:latin typeface="PingFang SC Semibold" charset="-122"/>
                <a:ea typeface="PingFang SC Semibold" charset="-122"/>
                <a:cs typeface="PingFang SC Semibold" charset="-122"/>
              </a:rPr>
              <a:t>u</a:t>
            </a:r>
            <a:r>
              <a:rPr lang="zh-CN" altLang="en-US" b="1" dirty="0" smtClean="0">
                <a:latin typeface="PingFang SC Semibold" charset="-122"/>
                <a:ea typeface="PingFang SC Semibold" charset="-122"/>
                <a:cs typeface="PingFang SC Semibold" charset="-122"/>
              </a:rPr>
              <a:t>，维护</a:t>
            </a:r>
            <a:r>
              <a:rPr lang="en-US" altLang="zh-CN" b="1" dirty="0" err="1" smtClean="0">
                <a:latin typeface="PingFang SC Semibold" charset="-122"/>
                <a:ea typeface="PingFang SC Semibold" charset="-122"/>
                <a:cs typeface="PingFang SC Semibold" charset="-122"/>
              </a:rPr>
              <a:t>dp</a:t>
            </a:r>
            <a:r>
              <a:rPr lang="en-US" altLang="zh-CN" b="1" dirty="0" smtClean="0">
                <a:latin typeface="PingFang SC Semibold" charset="-122"/>
                <a:ea typeface="PingFang SC Semibold" charset="-122"/>
                <a:cs typeface="PingFang SC Semibold" charset="-122"/>
              </a:rPr>
              <a:t>_</a:t>
            </a:r>
            <a:r>
              <a:rPr lang="en-US" altLang="zh-CN" b="1" dirty="0">
                <a:latin typeface="PingFang SC Semibold" charset="-122"/>
                <a:ea typeface="PingFang SC Semibold" charset="-122"/>
                <a:cs typeface="PingFang SC Semibold" charset="-122"/>
              </a:rPr>
              <a:t>{</a:t>
            </a:r>
            <a:r>
              <a:rPr lang="en-US" altLang="zh-CN" b="1" dirty="0" err="1" smtClean="0">
                <a:latin typeface="PingFang SC Semibold" charset="-122"/>
                <a:ea typeface="PingFang SC Semibold" charset="-122"/>
                <a:cs typeface="PingFang SC Semibold" charset="-122"/>
              </a:rPr>
              <a:t>u,v</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表示</a:t>
            </a:r>
            <a:r>
              <a:rPr lang="en-US" altLang="zh-CN" b="1" dirty="0" smtClean="0">
                <a:latin typeface="PingFang SC Semibold" charset="-122"/>
                <a:ea typeface="PingFang SC Semibold" charset="-122"/>
                <a:cs typeface="PingFang SC Semibold" charset="-122"/>
              </a:rPr>
              <a:t>u</a:t>
            </a:r>
            <a:r>
              <a:rPr lang="zh-CN" altLang="en-US" b="1" dirty="0" smtClean="0">
                <a:latin typeface="PingFang SC Semibold" charset="-122"/>
                <a:ea typeface="PingFang SC Semibold" charset="-122"/>
                <a:cs typeface="PingFang SC Semibold" charset="-122"/>
              </a:rPr>
              <a:t>往下挂出的点权都能被</a:t>
            </a:r>
            <a:r>
              <a:rPr lang="en-US" altLang="zh-CN" b="1" dirty="0" smtClean="0">
                <a:latin typeface="PingFang SC Semibold" charset="-122"/>
                <a:ea typeface="PingFang SC Semibold" charset="-122"/>
                <a:cs typeface="PingFang SC Semibold" charset="-122"/>
              </a:rPr>
              <a:t>v</a:t>
            </a:r>
            <a:r>
              <a:rPr lang="zh-CN" altLang="en-US" b="1" dirty="0" smtClean="0">
                <a:latin typeface="PingFang SC Semibold" charset="-122"/>
                <a:ea typeface="PingFang SC Semibold" charset="-122"/>
                <a:cs typeface="PingFang SC Semibold" charset="-122"/>
              </a:rPr>
              <a:t>整除的最长链。</a:t>
            </a:r>
            <a:endParaRPr lang="en-US" altLang="zh-CN" b="1" dirty="0" smtClean="0">
              <a:latin typeface="PingFang SC Semibold" charset="-122"/>
              <a:ea typeface="PingFang SC Semibold" charset="-122"/>
              <a:cs typeface="PingFang SC Semibold" charset="-122"/>
            </a:endParaRPr>
          </a:p>
        </p:txBody>
      </p:sp>
      <p:sp>
        <p:nvSpPr>
          <p:cNvPr id="9" name="TextBox 8"/>
          <p:cNvSpPr txBox="1"/>
          <p:nvPr/>
        </p:nvSpPr>
        <p:spPr>
          <a:xfrm>
            <a:off x="551328" y="1677768"/>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en-US" altLang="zh-CN" b="1" dirty="0" smtClean="0">
                <a:latin typeface="PingFang SC Semibold" charset="-122"/>
                <a:ea typeface="PingFang SC Semibold" charset="-122"/>
                <a:cs typeface="PingFang SC Semibold" charset="-122"/>
              </a:rPr>
              <a:t>v</a:t>
            </a:r>
            <a:r>
              <a:rPr lang="zh-CN" altLang="en-US" b="1" dirty="0" smtClean="0">
                <a:latin typeface="PingFang SC Semibold" charset="-122"/>
                <a:ea typeface="PingFang SC Semibold" charset="-122"/>
                <a:cs typeface="PingFang SC Semibold" charset="-122"/>
              </a:rPr>
              <a:t>只取整除</a:t>
            </a:r>
            <a:r>
              <a:rPr lang="en-US" altLang="zh-CN" b="1" dirty="0" err="1" smtClean="0">
                <a:latin typeface="PingFang SC Semibold" charset="-122"/>
                <a:ea typeface="PingFang SC Semibold" charset="-122"/>
                <a:cs typeface="PingFang SC Semibold" charset="-122"/>
              </a:rPr>
              <a:t>a_u</a:t>
            </a:r>
            <a:r>
              <a:rPr lang="zh-CN" altLang="en-US" b="1" dirty="0" smtClean="0">
                <a:latin typeface="PingFang SC Semibold" charset="-122"/>
                <a:ea typeface="PingFang SC Semibold" charset="-122"/>
                <a:cs typeface="PingFang SC Semibold" charset="-122"/>
              </a:rPr>
              <a:t>的质数，个数很少，很容易转移。</a:t>
            </a:r>
            <a:endParaRPr lang="en-US" altLang="zh-CN" b="1" dirty="0" smtClean="0">
              <a:latin typeface="PingFang SC Semibold" charset="-122"/>
              <a:ea typeface="PingFang SC Semibold" charset="-122"/>
              <a:cs typeface="PingFang SC Semibold" charset="-122"/>
            </a:endParaRPr>
          </a:p>
        </p:txBody>
      </p:sp>
      <p:sp>
        <p:nvSpPr>
          <p:cNvPr id="10" name="TextBox 9"/>
          <p:cNvSpPr txBox="1"/>
          <p:nvPr/>
        </p:nvSpPr>
        <p:spPr>
          <a:xfrm>
            <a:off x="551328" y="2088686"/>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边转移边更新全局答案。</a:t>
            </a:r>
            <a:endParaRPr lang="en-US" altLang="zh-CN" b="1" dirty="0" smtClean="0">
              <a:latin typeface="PingFang SC Semibold" charset="-122"/>
              <a:ea typeface="PingFang SC Semibold" charset="-122"/>
              <a:cs typeface="PingFang SC Semibold" charset="-122"/>
            </a:endParaRPr>
          </a:p>
        </p:txBody>
      </p:sp>
      <p:sp>
        <p:nvSpPr>
          <p:cNvPr id="6" name="TextBox 5"/>
          <p:cNvSpPr txBox="1"/>
          <p:nvPr/>
        </p:nvSpPr>
        <p:spPr>
          <a:xfrm>
            <a:off x="8189259" y="411480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8" name="Picture 17"/>
          <p:cNvPicPr>
            <a:picLocks noChangeAspect="1"/>
          </p:cNvPicPr>
          <p:nvPr/>
        </p:nvPicPr>
        <p:blipFill>
          <a:blip r:embed="rId3"/>
          <a:stretch>
            <a:fillRect/>
          </a:stretch>
        </p:blipFill>
        <p:spPr>
          <a:xfrm>
            <a:off x="551328" y="3038892"/>
            <a:ext cx="9332260" cy="2341388"/>
          </a:xfrm>
          <a:prstGeom prst="rect">
            <a:avLst/>
          </a:prstGeom>
        </p:spPr>
      </p:pic>
    </p:spTree>
    <p:extLst>
      <p:ext uri="{BB962C8B-B14F-4D97-AF65-F5344CB8AC3E}">
        <p14:creationId xmlns:p14="http://schemas.microsoft.com/office/powerpoint/2010/main" val="20465279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3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3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3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3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altLang="zh-CN" sz="2800" b="1" u="sng" dirty="0" smtClean="0">
                <a:solidFill>
                  <a:schemeClr val="tx1"/>
                </a:solidFill>
                <a:latin typeface="Impact" charset="0"/>
                <a:ea typeface="Impact" charset="0"/>
                <a:cs typeface="Impact" charset="0"/>
              </a:rPr>
              <a:t>You are given a tree</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a:t>
            </a:r>
            <a:r>
              <a:rPr lang="en-US" sz="1100" i="1" dirty="0" err="1"/>
              <a:t>Codeforces</a:t>
            </a:r>
            <a:r>
              <a:rPr lang="en-US" sz="1100" i="1" dirty="0"/>
              <a:t> Round #507 (Div. 1, based on Olympiad of Metropolises</a:t>
            </a:r>
            <a:r>
              <a:rPr lang="en-US" sz="1100" i="1" dirty="0" smtClean="0"/>
              <a:t>), Problem D.</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9130553" cy="4755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题目描述</a:t>
            </a:r>
            <a:endParaRPr lang="en-US" altLang="zh-CN" sz="2000" b="1" u="sng" dirty="0" smtClean="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Light" charset="-122"/>
                <a:ea typeface="PingFang SC Light" charset="-122"/>
                <a:cs typeface="PingFang SC Light" charset="-122"/>
              </a:rPr>
              <a:t>给出一棵</a:t>
            </a:r>
            <a:r>
              <a:rPr lang="en-US" altLang="zh-CN" b="1" dirty="0" smtClean="0">
                <a:latin typeface="PingFang SC Light" charset="-122"/>
                <a:ea typeface="PingFang SC Light" charset="-122"/>
                <a:cs typeface="PingFang SC Light" charset="-122"/>
              </a:rPr>
              <a:t>n</a:t>
            </a:r>
            <a:r>
              <a:rPr lang="zh-CN" altLang="en-US" b="1" dirty="0" smtClean="0">
                <a:latin typeface="PingFang SC Light" charset="-122"/>
                <a:ea typeface="PingFang SC Light" charset="-122"/>
                <a:cs typeface="PingFang SC Light" charset="-122"/>
              </a:rPr>
              <a:t>个节点的树，对于</a:t>
            </a:r>
            <a:r>
              <a:rPr lang="en-US" altLang="zh-CN" b="1" dirty="0" smtClean="0">
                <a:latin typeface="PingFang SC Light" charset="-122"/>
                <a:ea typeface="PingFang SC Light" charset="-122"/>
                <a:cs typeface="PingFang SC Light" charset="-122"/>
              </a:rPr>
              <a:t>1~n</a:t>
            </a:r>
            <a:r>
              <a:rPr lang="zh-CN" altLang="en-US" b="1" dirty="0" smtClean="0">
                <a:latin typeface="PingFang SC Light" charset="-122"/>
                <a:ea typeface="PingFang SC Light" charset="-122"/>
                <a:cs typeface="PingFang SC Light" charset="-122"/>
              </a:rPr>
              <a:t>间的每一个数</a:t>
            </a:r>
            <a:r>
              <a:rPr lang="en-US" altLang="zh-CN" b="1" dirty="0" smtClean="0">
                <a:latin typeface="PingFang SC Light" charset="-122"/>
                <a:ea typeface="PingFang SC Light" charset="-122"/>
                <a:cs typeface="PingFang SC Light" charset="-122"/>
              </a:rPr>
              <a:t>k</a:t>
            </a:r>
            <a:r>
              <a:rPr lang="zh-CN" altLang="en-US" b="1" dirty="0" smtClean="0">
                <a:latin typeface="PingFang SC Light" charset="-122"/>
                <a:ea typeface="PingFang SC Light" charset="-122"/>
                <a:cs typeface="PingFang SC Light" charset="-122"/>
              </a:rPr>
              <a:t>，你需要求出：</a:t>
            </a:r>
            <a:endParaRPr lang="en-US" altLang="zh-CN" b="1" dirty="0" smtClean="0">
              <a:latin typeface="PingFang SC Light" charset="-122"/>
              <a:ea typeface="PingFang SC Light" charset="-122"/>
              <a:cs typeface="PingFang SC Light" charset="-122"/>
            </a:endParaRPr>
          </a:p>
          <a:p>
            <a:pPr lvl="1" indent="0">
              <a:lnSpc>
                <a:spcPct val="150000"/>
              </a:lnSpc>
            </a:pPr>
            <a:r>
              <a:rPr lang="en-US" altLang="zh-CN" b="1" dirty="0">
                <a:latin typeface="PingFang SC Light" charset="-122"/>
                <a:ea typeface="PingFang SC Light" charset="-122"/>
                <a:cs typeface="PingFang SC Light" charset="-122"/>
              </a:rPr>
              <a:t>	</a:t>
            </a:r>
            <a:endParaRPr lang="en-US" altLang="zh-CN" b="1" dirty="0" smtClean="0">
              <a:latin typeface="PingFang SC Light" charset="-122"/>
              <a:ea typeface="PingFang SC Light" charset="-122"/>
              <a:cs typeface="PingFang SC Light" charset="-122"/>
            </a:endParaRPr>
          </a:p>
          <a:p>
            <a:pPr lvl="1" indent="0">
              <a:lnSpc>
                <a:spcPct val="150000"/>
              </a:lnSpc>
            </a:pPr>
            <a:r>
              <a:rPr lang="en-US" altLang="zh-CN" b="1" dirty="0">
                <a:latin typeface="PingFang SC Light" charset="-122"/>
                <a:ea typeface="PingFang SC Light" charset="-122"/>
                <a:cs typeface="PingFang SC Light" charset="-122"/>
              </a:rPr>
              <a:t>	</a:t>
            </a:r>
            <a:r>
              <a:rPr lang="zh-CN" altLang="en-US" b="1" u="sng" dirty="0" smtClean="0">
                <a:latin typeface="PingFang SC Light" charset="-122"/>
                <a:ea typeface="PingFang SC Light" charset="-122"/>
                <a:cs typeface="PingFang SC Light" charset="-122"/>
              </a:rPr>
              <a:t>最多能选出多少条互不相交的路径，每条路径的长度都为</a:t>
            </a:r>
            <a:r>
              <a:rPr lang="en-US" altLang="zh-CN" b="1" u="sng" dirty="0" smtClean="0">
                <a:latin typeface="PingFang SC Light" charset="-122"/>
                <a:ea typeface="PingFang SC Light" charset="-122"/>
                <a:cs typeface="PingFang SC Light" charset="-122"/>
              </a:rPr>
              <a:t>k</a:t>
            </a:r>
            <a:r>
              <a:rPr lang="zh-CN" altLang="en-US" b="1" u="sng" dirty="0" smtClean="0">
                <a:latin typeface="PingFang SC Light" charset="-122"/>
                <a:ea typeface="PingFang SC Light" charset="-122"/>
                <a:cs typeface="PingFang SC Light" charset="-122"/>
              </a:rPr>
              <a:t>。</a:t>
            </a:r>
            <a:endParaRPr lang="en-US" altLang="zh-CN" b="1" u="sng"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r>
              <a:rPr lang="zh-CN" altLang="en-US" sz="2000" b="1" u="sng" dirty="0">
                <a:latin typeface="Microsoft YaHei" charset="-122"/>
                <a:ea typeface="Microsoft YaHei" charset="-122"/>
                <a:cs typeface="Microsoft YaHei" charset="-122"/>
              </a:rPr>
              <a:t>数据范围</a:t>
            </a:r>
            <a:endParaRPr lang="en-US" altLang="zh-CN" sz="2000" b="1" u="sng" dirty="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n &lt;= 10^5</a:t>
            </a:r>
            <a:r>
              <a:rPr lang="en-US" altLang="zh-CN" b="1" dirty="0">
                <a:latin typeface="PingFang SC Semibold" charset="-122"/>
                <a:ea typeface="PingFang SC Semibold" charset="-122"/>
                <a:cs typeface="PingFang SC Semibold" charset="-122"/>
              </a:rPr>
              <a:t>.</a:t>
            </a:r>
          </a:p>
        </p:txBody>
      </p:sp>
    </p:spTree>
    <p:extLst>
      <p:ext uri="{BB962C8B-B14F-4D97-AF65-F5344CB8AC3E}">
        <p14:creationId xmlns:p14="http://schemas.microsoft.com/office/powerpoint/2010/main" val="107610966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64429" y="3368870"/>
            <a:ext cx="1401901" cy="610729"/>
          </a:xfrm>
          <a:prstGeom prst="rect">
            <a:avLst/>
          </a:prstGeom>
        </p:spPr>
      </p:pic>
      <p:pic>
        <p:nvPicPr>
          <p:cNvPr id="239" name="图片 19" descr="图片 19"/>
          <p:cNvPicPr>
            <a:picLocks noChangeAspect="1"/>
          </p:cNvPicPr>
          <p:nvPr/>
        </p:nvPicPr>
        <p:blipFill>
          <a:blip r:embed="rId3">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3085913"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altLang="zh-CN" sz="2800" b="1" u="sng" dirty="0" smtClean="0">
                <a:solidFill>
                  <a:schemeClr val="tx1"/>
                </a:solidFill>
                <a:latin typeface="Impact" charset="0"/>
                <a:ea typeface="Impact" charset="0"/>
                <a:cs typeface="Impact" charset="0"/>
              </a:rPr>
              <a:t>You are given a tree</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a:t>
            </a:r>
            <a:r>
              <a:rPr lang="en-US" sz="1100" i="1" dirty="0" err="1"/>
              <a:t>Codeforces</a:t>
            </a:r>
            <a:r>
              <a:rPr lang="en-US" sz="1100" i="1" dirty="0"/>
              <a:t> Round #507 (Div. 1, based on Olympiad of Metropolises</a:t>
            </a:r>
            <a:r>
              <a:rPr lang="en-US" sz="1100" i="1" dirty="0" smtClean="0"/>
              <a:t>), Problem D.</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TextBox 6"/>
          <p:cNvSpPr txBox="1"/>
          <p:nvPr/>
        </p:nvSpPr>
        <p:spPr>
          <a:xfrm>
            <a:off x="551329" y="80960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考虑对于一个给定的</a:t>
            </a:r>
            <a:r>
              <a:rPr lang="en-US" altLang="zh-CN" b="1" dirty="0" smtClean="0">
                <a:latin typeface="PingFang SC Semibold" charset="-122"/>
                <a:ea typeface="PingFang SC Semibold" charset="-122"/>
                <a:cs typeface="PingFang SC Semibold" charset="-122"/>
              </a:rPr>
              <a:t>k</a:t>
            </a:r>
            <a:r>
              <a:rPr lang="zh-CN" altLang="en-US" b="1" dirty="0" smtClean="0">
                <a:latin typeface="PingFang SC Semibold" charset="-122"/>
                <a:ea typeface="PingFang SC Semibold" charset="-122"/>
                <a:cs typeface="PingFang SC Semibold" charset="-122"/>
              </a:rPr>
              <a:t>，使用</a:t>
            </a:r>
            <a:r>
              <a:rPr lang="en-US" altLang="zh-CN" b="1" dirty="0" err="1" smtClean="0">
                <a:latin typeface="PingFang SC Semibold" charset="-122"/>
                <a:ea typeface="PingFang SC Semibold" charset="-122"/>
                <a:cs typeface="PingFang SC Semibold" charset="-122"/>
              </a:rPr>
              <a:t>dp</a:t>
            </a:r>
            <a:r>
              <a:rPr lang="zh-CN" altLang="en-US" b="1" dirty="0" smtClean="0">
                <a:latin typeface="PingFang SC Semibold" charset="-122"/>
                <a:ea typeface="PingFang SC Semibold" charset="-122"/>
                <a:cs typeface="PingFang SC Semibold" charset="-122"/>
              </a:rPr>
              <a:t>计算答案。</a:t>
            </a:r>
            <a:endParaRPr lang="en-US" altLang="zh-CN" b="1" dirty="0">
              <a:latin typeface="PingFang SC Semibold" charset="-122"/>
              <a:ea typeface="PingFang SC Semibold" charset="-122"/>
              <a:cs typeface="PingFang SC Semibold" charset="-122"/>
            </a:endParaRPr>
          </a:p>
        </p:txBody>
      </p:sp>
      <p:sp>
        <p:nvSpPr>
          <p:cNvPr id="8" name="TextBox 7"/>
          <p:cNvSpPr txBox="1"/>
          <p:nvPr/>
        </p:nvSpPr>
        <p:spPr>
          <a:xfrm>
            <a:off x="551329" y="1277493"/>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贪心：在一个子树当中，尽可能最大化完整的路径条数；其次最大化未完成的链的长度。</a:t>
            </a:r>
            <a:endParaRPr lang="en-US" altLang="zh-CN" b="1" dirty="0">
              <a:latin typeface="PingFang SC Semibold" charset="-122"/>
              <a:ea typeface="PingFang SC Semibold" charset="-122"/>
              <a:cs typeface="PingFang SC Semibold" charset="-122"/>
            </a:endParaRPr>
          </a:p>
        </p:txBody>
      </p:sp>
      <p:sp>
        <p:nvSpPr>
          <p:cNvPr id="9" name="TextBox 8"/>
          <p:cNvSpPr txBox="1"/>
          <p:nvPr/>
        </p:nvSpPr>
        <p:spPr>
          <a:xfrm>
            <a:off x="551329" y="1745382"/>
            <a:ext cx="1106244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进行合并时，先尝试儿子的</a:t>
            </a:r>
            <a:r>
              <a:rPr lang="en-US" altLang="zh-CN" b="1" dirty="0" err="1" smtClean="0">
                <a:latin typeface="PingFang SC Semibold" charset="-122"/>
                <a:ea typeface="PingFang SC Semibold" charset="-122"/>
                <a:cs typeface="PingFang SC Semibold" charset="-122"/>
              </a:rPr>
              <a:t>dp</a:t>
            </a:r>
            <a:r>
              <a:rPr lang="zh-CN" altLang="en-US" b="1" dirty="0" smtClean="0">
                <a:latin typeface="PingFang SC Semibold" charset="-122"/>
                <a:ea typeface="PingFang SC Semibold" charset="-122"/>
                <a:cs typeface="PingFang SC Semibold" charset="-122"/>
              </a:rPr>
              <a:t>值中第二维最大值与次大值能否拼成一条完整的链（长度和</a:t>
            </a:r>
            <a:r>
              <a:rPr lang="en-US" altLang="zh-CN" b="1" dirty="0" smtClean="0">
                <a:latin typeface="PingFang SC Semibold" charset="-122"/>
                <a:ea typeface="PingFang SC Semibold" charset="-122"/>
                <a:cs typeface="PingFang SC Semibold" charset="-122"/>
              </a:rPr>
              <a:t>&gt;=k</a:t>
            </a:r>
            <a:r>
              <a:rPr lang="zh-CN" altLang="en-US" b="1" dirty="0" smtClean="0">
                <a:latin typeface="PingFang SC Semibold" charset="-122"/>
                <a:ea typeface="PingFang SC Semibold" charset="-122"/>
                <a:cs typeface="PingFang SC Semibold" charset="-122"/>
              </a:rPr>
              <a:t>），若不行再选取一条最长的链向上延伸。时间复杂度</a:t>
            </a:r>
            <a:r>
              <a:rPr lang="en-US" altLang="zh-CN" b="1" dirty="0" smtClean="0">
                <a:latin typeface="PingFang SC Semibold" charset="-122"/>
                <a:ea typeface="PingFang SC Semibold" charset="-122"/>
                <a:cs typeface="PingFang SC Semibold" charset="-122"/>
              </a:rPr>
              <a:t>O(n)</a:t>
            </a:r>
            <a:r>
              <a:rPr lang="zh-CN" altLang="en-US" b="1" dirty="0" smtClean="0">
                <a:latin typeface="PingFang SC Semibold" charset="-122"/>
                <a:ea typeface="PingFang SC Semibold" charset="-122"/>
                <a:cs typeface="PingFang SC Semibold" charset="-122"/>
              </a:rPr>
              <a:t>。</a:t>
            </a:r>
            <a:endParaRPr lang="en-US" altLang="zh-CN" b="1" dirty="0">
              <a:latin typeface="PingFang SC Semibold" charset="-122"/>
              <a:ea typeface="PingFang SC Semibold" charset="-122"/>
              <a:cs typeface="PingFang SC Semibold" charset="-122"/>
            </a:endParaRPr>
          </a:p>
        </p:txBody>
      </p:sp>
      <p:sp>
        <p:nvSpPr>
          <p:cNvPr id="10" name="TextBox 9"/>
          <p:cNvSpPr txBox="1"/>
          <p:nvPr/>
        </p:nvSpPr>
        <p:spPr>
          <a:xfrm>
            <a:off x="551328" y="2628546"/>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令</a:t>
            </a:r>
            <a:r>
              <a:rPr lang="en-US" altLang="zh-CN" b="1" dirty="0" err="1" smtClean="0">
                <a:latin typeface="PingFang SC Semibold" charset="-122"/>
                <a:ea typeface="PingFang SC Semibold" charset="-122"/>
                <a:cs typeface="PingFang SC Semibold" charset="-122"/>
              </a:rPr>
              <a:t>f_k</a:t>
            </a:r>
            <a:r>
              <a:rPr lang="zh-CN" altLang="en-US" b="1" dirty="0" smtClean="0">
                <a:latin typeface="PingFang SC Semibold" charset="-122"/>
                <a:ea typeface="PingFang SC Semibold" charset="-122"/>
                <a:cs typeface="PingFang SC Semibold" charset="-122"/>
              </a:rPr>
              <a:t>表示单次对于给定的</a:t>
            </a:r>
            <a:r>
              <a:rPr lang="en-US" altLang="zh-CN" b="1" dirty="0" smtClean="0">
                <a:latin typeface="PingFang SC Semibold" charset="-122"/>
                <a:ea typeface="PingFang SC Semibold" charset="-122"/>
                <a:cs typeface="PingFang SC Semibold" charset="-122"/>
              </a:rPr>
              <a:t>k</a:t>
            </a:r>
            <a:r>
              <a:rPr lang="zh-CN" altLang="en-US" b="1" dirty="0" smtClean="0">
                <a:latin typeface="PingFang SC Semibold" charset="-122"/>
                <a:ea typeface="PingFang SC Semibold" charset="-122"/>
                <a:cs typeface="PingFang SC Semibold" charset="-122"/>
              </a:rPr>
              <a:t>的答案。</a:t>
            </a:r>
            <a:endParaRPr lang="en-US" altLang="zh-CN" b="1" dirty="0">
              <a:latin typeface="PingFang SC Semibold" charset="-122"/>
              <a:ea typeface="PingFang SC Semibold" charset="-122"/>
              <a:cs typeface="PingFang SC Semibold" charset="-122"/>
            </a:endParaRPr>
          </a:p>
        </p:txBody>
      </p:sp>
      <p:sp>
        <p:nvSpPr>
          <p:cNvPr id="11" name="TextBox 10"/>
          <p:cNvSpPr txBox="1"/>
          <p:nvPr/>
        </p:nvSpPr>
        <p:spPr>
          <a:xfrm>
            <a:off x="551328" y="301326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显然有：</a:t>
            </a:r>
            <a:r>
              <a:rPr lang="en-US" altLang="zh-CN" b="1" dirty="0" err="1" smtClean="0">
                <a:latin typeface="PingFang SC Semibold" charset="-122"/>
                <a:ea typeface="PingFang SC Semibold" charset="-122"/>
                <a:cs typeface="PingFang SC Semibold" charset="-122"/>
              </a:rPr>
              <a:t>f_k</a:t>
            </a:r>
            <a:r>
              <a:rPr lang="en-US" altLang="zh-CN" b="1" dirty="0" smtClean="0">
                <a:latin typeface="PingFang SC Semibold" charset="-122"/>
                <a:ea typeface="PingFang SC Semibold" charset="-122"/>
                <a:cs typeface="PingFang SC Semibold" charset="-122"/>
              </a:rPr>
              <a:t> &lt;= n / k </a:t>
            </a:r>
            <a:endParaRPr lang="en-US" altLang="zh-CN" b="1" dirty="0">
              <a:latin typeface="PingFang SC Semibold" charset="-122"/>
              <a:ea typeface="PingFang SC Semibold" charset="-122"/>
              <a:cs typeface="PingFang SC Semibold" charset="-122"/>
            </a:endParaRPr>
          </a:p>
        </p:txBody>
      </p:sp>
      <p:sp>
        <p:nvSpPr>
          <p:cNvPr id="12" name="TextBox 11"/>
          <p:cNvSpPr txBox="1"/>
          <p:nvPr/>
        </p:nvSpPr>
        <p:spPr>
          <a:xfrm>
            <a:off x="999563" y="3368869"/>
            <a:ext cx="11062449"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Wingdings" charset="2"/>
              <a:buChar char="Ø"/>
              <a:tabLst/>
              <a:defRPr/>
            </a:pPr>
            <a:r>
              <a:rPr lang="en-US" altLang="zh-CN" sz="2000" b="1" dirty="0" smtClean="0">
                <a:solidFill>
                  <a:srgbClr val="0F966A"/>
                </a:solidFill>
                <a:latin typeface="PingFang SC Semibold" charset="-122"/>
                <a:ea typeface="PingFang SC Semibold" charset="-122"/>
                <a:cs typeface="PingFang SC Semibold" charset="-122"/>
              </a:rPr>
              <a:t>f</a:t>
            </a:r>
            <a:r>
              <a:rPr lang="zh-CN" altLang="en-US" sz="2000" b="1" dirty="0" smtClean="0">
                <a:solidFill>
                  <a:srgbClr val="0F966A"/>
                </a:solidFill>
                <a:latin typeface="PingFang SC Semibold" charset="-122"/>
                <a:ea typeface="PingFang SC Semibold" charset="-122"/>
                <a:cs typeface="PingFang SC Semibold" charset="-122"/>
              </a:rPr>
              <a:t>中不同的取值个数是</a:t>
            </a:r>
            <a:r>
              <a:rPr lang="en-US" altLang="zh-CN" sz="2000" b="1" dirty="0">
                <a:solidFill>
                  <a:srgbClr val="0F966A"/>
                </a:solidFill>
                <a:latin typeface="PingFang SC Semibold" charset="-122"/>
                <a:ea typeface="PingFang SC Semibold" charset="-122"/>
                <a:cs typeface="PingFang SC Semibold" charset="-122"/>
              </a:rPr>
              <a:t> </a:t>
            </a:r>
            <a:r>
              <a:rPr lang="en-US" altLang="zh-CN" sz="2000" b="1" dirty="0" smtClean="0">
                <a:solidFill>
                  <a:srgbClr val="0F966A"/>
                </a:solidFill>
                <a:latin typeface="PingFang SC Semibold" charset="-122"/>
                <a:ea typeface="PingFang SC Semibold" charset="-122"/>
                <a:cs typeface="PingFang SC Semibold" charset="-122"/>
              </a:rPr>
              <a:t>               </a:t>
            </a:r>
            <a:r>
              <a:rPr lang="zh-CN" altLang="en-US" sz="2000" b="1" dirty="0" smtClean="0">
                <a:solidFill>
                  <a:srgbClr val="0F966A"/>
                </a:solidFill>
                <a:latin typeface="PingFang SC Semibold" charset="-122"/>
                <a:ea typeface="PingFang SC Semibold" charset="-122"/>
                <a:cs typeface="PingFang SC Semibold" charset="-122"/>
              </a:rPr>
              <a:t>级别的！</a:t>
            </a:r>
            <a:endParaRPr lang="en-US" altLang="zh-CN" sz="2000" b="1" dirty="0" smtClean="0">
              <a:solidFill>
                <a:srgbClr val="0F966A"/>
              </a:solidFill>
              <a:latin typeface="PingFang SC Semibold" charset="-122"/>
              <a:ea typeface="PingFang SC Semibold" charset="-122"/>
              <a:cs typeface="PingFang SC Semibold" charset="-122"/>
            </a:endParaRPr>
          </a:p>
        </p:txBody>
      </p:sp>
      <p:sp>
        <p:nvSpPr>
          <p:cNvPr id="14" name="TextBox 13"/>
          <p:cNvSpPr txBox="1"/>
          <p:nvPr/>
        </p:nvSpPr>
        <p:spPr>
          <a:xfrm>
            <a:off x="551327" y="3876698"/>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又，</a:t>
            </a:r>
            <a:r>
              <a:rPr lang="en-US" altLang="zh-CN" b="1" dirty="0" smtClean="0">
                <a:latin typeface="PingFang SC Semibold" charset="-122"/>
                <a:ea typeface="PingFang SC Semibold" charset="-122"/>
                <a:cs typeface="PingFang SC Semibold" charset="-122"/>
              </a:rPr>
              <a:t>f</a:t>
            </a:r>
            <a:r>
              <a:rPr lang="zh-CN" altLang="en-US" b="1" dirty="0" smtClean="0">
                <a:latin typeface="PingFang SC Semibold" charset="-122"/>
                <a:ea typeface="PingFang SC Semibold" charset="-122"/>
                <a:cs typeface="PingFang SC Semibold" charset="-122"/>
              </a:rPr>
              <a:t> 显然单调。</a:t>
            </a:r>
            <a:endParaRPr lang="en-US" altLang="zh-CN" b="1" dirty="0">
              <a:latin typeface="PingFang SC Semibold" charset="-122"/>
              <a:ea typeface="PingFang SC Semibold" charset="-122"/>
              <a:cs typeface="PingFang SC Semibold" charset="-122"/>
            </a:endParaRPr>
          </a:p>
        </p:txBody>
      </p:sp>
      <p:sp>
        <p:nvSpPr>
          <p:cNvPr id="15" name="TextBox 14"/>
          <p:cNvSpPr txBox="1"/>
          <p:nvPr/>
        </p:nvSpPr>
        <p:spPr>
          <a:xfrm>
            <a:off x="551326" y="4261416"/>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在每个边界上二分即可。</a:t>
            </a:r>
            <a:endParaRPr lang="en-US" altLang="zh-CN" b="1" dirty="0">
              <a:latin typeface="PingFang SC Semibold" charset="-122"/>
              <a:ea typeface="PingFang SC Semibold" charset="-122"/>
              <a:cs typeface="PingFang SC Semibold" charset="-122"/>
            </a:endParaRPr>
          </a:p>
        </p:txBody>
      </p:sp>
      <p:sp>
        <p:nvSpPr>
          <p:cNvPr id="16" name="TextBox 15"/>
          <p:cNvSpPr txBox="1"/>
          <p:nvPr/>
        </p:nvSpPr>
        <p:spPr>
          <a:xfrm>
            <a:off x="551325" y="4679758"/>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时间复杂度</a:t>
            </a:r>
            <a:endParaRPr lang="en-US" altLang="zh-CN" b="1" dirty="0">
              <a:latin typeface="PingFang SC Semibold" charset="-122"/>
              <a:ea typeface="PingFang SC Semibold" charset="-122"/>
              <a:cs typeface="PingFang SC Semibold" charset="-122"/>
            </a:endParaRPr>
          </a:p>
        </p:txBody>
      </p:sp>
      <p:pic>
        <p:nvPicPr>
          <p:cNvPr id="4" name="Picture 3"/>
          <p:cNvPicPr>
            <a:picLocks noChangeAspect="1"/>
          </p:cNvPicPr>
          <p:nvPr/>
        </p:nvPicPr>
        <p:blipFill>
          <a:blip r:embed="rId4"/>
          <a:stretch>
            <a:fillRect/>
          </a:stretch>
        </p:blipFill>
        <p:spPr>
          <a:xfrm>
            <a:off x="2085788" y="4719922"/>
            <a:ext cx="2176929" cy="496009"/>
          </a:xfrm>
          <a:prstGeom prst="rect">
            <a:avLst/>
          </a:prstGeom>
        </p:spPr>
      </p:pic>
    </p:spTree>
    <p:extLst>
      <p:ext uri="{BB962C8B-B14F-4D97-AF65-F5344CB8AC3E}">
        <p14:creationId xmlns:p14="http://schemas.microsoft.com/office/powerpoint/2010/main" val="17619038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3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3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3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3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3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par>
                                <p:cTn id="33" presetID="10" presetClass="entr" presetSubtype="0" fill="hold" grpId="0" nodeType="withEffect">
                                  <p:stCondLst>
                                    <p:cond delay="0"/>
                                  </p:stCondLst>
                                  <p:iterate type="lt">
                                    <p:tmPct val="0"/>
                                  </p:iterate>
                                  <p:childTnLst>
                                    <p:set>
                                      <p:cBhvr>
                                        <p:cTn id="34" dur="1" fill="hold">
                                          <p:stCondLst>
                                            <p:cond delay="0"/>
                                          </p:stCondLst>
                                        </p:cTn>
                                        <p:tgtEl>
                                          <p:spTgt spid="12">
                                            <p:txEl>
                                              <p:pRg st="0" end="0"/>
                                            </p:txEl>
                                          </p:spTgt>
                                        </p:tgtEl>
                                        <p:attrNameLst>
                                          <p:attrName>style.visibility</p:attrName>
                                        </p:attrNameLst>
                                      </p:cBhvr>
                                      <p:to>
                                        <p:strVal val="visible"/>
                                      </p:to>
                                    </p:set>
                                    <p:animEffect transition="in" filter="fade">
                                      <p:cBhvr>
                                        <p:cTn id="35" dur="500"/>
                                        <p:tgtEl>
                                          <p:spTgt spid="12">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iterate type="lt">
                                    <p:tmPct val="0"/>
                                  </p:iterate>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300"/>
                                        <p:tgtEl>
                                          <p:spTgt spid="14">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iterate type="lt">
                                    <p:tmPct val="0"/>
                                  </p:iterate>
                                  <p:childTnLst>
                                    <p:set>
                                      <p:cBhvr>
                                        <p:cTn id="44" dur="1" fill="hold">
                                          <p:stCondLst>
                                            <p:cond delay="0"/>
                                          </p:stCondLst>
                                        </p:cTn>
                                        <p:tgtEl>
                                          <p:spTgt spid="15">
                                            <p:txEl>
                                              <p:pRg st="0" end="0"/>
                                            </p:txEl>
                                          </p:spTgt>
                                        </p:tgtEl>
                                        <p:attrNameLst>
                                          <p:attrName>style.visibility</p:attrName>
                                        </p:attrNameLst>
                                      </p:cBhvr>
                                      <p:to>
                                        <p:strVal val="visible"/>
                                      </p:to>
                                    </p:set>
                                    <p:animEffect transition="in" filter="fade">
                                      <p:cBhvr>
                                        <p:cTn id="45" dur="300"/>
                                        <p:tgtEl>
                                          <p:spTgt spid="15">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6340102"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dirty="0" err="1" smtClean="0">
                <a:solidFill>
                  <a:schemeClr val="tx1"/>
                </a:solidFill>
              </a:rPr>
              <a:t>Vladislav</a:t>
            </a:r>
            <a:r>
              <a:rPr lang="zh-CN" altLang="en-US" sz="2800" dirty="0">
                <a:solidFill>
                  <a:schemeClr val="tx1"/>
                </a:solidFill>
              </a:rPr>
              <a:t> </a:t>
            </a:r>
            <a:r>
              <a:rPr lang="en-US" sz="2800" dirty="0" smtClean="0">
                <a:solidFill>
                  <a:schemeClr val="tx1"/>
                </a:solidFill>
              </a:rPr>
              <a:t>and </a:t>
            </a:r>
            <a:r>
              <a:rPr lang="en-US" sz="2800" dirty="0">
                <a:solidFill>
                  <a:schemeClr val="tx1"/>
                </a:solidFill>
              </a:rPr>
              <a:t>a Great Legend</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a:t>
            </a:r>
            <a:r>
              <a:rPr lang="en-US" altLang="zh-CN" sz="1100" i="1" dirty="0" err="1" smtClean="0"/>
              <a:t>Codeforces</a:t>
            </a:r>
            <a:r>
              <a:rPr lang="en-US" altLang="zh-CN" sz="1100" i="1" dirty="0" smtClean="0"/>
              <a:t> Hello 2019, Problem G.</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8" name="TextBox 37"/>
          <p:cNvSpPr txBox="1"/>
          <p:nvPr/>
        </p:nvSpPr>
        <p:spPr>
          <a:xfrm>
            <a:off x="551328" y="957522"/>
            <a:ext cx="9130553" cy="51706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题目描述</a:t>
            </a:r>
            <a:endParaRPr lang="en-US" altLang="zh-CN" sz="2000" b="1" u="sng" dirty="0" smtClean="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给出一棵</a:t>
            </a:r>
            <a:r>
              <a:rPr lang="en-US" altLang="zh-CN" b="1" dirty="0" smtClean="0">
                <a:latin typeface="PingFang SC Semibold" charset="-122"/>
                <a:ea typeface="PingFang SC Semibold" charset="-122"/>
                <a:cs typeface="PingFang SC Semibold" charset="-122"/>
              </a:rPr>
              <a:t>n</a:t>
            </a:r>
            <a:r>
              <a:rPr lang="zh-CN" altLang="en-US" b="1" dirty="0" smtClean="0">
                <a:latin typeface="PingFang SC Semibold" charset="-122"/>
                <a:ea typeface="PingFang SC Semibold" charset="-122"/>
                <a:cs typeface="PingFang SC Semibold" charset="-122"/>
              </a:rPr>
              <a:t>个节点的树</a:t>
            </a:r>
            <a:r>
              <a:rPr lang="en-US" altLang="zh-CN" b="1" dirty="0" smtClean="0">
                <a:latin typeface="PingFang SC Semibold" charset="-122"/>
                <a:ea typeface="PingFang SC Semibold" charset="-122"/>
                <a:cs typeface="PingFang SC Semibold" charset="-122"/>
              </a:rPr>
              <a:t>T</a:t>
            </a:r>
            <a:r>
              <a:rPr lang="zh-CN" altLang="en-US" b="1" dirty="0" smtClean="0">
                <a:latin typeface="PingFang SC Semibold" charset="-122"/>
                <a:ea typeface="PingFang SC Semibold" charset="-122"/>
                <a:cs typeface="PingFang SC Semibold" charset="-122"/>
              </a:rPr>
              <a:t>。</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对于其中任意一个</a:t>
            </a:r>
            <a:r>
              <a:rPr lang="zh-CN" altLang="en-US" b="1" u="sng" dirty="0" smtClean="0">
                <a:latin typeface="PingFang SC Semibold" charset="-122"/>
                <a:ea typeface="PingFang SC Semibold" charset="-122"/>
                <a:cs typeface="PingFang SC Semibold" charset="-122"/>
              </a:rPr>
              <a:t>非空</a:t>
            </a:r>
            <a:r>
              <a:rPr lang="zh-CN" altLang="en-US" b="1" dirty="0" smtClean="0">
                <a:latin typeface="PingFang SC Semibold" charset="-122"/>
                <a:ea typeface="PingFang SC Semibold" charset="-122"/>
                <a:cs typeface="PingFang SC Semibold" charset="-122"/>
              </a:rPr>
              <a:t>节点集合</a:t>
            </a:r>
            <a:r>
              <a:rPr lang="en-US" altLang="zh-CN" b="1" dirty="0" smtClean="0">
                <a:latin typeface="PingFang SC Semibold" charset="-122"/>
                <a:ea typeface="PingFang SC Semibold" charset="-122"/>
                <a:cs typeface="PingFang SC Semibold" charset="-122"/>
              </a:rPr>
              <a:t>X</a:t>
            </a:r>
            <a:r>
              <a:rPr lang="zh-CN" altLang="en-US" b="1" dirty="0" smtClean="0">
                <a:latin typeface="PingFang SC Semibold" charset="-122"/>
                <a:ea typeface="PingFang SC Semibold" charset="-122"/>
                <a:cs typeface="PingFang SC Semibold" charset="-122"/>
              </a:rPr>
              <a:t>，定义</a:t>
            </a:r>
            <a:r>
              <a:rPr lang="en-US" altLang="zh-CN" b="1" dirty="0" smtClean="0">
                <a:latin typeface="PingFang SC Semibold" charset="-122"/>
                <a:ea typeface="PingFang SC Semibold" charset="-122"/>
                <a:cs typeface="PingFang SC Semibold" charset="-122"/>
              </a:rPr>
              <a:t>f(X)</a:t>
            </a:r>
            <a:r>
              <a:rPr lang="zh-CN" altLang="en-US" b="1" dirty="0" smtClean="0">
                <a:latin typeface="PingFang SC Semibold" charset="-122"/>
                <a:ea typeface="PingFang SC Semibold" charset="-122"/>
                <a:cs typeface="PingFang SC Semibold" charset="-122"/>
              </a:rPr>
              <a:t>为包含这些点的最小连通子树的边数。</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给出一个正整数</a:t>
            </a:r>
            <a:r>
              <a:rPr lang="en-US" altLang="zh-CN" b="1" dirty="0" smtClean="0">
                <a:latin typeface="PingFang SC Semibold" charset="-122"/>
                <a:ea typeface="PingFang SC Semibold" charset="-122"/>
                <a:cs typeface="PingFang SC Semibold" charset="-122"/>
              </a:rPr>
              <a:t>k</a:t>
            </a:r>
            <a:r>
              <a:rPr lang="zh-CN" altLang="en-US" b="1" dirty="0" smtClean="0">
                <a:latin typeface="PingFang SC Semibold" charset="-122"/>
                <a:ea typeface="PingFang SC Semibold" charset="-122"/>
                <a:cs typeface="PingFang SC Semibold" charset="-122"/>
              </a:rPr>
              <a:t>，求：</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zh-CN" altLang="en-US" b="1" dirty="0" smtClean="0">
                <a:latin typeface="PingFang SC Semibold" charset="-122"/>
                <a:ea typeface="PingFang SC Semibold" charset="-122"/>
                <a:cs typeface="PingFang SC Semibold" charset="-122"/>
              </a:rPr>
              <a:t>答案对</a:t>
            </a:r>
            <a:r>
              <a:rPr lang="en-US" altLang="zh-CN" i="1" u="sng" dirty="0" smtClean="0">
                <a:latin typeface="PingFang SC Semibold" charset="-122"/>
                <a:ea typeface="PingFang SC Semibold" charset="-122"/>
                <a:cs typeface="PingFang SC Semibold" charset="-122"/>
              </a:rPr>
              <a:t>10^9+7</a:t>
            </a:r>
            <a:r>
              <a:rPr lang="zh-CN" altLang="en-US" i="1" u="sng" dirty="0" smtClean="0">
                <a:latin typeface="PingFang SC Semibold" charset="-122"/>
                <a:ea typeface="PingFang SC Semibold" charset="-122"/>
                <a:cs typeface="PingFang SC Semibold" charset="-122"/>
              </a:rPr>
              <a:t> </a:t>
            </a:r>
            <a:r>
              <a:rPr lang="zh-CN" altLang="en-US" b="1" dirty="0" smtClean="0">
                <a:latin typeface="PingFang SC Semibold" charset="-122"/>
                <a:ea typeface="PingFang SC Semibold" charset="-122"/>
                <a:cs typeface="PingFang SC Semibold" charset="-122"/>
              </a:rPr>
              <a:t>取模。</a:t>
            </a:r>
            <a:endParaRPr lang="en-US" altLang="zh-CN" b="1" dirty="0" smtClean="0">
              <a:latin typeface="PingFang SC Semibold" charset="-122"/>
              <a:ea typeface="PingFang SC Semibold" charset="-122"/>
              <a:cs typeface="PingFang SC Semibold"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endParaRPr lang="en-US" altLang="zh-CN" b="1" dirty="0" smtClean="0">
              <a:latin typeface="PingFang SC Semibold" charset="-122"/>
              <a:ea typeface="PingFang SC Semibold" charset="-122"/>
              <a:cs typeface="PingFang SC Semibold" charset="-122"/>
            </a:endParaRPr>
          </a:p>
          <a:p>
            <a:pPr marR="0" algn="l" defTabSz="914400" rtl="0" fontAlgn="auto" latinLnBrk="0" hangingPunct="0">
              <a:lnSpc>
                <a:spcPct val="150000"/>
              </a:lnSpc>
              <a:spcBef>
                <a:spcPts val="0"/>
              </a:spcBef>
              <a:spcAft>
                <a:spcPts val="0"/>
              </a:spcAft>
              <a:buClrTx/>
              <a:buSzTx/>
              <a:tabLst/>
            </a:pPr>
            <a:r>
              <a:rPr lang="zh-CN" altLang="en-US" sz="2000" b="1" u="sng" dirty="0" smtClean="0">
                <a:latin typeface="Microsoft YaHei" charset="-122"/>
                <a:ea typeface="Microsoft YaHei" charset="-122"/>
                <a:cs typeface="Microsoft YaHei" charset="-122"/>
              </a:rPr>
              <a:t>数据</a:t>
            </a:r>
            <a:r>
              <a:rPr lang="zh-CN" altLang="en-US" sz="2000" b="1" u="sng" dirty="0">
                <a:latin typeface="Microsoft YaHei" charset="-122"/>
                <a:ea typeface="Microsoft YaHei" charset="-122"/>
                <a:cs typeface="Microsoft YaHei" charset="-122"/>
              </a:rPr>
              <a:t>范围</a:t>
            </a:r>
            <a:endParaRPr lang="en-US" altLang="zh-CN" sz="2000" b="1" u="sng" dirty="0">
              <a:latin typeface="Microsoft YaHei" charset="-122"/>
              <a:ea typeface="Microsoft YaHei" charset="-122"/>
              <a:cs typeface="Microsoft YaHei" charset="-122"/>
            </a:endParaRP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2</a:t>
            </a:r>
            <a:r>
              <a:rPr lang="zh-CN" altLang="en-US" b="1" dirty="0" smtClean="0">
                <a:latin typeface="PingFang SC Semibold" charset="-122"/>
                <a:ea typeface="PingFang SC Semibold" charset="-122"/>
                <a:cs typeface="PingFang SC Semibold" charset="-122"/>
              </a:rPr>
              <a:t> </a:t>
            </a:r>
            <a:r>
              <a:rPr lang="en-US" altLang="zh-CN" b="1" dirty="0" smtClean="0">
                <a:latin typeface="PingFang SC Semibold" charset="-122"/>
                <a:ea typeface="PingFang SC Semibold" charset="-122"/>
                <a:cs typeface="PingFang SC Semibold" charset="-122"/>
              </a:rPr>
              <a:t>&lt;= n &lt;= 10^5.</a:t>
            </a:r>
          </a:p>
          <a:p>
            <a:pPr marL="285750" marR="0" indent="-285750" algn="l" defTabSz="914400" rtl="0" fontAlgn="auto" latinLnBrk="0" hangingPunct="0">
              <a:lnSpc>
                <a:spcPct val="150000"/>
              </a:lnSpc>
              <a:spcBef>
                <a:spcPts val="0"/>
              </a:spcBef>
              <a:spcAft>
                <a:spcPts val="0"/>
              </a:spcAft>
              <a:buClrTx/>
              <a:buSzTx/>
              <a:buFont typeface="Courier New" charset="0"/>
              <a:buChar char="o"/>
              <a:tabLst/>
            </a:pPr>
            <a:r>
              <a:rPr lang="en-US" altLang="zh-CN" b="1" dirty="0" smtClean="0">
                <a:latin typeface="PingFang SC Semibold" charset="-122"/>
                <a:ea typeface="PingFang SC Semibold" charset="-122"/>
                <a:cs typeface="PingFang SC Semibold" charset="-122"/>
              </a:rPr>
              <a:t>1 &lt;= k &lt;= 200.</a:t>
            </a:r>
            <a:endParaRPr lang="en-US" altLang="zh-CN" b="1" dirty="0">
              <a:latin typeface="PingFang SC Semibold" charset="-122"/>
              <a:ea typeface="PingFang SC Semibold" charset="-122"/>
              <a:cs typeface="PingFang SC Semibold" charset="-122"/>
            </a:endParaRPr>
          </a:p>
        </p:txBody>
      </p:sp>
      <p:pic>
        <p:nvPicPr>
          <p:cNvPr id="2" name="Picture 1"/>
          <p:cNvPicPr>
            <a:picLocks noChangeAspect="1"/>
          </p:cNvPicPr>
          <p:nvPr/>
        </p:nvPicPr>
        <p:blipFill>
          <a:blip r:embed="rId3"/>
          <a:stretch>
            <a:fillRect/>
          </a:stretch>
        </p:blipFill>
        <p:spPr>
          <a:xfrm>
            <a:off x="3152028" y="2602006"/>
            <a:ext cx="4983443" cy="1243204"/>
          </a:xfrm>
          <a:prstGeom prst="rect">
            <a:avLst/>
          </a:prstGeom>
        </p:spPr>
      </p:pic>
    </p:spTree>
    <p:extLst>
      <p:ext uri="{BB962C8B-B14F-4D97-AF65-F5344CB8AC3E}">
        <p14:creationId xmlns:p14="http://schemas.microsoft.com/office/powerpoint/2010/main" val="1248215552"/>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图片 19" descr="图片 19"/>
          <p:cNvPicPr>
            <a:picLocks noChangeAspect="1"/>
          </p:cNvPicPr>
          <p:nvPr/>
        </p:nvPicPr>
        <p:blipFill>
          <a:blip r:embed="rId2">
            <a:extLst/>
          </a:blip>
          <a:stretch>
            <a:fillRect/>
          </a:stretch>
        </p:blipFill>
        <p:spPr>
          <a:xfrm rot="10800000" flipV="1">
            <a:off x="302745" y="185984"/>
            <a:ext cx="16123024" cy="409644"/>
          </a:xfrm>
          <a:prstGeom prst="rect">
            <a:avLst/>
          </a:prstGeom>
          <a:ln w="12700">
            <a:miter lim="400000"/>
          </a:ln>
        </p:spPr>
      </p:pic>
      <p:sp>
        <p:nvSpPr>
          <p:cNvPr id="240" name="文本框 20"/>
          <p:cNvSpPr txBox="1"/>
          <p:nvPr/>
        </p:nvSpPr>
        <p:spPr>
          <a:xfrm>
            <a:off x="302745" y="129196"/>
            <a:ext cx="6340102"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just">
              <a:defRPr sz="2000">
                <a:solidFill>
                  <a:schemeClr val="accent3">
                    <a:lumOff val="44000"/>
                  </a:schemeClr>
                </a:solidFill>
                <a:latin typeface="Impact"/>
                <a:ea typeface="Impact"/>
                <a:cs typeface="Impact"/>
                <a:sym typeface="Impact"/>
              </a:defRPr>
            </a:lvl1pPr>
          </a:lstStyle>
          <a:p>
            <a:r>
              <a:rPr lang="en-US" sz="2800" dirty="0" err="1" smtClean="0">
                <a:solidFill>
                  <a:schemeClr val="tx1"/>
                </a:solidFill>
              </a:rPr>
              <a:t>Vladislav</a:t>
            </a:r>
            <a:r>
              <a:rPr lang="zh-CN" altLang="en-US" sz="2800" dirty="0">
                <a:solidFill>
                  <a:schemeClr val="tx1"/>
                </a:solidFill>
              </a:rPr>
              <a:t> </a:t>
            </a:r>
            <a:r>
              <a:rPr lang="en-US" sz="2800" dirty="0" smtClean="0">
                <a:solidFill>
                  <a:schemeClr val="tx1"/>
                </a:solidFill>
              </a:rPr>
              <a:t>and </a:t>
            </a:r>
            <a:r>
              <a:rPr lang="en-US" sz="2800" dirty="0">
                <a:solidFill>
                  <a:schemeClr val="tx1"/>
                </a:solidFill>
              </a:rPr>
              <a:t>a Great Legend</a:t>
            </a:r>
            <a:endParaRPr sz="2800" b="1" u="sng" dirty="0">
              <a:solidFill>
                <a:schemeClr val="tx1"/>
              </a:solidFill>
              <a:latin typeface="Impact" charset="0"/>
              <a:ea typeface="Impact" charset="0"/>
              <a:cs typeface="Impact" charset="0"/>
            </a:endParaRPr>
          </a:p>
        </p:txBody>
      </p:sp>
      <p:sp>
        <p:nvSpPr>
          <p:cNvPr id="3" name="TextBox 2"/>
          <p:cNvSpPr txBox="1"/>
          <p:nvPr/>
        </p:nvSpPr>
        <p:spPr>
          <a:xfrm>
            <a:off x="551329" y="6508119"/>
            <a:ext cx="1145689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100" b="0" i="1" cap="none" spc="0" normalizeH="0" baseline="0" dirty="0" smtClean="0">
                <a:ln>
                  <a:noFill/>
                </a:ln>
                <a:solidFill>
                  <a:srgbClr val="000000"/>
                </a:solidFill>
                <a:effectLst/>
                <a:uFillTx/>
                <a:sym typeface="Calibri"/>
              </a:rPr>
              <a:t>* Source: </a:t>
            </a:r>
            <a:r>
              <a:rPr lang="en-US" sz="1100" i="1" dirty="0"/>
              <a:t> </a:t>
            </a:r>
            <a:r>
              <a:rPr lang="en-US" altLang="zh-CN" sz="1100" i="1" dirty="0" err="1" smtClean="0"/>
              <a:t>Codeforces</a:t>
            </a:r>
            <a:r>
              <a:rPr lang="en-US" altLang="zh-CN" sz="1100" i="1" dirty="0" smtClean="0"/>
              <a:t> Hello 2019, Problem G.</a:t>
            </a:r>
            <a:endParaRPr kumimoji="0" lang="en-US" sz="1100" b="0" i="1" cap="none" spc="0" normalizeH="0" baseline="0" dirty="0">
              <a:ln>
                <a:noFill/>
              </a:ln>
              <a:solidFill>
                <a:srgbClr val="000000"/>
              </a:solidFill>
              <a:effectLst/>
              <a:uFillTx/>
              <a:sym typeface="Calibri"/>
            </a:endParaRPr>
          </a:p>
        </p:txBody>
      </p:sp>
      <p:cxnSp>
        <p:nvCxnSpPr>
          <p:cNvPr id="5" name="Straight Connector 4"/>
          <p:cNvCxnSpPr/>
          <p:nvPr/>
        </p:nvCxnSpPr>
        <p:spPr>
          <a:xfrm>
            <a:off x="551329" y="6508119"/>
            <a:ext cx="10851777" cy="0"/>
          </a:xfrm>
          <a:prstGeom prst="line">
            <a:avLst/>
          </a:prstGeom>
          <a:noFill/>
          <a:ln w="12700" cap="flat">
            <a:solidFill>
              <a:srgbClr val="0F966A"/>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 name="TextBox 7"/>
          <p:cNvSpPr txBox="1"/>
          <p:nvPr/>
        </p:nvSpPr>
        <p:spPr>
          <a:xfrm>
            <a:off x="551329" y="80960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en-US" altLang="zh-CN" b="1" dirty="0" smtClean="0">
                <a:latin typeface="PingFang SC Semibold" charset="-122"/>
                <a:ea typeface="PingFang SC Semibold" charset="-122"/>
                <a:cs typeface="PingFang SC Semibold" charset="-122"/>
              </a:rPr>
              <a:t>f(X)^k</a:t>
            </a:r>
            <a:r>
              <a:rPr lang="zh-CN" altLang="en-US" b="1" dirty="0" smtClean="0">
                <a:latin typeface="PingFang SC Semibold" charset="-122"/>
                <a:ea typeface="PingFang SC Semibold" charset="-122"/>
                <a:cs typeface="PingFang SC Semibold" charset="-122"/>
              </a:rPr>
              <a:t>很难直接算，于是我们把它拆开。</a:t>
            </a:r>
            <a:endParaRPr lang="en-US" altLang="zh-CN" b="1" dirty="0">
              <a:latin typeface="PingFang SC Semibold" charset="-122"/>
              <a:ea typeface="PingFang SC Semibold" charset="-122"/>
              <a:cs typeface="PingFang SC Semibold" charset="-122"/>
            </a:endParaRPr>
          </a:p>
        </p:txBody>
      </p:sp>
      <p:pic>
        <p:nvPicPr>
          <p:cNvPr id="4" name="Picture 3"/>
          <p:cNvPicPr>
            <a:picLocks noChangeAspect="1"/>
          </p:cNvPicPr>
          <p:nvPr/>
        </p:nvPicPr>
        <p:blipFill>
          <a:blip r:embed="rId3"/>
          <a:stretch>
            <a:fillRect/>
          </a:stretch>
        </p:blipFill>
        <p:spPr>
          <a:xfrm>
            <a:off x="798606" y="1317433"/>
            <a:ext cx="4607112" cy="692890"/>
          </a:xfrm>
          <a:prstGeom prst="rect">
            <a:avLst/>
          </a:prstGeom>
        </p:spPr>
      </p:pic>
      <p:sp>
        <p:nvSpPr>
          <p:cNvPr id="11" name="TextBox 10"/>
          <p:cNvSpPr txBox="1"/>
          <p:nvPr/>
        </p:nvSpPr>
        <p:spPr>
          <a:xfrm>
            <a:off x="551328" y="1934264"/>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其中</a:t>
            </a:r>
            <a:r>
              <a:rPr lang="en-US" altLang="zh-CN" b="1" dirty="0" smtClean="0">
                <a:latin typeface="PingFang SC Semibold" charset="-122"/>
                <a:ea typeface="PingFang SC Semibold" charset="-122"/>
                <a:cs typeface="PingFang SC Semibold" charset="-122"/>
              </a:rPr>
              <a:t>S(</a:t>
            </a:r>
            <a:r>
              <a:rPr lang="en-US" altLang="zh-CN" b="1" dirty="0" err="1" smtClean="0">
                <a:latin typeface="PingFang SC Semibold" charset="-122"/>
                <a:ea typeface="PingFang SC Semibold" charset="-122"/>
                <a:cs typeface="PingFang SC Semibold" charset="-122"/>
              </a:rPr>
              <a:t>k,i</a:t>
            </a:r>
            <a:r>
              <a:rPr lang="en-US" altLang="zh-CN" b="1" dirty="0" smtClean="0">
                <a:latin typeface="PingFang SC Semibold" charset="-122"/>
                <a:ea typeface="PingFang SC Semibold" charset="-122"/>
                <a:cs typeface="PingFang SC Semibold" charset="-122"/>
              </a:rPr>
              <a:t>)</a:t>
            </a:r>
            <a:r>
              <a:rPr lang="zh-CN" altLang="en-US" b="1" dirty="0" smtClean="0">
                <a:latin typeface="PingFang SC Semibold" charset="-122"/>
                <a:ea typeface="PingFang SC Semibold" charset="-122"/>
                <a:cs typeface="PingFang SC Semibold" charset="-122"/>
              </a:rPr>
              <a:t>是第二类斯特林数，表示将</a:t>
            </a:r>
            <a:r>
              <a:rPr lang="en-US" altLang="zh-CN" b="1" dirty="0" smtClean="0">
                <a:latin typeface="PingFang SC Semibold" charset="-122"/>
                <a:ea typeface="PingFang SC Semibold" charset="-122"/>
                <a:cs typeface="PingFang SC Semibold" charset="-122"/>
              </a:rPr>
              <a:t>k</a:t>
            </a:r>
            <a:r>
              <a:rPr lang="zh-CN" altLang="en-US" b="1" dirty="0" smtClean="0">
                <a:latin typeface="PingFang SC Semibold" charset="-122"/>
                <a:ea typeface="PingFang SC Semibold" charset="-122"/>
                <a:cs typeface="PingFang SC Semibold" charset="-122"/>
              </a:rPr>
              <a:t>个元素拆分成</a:t>
            </a:r>
            <a:r>
              <a:rPr lang="en-US" altLang="zh-CN" b="1" dirty="0" err="1" smtClean="0">
                <a:latin typeface="PingFang SC Semibold" charset="-122"/>
                <a:ea typeface="PingFang SC Semibold" charset="-122"/>
                <a:cs typeface="PingFang SC Semibold" charset="-122"/>
              </a:rPr>
              <a:t>i</a:t>
            </a:r>
            <a:r>
              <a:rPr lang="zh-CN" altLang="en-US" b="1" dirty="0" smtClean="0">
                <a:latin typeface="PingFang SC Semibold" charset="-122"/>
                <a:ea typeface="PingFang SC Semibold" charset="-122"/>
                <a:cs typeface="PingFang SC Semibold" charset="-122"/>
              </a:rPr>
              <a:t>个集合的方案数。</a:t>
            </a:r>
            <a:endParaRPr lang="en-US" altLang="zh-CN" b="1" dirty="0">
              <a:latin typeface="PingFang SC Semibold" charset="-122"/>
              <a:ea typeface="PingFang SC Semibold" charset="-122"/>
              <a:cs typeface="PingFang SC Semibold" charset="-122"/>
            </a:endParaRPr>
          </a:p>
        </p:txBody>
      </p:sp>
      <p:sp>
        <p:nvSpPr>
          <p:cNvPr id="12" name="TextBox 11"/>
          <p:cNvSpPr txBox="1"/>
          <p:nvPr/>
        </p:nvSpPr>
        <p:spPr>
          <a:xfrm>
            <a:off x="551328" y="2345366"/>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smtClean="0">
                <a:latin typeface="PingFang SC Semibold" charset="-122"/>
                <a:ea typeface="PingFang SC Semibold" charset="-122"/>
                <a:cs typeface="PingFang SC Semibold" charset="-122"/>
              </a:rPr>
              <a:t>大家都会算它吧？</a:t>
            </a:r>
            <a:endParaRPr lang="en-US" altLang="zh-CN" b="1" dirty="0">
              <a:latin typeface="PingFang SC Semibold" charset="-122"/>
              <a:ea typeface="PingFang SC Semibold" charset="-122"/>
              <a:cs typeface="PingFang SC Semibold" charset="-122"/>
            </a:endParaRPr>
          </a:p>
        </p:txBody>
      </p:sp>
      <p:pic>
        <p:nvPicPr>
          <p:cNvPr id="6" name="Picture 5"/>
          <p:cNvPicPr>
            <a:picLocks noChangeAspect="1"/>
          </p:cNvPicPr>
          <p:nvPr/>
        </p:nvPicPr>
        <p:blipFill>
          <a:blip r:embed="rId4"/>
          <a:stretch>
            <a:fillRect/>
          </a:stretch>
        </p:blipFill>
        <p:spPr>
          <a:xfrm>
            <a:off x="551328" y="2920032"/>
            <a:ext cx="8767482" cy="992743"/>
          </a:xfrm>
          <a:prstGeom prst="rect">
            <a:avLst/>
          </a:prstGeom>
        </p:spPr>
      </p:pic>
      <p:sp>
        <p:nvSpPr>
          <p:cNvPr id="14" name="TextBox 13"/>
          <p:cNvSpPr txBox="1"/>
          <p:nvPr/>
        </p:nvSpPr>
        <p:spPr>
          <a:xfrm>
            <a:off x="551327" y="3925226"/>
            <a:ext cx="11062449"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1">
              <a:lnSpc>
                <a:spcPct val="150000"/>
              </a:lnSpc>
              <a:spcBef>
                <a:spcPts val="0"/>
              </a:spcBef>
              <a:spcAft>
                <a:spcPts val="0"/>
              </a:spcAft>
              <a:buClrTx/>
              <a:buSzTx/>
              <a:buFont typeface="Courier New" charset="0"/>
              <a:buChar char="o"/>
              <a:tabLst/>
              <a:defRPr/>
            </a:pPr>
            <a:r>
              <a:rPr lang="zh-CN" altLang="en-US" b="1" dirty="0" smtClean="0">
                <a:latin typeface="PingFang SC Semibold" charset="-122"/>
                <a:ea typeface="PingFang SC Semibold" charset="-122"/>
                <a:cs typeface="PingFang SC Semibold" charset="-122"/>
              </a:rPr>
              <a:t>接下来我们尝试用组合意义把式子套回原来的题面里头去。</a:t>
            </a:r>
            <a:endParaRPr lang="en-US" altLang="zh-CN" b="1" dirty="0">
              <a:latin typeface="PingFang SC Semibold" charset="-122"/>
              <a:ea typeface="PingFang SC Semibold" charset="-122"/>
              <a:cs typeface="PingFang SC Semibold" charset="-122"/>
            </a:endParaRPr>
          </a:p>
        </p:txBody>
      </p:sp>
      <p:pic>
        <p:nvPicPr>
          <p:cNvPr id="7" name="Picture 6"/>
          <p:cNvPicPr>
            <a:picLocks noChangeAspect="1"/>
          </p:cNvPicPr>
          <p:nvPr/>
        </p:nvPicPr>
        <p:blipFill>
          <a:blip r:embed="rId5"/>
          <a:stretch>
            <a:fillRect/>
          </a:stretch>
        </p:blipFill>
        <p:spPr>
          <a:xfrm>
            <a:off x="685798" y="4498975"/>
            <a:ext cx="5607426" cy="1614259"/>
          </a:xfrm>
          <a:prstGeom prst="rect">
            <a:avLst/>
          </a:prstGeom>
        </p:spPr>
      </p:pic>
    </p:spTree>
    <p:extLst>
      <p:ext uri="{BB962C8B-B14F-4D97-AF65-F5344CB8AC3E}">
        <p14:creationId xmlns:p14="http://schemas.microsoft.com/office/powerpoint/2010/main" val="6109759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3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3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3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lt">
                                    <p:tmPct val="0"/>
                                  </p:iterate>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3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8F8F8F"/>
      </a:accent3>
      <a:accent4>
        <a:srgbClr val="707070"/>
      </a:accent4>
      <a:accent5>
        <a:srgbClr val="B5CBE7"/>
      </a:accent5>
      <a:accent6>
        <a:srgbClr val="D7712B"/>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8F8F8F"/>
      </a:accent3>
      <a:accent4>
        <a:srgbClr val="707070"/>
      </a:accent4>
      <a:accent5>
        <a:srgbClr val="B5CBE7"/>
      </a:accent5>
      <a:accent6>
        <a:srgbClr val="D7712B"/>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1324</TotalTime>
  <Words>3809</Words>
  <Application>Microsoft Macintosh PowerPoint</Application>
  <PresentationFormat>Widescreen</PresentationFormat>
  <Paragraphs>400</Paragraphs>
  <Slides>43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43</vt:i4>
      </vt:variant>
    </vt:vector>
  </HeadingPairs>
  <TitlesOfParts>
    <vt:vector size="57" baseType="lpstr">
      <vt:lpstr>Calibri</vt:lpstr>
      <vt:lpstr>Calibri Light</vt:lpstr>
      <vt:lpstr>Courier New</vt:lpstr>
      <vt:lpstr>Garamond</vt:lpstr>
      <vt:lpstr>Impact</vt:lpstr>
      <vt:lpstr>Microsoft YaHei</vt:lpstr>
      <vt:lpstr>PingFang SC</vt:lpstr>
      <vt:lpstr>PingFang SC Light</vt:lpstr>
      <vt:lpstr>PingFang SC Semibold</vt:lpstr>
      <vt:lpstr>Wingdings</vt:lpstr>
      <vt:lpstr>微软雅黑</vt:lpstr>
      <vt:lpstr>方正正中黑简体</vt:lpstr>
      <vt:lpstr>Arial</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58</cp:revision>
  <dcterms:modified xsi:type="dcterms:W3CDTF">2019-01-16T08:43:20Z</dcterms:modified>
</cp:coreProperties>
</file>