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8" r:id="rId3"/>
    <p:sldId id="262" r:id="rId4"/>
    <p:sldId id="257" r:id="rId5"/>
    <p:sldId id="259" r:id="rId6"/>
    <p:sldId id="261" r:id="rId7"/>
    <p:sldId id="265" r:id="rId8"/>
    <p:sldId id="266"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8" d="100"/>
          <a:sy n="68" d="100"/>
        </p:scale>
        <p:origin x="81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5/5/2024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‹Nº›</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5/5/2024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5/5/2024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7" name="Date Placeholder 6"/>
          <p:cNvSpPr>
            <a:spLocks noGrp="1"/>
          </p:cNvSpPr>
          <p:nvPr>
            <p:ph type="dt" sz="half" idx="10"/>
          </p:nvPr>
        </p:nvSpPr>
        <p:spPr/>
        <p:txBody>
          <a:bodyPr/>
          <a:lstStyle/>
          <a:p>
            <a:fld id="{1160EA64-D806-43AC-9DF2-F8C432F32B4C}" type="datetimeFigureOut">
              <a:rPr lang="en-US" dirty="0"/>
              <a:t>5/5/2024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‹Nº›</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5/5/2024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583436" y="3143250"/>
            <a:ext cx="4270248" cy="259677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7" name="Date Placeholder 6"/>
          <p:cNvSpPr>
            <a:spLocks noGrp="1"/>
          </p:cNvSpPr>
          <p:nvPr>
            <p:ph type="dt" sz="half" idx="10"/>
          </p:nvPr>
        </p:nvSpPr>
        <p:spPr/>
        <p:txBody>
          <a:bodyPr/>
          <a:lstStyle/>
          <a:p>
            <a:fld id="{4F7D4976-E339-4826-83B7-FBD03F55ECF8}" type="datetimeFigureOut">
              <a:rPr lang="en-US" dirty="0"/>
              <a:t>5/5/2024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‹Nº›</a:t>
            </a:fld>
            <a:endParaRPr lang="en-US" dirty="0"/>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5/5/2024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5/5/2024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9" name="Date Placeholder 8"/>
          <p:cNvSpPr>
            <a:spLocks noGrp="1"/>
          </p:cNvSpPr>
          <p:nvPr>
            <p:ph type="dt" sz="half" idx="10"/>
          </p:nvPr>
        </p:nvSpPr>
        <p:spPr/>
        <p:txBody>
          <a:bodyPr/>
          <a:lstStyle/>
          <a:p>
            <a:fld id="{D1BE4249-C0D0-4B06-8692-E8BB871AF643}" type="datetimeFigureOut">
              <a:rPr lang="en-US" dirty="0"/>
              <a:t>5/5/2024</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5/5/2024</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5/5/2024</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B165A8-CF36-7582-302D-0876F593E11F}"/>
              </a:ext>
            </a:extLst>
          </p:cNvPr>
          <p:cNvSpPr>
            <a:spLocks noGrp="1"/>
          </p:cNvSpPr>
          <p:nvPr>
            <p:ph type="ctrTitle"/>
          </p:nvPr>
        </p:nvSpPr>
        <p:spPr/>
        <p:txBody>
          <a:bodyPr/>
          <a:lstStyle/>
          <a:p>
            <a:r>
              <a:rPr lang="es-PE" dirty="0"/>
              <a:t>Análisis de serie de tiempo - azúcar</a:t>
            </a:r>
          </a:p>
        </p:txBody>
      </p:sp>
      <p:sp>
        <p:nvSpPr>
          <p:cNvPr id="3" name="Subtítulo 2">
            <a:extLst>
              <a:ext uri="{FF2B5EF4-FFF2-40B4-BE49-F238E27FC236}">
                <a16:creationId xmlns:a16="http://schemas.microsoft.com/office/drawing/2014/main" id="{D576D9B5-C3F9-C2D1-AA46-4298CBAA5C66}"/>
              </a:ext>
            </a:extLst>
          </p:cNvPr>
          <p:cNvSpPr>
            <a:spLocks noGrp="1"/>
          </p:cNvSpPr>
          <p:nvPr>
            <p:ph type="subTitle" idx="1"/>
          </p:nvPr>
        </p:nvSpPr>
        <p:spPr/>
        <p:txBody>
          <a:bodyPr/>
          <a:lstStyle/>
          <a:p>
            <a:r>
              <a:rPr lang="es-PE" dirty="0"/>
              <a:t>Edgard Paul Morales Gutiérrez</a:t>
            </a:r>
          </a:p>
        </p:txBody>
      </p:sp>
    </p:spTree>
    <p:extLst>
      <p:ext uri="{BB962C8B-B14F-4D97-AF65-F5344CB8AC3E}">
        <p14:creationId xmlns:p14="http://schemas.microsoft.com/office/powerpoint/2010/main" val="3908261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2AC0B8-6B8E-8F36-5D0A-128649DF7C7B}"/>
              </a:ext>
            </a:extLst>
          </p:cNvPr>
          <p:cNvSpPr>
            <a:spLocks noGrp="1"/>
          </p:cNvSpPr>
          <p:nvPr>
            <p:ph type="title"/>
          </p:nvPr>
        </p:nvSpPr>
        <p:spPr>
          <a:xfrm>
            <a:off x="2231136" y="148766"/>
            <a:ext cx="7729728" cy="1188720"/>
          </a:xfrm>
        </p:spPr>
        <p:txBody>
          <a:bodyPr/>
          <a:lstStyle/>
          <a:p>
            <a:r>
              <a:rPr lang="es-PE" dirty="0"/>
              <a:t>Condiciones iniciales</a:t>
            </a:r>
          </a:p>
        </p:txBody>
      </p:sp>
      <p:sp>
        <p:nvSpPr>
          <p:cNvPr id="3" name="Marcador de contenido 2">
            <a:extLst>
              <a:ext uri="{FF2B5EF4-FFF2-40B4-BE49-F238E27FC236}">
                <a16:creationId xmlns:a16="http://schemas.microsoft.com/office/drawing/2014/main" id="{6D0B8817-8034-E84C-C84C-BA3AE231295C}"/>
              </a:ext>
            </a:extLst>
          </p:cNvPr>
          <p:cNvSpPr>
            <a:spLocks noGrp="1"/>
          </p:cNvSpPr>
          <p:nvPr>
            <p:ph idx="1"/>
          </p:nvPr>
        </p:nvSpPr>
        <p:spPr>
          <a:xfrm>
            <a:off x="600222" y="2125978"/>
            <a:ext cx="5495778" cy="4134143"/>
          </a:xfrm>
        </p:spPr>
        <p:txBody>
          <a:bodyPr>
            <a:normAutofit/>
          </a:bodyPr>
          <a:lstStyle/>
          <a:p>
            <a:pPr algn="just"/>
            <a:r>
              <a:rPr lang="es-PE" dirty="0"/>
              <a:t>El azúcar, al ser un insumo importante en la cadena de suministro de diversos procesos de CMI, se compra en grandes cantidades.</a:t>
            </a:r>
          </a:p>
          <a:p>
            <a:pPr algn="just"/>
            <a:endParaRPr lang="es-PE" dirty="0"/>
          </a:p>
          <a:p>
            <a:pPr algn="just"/>
            <a:r>
              <a:rPr lang="es-PE" dirty="0"/>
              <a:t>Se requiere encontrar el mejor momento de compra (precio más bajo) en los siguientes seis meses, considerando la serie de tiempo a partir del 2017.</a:t>
            </a:r>
          </a:p>
          <a:p>
            <a:pPr algn="just"/>
            <a:endParaRPr lang="es-PE" dirty="0"/>
          </a:p>
          <a:p>
            <a:pPr algn="just"/>
            <a:r>
              <a:rPr lang="es-PE" dirty="0"/>
              <a:t>Se plantea utilizar el enfoque de Box Jenkins (modelo ARIMA) para predecir el mejor momento de compra de este insumo.</a:t>
            </a:r>
          </a:p>
        </p:txBody>
      </p:sp>
      <p:pic>
        <p:nvPicPr>
          <p:cNvPr id="1026" name="Picture 2">
            <a:extLst>
              <a:ext uri="{FF2B5EF4-FFF2-40B4-BE49-F238E27FC236}">
                <a16:creationId xmlns:a16="http://schemas.microsoft.com/office/drawing/2014/main" id="{3B6DDEB8-1146-C836-EC00-ED4D0E162A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7195" y="2168183"/>
            <a:ext cx="5914805" cy="3318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4683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89076D-1DCE-DA50-4A71-B3542E310DB4}"/>
              </a:ext>
            </a:extLst>
          </p:cNvPr>
          <p:cNvSpPr>
            <a:spLocks noGrp="1"/>
          </p:cNvSpPr>
          <p:nvPr>
            <p:ph type="title"/>
          </p:nvPr>
        </p:nvSpPr>
        <p:spPr>
          <a:xfrm>
            <a:off x="2231136" y="148767"/>
            <a:ext cx="7729728" cy="1188720"/>
          </a:xfrm>
        </p:spPr>
        <p:txBody>
          <a:bodyPr/>
          <a:lstStyle/>
          <a:p>
            <a:r>
              <a:rPr lang="es-PE" dirty="0"/>
              <a:t>Prueba de concepto</a:t>
            </a:r>
          </a:p>
        </p:txBody>
      </p:sp>
      <p:sp>
        <p:nvSpPr>
          <p:cNvPr id="9" name="Rectángulo 8">
            <a:extLst>
              <a:ext uri="{FF2B5EF4-FFF2-40B4-BE49-F238E27FC236}">
                <a16:creationId xmlns:a16="http://schemas.microsoft.com/office/drawing/2014/main" id="{9DDF20B4-20F5-8D7A-F3B9-481B1D384DF5}"/>
              </a:ext>
            </a:extLst>
          </p:cNvPr>
          <p:cNvSpPr/>
          <p:nvPr/>
        </p:nvSpPr>
        <p:spPr>
          <a:xfrm>
            <a:off x="1533375" y="1661044"/>
            <a:ext cx="2039815" cy="886265"/>
          </a:xfrm>
          <a:prstGeom prst="rect">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PE" b="1" dirty="0"/>
              <a:t>Identificación</a:t>
            </a:r>
          </a:p>
        </p:txBody>
      </p:sp>
      <p:sp>
        <p:nvSpPr>
          <p:cNvPr id="10" name="Rectángulo 9">
            <a:extLst>
              <a:ext uri="{FF2B5EF4-FFF2-40B4-BE49-F238E27FC236}">
                <a16:creationId xmlns:a16="http://schemas.microsoft.com/office/drawing/2014/main" id="{60CCDB95-CDD4-5895-19B0-674803F5590E}"/>
              </a:ext>
            </a:extLst>
          </p:cNvPr>
          <p:cNvSpPr/>
          <p:nvPr/>
        </p:nvSpPr>
        <p:spPr>
          <a:xfrm>
            <a:off x="1533377" y="2903919"/>
            <a:ext cx="2039815" cy="886265"/>
          </a:xfrm>
          <a:prstGeom prst="rect">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PE" b="1" dirty="0"/>
              <a:t>Estimación</a:t>
            </a:r>
          </a:p>
        </p:txBody>
      </p:sp>
      <p:sp>
        <p:nvSpPr>
          <p:cNvPr id="11" name="Rectángulo 10">
            <a:extLst>
              <a:ext uri="{FF2B5EF4-FFF2-40B4-BE49-F238E27FC236}">
                <a16:creationId xmlns:a16="http://schemas.microsoft.com/office/drawing/2014/main" id="{5888D8DE-5767-CF49-E333-12EDB1107E12}"/>
              </a:ext>
            </a:extLst>
          </p:cNvPr>
          <p:cNvSpPr/>
          <p:nvPr/>
        </p:nvSpPr>
        <p:spPr>
          <a:xfrm>
            <a:off x="1533375" y="5389669"/>
            <a:ext cx="2039815" cy="886265"/>
          </a:xfrm>
          <a:prstGeom prst="rect">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PE" b="1" dirty="0"/>
              <a:t>Producción</a:t>
            </a:r>
          </a:p>
        </p:txBody>
      </p:sp>
      <p:sp>
        <p:nvSpPr>
          <p:cNvPr id="13" name="Rectángulo 12">
            <a:extLst>
              <a:ext uri="{FF2B5EF4-FFF2-40B4-BE49-F238E27FC236}">
                <a16:creationId xmlns:a16="http://schemas.microsoft.com/office/drawing/2014/main" id="{8461E71A-079E-2941-989D-43B2307A2D76}"/>
              </a:ext>
            </a:extLst>
          </p:cNvPr>
          <p:cNvSpPr/>
          <p:nvPr/>
        </p:nvSpPr>
        <p:spPr>
          <a:xfrm>
            <a:off x="1533376" y="4146794"/>
            <a:ext cx="2039815" cy="886265"/>
          </a:xfrm>
          <a:prstGeom prst="rect">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PE" b="1" dirty="0"/>
              <a:t>Diagnóstico</a:t>
            </a:r>
          </a:p>
        </p:txBody>
      </p:sp>
      <p:sp>
        <p:nvSpPr>
          <p:cNvPr id="14" name="Rectángulo: esquinas redondeadas 13">
            <a:extLst>
              <a:ext uri="{FF2B5EF4-FFF2-40B4-BE49-F238E27FC236}">
                <a16:creationId xmlns:a16="http://schemas.microsoft.com/office/drawing/2014/main" id="{24426D67-A2C0-569A-1F18-87A4A1F1D8F5}"/>
              </a:ext>
            </a:extLst>
          </p:cNvPr>
          <p:cNvSpPr/>
          <p:nvPr/>
        </p:nvSpPr>
        <p:spPr>
          <a:xfrm>
            <a:off x="4079630" y="1661044"/>
            <a:ext cx="6893170" cy="886265"/>
          </a:xfrm>
          <a:prstGeom prst="round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Análisis exploratorio de la serie. Plantear enfoque a considerar: Box Jenkins o regresión por machine </a:t>
            </a:r>
            <a:r>
              <a:rPr lang="es-PE" dirty="0" err="1">
                <a:solidFill>
                  <a:schemeClr val="tx1"/>
                </a:solidFill>
              </a:rPr>
              <a:t>learning</a:t>
            </a:r>
            <a:r>
              <a:rPr lang="es-PE" dirty="0">
                <a:solidFill>
                  <a:schemeClr val="tx1"/>
                </a:solidFill>
              </a:rPr>
              <a:t>.</a:t>
            </a:r>
          </a:p>
        </p:txBody>
      </p:sp>
      <p:sp>
        <p:nvSpPr>
          <p:cNvPr id="15" name="Rectángulo: esquinas redondeadas 14">
            <a:extLst>
              <a:ext uri="{FF2B5EF4-FFF2-40B4-BE49-F238E27FC236}">
                <a16:creationId xmlns:a16="http://schemas.microsoft.com/office/drawing/2014/main" id="{18B12753-0B5E-9579-83D2-CCC19F023E0D}"/>
              </a:ext>
            </a:extLst>
          </p:cNvPr>
          <p:cNvSpPr/>
          <p:nvPr/>
        </p:nvSpPr>
        <p:spPr>
          <a:xfrm>
            <a:off x="4079630" y="2903919"/>
            <a:ext cx="6893170" cy="886265"/>
          </a:xfrm>
          <a:prstGeom prst="round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Entrenar diversos modelos e identificar los mejores en base a algún parámetro. Si es BJ: AIC y BIC. </a:t>
            </a:r>
          </a:p>
        </p:txBody>
      </p:sp>
      <p:sp>
        <p:nvSpPr>
          <p:cNvPr id="16" name="Rectángulo: esquinas redondeadas 15">
            <a:extLst>
              <a:ext uri="{FF2B5EF4-FFF2-40B4-BE49-F238E27FC236}">
                <a16:creationId xmlns:a16="http://schemas.microsoft.com/office/drawing/2014/main" id="{C5B3018A-49A8-E910-363F-D66DD6FA1B1A}"/>
              </a:ext>
            </a:extLst>
          </p:cNvPr>
          <p:cNvSpPr/>
          <p:nvPr/>
        </p:nvSpPr>
        <p:spPr>
          <a:xfrm>
            <a:off x="4079630" y="4146794"/>
            <a:ext cx="6893170" cy="886265"/>
          </a:xfrm>
          <a:prstGeom prst="round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Verificar si las condiciones de los residuos se cumplen, y las métricas de error en la fase de </a:t>
            </a:r>
            <a:r>
              <a:rPr lang="es-PE" dirty="0" err="1">
                <a:solidFill>
                  <a:schemeClr val="tx1"/>
                </a:solidFill>
              </a:rPr>
              <a:t>testing</a:t>
            </a:r>
            <a:r>
              <a:rPr lang="es-PE" dirty="0">
                <a:solidFill>
                  <a:schemeClr val="tx1"/>
                </a:solidFill>
              </a:rPr>
              <a:t> son adecuadas y estables en distintas ventanas temporales.</a:t>
            </a:r>
          </a:p>
        </p:txBody>
      </p:sp>
      <p:sp>
        <p:nvSpPr>
          <p:cNvPr id="17" name="Rectángulo: esquinas redondeadas 16">
            <a:extLst>
              <a:ext uri="{FF2B5EF4-FFF2-40B4-BE49-F238E27FC236}">
                <a16:creationId xmlns:a16="http://schemas.microsoft.com/office/drawing/2014/main" id="{8E36769B-66B0-7736-E32C-F2FCB34DCCB8}"/>
              </a:ext>
            </a:extLst>
          </p:cNvPr>
          <p:cNvSpPr/>
          <p:nvPr/>
        </p:nvSpPr>
        <p:spPr>
          <a:xfrm>
            <a:off x="4079630" y="5389668"/>
            <a:ext cx="6893170" cy="886265"/>
          </a:xfrm>
          <a:prstGeom prst="round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PE" dirty="0">
                <a:solidFill>
                  <a:schemeClr val="tx1"/>
                </a:solidFill>
              </a:rPr>
              <a:t>Pronosticar valores futuros. Hacer pruebas en el entorno de producción. Monitorear los resultados del modelo (errores y supuestos).</a:t>
            </a:r>
          </a:p>
        </p:txBody>
      </p:sp>
      <p:sp>
        <p:nvSpPr>
          <p:cNvPr id="18" name="Elipse 17">
            <a:extLst>
              <a:ext uri="{FF2B5EF4-FFF2-40B4-BE49-F238E27FC236}">
                <a16:creationId xmlns:a16="http://schemas.microsoft.com/office/drawing/2014/main" id="{15D6CFFD-1088-DB93-FA63-C9ACA8E31986}"/>
              </a:ext>
            </a:extLst>
          </p:cNvPr>
          <p:cNvSpPr/>
          <p:nvPr/>
        </p:nvSpPr>
        <p:spPr>
          <a:xfrm>
            <a:off x="745591" y="1871003"/>
            <a:ext cx="604904" cy="562708"/>
          </a:xfrm>
          <a:prstGeom prst="ellipse">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PE" dirty="0"/>
              <a:t>1</a:t>
            </a:r>
          </a:p>
        </p:txBody>
      </p:sp>
      <p:sp>
        <p:nvSpPr>
          <p:cNvPr id="19" name="Elipse 18">
            <a:extLst>
              <a:ext uri="{FF2B5EF4-FFF2-40B4-BE49-F238E27FC236}">
                <a16:creationId xmlns:a16="http://schemas.microsoft.com/office/drawing/2014/main" id="{795A795A-F225-8680-046E-959975B624FF}"/>
              </a:ext>
            </a:extLst>
          </p:cNvPr>
          <p:cNvSpPr/>
          <p:nvPr/>
        </p:nvSpPr>
        <p:spPr>
          <a:xfrm>
            <a:off x="745591" y="3065697"/>
            <a:ext cx="604904" cy="562708"/>
          </a:xfrm>
          <a:prstGeom prst="ellipse">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PE" dirty="0"/>
              <a:t>2</a:t>
            </a:r>
          </a:p>
        </p:txBody>
      </p:sp>
      <p:sp>
        <p:nvSpPr>
          <p:cNvPr id="20" name="Elipse 19">
            <a:extLst>
              <a:ext uri="{FF2B5EF4-FFF2-40B4-BE49-F238E27FC236}">
                <a16:creationId xmlns:a16="http://schemas.microsoft.com/office/drawing/2014/main" id="{17E769CE-6A7D-8626-940B-877E56D7649D}"/>
              </a:ext>
            </a:extLst>
          </p:cNvPr>
          <p:cNvSpPr/>
          <p:nvPr/>
        </p:nvSpPr>
        <p:spPr>
          <a:xfrm>
            <a:off x="745591" y="4308572"/>
            <a:ext cx="604904" cy="562708"/>
          </a:xfrm>
          <a:prstGeom prst="ellipse">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PE" dirty="0"/>
              <a:t>3</a:t>
            </a:r>
          </a:p>
        </p:txBody>
      </p:sp>
      <p:sp>
        <p:nvSpPr>
          <p:cNvPr id="21" name="Elipse 20">
            <a:extLst>
              <a:ext uri="{FF2B5EF4-FFF2-40B4-BE49-F238E27FC236}">
                <a16:creationId xmlns:a16="http://schemas.microsoft.com/office/drawing/2014/main" id="{E77C7866-125B-DCFF-FDFC-ADD7EF0ABF7A}"/>
              </a:ext>
            </a:extLst>
          </p:cNvPr>
          <p:cNvSpPr/>
          <p:nvPr/>
        </p:nvSpPr>
        <p:spPr>
          <a:xfrm>
            <a:off x="745591" y="5551446"/>
            <a:ext cx="604904" cy="562708"/>
          </a:xfrm>
          <a:prstGeom prst="ellipse">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PE" dirty="0"/>
              <a:t>4</a:t>
            </a:r>
          </a:p>
        </p:txBody>
      </p:sp>
    </p:spTree>
    <p:extLst>
      <p:ext uri="{BB962C8B-B14F-4D97-AF65-F5344CB8AC3E}">
        <p14:creationId xmlns:p14="http://schemas.microsoft.com/office/powerpoint/2010/main" val="3983733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89076D-1DCE-DA50-4A71-B3542E310DB4}"/>
              </a:ext>
            </a:extLst>
          </p:cNvPr>
          <p:cNvSpPr>
            <a:spLocks noGrp="1"/>
          </p:cNvSpPr>
          <p:nvPr>
            <p:ph type="title"/>
          </p:nvPr>
        </p:nvSpPr>
        <p:spPr>
          <a:xfrm>
            <a:off x="2231136" y="148767"/>
            <a:ext cx="7729728" cy="1188720"/>
          </a:xfrm>
        </p:spPr>
        <p:txBody>
          <a:bodyPr/>
          <a:lstStyle/>
          <a:p>
            <a:r>
              <a:rPr lang="es-PE" dirty="0"/>
              <a:t>Identificación</a:t>
            </a:r>
          </a:p>
        </p:txBody>
      </p:sp>
      <p:sp>
        <p:nvSpPr>
          <p:cNvPr id="4" name="Marcador de contenido 2">
            <a:extLst>
              <a:ext uri="{FF2B5EF4-FFF2-40B4-BE49-F238E27FC236}">
                <a16:creationId xmlns:a16="http://schemas.microsoft.com/office/drawing/2014/main" id="{5F67CB1C-B542-9B03-FEB5-3C75ACE0B9D9}"/>
              </a:ext>
            </a:extLst>
          </p:cNvPr>
          <p:cNvSpPr>
            <a:spLocks noGrp="1"/>
          </p:cNvSpPr>
          <p:nvPr>
            <p:ph idx="1"/>
          </p:nvPr>
        </p:nvSpPr>
        <p:spPr>
          <a:xfrm>
            <a:off x="600222" y="2125978"/>
            <a:ext cx="5495778" cy="4134143"/>
          </a:xfrm>
        </p:spPr>
        <p:txBody>
          <a:bodyPr>
            <a:normAutofit fontScale="92500" lnSpcReduction="10000"/>
          </a:bodyPr>
          <a:lstStyle/>
          <a:p>
            <a:pPr algn="just"/>
            <a:r>
              <a:rPr lang="es-PE" dirty="0"/>
              <a:t>Se decide tomar el enfoque de Box Jenkins, planteando un modelo ARIMA.</a:t>
            </a:r>
          </a:p>
          <a:p>
            <a:pPr algn="just"/>
            <a:endParaRPr lang="es-PE" dirty="0"/>
          </a:p>
          <a:p>
            <a:pPr algn="just"/>
            <a:r>
              <a:rPr lang="es-PE" dirty="0"/>
              <a:t>Se descompuso la serie en sus tres componentes. Se destaca su tendencia creciente a partir de mediados de 2020, y existe una aparente estacionalidad en el comportamiento de los datos.</a:t>
            </a:r>
          </a:p>
          <a:p>
            <a:pPr algn="just"/>
            <a:endParaRPr lang="es-PE" dirty="0"/>
          </a:p>
          <a:p>
            <a:pPr algn="just"/>
            <a:r>
              <a:rPr lang="es-PE" dirty="0"/>
              <a:t>La componente irregular está entorno al valor de cero y no presenta algún patrón.</a:t>
            </a:r>
          </a:p>
          <a:p>
            <a:pPr algn="just"/>
            <a:endParaRPr lang="es-PE" dirty="0"/>
          </a:p>
          <a:p>
            <a:pPr algn="just"/>
            <a:r>
              <a:rPr lang="es-PE" dirty="0"/>
              <a:t>Se plantea los modelos SARIMA para este caso, dado que se sospecha de una estacionalidad y al mismo tiempo la serie presenta tendencia.</a:t>
            </a:r>
          </a:p>
        </p:txBody>
      </p:sp>
      <p:pic>
        <p:nvPicPr>
          <p:cNvPr id="2050" name="Picture 2">
            <a:extLst>
              <a:ext uri="{FF2B5EF4-FFF2-40B4-BE49-F238E27FC236}">
                <a16:creationId xmlns:a16="http://schemas.microsoft.com/office/drawing/2014/main" id="{503D2F88-B3E6-191A-DF2C-6811FE5370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125978"/>
            <a:ext cx="5930730" cy="2970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2434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89076D-1DCE-DA50-4A71-B3542E310DB4}"/>
              </a:ext>
            </a:extLst>
          </p:cNvPr>
          <p:cNvSpPr>
            <a:spLocks noGrp="1"/>
          </p:cNvSpPr>
          <p:nvPr>
            <p:ph type="title"/>
          </p:nvPr>
        </p:nvSpPr>
        <p:spPr>
          <a:xfrm>
            <a:off x="2231136" y="148767"/>
            <a:ext cx="7729728" cy="1188720"/>
          </a:xfrm>
        </p:spPr>
        <p:txBody>
          <a:bodyPr/>
          <a:lstStyle/>
          <a:p>
            <a:r>
              <a:rPr lang="es-PE" dirty="0"/>
              <a:t>estimación</a:t>
            </a:r>
          </a:p>
        </p:txBody>
      </p:sp>
      <p:sp>
        <p:nvSpPr>
          <p:cNvPr id="4" name="Marcador de contenido 2">
            <a:extLst>
              <a:ext uri="{FF2B5EF4-FFF2-40B4-BE49-F238E27FC236}">
                <a16:creationId xmlns:a16="http://schemas.microsoft.com/office/drawing/2014/main" id="{5F67CB1C-B542-9B03-FEB5-3C75ACE0B9D9}"/>
              </a:ext>
            </a:extLst>
          </p:cNvPr>
          <p:cNvSpPr>
            <a:spLocks noGrp="1"/>
          </p:cNvSpPr>
          <p:nvPr>
            <p:ph idx="1"/>
          </p:nvPr>
        </p:nvSpPr>
        <p:spPr>
          <a:xfrm>
            <a:off x="600222" y="2125978"/>
            <a:ext cx="5495778" cy="4134143"/>
          </a:xfrm>
        </p:spPr>
        <p:txBody>
          <a:bodyPr>
            <a:normAutofit/>
          </a:bodyPr>
          <a:lstStyle/>
          <a:p>
            <a:pPr algn="just"/>
            <a:r>
              <a:rPr lang="es-PE" dirty="0"/>
              <a:t>Dentro de los modelos probados, el que mejor rendimiento tuvo fue el modelo ARIMA(0,0,1)(1,1,2)[12].</a:t>
            </a:r>
          </a:p>
          <a:p>
            <a:pPr algn="just"/>
            <a:r>
              <a:rPr lang="es-PE" dirty="0"/>
              <a:t>Dividiendo la serie en </a:t>
            </a:r>
            <a:r>
              <a:rPr lang="es-PE" dirty="0" err="1"/>
              <a:t>train</a:t>
            </a:r>
            <a:r>
              <a:rPr lang="es-PE" dirty="0"/>
              <a:t> y test, los valores reales de la serie están dentro del intervalo de confianza del pronóstico.</a:t>
            </a:r>
          </a:p>
          <a:p>
            <a:pPr algn="just"/>
            <a:r>
              <a:rPr lang="es-PE" dirty="0"/>
              <a:t>Se obtuvo un MAPE de 8.12 % en la fase de </a:t>
            </a:r>
            <a:r>
              <a:rPr lang="es-PE" dirty="0" err="1"/>
              <a:t>testing</a:t>
            </a:r>
            <a:r>
              <a:rPr lang="es-PE" dirty="0"/>
              <a:t>, por lo que el modelo tiene un porcentaje de predicción de 91.88 %.</a:t>
            </a:r>
          </a:p>
          <a:p>
            <a:pPr algn="just"/>
            <a:r>
              <a:rPr lang="es-PE" dirty="0"/>
              <a:t>El valor del error absoluto medio (MAE) es de 1.89. Considerando una serie de tiempo con valores promedio de 16.5, resulta un modelo adecuado.</a:t>
            </a:r>
          </a:p>
        </p:txBody>
      </p:sp>
      <p:pic>
        <p:nvPicPr>
          <p:cNvPr id="3076" name="Picture 4">
            <a:extLst>
              <a:ext uri="{FF2B5EF4-FFF2-40B4-BE49-F238E27FC236}">
                <a16:creationId xmlns:a16="http://schemas.microsoft.com/office/drawing/2014/main" id="{780E6961-685A-3CFA-D2ED-CCA1F0B2B0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0227" y="1800811"/>
            <a:ext cx="5981773" cy="3790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9985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1F07CB39-1540-F26F-8172-4C0788964BA8}"/>
              </a:ext>
            </a:extLst>
          </p:cNvPr>
          <p:cNvPicPr>
            <a:picLocks noChangeAspect="1"/>
          </p:cNvPicPr>
          <p:nvPr/>
        </p:nvPicPr>
        <p:blipFill>
          <a:blip r:embed="rId2"/>
          <a:stretch>
            <a:fillRect/>
          </a:stretch>
        </p:blipFill>
        <p:spPr>
          <a:xfrm>
            <a:off x="6203852" y="2125978"/>
            <a:ext cx="5889674" cy="3648075"/>
          </a:xfrm>
          <a:prstGeom prst="rect">
            <a:avLst/>
          </a:prstGeom>
        </p:spPr>
      </p:pic>
      <p:sp>
        <p:nvSpPr>
          <p:cNvPr id="2" name="Título 1">
            <a:extLst>
              <a:ext uri="{FF2B5EF4-FFF2-40B4-BE49-F238E27FC236}">
                <a16:creationId xmlns:a16="http://schemas.microsoft.com/office/drawing/2014/main" id="{3389076D-1DCE-DA50-4A71-B3542E310DB4}"/>
              </a:ext>
            </a:extLst>
          </p:cNvPr>
          <p:cNvSpPr>
            <a:spLocks noGrp="1"/>
          </p:cNvSpPr>
          <p:nvPr>
            <p:ph type="title"/>
          </p:nvPr>
        </p:nvSpPr>
        <p:spPr>
          <a:xfrm>
            <a:off x="2231136" y="148767"/>
            <a:ext cx="7729728" cy="1188720"/>
          </a:xfrm>
        </p:spPr>
        <p:txBody>
          <a:bodyPr/>
          <a:lstStyle/>
          <a:p>
            <a:r>
              <a:rPr lang="es-PE" dirty="0"/>
              <a:t>diagnóstico</a:t>
            </a:r>
          </a:p>
        </p:txBody>
      </p:sp>
      <p:sp>
        <p:nvSpPr>
          <p:cNvPr id="4" name="Marcador de contenido 2">
            <a:extLst>
              <a:ext uri="{FF2B5EF4-FFF2-40B4-BE49-F238E27FC236}">
                <a16:creationId xmlns:a16="http://schemas.microsoft.com/office/drawing/2014/main" id="{5F67CB1C-B542-9B03-FEB5-3C75ACE0B9D9}"/>
              </a:ext>
            </a:extLst>
          </p:cNvPr>
          <p:cNvSpPr>
            <a:spLocks noGrp="1"/>
          </p:cNvSpPr>
          <p:nvPr>
            <p:ph idx="1"/>
          </p:nvPr>
        </p:nvSpPr>
        <p:spPr>
          <a:xfrm>
            <a:off x="600222" y="2125978"/>
            <a:ext cx="5495778" cy="4134143"/>
          </a:xfrm>
        </p:spPr>
        <p:txBody>
          <a:bodyPr>
            <a:normAutofit/>
          </a:bodyPr>
          <a:lstStyle/>
          <a:p>
            <a:pPr marL="0" indent="0" algn="just">
              <a:buNone/>
            </a:pPr>
            <a:r>
              <a:rPr lang="es-PE" dirty="0"/>
              <a:t>Si bien los resultados son buenos en la predicción, es importante considerar algunos puntos adicionales:</a:t>
            </a:r>
          </a:p>
          <a:p>
            <a:pPr algn="just"/>
            <a:r>
              <a:rPr lang="es-PE" dirty="0"/>
              <a:t>Hubo modelos con mejor AIC y BIC, métricas de error que suelen utilizarse en series de tiempo donde, mientras más bajo sea, el modelo en teoría funciona mejor.</a:t>
            </a:r>
          </a:p>
          <a:p>
            <a:pPr algn="just"/>
            <a:r>
              <a:rPr lang="es-PE" dirty="0"/>
              <a:t>El valor de </a:t>
            </a:r>
            <a:r>
              <a:rPr lang="es-PE" dirty="0" err="1"/>
              <a:t>Prob</a:t>
            </a:r>
            <a:r>
              <a:rPr lang="es-PE" dirty="0"/>
              <a:t>(Q) es menor al nivel de significancia del 5 %, por lo que los residuos podrían presentar un nivel de correlación a considerar.</a:t>
            </a:r>
          </a:p>
          <a:p>
            <a:pPr algn="just"/>
            <a:r>
              <a:rPr lang="es-PE" dirty="0"/>
              <a:t>El valor de </a:t>
            </a:r>
            <a:r>
              <a:rPr lang="es-PE" dirty="0" err="1"/>
              <a:t>Prob</a:t>
            </a:r>
            <a:r>
              <a:rPr lang="es-PE" dirty="0"/>
              <a:t>(JB), al ser mucho mayor al nivel de significancia del 5 %, nos indica que los errores siguen una distribución normal.</a:t>
            </a:r>
          </a:p>
        </p:txBody>
      </p:sp>
      <p:sp>
        <p:nvSpPr>
          <p:cNvPr id="7" name="Rectángulo: esquinas redondeadas 6">
            <a:extLst>
              <a:ext uri="{FF2B5EF4-FFF2-40B4-BE49-F238E27FC236}">
                <a16:creationId xmlns:a16="http://schemas.microsoft.com/office/drawing/2014/main" id="{88261870-4299-096F-616E-10F4B1E2C1A2}"/>
              </a:ext>
            </a:extLst>
          </p:cNvPr>
          <p:cNvSpPr/>
          <p:nvPr/>
        </p:nvSpPr>
        <p:spPr>
          <a:xfrm>
            <a:off x="9551962" y="2630657"/>
            <a:ext cx="2541563" cy="323557"/>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 name="Rectángulo: esquinas redondeadas 7">
            <a:extLst>
              <a:ext uri="{FF2B5EF4-FFF2-40B4-BE49-F238E27FC236}">
                <a16:creationId xmlns:a16="http://schemas.microsoft.com/office/drawing/2014/main" id="{1F30CC97-359D-24CC-6341-4DB43BEF3D3A}"/>
              </a:ext>
            </a:extLst>
          </p:cNvPr>
          <p:cNvSpPr/>
          <p:nvPr/>
        </p:nvSpPr>
        <p:spPr>
          <a:xfrm>
            <a:off x="6203852" y="5076091"/>
            <a:ext cx="5247250" cy="199294"/>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265246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89076D-1DCE-DA50-4A71-B3542E310DB4}"/>
              </a:ext>
            </a:extLst>
          </p:cNvPr>
          <p:cNvSpPr>
            <a:spLocks noGrp="1"/>
          </p:cNvSpPr>
          <p:nvPr>
            <p:ph type="title"/>
          </p:nvPr>
        </p:nvSpPr>
        <p:spPr>
          <a:xfrm>
            <a:off x="2231136" y="148767"/>
            <a:ext cx="7729728" cy="1188720"/>
          </a:xfrm>
        </p:spPr>
        <p:txBody>
          <a:bodyPr/>
          <a:lstStyle/>
          <a:p>
            <a:r>
              <a:rPr lang="es-PE" dirty="0"/>
              <a:t>Proceso</a:t>
            </a:r>
          </a:p>
        </p:txBody>
      </p:sp>
      <p:sp>
        <p:nvSpPr>
          <p:cNvPr id="6" name="Rectángulo 5">
            <a:extLst>
              <a:ext uri="{FF2B5EF4-FFF2-40B4-BE49-F238E27FC236}">
                <a16:creationId xmlns:a16="http://schemas.microsoft.com/office/drawing/2014/main" id="{E81EA499-396A-1C6F-8CEC-474411177F64}"/>
              </a:ext>
            </a:extLst>
          </p:cNvPr>
          <p:cNvSpPr/>
          <p:nvPr/>
        </p:nvSpPr>
        <p:spPr>
          <a:xfrm>
            <a:off x="689313" y="1694097"/>
            <a:ext cx="2039815" cy="886265"/>
          </a:xfrm>
          <a:prstGeom prst="rect">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PE" b="1" dirty="0"/>
              <a:t>Identificación</a:t>
            </a:r>
          </a:p>
        </p:txBody>
      </p:sp>
      <p:sp>
        <p:nvSpPr>
          <p:cNvPr id="9" name="Rectángulo 8">
            <a:extLst>
              <a:ext uri="{FF2B5EF4-FFF2-40B4-BE49-F238E27FC236}">
                <a16:creationId xmlns:a16="http://schemas.microsoft.com/office/drawing/2014/main" id="{E0B25FCB-7A90-165E-F965-60E083E7982B}"/>
              </a:ext>
            </a:extLst>
          </p:cNvPr>
          <p:cNvSpPr/>
          <p:nvPr/>
        </p:nvSpPr>
        <p:spPr>
          <a:xfrm>
            <a:off x="2058573" y="2745316"/>
            <a:ext cx="2039815" cy="886265"/>
          </a:xfrm>
          <a:prstGeom prst="rect">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PE" b="1" dirty="0"/>
              <a:t>Estimación</a:t>
            </a:r>
          </a:p>
        </p:txBody>
      </p:sp>
      <p:sp>
        <p:nvSpPr>
          <p:cNvPr id="11" name="Rectángulo 10">
            <a:extLst>
              <a:ext uri="{FF2B5EF4-FFF2-40B4-BE49-F238E27FC236}">
                <a16:creationId xmlns:a16="http://schemas.microsoft.com/office/drawing/2014/main" id="{D49E53A5-3C91-EADA-5AE7-1AD124A9120F}"/>
              </a:ext>
            </a:extLst>
          </p:cNvPr>
          <p:cNvSpPr/>
          <p:nvPr/>
        </p:nvSpPr>
        <p:spPr>
          <a:xfrm>
            <a:off x="8051409" y="5580447"/>
            <a:ext cx="2039815" cy="886265"/>
          </a:xfrm>
          <a:prstGeom prst="rect">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PE" b="1" dirty="0"/>
              <a:t>Producción</a:t>
            </a:r>
          </a:p>
        </p:txBody>
      </p:sp>
      <p:sp>
        <p:nvSpPr>
          <p:cNvPr id="12" name="Rectángulo 11">
            <a:extLst>
              <a:ext uri="{FF2B5EF4-FFF2-40B4-BE49-F238E27FC236}">
                <a16:creationId xmlns:a16="http://schemas.microsoft.com/office/drawing/2014/main" id="{71DB3D0A-8051-C57F-9A07-2E9C0DE7FFF0}"/>
              </a:ext>
            </a:extLst>
          </p:cNvPr>
          <p:cNvSpPr/>
          <p:nvPr/>
        </p:nvSpPr>
        <p:spPr>
          <a:xfrm>
            <a:off x="3690425" y="3832385"/>
            <a:ext cx="2039815" cy="886265"/>
          </a:xfrm>
          <a:prstGeom prst="rect">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PE" b="1" dirty="0"/>
              <a:t>Diagnóstico</a:t>
            </a:r>
          </a:p>
        </p:txBody>
      </p:sp>
      <p:sp>
        <p:nvSpPr>
          <p:cNvPr id="13" name="Rombo 12">
            <a:extLst>
              <a:ext uri="{FF2B5EF4-FFF2-40B4-BE49-F238E27FC236}">
                <a16:creationId xmlns:a16="http://schemas.microsoft.com/office/drawing/2014/main" id="{F9A38ED8-37D9-6B78-BAF2-03F84C073522}"/>
              </a:ext>
            </a:extLst>
          </p:cNvPr>
          <p:cNvSpPr/>
          <p:nvPr/>
        </p:nvSpPr>
        <p:spPr>
          <a:xfrm>
            <a:off x="5730240" y="4847184"/>
            <a:ext cx="1997612" cy="733263"/>
          </a:xfrm>
          <a:prstGeom prst="diamond">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PE" sz="1200" b="1" dirty="0"/>
              <a:t>¿Adecuado?</a:t>
            </a:r>
          </a:p>
        </p:txBody>
      </p:sp>
      <p:cxnSp>
        <p:nvCxnSpPr>
          <p:cNvPr id="22" name="Conector: angular 21">
            <a:extLst>
              <a:ext uri="{FF2B5EF4-FFF2-40B4-BE49-F238E27FC236}">
                <a16:creationId xmlns:a16="http://schemas.microsoft.com/office/drawing/2014/main" id="{B3026A52-DD4C-253B-56A4-930D9E020934}"/>
              </a:ext>
            </a:extLst>
          </p:cNvPr>
          <p:cNvCxnSpPr>
            <a:cxnSpLocks/>
            <a:stCxn id="6" idx="3"/>
            <a:endCxn id="9" idx="0"/>
          </p:cNvCxnSpPr>
          <p:nvPr/>
        </p:nvCxnSpPr>
        <p:spPr>
          <a:xfrm>
            <a:off x="2729128" y="2137230"/>
            <a:ext cx="349353" cy="60808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ector: angular 23">
            <a:extLst>
              <a:ext uri="{FF2B5EF4-FFF2-40B4-BE49-F238E27FC236}">
                <a16:creationId xmlns:a16="http://schemas.microsoft.com/office/drawing/2014/main" id="{4F9E7734-62B1-C9BE-0E4F-B34B9ACB9BB1}"/>
              </a:ext>
            </a:extLst>
          </p:cNvPr>
          <p:cNvCxnSpPr>
            <a:cxnSpLocks/>
            <a:endCxn id="12" idx="0"/>
          </p:cNvCxnSpPr>
          <p:nvPr/>
        </p:nvCxnSpPr>
        <p:spPr>
          <a:xfrm rot="16200000" flipH="1">
            <a:off x="4036050" y="3158102"/>
            <a:ext cx="736620" cy="611946"/>
          </a:xfrm>
          <a:prstGeom prst="bentConnector3">
            <a:avLst>
              <a:gd name="adj1" fmla="val 1180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ector: angular 26">
            <a:extLst>
              <a:ext uri="{FF2B5EF4-FFF2-40B4-BE49-F238E27FC236}">
                <a16:creationId xmlns:a16="http://schemas.microsoft.com/office/drawing/2014/main" id="{F030070F-D179-C319-40E8-7E183EC785BE}"/>
              </a:ext>
            </a:extLst>
          </p:cNvPr>
          <p:cNvCxnSpPr>
            <a:cxnSpLocks/>
            <a:endCxn id="13" idx="0"/>
          </p:cNvCxnSpPr>
          <p:nvPr/>
        </p:nvCxnSpPr>
        <p:spPr>
          <a:xfrm>
            <a:off x="5730240" y="4182834"/>
            <a:ext cx="998806" cy="66435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ector: angular 28">
            <a:extLst>
              <a:ext uri="{FF2B5EF4-FFF2-40B4-BE49-F238E27FC236}">
                <a16:creationId xmlns:a16="http://schemas.microsoft.com/office/drawing/2014/main" id="{C6B183A0-C43F-F651-81FE-93C89848E236}"/>
              </a:ext>
            </a:extLst>
          </p:cNvPr>
          <p:cNvCxnSpPr>
            <a:cxnSpLocks/>
            <a:endCxn id="11" idx="0"/>
          </p:cNvCxnSpPr>
          <p:nvPr/>
        </p:nvCxnSpPr>
        <p:spPr>
          <a:xfrm>
            <a:off x="7727852" y="5213815"/>
            <a:ext cx="1343465" cy="366632"/>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ector: angular 30">
            <a:extLst>
              <a:ext uri="{FF2B5EF4-FFF2-40B4-BE49-F238E27FC236}">
                <a16:creationId xmlns:a16="http://schemas.microsoft.com/office/drawing/2014/main" id="{B487725A-791D-437B-3C5C-4792AC0547B3}"/>
              </a:ext>
            </a:extLst>
          </p:cNvPr>
          <p:cNvCxnSpPr>
            <a:cxnSpLocks/>
            <a:stCxn id="13" idx="2"/>
            <a:endCxn id="6" idx="2"/>
          </p:cNvCxnSpPr>
          <p:nvPr/>
        </p:nvCxnSpPr>
        <p:spPr>
          <a:xfrm rot="5400000" flipH="1">
            <a:off x="2719091" y="1570493"/>
            <a:ext cx="3000085" cy="5019825"/>
          </a:xfrm>
          <a:prstGeom prst="bentConnector3">
            <a:avLst>
              <a:gd name="adj1" fmla="val -762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CuadroTexto 33">
            <a:extLst>
              <a:ext uri="{FF2B5EF4-FFF2-40B4-BE49-F238E27FC236}">
                <a16:creationId xmlns:a16="http://schemas.microsoft.com/office/drawing/2014/main" id="{81B3913F-0BB4-0215-B2B4-4B3F10E4F34B}"/>
              </a:ext>
            </a:extLst>
          </p:cNvPr>
          <p:cNvSpPr txBox="1"/>
          <p:nvPr/>
        </p:nvSpPr>
        <p:spPr>
          <a:xfrm>
            <a:off x="8051409" y="4847184"/>
            <a:ext cx="717452" cy="369332"/>
          </a:xfrm>
          <a:prstGeom prst="rect">
            <a:avLst/>
          </a:prstGeom>
          <a:noFill/>
        </p:spPr>
        <p:txBody>
          <a:bodyPr wrap="square" rtlCol="0">
            <a:spAutoFit/>
          </a:bodyPr>
          <a:lstStyle/>
          <a:p>
            <a:r>
              <a:rPr lang="es-PE" dirty="0"/>
              <a:t>Sí</a:t>
            </a:r>
          </a:p>
        </p:txBody>
      </p:sp>
      <p:sp>
        <p:nvSpPr>
          <p:cNvPr id="35" name="CuadroTexto 34">
            <a:extLst>
              <a:ext uri="{FF2B5EF4-FFF2-40B4-BE49-F238E27FC236}">
                <a16:creationId xmlns:a16="http://schemas.microsoft.com/office/drawing/2014/main" id="{5E3BAB3A-B0C3-E1D7-04A0-861062DB8A6E}"/>
              </a:ext>
            </a:extLst>
          </p:cNvPr>
          <p:cNvSpPr txBox="1"/>
          <p:nvPr/>
        </p:nvSpPr>
        <p:spPr>
          <a:xfrm>
            <a:off x="3860407" y="5826681"/>
            <a:ext cx="717452" cy="369332"/>
          </a:xfrm>
          <a:prstGeom prst="rect">
            <a:avLst/>
          </a:prstGeom>
          <a:noFill/>
        </p:spPr>
        <p:txBody>
          <a:bodyPr wrap="square" rtlCol="0">
            <a:spAutoFit/>
          </a:bodyPr>
          <a:lstStyle/>
          <a:p>
            <a:r>
              <a:rPr lang="es-PE" dirty="0"/>
              <a:t>No</a:t>
            </a:r>
          </a:p>
        </p:txBody>
      </p:sp>
      <p:sp>
        <p:nvSpPr>
          <p:cNvPr id="37" name="Marcador de contenido 2">
            <a:extLst>
              <a:ext uri="{FF2B5EF4-FFF2-40B4-BE49-F238E27FC236}">
                <a16:creationId xmlns:a16="http://schemas.microsoft.com/office/drawing/2014/main" id="{A2F40612-7CE1-AF98-C9B8-DDB92D047E63}"/>
              </a:ext>
            </a:extLst>
          </p:cNvPr>
          <p:cNvSpPr>
            <a:spLocks noGrp="1"/>
          </p:cNvSpPr>
          <p:nvPr>
            <p:ph idx="1"/>
          </p:nvPr>
        </p:nvSpPr>
        <p:spPr>
          <a:xfrm>
            <a:off x="6096000" y="1887673"/>
            <a:ext cx="5805263" cy="1930163"/>
          </a:xfrm>
        </p:spPr>
        <p:txBody>
          <a:bodyPr>
            <a:normAutofit/>
          </a:bodyPr>
          <a:lstStyle/>
          <a:p>
            <a:pPr algn="just"/>
            <a:r>
              <a:rPr lang="es-PE" dirty="0"/>
              <a:t>Según lo aplicado, si bien el modelo ha dado buenos resultados en la fase de </a:t>
            </a:r>
            <a:r>
              <a:rPr lang="es-PE" dirty="0" err="1"/>
              <a:t>testing</a:t>
            </a:r>
            <a:r>
              <a:rPr lang="es-PE" dirty="0"/>
              <a:t>, la correlación de los residuos podría generar estimaciones erróneas, ya que no se cumplen las condiciones del enfoque de Box Jenkins. Se propone probar otro enfoque y comparar las métricas de error como MAPE para tomar una decisión final.</a:t>
            </a:r>
          </a:p>
        </p:txBody>
      </p:sp>
    </p:spTree>
    <p:extLst>
      <p:ext uri="{BB962C8B-B14F-4D97-AF65-F5344CB8AC3E}">
        <p14:creationId xmlns:p14="http://schemas.microsoft.com/office/powerpoint/2010/main" val="1329809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89076D-1DCE-DA50-4A71-B3542E310DB4}"/>
              </a:ext>
            </a:extLst>
          </p:cNvPr>
          <p:cNvSpPr>
            <a:spLocks noGrp="1"/>
          </p:cNvSpPr>
          <p:nvPr>
            <p:ph type="title"/>
          </p:nvPr>
        </p:nvSpPr>
        <p:spPr>
          <a:xfrm>
            <a:off x="2231136" y="148767"/>
            <a:ext cx="7729728" cy="1188720"/>
          </a:xfrm>
        </p:spPr>
        <p:txBody>
          <a:bodyPr/>
          <a:lstStyle/>
          <a:p>
            <a:r>
              <a:rPr lang="es-PE" dirty="0"/>
              <a:t>diagnóstico</a:t>
            </a:r>
          </a:p>
        </p:txBody>
      </p:sp>
      <p:pic>
        <p:nvPicPr>
          <p:cNvPr id="8194" name="Picture 2">
            <a:extLst>
              <a:ext uri="{FF2B5EF4-FFF2-40B4-BE49-F238E27FC236}">
                <a16:creationId xmlns:a16="http://schemas.microsoft.com/office/drawing/2014/main" id="{C36A53EA-B74D-AFD6-A507-F02B8C1EB2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939" y="1561657"/>
            <a:ext cx="3380867" cy="1740731"/>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6215CDE0-1B6C-5E5A-2894-AE3B74583D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939" y="3302388"/>
            <a:ext cx="3380867" cy="1761237"/>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a:extLst>
              <a:ext uri="{FF2B5EF4-FFF2-40B4-BE49-F238E27FC236}">
                <a16:creationId xmlns:a16="http://schemas.microsoft.com/office/drawing/2014/main" id="{9C997EDE-5BD0-B8A0-A090-3C226A783F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4938" y="4997387"/>
            <a:ext cx="3380867" cy="1734001"/>
          </a:xfrm>
          <a:prstGeom prst="rect">
            <a:avLst/>
          </a:prstGeom>
          <a:noFill/>
          <a:extLst>
            <a:ext uri="{909E8E84-426E-40DD-AFC4-6F175D3DCCD1}">
              <a14:hiddenFill xmlns:a14="http://schemas.microsoft.com/office/drawing/2010/main">
                <a:solidFill>
                  <a:srgbClr val="FFFFFF"/>
                </a:solidFill>
              </a14:hiddenFill>
            </a:ext>
          </a:extLst>
        </p:spPr>
      </p:pic>
      <p:sp>
        <p:nvSpPr>
          <p:cNvPr id="5" name="Marcador de contenido 2">
            <a:extLst>
              <a:ext uri="{FF2B5EF4-FFF2-40B4-BE49-F238E27FC236}">
                <a16:creationId xmlns:a16="http://schemas.microsoft.com/office/drawing/2014/main" id="{AC73C5C7-E58D-CB72-9A96-4F226E79F08E}"/>
              </a:ext>
            </a:extLst>
          </p:cNvPr>
          <p:cNvSpPr>
            <a:spLocks noGrp="1"/>
          </p:cNvSpPr>
          <p:nvPr>
            <p:ph idx="1"/>
          </p:nvPr>
        </p:nvSpPr>
        <p:spPr>
          <a:xfrm>
            <a:off x="5294141" y="2202355"/>
            <a:ext cx="5805263" cy="3973362"/>
          </a:xfrm>
        </p:spPr>
        <p:txBody>
          <a:bodyPr>
            <a:normAutofit/>
          </a:bodyPr>
          <a:lstStyle/>
          <a:p>
            <a:pPr algn="just"/>
            <a:r>
              <a:rPr lang="es-PE" dirty="0"/>
              <a:t>Existe una </a:t>
            </a:r>
            <a:r>
              <a:rPr lang="es-PE" dirty="0" err="1"/>
              <a:t>descalibración</a:t>
            </a:r>
            <a:r>
              <a:rPr lang="es-PE" dirty="0"/>
              <a:t> de las métricas en la ventana de tiempo de </a:t>
            </a:r>
            <a:r>
              <a:rPr lang="es-PE" dirty="0" err="1"/>
              <a:t>testing</a:t>
            </a:r>
            <a:r>
              <a:rPr lang="es-PE" dirty="0"/>
              <a:t> de mayo a octubre de 2023, ya que los valores reales se salen del intervalo de confianza de la predicción del modelo elegido, dado que los precios se incrementaron en lugar de bajar.</a:t>
            </a:r>
          </a:p>
          <a:p>
            <a:pPr algn="just"/>
            <a:r>
              <a:rPr lang="es-PE" dirty="0"/>
              <a:t>Se recomienda analizar si algún hecho externo influyó en el aumento de estos precios, y de ser así considerar esto como una posible variable exógena a incluir en una calibración.</a:t>
            </a:r>
          </a:p>
          <a:p>
            <a:pPr algn="just"/>
            <a:endParaRPr lang="es-PE" dirty="0"/>
          </a:p>
        </p:txBody>
      </p:sp>
    </p:spTree>
    <p:extLst>
      <p:ext uri="{BB962C8B-B14F-4D97-AF65-F5344CB8AC3E}">
        <p14:creationId xmlns:p14="http://schemas.microsoft.com/office/powerpoint/2010/main" val="3005655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89076D-1DCE-DA50-4A71-B3542E310DB4}"/>
              </a:ext>
            </a:extLst>
          </p:cNvPr>
          <p:cNvSpPr>
            <a:spLocks noGrp="1"/>
          </p:cNvSpPr>
          <p:nvPr>
            <p:ph type="title"/>
          </p:nvPr>
        </p:nvSpPr>
        <p:spPr>
          <a:xfrm>
            <a:off x="2231136" y="148767"/>
            <a:ext cx="7729728" cy="1188720"/>
          </a:xfrm>
        </p:spPr>
        <p:txBody>
          <a:bodyPr/>
          <a:lstStyle/>
          <a:p>
            <a:r>
              <a:rPr lang="es-PE" dirty="0"/>
              <a:t>Conclusiones y recomendaciones</a:t>
            </a:r>
          </a:p>
        </p:txBody>
      </p:sp>
      <p:sp>
        <p:nvSpPr>
          <p:cNvPr id="4" name="Marcador de contenido 2">
            <a:extLst>
              <a:ext uri="{FF2B5EF4-FFF2-40B4-BE49-F238E27FC236}">
                <a16:creationId xmlns:a16="http://schemas.microsoft.com/office/drawing/2014/main" id="{5F67CB1C-B542-9B03-FEB5-3C75ACE0B9D9}"/>
              </a:ext>
            </a:extLst>
          </p:cNvPr>
          <p:cNvSpPr>
            <a:spLocks noGrp="1"/>
          </p:cNvSpPr>
          <p:nvPr>
            <p:ph idx="1"/>
          </p:nvPr>
        </p:nvSpPr>
        <p:spPr>
          <a:xfrm>
            <a:off x="168811" y="1448972"/>
            <a:ext cx="11746523" cy="5260261"/>
          </a:xfrm>
        </p:spPr>
        <p:txBody>
          <a:bodyPr>
            <a:normAutofit fontScale="92500"/>
          </a:bodyPr>
          <a:lstStyle/>
          <a:p>
            <a:pPr marL="342900" indent="-342900" algn="just">
              <a:buFont typeface="+mj-lt"/>
              <a:buAutoNum type="arabicPeriod"/>
            </a:pPr>
            <a:r>
              <a:rPr lang="es-PE" sz="1600" dirty="0"/>
              <a:t>Se obtuvo en base al modelo elegido que el mejor momento de compra es en el mes de agosto del 2024, puesto que se obtuvo el precio más bajo en este mes. El segundo precio más bajo pronosticado fue en julio.</a:t>
            </a:r>
          </a:p>
          <a:p>
            <a:pPr marL="342900" indent="-342900" algn="just">
              <a:buFont typeface="+mj-lt"/>
              <a:buAutoNum type="arabicPeriod"/>
            </a:pPr>
            <a:endParaRPr lang="es-PE" sz="1600" dirty="0"/>
          </a:p>
          <a:p>
            <a:pPr marL="342900" indent="-342900" algn="just">
              <a:buFont typeface="+mj-lt"/>
              <a:buAutoNum type="arabicPeriod"/>
            </a:pPr>
            <a:r>
              <a:rPr lang="es-PE" sz="1600" dirty="0"/>
              <a:t>En general para los modelos probados, se obtuvo que los mejores meses de compra eran entre julio y agosto, a pesar de las variaciones en el valor de los precios, siempre eran estos dos meses los mejores momentos de compra en las distintas predicciones realizadas.</a:t>
            </a:r>
          </a:p>
          <a:p>
            <a:pPr marL="342900" indent="-342900" algn="just">
              <a:buFont typeface="+mj-lt"/>
              <a:buAutoNum type="arabicPeriod"/>
            </a:pPr>
            <a:endParaRPr lang="es-PE" sz="1600" dirty="0"/>
          </a:p>
          <a:p>
            <a:pPr marL="342900" indent="-342900" algn="just">
              <a:buFont typeface="+mj-lt"/>
              <a:buAutoNum type="arabicPeriod"/>
            </a:pPr>
            <a:r>
              <a:rPr lang="es-PE" sz="1600" dirty="0"/>
              <a:t> Se priorizó la predicción de los valores futuros en el </a:t>
            </a:r>
            <a:r>
              <a:rPr lang="es-PE" sz="1600" dirty="0" err="1"/>
              <a:t>testing</a:t>
            </a:r>
            <a:r>
              <a:rPr lang="es-PE" sz="1600" dirty="0"/>
              <a:t>, dándole menos peso al cumplimiento de las condiciones de los residuos para obtener el modelo final. Probando el modelo en distintas ventanas, para el periodo mayo – setiembre 2023 se obtiene un aumento en las métricas de error, por lo que se recomienda indagar más a fondo esa diferencia y la posibilidad de incluir una variable exógena al modelo.</a:t>
            </a:r>
          </a:p>
          <a:p>
            <a:pPr marL="342900" indent="-342900" algn="just">
              <a:buFont typeface="+mj-lt"/>
              <a:buAutoNum type="arabicPeriod"/>
            </a:pPr>
            <a:endParaRPr lang="es-PE" sz="1600" dirty="0"/>
          </a:p>
          <a:p>
            <a:pPr marL="342900" indent="-342900" algn="just">
              <a:buFont typeface="+mj-lt"/>
              <a:buAutoNum type="arabicPeriod"/>
            </a:pPr>
            <a:r>
              <a:rPr lang="es-PE" sz="1600" dirty="0"/>
              <a:t>La solución planteada en este ejercicio se basa en el enfoque de Box – </a:t>
            </a:r>
            <a:r>
              <a:rPr lang="es-PE" sz="1600" dirty="0" err="1"/>
              <a:t>Jenkings</a:t>
            </a:r>
            <a:r>
              <a:rPr lang="es-PE" sz="1600" dirty="0"/>
              <a:t>, que es ampliamente utilizado en distintas industrias para el modelamiento de series de tiempo a partir de sus componentes. Sin embargo, se puede probar un enfoque en modelos de regresión de machine </a:t>
            </a:r>
            <a:r>
              <a:rPr lang="es-PE" sz="1600" dirty="0" err="1"/>
              <a:t>learning</a:t>
            </a:r>
            <a:r>
              <a:rPr lang="es-PE" sz="1600" dirty="0"/>
              <a:t>. Algunos de estos modelos son árboles de regresión, </a:t>
            </a:r>
            <a:r>
              <a:rPr lang="es-PE" sz="1600" dirty="0" err="1"/>
              <a:t>random</a:t>
            </a:r>
            <a:r>
              <a:rPr lang="es-PE" sz="1600" dirty="0"/>
              <a:t> </a:t>
            </a:r>
            <a:r>
              <a:rPr lang="es-PE" sz="1600" dirty="0" err="1"/>
              <a:t>forest</a:t>
            </a:r>
            <a:r>
              <a:rPr lang="es-PE" sz="1600" dirty="0"/>
              <a:t>, modelos de </a:t>
            </a:r>
            <a:r>
              <a:rPr lang="es-PE" sz="1600" dirty="0" err="1"/>
              <a:t>boosting</a:t>
            </a:r>
            <a:r>
              <a:rPr lang="es-PE" sz="1600" dirty="0"/>
              <a:t>, etc. Para este caso (especialmente si se tratan modelos avanzados), se recomienda incluir más variables a la base de entrenamiento para aprovechar su potencial. Interpretabilidad vs precisión.</a:t>
            </a:r>
          </a:p>
          <a:p>
            <a:pPr marL="342900" indent="-342900" algn="just">
              <a:buFont typeface="+mj-lt"/>
              <a:buAutoNum type="arabicPeriod"/>
            </a:pPr>
            <a:endParaRPr lang="es-PE" sz="1600" dirty="0"/>
          </a:p>
          <a:p>
            <a:pPr marL="342900" indent="-342900" algn="just">
              <a:buFont typeface="+mj-lt"/>
              <a:buAutoNum type="arabicPeriod"/>
            </a:pPr>
            <a:r>
              <a:rPr lang="es-PE" sz="1600" dirty="0"/>
              <a:t>Es importante considerar algunos factores en la puesta a producción, como optimizar los parámetros de manera tal que cumpla con los supuestos, la herramienta de integración (puede ser un API o web), realizar pruebas en el entorno de producción y un monitoreo continuo de las métricas para asegurar que se mantenga calibrado.</a:t>
            </a:r>
          </a:p>
        </p:txBody>
      </p:sp>
    </p:spTree>
    <p:extLst>
      <p:ext uri="{BB962C8B-B14F-4D97-AF65-F5344CB8AC3E}">
        <p14:creationId xmlns:p14="http://schemas.microsoft.com/office/powerpoint/2010/main" val="2171713631"/>
      </p:ext>
    </p:extLst>
  </p:cSld>
  <p:clrMapOvr>
    <a:masterClrMapping/>
  </p:clrMapOvr>
</p:sld>
</file>

<file path=ppt/theme/theme1.xml><?xml version="1.0" encoding="utf-8"?>
<a:theme xmlns:a="http://schemas.openxmlformats.org/drawingml/2006/main" name="Paquete">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TM10001115[[fn=Paquete]]</Template>
  <TotalTime>4072</TotalTime>
  <Words>970</Words>
  <Application>Microsoft Office PowerPoint</Application>
  <PresentationFormat>Panorámica</PresentationFormat>
  <Paragraphs>61</Paragraphs>
  <Slides>9</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9</vt:i4>
      </vt:variant>
    </vt:vector>
  </HeadingPairs>
  <TitlesOfParts>
    <vt:vector size="12" baseType="lpstr">
      <vt:lpstr>Arial</vt:lpstr>
      <vt:lpstr>Gill Sans MT</vt:lpstr>
      <vt:lpstr>Paquete</vt:lpstr>
      <vt:lpstr>Análisis de serie de tiempo - azúcar</vt:lpstr>
      <vt:lpstr>Condiciones iniciales</vt:lpstr>
      <vt:lpstr>Prueba de concepto</vt:lpstr>
      <vt:lpstr>Identificación</vt:lpstr>
      <vt:lpstr>estimación</vt:lpstr>
      <vt:lpstr>diagnóstico</vt:lpstr>
      <vt:lpstr>Proceso</vt:lpstr>
      <vt:lpstr>diagnóstico</vt:lpstr>
      <vt:lpstr>Conclusiones y recomendaciones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Análisis de serie de tiempo - azúcar</dc:title>
  <dc:creator>ALONSO ESPEJO</dc:creator>
  <cp:lastModifiedBy>ALONSO ESPEJO</cp:lastModifiedBy>
  <cp:revision>19</cp:revision>
  <dcterms:created xsi:type="dcterms:W3CDTF">2024-05-05T05:13:00Z</dcterms:created>
  <dcterms:modified xsi:type="dcterms:W3CDTF">2024-05-08T01:05:35Z</dcterms:modified>
</cp:coreProperties>
</file>