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Cochin"/>
        <a:ea typeface="Cochin"/>
        <a:cs typeface="Cochin"/>
        <a:sym typeface="Coc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rgbClr val="D2D9E6"/>
          </a:solidFill>
        </a:fill>
      </a:tcStyle>
    </a:wholeTbl>
    <a:band2H>
      <a:tcTxStyle/>
      <a:tcStyle>
        <a:tcBdr/>
        <a:fill>
          <a:solidFill>
            <a:srgbClr val="EAEDF3"/>
          </a:solidFill>
        </a:fill>
      </a:tcStyle>
    </a:band2H>
    <a:firstCol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381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381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rgbClr val="F4E5CD"/>
          </a:solidFill>
        </a:fill>
      </a:tcStyle>
    </a:wholeTbl>
    <a:band2H>
      <a:tcTxStyle/>
      <a:tcStyle>
        <a:tcBdr/>
        <a:fill>
          <a:solidFill>
            <a:srgbClr val="FAF2E8"/>
          </a:solidFill>
        </a:fill>
      </a:tcStyle>
    </a:band2H>
    <a:firstCol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381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381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rgbClr val="D9D2DB"/>
          </a:solidFill>
        </a:fill>
      </a:tcStyle>
    </a:wholeTbl>
    <a:band2H>
      <a:tcTxStyle/>
      <a:tcStyle>
        <a:tcBdr/>
        <a:fill>
          <a:solidFill>
            <a:srgbClr val="EDEAEE"/>
          </a:solidFill>
        </a:fill>
      </a:tcStyle>
    </a:band2H>
    <a:firstCol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381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381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002951"/>
          </a:solidFill>
        </a:fill>
      </a:tcStyle>
    </a:band2H>
    <a:firstCol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15151"/>
              </a:solidFill>
              <a:prstDash val="solid"/>
              <a:round/>
            </a:ln>
          </a:top>
          <a:bottom>
            <a:ln w="254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2951"/>
          </a:solidFill>
        </a:fill>
      </a:tcStyle>
    </a:lastRow>
    <a:fir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15151"/>
              </a:solidFill>
              <a:prstDash val="solid"/>
              <a:round/>
            </a:ln>
          </a:top>
          <a:bottom>
            <a:ln w="254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rgbClr val="515151"/>
          </a:solidFill>
        </a:fill>
      </a:tcStyle>
    </a:firstCol>
    <a:la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38100" cap="flat">
              <a:solidFill>
                <a:srgbClr val="002951"/>
              </a:solidFill>
              <a:prstDash val="solid"/>
              <a:round/>
            </a:ln>
          </a:top>
          <a:bottom>
            <a:ln w="127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rgbClr val="515151"/>
          </a:solidFill>
        </a:fill>
      </a:tcStyle>
    </a:lastRow>
    <a:firstRow>
      <a:tcTxStyle b="on" i="off">
        <a:font>
          <a:latin typeface="Cochin"/>
          <a:ea typeface="Cochin"/>
          <a:cs typeface="Cochin"/>
        </a:font>
        <a:srgbClr val="002951"/>
      </a:tcTxStyle>
      <a:tcStyle>
        <a:tcBdr>
          <a:left>
            <a:ln w="12700" cap="flat">
              <a:solidFill>
                <a:srgbClr val="002951"/>
              </a:solidFill>
              <a:prstDash val="solid"/>
              <a:round/>
            </a:ln>
          </a:left>
          <a:right>
            <a:ln w="12700" cap="flat">
              <a:solidFill>
                <a:srgbClr val="002951"/>
              </a:solidFill>
              <a:prstDash val="solid"/>
              <a:round/>
            </a:ln>
          </a:right>
          <a:top>
            <a:ln w="12700" cap="flat">
              <a:solidFill>
                <a:srgbClr val="002951"/>
              </a:solidFill>
              <a:prstDash val="solid"/>
              <a:round/>
            </a:ln>
          </a:top>
          <a:bottom>
            <a:ln w="38100" cap="flat">
              <a:solidFill>
                <a:srgbClr val="002951"/>
              </a:solidFill>
              <a:prstDash val="solid"/>
              <a:round/>
            </a:ln>
          </a:bottom>
          <a:insideH>
            <a:ln w="12700" cap="flat">
              <a:solidFill>
                <a:srgbClr val="002951"/>
              </a:solidFill>
              <a:prstDash val="solid"/>
              <a:round/>
            </a:ln>
          </a:insideH>
          <a:insideV>
            <a:ln w="12700" cap="flat">
              <a:solidFill>
                <a:srgbClr val="002951"/>
              </a:solidFill>
              <a:prstDash val="solid"/>
              <a:round/>
            </a:ln>
          </a:insideV>
        </a:tcBdr>
        <a:fill>
          <a:solidFill>
            <a:srgbClr val="51515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12700" cap="flat">
              <a:solidFill>
                <a:srgbClr val="515151"/>
              </a:solidFill>
              <a:prstDash val="solid"/>
              <a:round/>
            </a:ln>
          </a:top>
          <a:bottom>
            <a:ln w="127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solidFill>
            <a:srgbClr val="51515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12700" cap="flat">
              <a:solidFill>
                <a:srgbClr val="515151"/>
              </a:solidFill>
              <a:prstDash val="solid"/>
              <a:round/>
            </a:ln>
          </a:top>
          <a:bottom>
            <a:ln w="127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solidFill>
            <a:srgbClr val="515151">
              <a:alpha val="20000"/>
            </a:srgbClr>
          </a:solidFill>
        </a:fill>
      </a:tcStyle>
    </a:firstCol>
    <a:lastRow>
      <a:tcTxStyle b="on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50800" cap="flat">
              <a:solidFill>
                <a:srgbClr val="515151"/>
              </a:solidFill>
              <a:prstDash val="solid"/>
              <a:round/>
            </a:ln>
          </a:top>
          <a:bottom>
            <a:ln w="127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chin"/>
          <a:ea typeface="Cochin"/>
          <a:cs typeface="Cochin"/>
        </a:font>
        <a:srgbClr val="515151"/>
      </a:tcTxStyle>
      <a:tcStyle>
        <a:tcBdr>
          <a:left>
            <a:ln w="12700" cap="flat">
              <a:solidFill>
                <a:srgbClr val="515151"/>
              </a:solidFill>
              <a:prstDash val="solid"/>
              <a:round/>
            </a:ln>
          </a:left>
          <a:right>
            <a:ln w="12700" cap="flat">
              <a:solidFill>
                <a:srgbClr val="515151"/>
              </a:solidFill>
              <a:prstDash val="solid"/>
              <a:round/>
            </a:ln>
          </a:right>
          <a:top>
            <a:ln w="12700" cap="flat">
              <a:solidFill>
                <a:srgbClr val="515151"/>
              </a:solidFill>
              <a:prstDash val="solid"/>
              <a:round/>
            </a:ln>
          </a:top>
          <a:bottom>
            <a:ln w="25400" cap="flat">
              <a:solidFill>
                <a:srgbClr val="515151"/>
              </a:solidFill>
              <a:prstDash val="solid"/>
              <a:round/>
            </a:ln>
          </a:bottom>
          <a:insideH>
            <a:ln w="12700" cap="flat">
              <a:solidFill>
                <a:srgbClr val="515151"/>
              </a:solidFill>
              <a:prstDash val="solid"/>
              <a:round/>
            </a:ln>
          </a:insideH>
          <a:insideV>
            <a:ln w="12700" cap="flat">
              <a:solidFill>
                <a:srgbClr val="51515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1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1784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sz="10000"/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11900"/>
            <a:ext cx="10464800" cy="635002"/>
          </a:xfrm>
          <a:prstGeom prst="rect">
            <a:avLst/>
          </a:prstGeom>
        </p:spPr>
        <p:txBody>
          <a:bodyPr/>
          <a:lstStyle>
            <a:lvl1pPr marL="0" indent="0" algn="ctr" defTabSz="914400">
              <a:spcBef>
                <a:spcPts val="0"/>
              </a:spcBef>
              <a:buClrTx/>
              <a:buSzTx/>
              <a:buNone/>
              <a:tabLst>
                <a:tab pos="914400" algn="l"/>
              </a:tabLst>
              <a:defRPr sz="3000" i="1"/>
            </a:lvl1pPr>
          </a:lstStyle>
          <a:p>
            <a:r>
              <a:t>–王大明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/>
          <a:p>
            <a:pPr marL="0" indent="0" algn="ctr" defTabSz="914400">
              <a:spcBef>
                <a:spcPts val="2400"/>
              </a:spcBef>
              <a:buClrTx/>
              <a:buSzTx/>
              <a:buNone/>
              <a:tabLst>
                <a:tab pos="914400" algn="l"/>
              </a:tabLst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593163" y="762000"/>
            <a:ext cx="7823201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87400" y="6413500"/>
            <a:ext cx="11430000" cy="177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0000"/>
            </a:lvl1pPr>
          </a:lstStyle>
          <a:p>
            <a:r>
              <a:t>大標題文字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787400" y="8178800"/>
            <a:ext cx="11430000" cy="825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0000"/>
            </a:lvl1pPr>
          </a:lstStyle>
          <a:p>
            <a:r>
              <a:t>大標題文字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270062" y="835384"/>
            <a:ext cx="3378202" cy="25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Cochin"/>
          <a:ea typeface="Cochin"/>
          <a:cs typeface="Cochin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Cochin"/>
          <a:ea typeface="Cochin"/>
          <a:cs typeface="Cochin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regory.bard@ieee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BTqAIDVUvrU&amp;t=54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14304" y="826600"/>
            <a:ext cx="12176191" cy="3175001"/>
          </a:xfrm>
          <a:prstGeom prst="rect">
            <a:avLst/>
          </a:prstGeom>
        </p:spPr>
        <p:txBody>
          <a:bodyPr/>
          <a:lstStyle>
            <a:lvl1pPr defTabSz="377450">
              <a:defRPr sz="5460" b="1"/>
            </a:lvl1pPr>
          </a:lstStyle>
          <a:p>
            <a:pPr>
              <a:defRPr>
                <a:effectLst/>
              </a:defRPr>
            </a:pPr>
            <a:r>
              <a:t>A CHALLENGING BUT FEASIBLE BLOCKWISE-ADAPTIVE CHOSEN-PLAINTEXT ATTACK ON SSL 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half" idx="1"/>
          </p:nvPr>
        </p:nvSpPr>
        <p:spPr>
          <a:xfrm>
            <a:off x="413125" y="5088635"/>
            <a:ext cx="12178550" cy="3302583"/>
          </a:xfrm>
          <a:prstGeom prst="rect">
            <a:avLst/>
          </a:prstGeom>
        </p:spPr>
        <p:txBody>
          <a:bodyPr/>
          <a:lstStyle/>
          <a:p>
            <a:pPr defTabSz="315468">
              <a:defRPr sz="4968">
                <a:effectLst>
                  <a:outerShdw blurRad="20574" dist="27432" dir="3000000" rotWithShape="0">
                    <a:srgbClr val="FFFFFF">
                      <a:alpha val="60000"/>
                    </a:srgbClr>
                  </a:outerShdw>
                </a:effectLst>
              </a:defRPr>
            </a:pPr>
            <a:r>
              <a:t>Gregory V. Bard</a:t>
            </a:r>
          </a:p>
          <a:p>
            <a:pPr defTabSz="315468">
              <a:defRPr sz="4968">
                <a:effectLst>
                  <a:outerShdw blurRad="20574" dist="27432" dir="3000000" rotWithShape="0">
                    <a:srgbClr val="FFFFFF">
                      <a:alpha val="60000"/>
                    </a:srgbClr>
                  </a:outerShdw>
                </a:effectLst>
              </a:defRPr>
            </a:pPr>
            <a:r>
              <a:t>University of Maryland, Department of Mathematics College Park, MD, 20914, USA</a:t>
            </a:r>
          </a:p>
          <a:p>
            <a:pPr defTabSz="315468">
              <a:defRPr sz="4968">
                <a:effectLst>
                  <a:outerShdw blurRad="20574" dist="27432" dir="3000000" rotWithShape="0">
                    <a:srgbClr val="FFFFFF">
                      <a:alpha val="60000"/>
                    </a:srgbClr>
                  </a:outerShdw>
                </a:effectLst>
              </a:defRPr>
            </a:pPr>
            <a:r>
              <a:t>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gregory.bard@ieee.org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Feasibility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4294967295"/>
          </p:nvPr>
        </p:nvSpPr>
        <p:spPr>
          <a:xfrm>
            <a:off x="902487" y="1990898"/>
            <a:ext cx="11199826" cy="6935895"/>
          </a:xfrm>
          <a:prstGeom prst="rect">
            <a:avLst/>
          </a:prstGeom>
        </p:spPr>
        <p:txBody>
          <a:bodyPr/>
          <a:lstStyle/>
          <a:p>
            <a:r>
              <a:t>Using one common key</a:t>
            </a:r>
          </a:p>
          <a:p>
            <a:r>
              <a:t>Learning the plaintext format</a:t>
            </a:r>
          </a:p>
          <a:p>
            <a:r>
              <a:t>Ensuring that the adversary’s chosen plaintext block is encrypted first.</a:t>
            </a:r>
          </a:p>
          <a:p>
            <a:r>
              <a:t>Encrypting Chosen Plaintext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401573" indent="-401573" defTabSz="543305">
              <a:spcBef>
                <a:spcPts val="3700"/>
              </a:spcBef>
              <a:defRPr sz="3700"/>
            </a:pPr>
            <a:r>
              <a:t>Overview of CBC encryption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Attack on CBC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Attack requirement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Feasibility</a:t>
            </a:r>
          </a:p>
          <a:p>
            <a:pPr marL="401573" indent="-401573" defTabSz="543305">
              <a:spcBef>
                <a:spcPts val="3700"/>
              </a:spcBef>
              <a:defRPr sz="3700" b="1">
                <a:solidFill>
                  <a:srgbClr val="FF2600"/>
                </a:solidFill>
              </a:defRPr>
            </a:pPr>
            <a:r>
              <a:t>Conclusion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922302" y="2817706"/>
            <a:ext cx="11430001" cy="6935895"/>
          </a:xfrm>
          <a:prstGeom prst="rect">
            <a:avLst/>
          </a:prstGeom>
        </p:spPr>
        <p:txBody>
          <a:bodyPr/>
          <a:lstStyle/>
          <a:p>
            <a:r>
              <a:rPr dirty="0"/>
              <a:t>It is not easy that it can </a:t>
            </a:r>
            <a:r>
              <a:rPr dirty="0"/>
              <a:t>be </a:t>
            </a:r>
            <a:r>
              <a:rPr dirty="0" smtClean="0"/>
              <a:t>done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dirty="0"/>
          </a:p>
          <a:p>
            <a:r>
              <a:rPr dirty="0"/>
              <a:t> </a:t>
            </a:r>
            <a:r>
              <a:rPr lang="en-US" dirty="0" smtClean="0"/>
              <a:t>T</a:t>
            </a:r>
            <a:r>
              <a:rPr dirty="0" smtClean="0"/>
              <a:t>his work take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a step toward opening the dialog between protocol designers and theoretical cryptographer.</a:t>
            </a:r>
          </a:p>
          <a:p>
            <a:r>
              <a:rPr dirty="0"/>
              <a:t>Demonstrate attack on ssl:</a:t>
            </a:r>
            <a:br>
              <a:rPr dirty="0"/>
            </a:b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https://www.youtube.com/watch?v=BTqAIDVUvrU&amp;t=54s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 flipH="1">
            <a:off x="175839" y="2425700"/>
            <a:ext cx="12679985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www.researchgate.net</a:t>
            </a:r>
            <a:r>
              <a:rPr lang="en-US" altLang="zh-TW" dirty="0"/>
              <a:t>/profile/</a:t>
            </a:r>
            <a:r>
              <a:rPr lang="en-US" altLang="zh-TW" dirty="0" err="1"/>
              <a:t>Gregory_Bard</a:t>
            </a:r>
            <a:r>
              <a:rPr lang="en-US" altLang="zh-TW" dirty="0"/>
              <a:t>/publication/220335433_A_Challenging_but_Feasible_Blockwise-Adaptive_Chosen-Plaintext_Attack_on_SSL/links/53e19ed70cf2235f352bd197.pdf</a:t>
            </a:r>
            <a:endParaRPr kumimoji="0" lang="zh-TW" alt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Cochin"/>
              <a:ea typeface="Cochin"/>
              <a:cs typeface="Cochin"/>
              <a:sym typeface="Cochin"/>
            </a:endParaRPr>
          </a:p>
        </p:txBody>
      </p:sp>
    </p:spTree>
    <p:extLst>
      <p:ext uri="{BB962C8B-B14F-4D97-AF65-F5344CB8AC3E}">
        <p14:creationId xmlns:p14="http://schemas.microsoft.com/office/powerpoint/2010/main" val="420479598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401573" indent="-401573" defTabSz="543305">
              <a:spcBef>
                <a:spcPts val="3700"/>
              </a:spcBef>
              <a:defRPr sz="3700"/>
            </a:pPr>
            <a:r>
              <a:t>Overview of CBC encryption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Attack on CBC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Attack requirement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Feasibility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Conclusion 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401573" indent="-401573" defTabSz="543305">
              <a:spcBef>
                <a:spcPts val="3700"/>
              </a:spcBef>
              <a:defRPr sz="3700"/>
            </a:pPr>
            <a:r>
              <a:rPr b="1" dirty="0">
                <a:solidFill>
                  <a:srgbClr val="FF0000"/>
                </a:solidFill>
              </a:rPr>
              <a:t>Overview of CBC encryption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rPr dirty="0"/>
              <a:t>Attack on CBC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rPr dirty="0"/>
              <a:t>Attack requirement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rPr dirty="0"/>
              <a:t>Feasibility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rPr dirty="0"/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3847957770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SSL 3.0-CBC mode</a:t>
            </a:r>
          </a:p>
        </p:txBody>
      </p:sp>
      <p:pic>
        <p:nvPicPr>
          <p:cNvPr id="1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862" y="3479177"/>
            <a:ext cx="11027076" cy="4814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401573" indent="-401573" defTabSz="543305">
              <a:spcBef>
                <a:spcPts val="3700"/>
              </a:spcBef>
              <a:defRPr sz="3700"/>
            </a:pPr>
            <a:r>
              <a:t>Overview of CBC encryption </a:t>
            </a:r>
          </a:p>
          <a:p>
            <a:pPr marL="401573" indent="-401573" defTabSz="543305">
              <a:spcBef>
                <a:spcPts val="3700"/>
              </a:spcBef>
              <a:defRPr sz="3700" b="1">
                <a:solidFill>
                  <a:srgbClr val="FF0000"/>
                </a:solidFill>
              </a:defRPr>
            </a:pPr>
            <a:r>
              <a:t>Attack on CBC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Attack requirement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Feasibility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Conclusion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82422" y="684979"/>
            <a:ext cx="12039955" cy="2383722"/>
          </a:xfrm>
          <a:prstGeom prst="rect">
            <a:avLst/>
          </a:prstGeom>
        </p:spPr>
        <p:txBody>
          <a:bodyPr/>
          <a:lstStyle/>
          <a:p>
            <a:pPr defTabSz="420623">
              <a:defRPr sz="7700">
                <a:effectLst>
                  <a:outerShdw blurRad="25400" dist="36576" dir="3000000" rotWithShape="0">
                    <a:srgbClr val="FFFFFF">
                      <a:alpha val="60000"/>
                    </a:srgbClr>
                  </a:outerShdw>
                </a:effectLst>
              </a:defRPr>
            </a:pPr>
            <a:r>
              <a:t> attack on CBC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We have known </a:t>
            </a:r>
            <a:r>
              <a:rPr i="1"/>
              <a:t>C</a:t>
            </a:r>
            <a:r>
              <a:rPr i="1" baseline="-5998"/>
              <a:t>i </a:t>
            </a:r>
            <a:r>
              <a:t>, </a:t>
            </a:r>
            <a:r>
              <a:rPr i="1"/>
              <a:t>C</a:t>
            </a:r>
            <a:r>
              <a:rPr i="1" baseline="-5998"/>
              <a:t>i-1  </a:t>
            </a:r>
            <a:r>
              <a:rPr i="1"/>
              <a:t>, C</a:t>
            </a:r>
            <a:r>
              <a:rPr i="1" baseline="-5998"/>
              <a:t>j-1</a:t>
            </a:r>
          </a:p>
          <a:p>
            <a:r>
              <a:t>1. Guess </a:t>
            </a:r>
            <a:r>
              <a:rPr i="1"/>
              <a:t>P</a:t>
            </a:r>
            <a:r>
              <a:rPr i="1" baseline="-5998"/>
              <a:t>i</a:t>
            </a:r>
            <a:r>
              <a:t>=x</a:t>
            </a:r>
          </a:p>
          <a:p>
            <a:r>
              <a:t>2. Choose the first block of next plaintext </a:t>
            </a:r>
            <a:br/>
            <a:r>
              <a:t>    </a:t>
            </a:r>
            <a:r>
              <a:rPr i="1"/>
              <a:t>P</a:t>
            </a:r>
            <a:r>
              <a:rPr i="1" baseline="-5998"/>
              <a:t>j</a:t>
            </a:r>
            <a:r>
              <a:rPr baseline="-5998"/>
              <a:t> </a:t>
            </a:r>
            <a:r>
              <a:t>= </a:t>
            </a:r>
            <a:r>
              <a:rPr i="1"/>
              <a:t>C</a:t>
            </a:r>
            <a:r>
              <a:rPr i="1" baseline="-5998"/>
              <a:t>j-1</a:t>
            </a:r>
            <a:r>
              <a:t> ⊕ </a:t>
            </a:r>
            <a:r>
              <a:rPr i="1"/>
              <a:t>C</a:t>
            </a:r>
            <a:r>
              <a:rPr i="1" baseline="-5998"/>
              <a:t>i-1</a:t>
            </a:r>
            <a:r>
              <a:t> ⊕ x</a:t>
            </a:r>
          </a:p>
          <a:p>
            <a:r>
              <a:t>3. </a:t>
            </a:r>
            <a:r>
              <a:rPr i="1"/>
              <a:t>C</a:t>
            </a:r>
            <a:r>
              <a:rPr i="1" baseline="-9748"/>
              <a:t>j</a:t>
            </a:r>
            <a:r>
              <a:rPr sz="900" i="1" baseline="-16665"/>
              <a:t> </a:t>
            </a:r>
            <a:r>
              <a:t>= </a:t>
            </a:r>
            <a:r>
              <a:rPr i="1"/>
              <a:t>E</a:t>
            </a:r>
            <a:r>
              <a:rPr i="1" baseline="-13500"/>
              <a:t>k</a:t>
            </a:r>
            <a:r>
              <a:t>(</a:t>
            </a:r>
            <a:r>
              <a:rPr i="1"/>
              <a:t>P</a:t>
            </a:r>
            <a:r>
              <a:rPr i="1" baseline="-9748"/>
              <a:t>j </a:t>
            </a:r>
            <a:r>
              <a:rPr i="1" baseline="-3750"/>
              <a:t> ⊕ </a:t>
            </a:r>
            <a:r>
              <a:rPr i="1"/>
              <a:t>C</a:t>
            </a:r>
            <a:r>
              <a:rPr i="1" baseline="-13500"/>
              <a:t>j-</a:t>
            </a:r>
            <a:r>
              <a:rPr baseline="-13500"/>
              <a:t>1</a:t>
            </a:r>
            <a:r>
              <a:t>) = </a:t>
            </a:r>
            <a:r>
              <a:rPr i="1"/>
              <a:t>E</a:t>
            </a:r>
            <a:r>
              <a:rPr i="1" baseline="-13500"/>
              <a:t>k</a:t>
            </a:r>
            <a:r>
              <a:t>(</a:t>
            </a:r>
            <a:r>
              <a:rPr i="1"/>
              <a:t>C</a:t>
            </a:r>
            <a:r>
              <a:rPr i="1" baseline="-5998"/>
              <a:t>j-1</a:t>
            </a:r>
            <a:r>
              <a:t> ⊕ </a:t>
            </a:r>
            <a:r>
              <a:rPr i="1"/>
              <a:t>C</a:t>
            </a:r>
            <a:r>
              <a:rPr i="1" baseline="-5998"/>
              <a:t>i-1</a:t>
            </a:r>
            <a:r>
              <a:t> ⊕ x </a:t>
            </a:r>
            <a:r>
              <a:rPr i="1" baseline="-3750"/>
              <a:t>⊕ </a:t>
            </a:r>
            <a:r>
              <a:rPr i="1"/>
              <a:t>C</a:t>
            </a:r>
            <a:r>
              <a:rPr i="1" baseline="-13500"/>
              <a:t>j-</a:t>
            </a:r>
            <a:r>
              <a:rPr baseline="-13500"/>
              <a:t>1</a:t>
            </a:r>
            <a:r>
              <a:t>)</a:t>
            </a:r>
            <a:br/>
            <a:r>
              <a:t>=</a:t>
            </a:r>
            <a:r>
              <a:rPr i="1"/>
              <a:t>E</a:t>
            </a:r>
            <a:r>
              <a:rPr i="1" baseline="-13500"/>
              <a:t>k</a:t>
            </a:r>
            <a:r>
              <a:t>( </a:t>
            </a:r>
            <a:r>
              <a:rPr i="1"/>
              <a:t>C</a:t>
            </a:r>
            <a:r>
              <a:rPr i="1" baseline="-5998"/>
              <a:t>i-1</a:t>
            </a:r>
            <a:r>
              <a:t> ⊕ x ) = </a:t>
            </a:r>
            <a:r>
              <a:rPr i="1"/>
              <a:t>C</a:t>
            </a:r>
            <a:r>
              <a:rPr i="1" baseline="-5998"/>
              <a:t>i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4294967295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401573" indent="-401573" defTabSz="543305">
              <a:spcBef>
                <a:spcPts val="3700"/>
              </a:spcBef>
              <a:defRPr sz="3700"/>
            </a:pPr>
            <a:r>
              <a:t>Overview of CBC encryption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Attack on CBC</a:t>
            </a:r>
          </a:p>
          <a:p>
            <a:pPr marL="401573" indent="-401573" defTabSz="543305">
              <a:spcBef>
                <a:spcPts val="3700"/>
              </a:spcBef>
              <a:defRPr sz="3700" b="1">
                <a:solidFill>
                  <a:srgbClr val="FF0000"/>
                </a:solidFill>
              </a:defRPr>
            </a:pPr>
            <a:r>
              <a:t>Attack requirement 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Feasibility</a:t>
            </a:r>
          </a:p>
          <a:p>
            <a:pPr marL="401573" indent="-401573" defTabSz="543305">
              <a:spcBef>
                <a:spcPts val="3700"/>
              </a:spcBef>
              <a:defRPr sz="3700"/>
            </a:pPr>
            <a:r>
              <a:t>Conclusion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Attack Requirement</a:t>
            </a:r>
          </a:p>
        </p:txBody>
      </p:sp>
      <p:sp>
        <p:nvSpPr>
          <p:cNvPr id="141" name="Shape 141"/>
          <p:cNvSpPr/>
          <p:nvPr/>
        </p:nvSpPr>
        <p:spPr>
          <a:xfrm>
            <a:off x="787399" y="2665045"/>
            <a:ext cx="11722639" cy="445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</a:pPr>
            <a:r>
              <a:t>plaintext block j contains the desired information</a:t>
            </a:r>
          </a:p>
          <a:p>
            <a:pPr marL="571500" indent="-571500" algn="l">
              <a:buSzPct val="100000"/>
              <a:buFont typeface="Arial"/>
              <a:buChar char="•"/>
            </a:pPr>
            <a:endParaRPr/>
          </a:p>
          <a:p>
            <a:pPr marL="571500" indent="-571500" algn="l">
              <a:buSzPct val="100000"/>
              <a:buFont typeface="Arial"/>
              <a:buChar char="•"/>
            </a:pPr>
            <a:r>
              <a:t>Cj−1 </a:t>
            </a:r>
          </a:p>
          <a:p>
            <a:pPr marL="571500" indent="-571500" algn="l">
              <a:buSzPct val="100000"/>
              <a:buFont typeface="Arial"/>
              <a:buChar char="•"/>
            </a:pPr>
            <a:endParaRPr/>
          </a:p>
          <a:p>
            <a:pPr marL="571500" indent="-571500" algn="l">
              <a:buSzPct val="100000"/>
              <a:buFont typeface="Arial"/>
              <a:buChar char="•"/>
            </a:pPr>
            <a:r>
              <a:t>the value of the IV that is going to be used for the next message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4294967295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401573" indent="-401573" defTabSz="543305">
              <a:spcBef>
                <a:spcPts val="3700"/>
              </a:spcBef>
              <a:defRPr sz="3700">
                <a:solidFill>
                  <a:srgbClr val="000000"/>
                </a:solidFill>
              </a:defRPr>
            </a:pPr>
            <a:r>
              <a:t>Overview of CBC encryption </a:t>
            </a:r>
          </a:p>
          <a:p>
            <a:pPr marL="401573" indent="-401573" defTabSz="543305">
              <a:spcBef>
                <a:spcPts val="3700"/>
              </a:spcBef>
              <a:defRPr sz="3700">
                <a:solidFill>
                  <a:srgbClr val="000000"/>
                </a:solidFill>
              </a:defRPr>
            </a:pPr>
            <a:r>
              <a:t>Attack on CBC</a:t>
            </a:r>
          </a:p>
          <a:p>
            <a:pPr marL="401573" indent="-401573" defTabSz="543305">
              <a:spcBef>
                <a:spcPts val="3700"/>
              </a:spcBef>
              <a:defRPr sz="3700">
                <a:solidFill>
                  <a:srgbClr val="000000"/>
                </a:solidFill>
              </a:defRPr>
            </a:pPr>
            <a:r>
              <a:t>Attack requirement </a:t>
            </a:r>
          </a:p>
          <a:p>
            <a:pPr marL="401573" indent="-401573" defTabSz="543305">
              <a:spcBef>
                <a:spcPts val="3700"/>
              </a:spcBef>
              <a:defRPr sz="3700" b="1">
                <a:solidFill>
                  <a:srgbClr val="FF0000"/>
                </a:solidFill>
              </a:defRPr>
            </a:pPr>
            <a:r>
              <a:t>Feasibility</a:t>
            </a:r>
          </a:p>
          <a:p>
            <a:pPr marL="401573" indent="-401573" defTabSz="543305">
              <a:spcBef>
                <a:spcPts val="3700"/>
              </a:spcBef>
              <a:defRPr sz="3700">
                <a:solidFill>
                  <a:srgbClr val="000000"/>
                </a:solidFill>
              </a:defRPr>
            </a:pPr>
            <a:r>
              <a:t>Conclusion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FFFFFF"/>
      </a:lt1>
      <a:dk2>
        <a:srgbClr val="A7A7A7"/>
      </a:dk2>
      <a:lt2>
        <a:srgbClr val="535353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95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Cochin"/>
            <a:ea typeface="Cochin"/>
            <a:cs typeface="Cochin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Cochin"/>
            <a:ea typeface="Cochin"/>
            <a:cs typeface="Cochin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95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Cochin"/>
            <a:ea typeface="Cochin"/>
            <a:cs typeface="Cochin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Cochin"/>
            <a:ea typeface="Cochin"/>
            <a:cs typeface="Cochin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252</Words>
  <Application>Microsoft Macintosh PowerPoint</Application>
  <PresentationFormat>自訂</PresentationFormat>
  <Paragraphs>63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Formal</vt:lpstr>
      <vt:lpstr>A CHALLENGING BUT FEASIBLE BLOCKWISE-ADAPTIVE CHOSEN-PLAINTEXT ATTACK ON SSL </vt:lpstr>
      <vt:lpstr>Outline</vt:lpstr>
      <vt:lpstr>Outline</vt:lpstr>
      <vt:lpstr>SSL 3.0-CBC mode</vt:lpstr>
      <vt:lpstr>Outline</vt:lpstr>
      <vt:lpstr> attack on CBC</vt:lpstr>
      <vt:lpstr>Outline</vt:lpstr>
      <vt:lpstr>Attack Requirement</vt:lpstr>
      <vt:lpstr>Outline</vt:lpstr>
      <vt:lpstr>Feasibility</vt:lpstr>
      <vt:lpstr>Outline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CHALLENGING BUT FEASIBLE BLOCKWISE-ADAPTIVE CHOSEN-PLAINTEXT ATTACK ON SSL </dc:title>
  <cp:lastModifiedBy>Apple Apple</cp:lastModifiedBy>
  <cp:revision>6</cp:revision>
  <dcterms:modified xsi:type="dcterms:W3CDTF">2017-01-10T09:09:41Z</dcterms:modified>
</cp:coreProperties>
</file>