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96" r:id="rId1"/>
  </p:sldMasterIdLst>
  <p:notesMasterIdLst>
    <p:notesMasterId r:id="rId52"/>
  </p:notesMasterIdLst>
  <p:handoutMasterIdLst>
    <p:handoutMasterId r:id="rId53"/>
  </p:handoutMasterIdLst>
  <p:sldIdLst>
    <p:sldId id="298" r:id="rId2"/>
    <p:sldId id="260" r:id="rId3"/>
    <p:sldId id="261" r:id="rId4"/>
    <p:sldId id="262" r:id="rId5"/>
    <p:sldId id="312" r:id="rId6"/>
    <p:sldId id="313" r:id="rId7"/>
    <p:sldId id="334" r:id="rId8"/>
    <p:sldId id="335" r:id="rId9"/>
    <p:sldId id="316" r:id="rId10"/>
    <p:sldId id="317" r:id="rId11"/>
    <p:sldId id="263" r:id="rId12"/>
    <p:sldId id="264" r:id="rId13"/>
    <p:sldId id="318" r:id="rId14"/>
    <p:sldId id="319" r:id="rId15"/>
    <p:sldId id="265" r:id="rId16"/>
    <p:sldId id="336" r:id="rId17"/>
    <p:sldId id="320" r:id="rId18"/>
    <p:sldId id="337" r:id="rId19"/>
    <p:sldId id="338" r:id="rId20"/>
    <p:sldId id="339" r:id="rId21"/>
    <p:sldId id="324" r:id="rId22"/>
    <p:sldId id="268" r:id="rId23"/>
    <p:sldId id="321" r:id="rId24"/>
    <p:sldId id="322" r:id="rId25"/>
    <p:sldId id="269" r:id="rId26"/>
    <p:sldId id="325" r:id="rId27"/>
    <p:sldId id="326" r:id="rId28"/>
    <p:sldId id="273" r:id="rId29"/>
    <p:sldId id="309" r:id="rId30"/>
    <p:sldId id="274" r:id="rId31"/>
    <p:sldId id="275" r:id="rId32"/>
    <p:sldId id="276" r:id="rId33"/>
    <p:sldId id="279" r:id="rId34"/>
    <p:sldId id="304" r:id="rId35"/>
    <p:sldId id="305" r:id="rId36"/>
    <p:sldId id="330" r:id="rId37"/>
    <p:sldId id="282" r:id="rId38"/>
    <p:sldId id="306" r:id="rId39"/>
    <p:sldId id="307" r:id="rId40"/>
    <p:sldId id="288" r:id="rId41"/>
    <p:sldId id="310" r:id="rId42"/>
    <p:sldId id="290" r:id="rId43"/>
    <p:sldId id="293" r:id="rId44"/>
    <p:sldId id="308" r:id="rId45"/>
    <p:sldId id="294" r:id="rId46"/>
    <p:sldId id="295" r:id="rId47"/>
    <p:sldId id="296" r:id="rId48"/>
    <p:sldId id="331" r:id="rId49"/>
    <p:sldId id="332" r:id="rId50"/>
    <p:sldId id="300" r:id="rId51"/>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pitchFamily="34" charset="0"/>
      </a:defRPr>
    </a:lvl1pPr>
    <a:lvl2pPr marL="457200" algn="l" rtl="0" fontAlgn="base">
      <a:spcBef>
        <a:spcPct val="0"/>
      </a:spcBef>
      <a:spcAft>
        <a:spcPct val="0"/>
      </a:spcAft>
      <a:defRPr kern="1200">
        <a:solidFill>
          <a:schemeClr val="tx1"/>
        </a:solidFill>
        <a:latin typeface="Tahoma" pitchFamily="34" charset="0"/>
        <a:ea typeface="+mn-ea"/>
        <a:cs typeface="Arial" pitchFamily="34" charset="0"/>
      </a:defRPr>
    </a:lvl2pPr>
    <a:lvl3pPr marL="914400" algn="l" rtl="0" fontAlgn="base">
      <a:spcBef>
        <a:spcPct val="0"/>
      </a:spcBef>
      <a:spcAft>
        <a:spcPct val="0"/>
      </a:spcAft>
      <a:defRPr kern="1200">
        <a:solidFill>
          <a:schemeClr val="tx1"/>
        </a:solidFill>
        <a:latin typeface="Tahoma" pitchFamily="34" charset="0"/>
        <a:ea typeface="+mn-ea"/>
        <a:cs typeface="Arial" pitchFamily="34" charset="0"/>
      </a:defRPr>
    </a:lvl3pPr>
    <a:lvl4pPr marL="1371600" algn="l" rtl="0" fontAlgn="base">
      <a:spcBef>
        <a:spcPct val="0"/>
      </a:spcBef>
      <a:spcAft>
        <a:spcPct val="0"/>
      </a:spcAft>
      <a:defRPr kern="1200">
        <a:solidFill>
          <a:schemeClr val="tx1"/>
        </a:solidFill>
        <a:latin typeface="Tahoma" pitchFamily="34" charset="0"/>
        <a:ea typeface="+mn-ea"/>
        <a:cs typeface="Arial" pitchFamily="34" charset="0"/>
      </a:defRPr>
    </a:lvl4pPr>
    <a:lvl5pPr marL="1828800" algn="l" rtl="0" fontAlgn="base">
      <a:spcBef>
        <a:spcPct val="0"/>
      </a:spcBef>
      <a:spcAft>
        <a:spcPct val="0"/>
      </a:spcAft>
      <a:defRPr kern="1200">
        <a:solidFill>
          <a:schemeClr val="tx1"/>
        </a:solidFill>
        <a:latin typeface="Tahoma" pitchFamily="34" charset="0"/>
        <a:ea typeface="+mn-ea"/>
        <a:cs typeface="Arial" pitchFamily="34" charset="0"/>
      </a:defRPr>
    </a:lvl5pPr>
    <a:lvl6pPr marL="2286000" algn="l" defTabSz="914400" rtl="0" eaLnBrk="1" latinLnBrk="0" hangingPunct="1">
      <a:defRPr kern="1200">
        <a:solidFill>
          <a:schemeClr val="tx1"/>
        </a:solidFill>
        <a:latin typeface="Tahoma" pitchFamily="34" charset="0"/>
        <a:ea typeface="+mn-ea"/>
        <a:cs typeface="Arial" pitchFamily="34" charset="0"/>
      </a:defRPr>
    </a:lvl6pPr>
    <a:lvl7pPr marL="2743200" algn="l" defTabSz="914400" rtl="0" eaLnBrk="1" latinLnBrk="0" hangingPunct="1">
      <a:defRPr kern="1200">
        <a:solidFill>
          <a:schemeClr val="tx1"/>
        </a:solidFill>
        <a:latin typeface="Tahoma" pitchFamily="34" charset="0"/>
        <a:ea typeface="+mn-ea"/>
        <a:cs typeface="Arial" pitchFamily="34" charset="0"/>
      </a:defRPr>
    </a:lvl7pPr>
    <a:lvl8pPr marL="3200400" algn="l" defTabSz="914400" rtl="0" eaLnBrk="1" latinLnBrk="0" hangingPunct="1">
      <a:defRPr kern="1200">
        <a:solidFill>
          <a:schemeClr val="tx1"/>
        </a:solidFill>
        <a:latin typeface="Tahoma" pitchFamily="34" charset="0"/>
        <a:ea typeface="+mn-ea"/>
        <a:cs typeface="Arial" pitchFamily="34" charset="0"/>
      </a:defRPr>
    </a:lvl8pPr>
    <a:lvl9pPr marL="3657600" algn="l" defTabSz="914400" rtl="0" eaLnBrk="1" latinLnBrk="0" hangingPunct="1">
      <a:defRPr kern="1200">
        <a:solidFill>
          <a:schemeClr val="tx1"/>
        </a:solidFill>
        <a:latin typeface="Tahoma" pitchFamily="34" charset="0"/>
        <a:ea typeface="+mn-ea"/>
        <a:cs typeface="Arial"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1F0FF"/>
    <a:srgbClr val="D1E8FF"/>
    <a:srgbClr val="99CCFF"/>
    <a:srgbClr val="00CCFF"/>
    <a:srgbClr val="000000"/>
    <a:srgbClr val="0066FF"/>
    <a:srgbClr val="9900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74352" autoAdjust="0"/>
  </p:normalViewPr>
  <p:slideViewPr>
    <p:cSldViewPr snapToGrid="0">
      <p:cViewPr varScale="1">
        <p:scale>
          <a:sx n="73" d="100"/>
          <a:sy n="73" d="100"/>
        </p:scale>
        <p:origin x="-1920"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5" d="100"/>
          <a:sy n="55" d="100"/>
        </p:scale>
        <p:origin x="-285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handoutMaster" Target="handoutMasters/handoutMaster1.xml"/><Relationship Id="rId54" Type="http://schemas.openxmlformats.org/officeDocument/2006/relationships/printerSettings" Target="printerSettings/printerSettings1.bin"/><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1953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60419"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7295092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1150938" y="692150"/>
            <a:ext cx="4556125" cy="3416300"/>
          </a:xfrm>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41934055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1150938" y="692150"/>
            <a:ext cx="4556125" cy="3416300"/>
          </a:xfrm>
          <a:ln/>
        </p:spPr>
      </p:sp>
      <p:sp>
        <p:nvSpPr>
          <p:cNvPr id="716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Here we see the distinction</a:t>
            </a:r>
            <a:r>
              <a:rPr lang="en-US" altLang="en-US" baseline="0" dirty="0" smtClean="0">
                <a:cs typeface="Arial" pitchFamily="34" charset="0"/>
              </a:rPr>
              <a:t> between an entity type and an entity instance. The entity type is represented in the first two columns of this figure. It includes the names of the various attributes (remember what we talked about regarding data names), as well as the types of data. By contrast, the third and fourth columns represent two entity instances. These would be actual records (or rows) in the final database table that implements this entity type.</a:t>
            </a:r>
            <a:endParaRPr lang="en-US" altLang="en-US" dirty="0" smtClean="0">
              <a:cs typeface="Arial" pitchFamily="34" charset="0"/>
            </a:endParaRPr>
          </a:p>
        </p:txBody>
      </p:sp>
    </p:spTree>
    <p:extLst>
      <p:ext uri="{BB962C8B-B14F-4D97-AF65-F5344CB8AC3E}">
        <p14:creationId xmlns:p14="http://schemas.microsoft.com/office/powerpoint/2010/main" val="2153433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1150938" y="692150"/>
            <a:ext cx="4556125" cy="3416300"/>
          </a:xfrm>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 common mistake people make when they are learning to draw E-R diagrams, especially if they are already familiar with data process modeling (such as data flow diagramming), is to confuse data entities with other elements of an overall information systems model. A simple rule to avoid such confusion is that a true data entity will have many possible instances, each with a distinguishing characteristic, as well as one or more other descriptive pieces of data.</a:t>
            </a:r>
          </a:p>
        </p:txBody>
      </p:sp>
    </p:spTree>
    <p:extLst>
      <p:ext uri="{BB962C8B-B14F-4D97-AF65-F5344CB8AC3E}">
        <p14:creationId xmlns:p14="http://schemas.microsoft.com/office/powerpoint/2010/main" val="3936480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This figure illustrates</a:t>
            </a:r>
            <a:r>
              <a:rPr lang="en-US" baseline="0" dirty="0" smtClean="0"/>
              <a:t> a mistake many novices will make. The treasurer is a user of the system, and the expense report is an output of the system. Neither of these are entities that should be represented in the database or the ER model. The ER model should represent the objects that are of interest to the user and that will be displayed in the system output.</a:t>
            </a:r>
            <a:endParaRPr lang="en-US" dirty="0"/>
          </a:p>
        </p:txBody>
      </p:sp>
    </p:spTree>
    <p:extLst>
      <p:ext uri="{BB962C8B-B14F-4D97-AF65-F5344CB8AC3E}">
        <p14:creationId xmlns:p14="http://schemas.microsoft.com/office/powerpoint/2010/main" val="3117122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1150938" y="692150"/>
            <a:ext cx="4556125" cy="3416300"/>
          </a:xfrm>
          <a:ln/>
        </p:spPr>
      </p:sp>
      <p:sp>
        <p:nvSpPr>
          <p:cNvPr id="737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Most of the basic entity types to identify in an organization are classified as strong entity types. A strong entity type is one that exists independently of other entity types, so sometimes these are called “independent” entity types. In contrast, a weak entity type is an entity type whose existence depends on some other entity type, so these are sometimes called “dependent” entity types.</a:t>
            </a:r>
            <a:endParaRPr lang="en-US" altLang="en-US" dirty="0" smtClean="0">
              <a:cs typeface="Arial" pitchFamily="34" charset="0"/>
            </a:endParaRPr>
          </a:p>
        </p:txBody>
      </p:sp>
    </p:spTree>
    <p:extLst>
      <p:ext uri="{BB962C8B-B14F-4D97-AF65-F5344CB8AC3E}">
        <p14:creationId xmlns:p14="http://schemas.microsoft.com/office/powerpoint/2010/main" val="1461534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1150938" y="692150"/>
            <a:ext cx="4556125" cy="3416300"/>
          </a:xfrm>
          <a:ln/>
        </p:spPr>
      </p:sp>
      <p:sp>
        <p:nvSpPr>
          <p:cNvPr id="747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This figure shows an ER diagram depicting an identifying relationship between an identifying owner (the employee) and a weak entity (the employer’s dependent). Note that the dependent’s identifier is only a partial</a:t>
            </a:r>
            <a:r>
              <a:rPr lang="en-US" altLang="en-US" baseline="0" dirty="0" smtClean="0">
                <a:cs typeface="Arial" pitchFamily="34" charset="0"/>
              </a:rPr>
              <a:t> identifier. The full identification requires the identifying owner’s identifier as well. Also note the double lines that distinguish the weak entity and the identifying relationship.</a:t>
            </a:r>
          </a:p>
          <a:p>
            <a:pPr eaLnBrk="1" hangingPunct="1"/>
            <a:endParaRPr lang="en-US" altLang="en-US" baseline="0" dirty="0" smtClean="0">
              <a:cs typeface="Arial" pitchFamily="34" charset="0"/>
            </a:endParaRPr>
          </a:p>
        </p:txBody>
      </p:sp>
    </p:spTree>
    <p:extLst>
      <p:ext uri="{BB962C8B-B14F-4D97-AF65-F5344CB8AC3E}">
        <p14:creationId xmlns:p14="http://schemas.microsoft.com/office/powerpoint/2010/main" val="342062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577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5</a:t>
            </a:r>
          </a:p>
        </p:txBody>
      </p:sp>
      <p:sp>
        <p:nvSpPr>
          <p:cNvPr id="7578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578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5782" name="Rectangle 6"/>
          <p:cNvSpPr>
            <a:spLocks noGrp="1" noRot="1" noChangeAspect="1" noChangeArrowheads="1" noTextEdit="1"/>
          </p:cNvSpPr>
          <p:nvPr>
            <p:ph type="sldImg"/>
          </p:nvPr>
        </p:nvSpPr>
        <p:spPr>
          <a:xfrm>
            <a:off x="1150938" y="692150"/>
            <a:ext cx="4556125" cy="3416300"/>
          </a:xfrm>
          <a:ln cap="flat"/>
        </p:spPr>
      </p:sp>
      <p:sp>
        <p:nvSpPr>
          <p:cNvPr id="75783"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In addition to general guidelines</a:t>
            </a:r>
            <a:r>
              <a:rPr lang="en-US" altLang="en-US" baseline="0" dirty="0" smtClean="0">
                <a:cs typeface="Arial" pitchFamily="34" charset="0"/>
              </a:rPr>
              <a:t> about naming and defining data objects, there are some specific guidelines for naming entity types. These are listed here.</a:t>
            </a:r>
            <a:endParaRPr lang="en-US" altLang="en-US" dirty="0" smtClean="0">
              <a:cs typeface="Arial" pitchFamily="34" charset="0"/>
            </a:endParaRPr>
          </a:p>
        </p:txBody>
      </p:sp>
    </p:spTree>
    <p:extLst>
      <p:ext uri="{BB962C8B-B14F-4D97-AF65-F5344CB8AC3E}">
        <p14:creationId xmlns:p14="http://schemas.microsoft.com/office/powerpoint/2010/main" val="1321386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577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5</a:t>
            </a:r>
          </a:p>
        </p:txBody>
      </p:sp>
      <p:sp>
        <p:nvSpPr>
          <p:cNvPr id="7578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578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5782" name="Rectangle 6"/>
          <p:cNvSpPr>
            <a:spLocks noGrp="1" noRot="1" noChangeAspect="1" noChangeArrowheads="1" noTextEdit="1"/>
          </p:cNvSpPr>
          <p:nvPr>
            <p:ph type="sldImg"/>
          </p:nvPr>
        </p:nvSpPr>
        <p:spPr>
          <a:xfrm>
            <a:off x="1150938" y="692150"/>
            <a:ext cx="4556125" cy="3416300"/>
          </a:xfrm>
          <a:ln cap="flat"/>
        </p:spPr>
      </p:sp>
      <p:sp>
        <p:nvSpPr>
          <p:cNvPr id="75783"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In naming attributes, we use an initial capital letter followed by lowercase letters. If an attribute name consists of more than one word, we use a space between the words</a:t>
            </a:r>
          </a:p>
          <a:p>
            <a:r>
              <a:rPr lang="en-US" sz="1200" b="0" i="0" u="none" strike="noStrike" kern="1200" baseline="0" dirty="0" smtClean="0">
                <a:solidFill>
                  <a:schemeClr val="tx1"/>
                </a:solidFill>
                <a:latin typeface="Times New Roman" pitchFamily="18" charset="0"/>
                <a:ea typeface="+mn-ea"/>
                <a:cs typeface="Arial" charset="0"/>
              </a:rPr>
              <a:t>and we start each word with a capital letter, for example, Employee Name or Student Home Address. In E-R diagrams, we represent an attribute by placing its name in the</a:t>
            </a:r>
          </a:p>
          <a:p>
            <a:r>
              <a:rPr lang="en-US" sz="1200" b="0" i="0" u="none" strike="noStrike" kern="1200" baseline="0" dirty="0" smtClean="0">
                <a:solidFill>
                  <a:schemeClr val="tx1"/>
                </a:solidFill>
                <a:latin typeface="Times New Roman" pitchFamily="18" charset="0"/>
                <a:ea typeface="+mn-ea"/>
                <a:cs typeface="Arial" charset="0"/>
              </a:rPr>
              <a:t>entity it describes.</a:t>
            </a:r>
            <a:endParaRPr lang="en-US" altLang="en-US" dirty="0" smtClean="0">
              <a:cs typeface="Arial" pitchFamily="34" charset="0"/>
            </a:endParaRPr>
          </a:p>
        </p:txBody>
      </p:sp>
    </p:spTree>
    <p:extLst>
      <p:ext uri="{BB962C8B-B14F-4D97-AF65-F5344CB8AC3E}">
        <p14:creationId xmlns:p14="http://schemas.microsoft.com/office/powerpoint/2010/main" val="4226986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680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5</a:t>
            </a:r>
          </a:p>
        </p:txBody>
      </p:sp>
      <p:sp>
        <p:nvSpPr>
          <p:cNvPr id="7680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680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6806" name="Rectangle 6"/>
          <p:cNvSpPr>
            <a:spLocks noGrp="1" noRot="1" noChangeAspect="1" noChangeArrowheads="1" noTextEdit="1"/>
          </p:cNvSpPr>
          <p:nvPr>
            <p:ph type="sldImg"/>
          </p:nvPr>
        </p:nvSpPr>
        <p:spPr>
          <a:xfrm>
            <a:off x="1150938" y="692150"/>
            <a:ext cx="4556125" cy="3416300"/>
          </a:xfrm>
          <a:ln cap="flat"/>
        </p:spPr>
      </p:sp>
      <p:sp>
        <p:nvSpPr>
          <p:cNvPr id="76807"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This figure illustrates the various properties of an entity’s attributes. Required attributes must have a value, whereas optional attributes could be null. Note that the identifier is ALWAYS required. </a:t>
            </a:r>
          </a:p>
          <a:p>
            <a:pPr eaLnBrk="1" hangingPunct="1"/>
            <a:endParaRPr lang="en-US" altLang="en-US" dirty="0" smtClean="0">
              <a:cs typeface="Arial" pitchFamily="34" charset="0"/>
            </a:endParaRPr>
          </a:p>
          <a:p>
            <a:pPr eaLnBrk="1" hangingPunct="1"/>
            <a:r>
              <a:rPr lang="en-US" altLang="en-US" dirty="0" smtClean="0">
                <a:cs typeface="Arial" pitchFamily="34" charset="0"/>
              </a:rPr>
              <a:t>In this case, the student’s major is optional because a student may not yet have declared a major. All the other attributes, however, are required.</a:t>
            </a:r>
          </a:p>
        </p:txBody>
      </p:sp>
    </p:spTree>
    <p:extLst>
      <p:ext uri="{BB962C8B-B14F-4D97-AF65-F5344CB8AC3E}">
        <p14:creationId xmlns:p14="http://schemas.microsoft.com/office/powerpoint/2010/main" val="15830813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xfrm>
            <a:off x="1150938" y="692150"/>
            <a:ext cx="4556125" cy="3416300"/>
          </a:xfrm>
          <a:ln/>
        </p:spPr>
      </p:sp>
      <p:sp>
        <p:nvSpPr>
          <p:cNvPr id="583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In relational database terms, the word field is synonymous</a:t>
            </a:r>
            <a:r>
              <a:rPr lang="en-US" altLang="en-US" baseline="0" dirty="0" smtClean="0">
                <a:cs typeface="Arial" pitchFamily="34" charset="0"/>
              </a:rPr>
              <a:t> with column. Fields correspond roughly with attributes in ER and EER models.</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During conceptual modeling, you identified the attributes for each entity type. During logical design, you converted the entities and attributes of the ER model to relations (tables) and columns (fields). Now, during physical design you give details of the fields. In actuality, some of these things could be part of logical design.</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In some respects, logical design and physical design blend together. In other respects physical design blends with implementation. There are not always hard-and-fast boundaries between these phases of the SDLC.</a:t>
            </a:r>
            <a:endParaRPr lang="en-US" altLang="en-US" dirty="0" smtClean="0">
              <a:cs typeface="Arial" pitchFamily="34" charset="0"/>
            </a:endParaRPr>
          </a:p>
        </p:txBody>
      </p:sp>
    </p:spTree>
    <p:extLst>
      <p:ext uri="{BB962C8B-B14F-4D97-AF65-F5344CB8AC3E}">
        <p14:creationId xmlns:p14="http://schemas.microsoft.com/office/powerpoint/2010/main" val="912359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xfrm>
            <a:off x="1150938" y="692150"/>
            <a:ext cx="4556125" cy="3416300"/>
          </a:xfrm>
          <a:ln/>
        </p:spPr>
      </p:sp>
      <p:sp>
        <p:nvSpPr>
          <p:cNvPr id="593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 data type is a detailed coding scheme recognized by system software, such as a DBMS, for representing organizational data. The data type specifies the bit pattern of data stored in that coding scheme. There are many ways in which data could be physically represented. For data used</a:t>
            </a:r>
            <a:r>
              <a:rPr lang="en-US" altLang="en-US" baseline="0" dirty="0" smtClean="0">
                <a:cs typeface="Arial" pitchFamily="34" charset="0"/>
              </a:rPr>
              <a:t> in mathematical calculations, numeric fields should be used. For text displays, there are a variety of character based representations, some of which are fixed length and some of variable length. Other data types include dates, binary representations for images or audio, and even specialized types for XML and other representations.</a:t>
            </a:r>
            <a:endParaRPr lang="en-US" altLang="en-US" dirty="0" smtClean="0">
              <a:cs typeface="Arial" pitchFamily="34" charset="0"/>
            </a:endParaRPr>
          </a:p>
        </p:txBody>
      </p:sp>
    </p:spTree>
    <p:extLst>
      <p:ext uri="{BB962C8B-B14F-4D97-AF65-F5344CB8AC3E}">
        <p14:creationId xmlns:p14="http://schemas.microsoft.com/office/powerpoint/2010/main" val="1807577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6553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2</a:t>
            </a:r>
          </a:p>
        </p:txBody>
      </p:sp>
      <p:sp>
        <p:nvSpPr>
          <p:cNvPr id="6554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6554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65542" name="Rectangle 6"/>
          <p:cNvSpPr>
            <a:spLocks noGrp="1" noRot="1" noChangeAspect="1" noChangeArrowheads="1" noTextEdit="1"/>
          </p:cNvSpPr>
          <p:nvPr>
            <p:ph type="sldImg"/>
          </p:nvPr>
        </p:nvSpPr>
        <p:spPr>
          <a:xfrm>
            <a:off x="1150938" y="692150"/>
            <a:ext cx="4556125" cy="3416300"/>
          </a:xfrm>
          <a:ln cap="flat"/>
        </p:spPr>
      </p:sp>
      <p:sp>
        <p:nvSpPr>
          <p:cNvPr id="65543"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16802928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1150938" y="692150"/>
            <a:ext cx="4556125" cy="3416300"/>
          </a:xfrm>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In most DBMSs, data integrity controls can be built into the physical structure of the fields and controls enforced by the DBMS on those fields. SQL has constructs to enforce these rules, as we will see in chapter 6. </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The data type enforces one form of data integrity control because it may limit the type of data (numeric or character) and the length of a field value. Others include default values, allowable ranges of values, whether or not a value is required (null value controls), and enforcing relationships and their cardinality constraints via primary-to-foreign key matchups.</a:t>
            </a:r>
            <a:endParaRPr lang="en-US" altLang="en-US" dirty="0" smtClean="0">
              <a:cs typeface="Arial" pitchFamily="34" charset="0"/>
            </a:endParaRPr>
          </a:p>
        </p:txBody>
      </p:sp>
    </p:spTree>
    <p:extLst>
      <p:ext uri="{BB962C8B-B14F-4D97-AF65-F5344CB8AC3E}">
        <p14:creationId xmlns:p14="http://schemas.microsoft.com/office/powerpoint/2010/main" val="28179365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782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6</a:t>
            </a:r>
          </a:p>
        </p:txBody>
      </p:sp>
      <p:sp>
        <p:nvSpPr>
          <p:cNvPr id="7782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782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7830" name="Rectangle 6"/>
          <p:cNvSpPr>
            <a:spLocks noGrp="1" noRot="1" noChangeAspect="1" noChangeArrowheads="1" noTextEdit="1"/>
          </p:cNvSpPr>
          <p:nvPr>
            <p:ph type="sldImg"/>
          </p:nvPr>
        </p:nvSpPr>
        <p:spPr>
          <a:xfrm>
            <a:off x="1150938" y="692150"/>
            <a:ext cx="4556125" cy="3416300"/>
          </a:xfrm>
          <a:ln cap="flat"/>
        </p:spPr>
      </p:sp>
      <p:sp>
        <p:nvSpPr>
          <p:cNvPr id="77831"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Sometimes many attributes are related to each other, such as the elements of an address. In this case they can be grouped into a composite attribute.</a:t>
            </a:r>
            <a:r>
              <a:rPr lang="en-US" altLang="en-US" baseline="0" dirty="0" smtClean="0">
                <a:cs typeface="Arial" pitchFamily="34" charset="0"/>
              </a:rPr>
              <a:t> For simplicity, we can refer to the “employee address”, but if we want more detail we can break it into street, city, state, and postal code. So, this way we have the option to describe the attribute at a macro or at a micro level. Note the use of parentheses for encompassing the components of a composite attribute.</a:t>
            </a:r>
            <a:endParaRPr lang="en-US" altLang="en-US" dirty="0" smtClean="0">
              <a:cs typeface="Arial" pitchFamily="34" charset="0"/>
            </a:endParaRPr>
          </a:p>
        </p:txBody>
      </p:sp>
    </p:spTree>
    <p:extLst>
      <p:ext uri="{BB962C8B-B14F-4D97-AF65-F5344CB8AC3E}">
        <p14:creationId xmlns:p14="http://schemas.microsoft.com/office/powerpoint/2010/main" val="16994026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885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12</a:t>
            </a:r>
          </a:p>
        </p:txBody>
      </p:sp>
      <p:sp>
        <p:nvSpPr>
          <p:cNvPr id="7885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885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8854" name="Rectangle 6"/>
          <p:cNvSpPr>
            <a:spLocks noGrp="1" noRot="1" noChangeAspect="1" noChangeArrowheads="1" noTextEdit="1"/>
          </p:cNvSpPr>
          <p:nvPr>
            <p:ph type="sldImg"/>
          </p:nvPr>
        </p:nvSpPr>
        <p:spPr>
          <a:xfrm>
            <a:off x="1150938" y="692150"/>
            <a:ext cx="4556125" cy="3416300"/>
          </a:xfrm>
          <a:ln cap="flat"/>
        </p:spPr>
      </p:sp>
      <p:sp>
        <p:nvSpPr>
          <p:cNvPr id="78855"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 multivalued attribute is not the same as a composite attribute, although novices may confuse these terms. A composite attribute is one that has many parts, such as an address composed of street, city, state, and zip. By contrast, a multivalued attribute is one that can have many different values, such as an employee being able to do many things.</a:t>
            </a:r>
          </a:p>
          <a:p>
            <a:pPr eaLnBrk="1" hangingPunct="1"/>
            <a:endParaRPr lang="en-US" altLang="en-US" dirty="0" smtClean="0">
              <a:cs typeface="Arial" pitchFamily="34" charset="0"/>
            </a:endParaRPr>
          </a:p>
          <a:p>
            <a:pPr eaLnBrk="1" hangingPunct="1"/>
            <a:r>
              <a:rPr lang="en-US" altLang="en-US" dirty="0" smtClean="0">
                <a:cs typeface="Arial" pitchFamily="34" charset="0"/>
              </a:rPr>
              <a:t>Note that a derived attribute is not one that is physically stored in the database, but rather</a:t>
            </a:r>
            <a:r>
              <a:rPr lang="en-US" altLang="en-US" baseline="0" dirty="0" smtClean="0">
                <a:cs typeface="Arial" pitchFamily="34" charset="0"/>
              </a:rPr>
              <a:t> one that is calculated based on the value of another. The length of time employed, or a person’s age, are classic examples, as they are calculated based on a fixed starting point (date hired or birthdate).</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Attributes could be both composite and multivalued, and even also derived. So these are distinct concepts.</a:t>
            </a:r>
            <a:endParaRPr lang="en-US" altLang="en-US" dirty="0" smtClean="0">
              <a:cs typeface="Arial" pitchFamily="34" charset="0"/>
            </a:endParaRPr>
          </a:p>
        </p:txBody>
      </p:sp>
    </p:spTree>
    <p:extLst>
      <p:ext uri="{BB962C8B-B14F-4D97-AF65-F5344CB8AC3E}">
        <p14:creationId xmlns:p14="http://schemas.microsoft.com/office/powerpoint/2010/main" val="4609955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987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6</a:t>
            </a:r>
          </a:p>
        </p:txBody>
      </p:sp>
      <p:sp>
        <p:nvSpPr>
          <p:cNvPr id="7987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987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9878" name="Rectangle 6"/>
          <p:cNvSpPr>
            <a:spLocks noGrp="1" noRot="1" noChangeAspect="1" noChangeArrowheads="1" noTextEdit="1"/>
          </p:cNvSpPr>
          <p:nvPr>
            <p:ph type="sldImg"/>
          </p:nvPr>
        </p:nvSpPr>
        <p:spPr>
          <a:xfrm>
            <a:off x="1150938" y="692150"/>
            <a:ext cx="4556125" cy="3416300"/>
          </a:xfrm>
          <a:ln cap="flat"/>
        </p:spPr>
      </p:sp>
      <p:sp>
        <p:nvSpPr>
          <p:cNvPr id="79879"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cs typeface="Arial" pitchFamily="34" charset="0"/>
              </a:rPr>
              <a:t>Every entity type should have an identifier attribute. </a:t>
            </a:r>
            <a:r>
              <a:rPr lang="en-US" sz="1200" b="0" i="0" u="none" strike="noStrike" kern="1200" baseline="0" dirty="0" smtClean="0">
                <a:solidFill>
                  <a:schemeClr val="tx1"/>
                </a:solidFill>
                <a:latin typeface="Times New Roman" pitchFamily="18" charset="0"/>
                <a:ea typeface="+mn-ea"/>
                <a:cs typeface="Arial" charset="0"/>
              </a:rPr>
              <a:t>No two instances of the entity type may have the same value for the identifier attribute. For example, a person (employee, student, etc.) cannot rely on the first and last name to be an identifier, because many people could have the same name. Rather, the identifier should be something like an employee ID, a social security number, or some other absolutely unique value.</a:t>
            </a:r>
            <a:endParaRPr lang="en-US" altLang="en-US" dirty="0" smtClean="0">
              <a:cs typeface="Arial" pitchFamily="34" charset="0"/>
            </a:endParaRPr>
          </a:p>
        </p:txBody>
      </p:sp>
    </p:spTree>
    <p:extLst>
      <p:ext uri="{BB962C8B-B14F-4D97-AF65-F5344CB8AC3E}">
        <p14:creationId xmlns:p14="http://schemas.microsoft.com/office/powerpoint/2010/main" val="1893796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089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7</a:t>
            </a:r>
          </a:p>
        </p:txBody>
      </p:sp>
      <p:sp>
        <p:nvSpPr>
          <p:cNvPr id="8090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090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0902" name="Rectangle 6"/>
          <p:cNvSpPr>
            <a:spLocks noGrp="1" noRot="1" noChangeAspect="1" noChangeArrowheads="1" noTextEdit="1"/>
          </p:cNvSpPr>
          <p:nvPr>
            <p:ph type="sldImg"/>
          </p:nvPr>
        </p:nvSpPr>
        <p:spPr>
          <a:xfrm>
            <a:off x="1150938" y="692150"/>
            <a:ext cx="4556125" cy="3416300"/>
          </a:xfrm>
          <a:ln cap="flat"/>
        </p:spPr>
      </p:sp>
      <p:sp>
        <p:nvSpPr>
          <p:cNvPr id="80903"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An identifier</a:t>
            </a:r>
            <a:r>
              <a:rPr lang="en-US" altLang="en-US" baseline="0" dirty="0" smtClean="0">
                <a:cs typeface="Arial" pitchFamily="34" charset="0"/>
              </a:rPr>
              <a:t> in he ER model will eventually become a primary key in the resulting database table. We’ll see this in a later chapter. Identifiers are required, so cannot be devoid of value. And it should be constant. Consider an employee ID or a social security number. These do not change.  A person’s name or home address, however, could change. Also, identifiers must be unique. Several people could have the same name.</a:t>
            </a:r>
            <a:endParaRPr lang="en-US" altLang="en-US" dirty="0" smtClean="0">
              <a:cs typeface="Arial" pitchFamily="34" charset="0"/>
            </a:endParaRPr>
          </a:p>
        </p:txBody>
      </p:sp>
    </p:spTree>
    <p:extLst>
      <p:ext uri="{BB962C8B-B14F-4D97-AF65-F5344CB8AC3E}">
        <p14:creationId xmlns:p14="http://schemas.microsoft.com/office/powerpoint/2010/main" val="39516233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192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14</a:t>
            </a:r>
          </a:p>
        </p:txBody>
      </p:sp>
      <p:sp>
        <p:nvSpPr>
          <p:cNvPr id="8192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192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1926" name="Rectangle 6"/>
          <p:cNvSpPr>
            <a:spLocks noGrp="1" noRot="1" noChangeAspect="1" noChangeArrowheads="1" noTextEdit="1"/>
          </p:cNvSpPr>
          <p:nvPr>
            <p:ph type="sldImg"/>
          </p:nvPr>
        </p:nvSpPr>
        <p:spPr>
          <a:xfrm>
            <a:off x="1150938" y="692150"/>
            <a:ext cx="4556125" cy="3416300"/>
          </a:xfrm>
          <a:ln cap="flat"/>
        </p:spPr>
      </p:sp>
      <p:sp>
        <p:nvSpPr>
          <p:cNvPr id="81927"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In the ER diagram, and identifier will be underlined. Note also that required attributes are typically boldfaced, so all identifiers will be boldfaced as well. If an identifier is composite, then all its component parts are required.</a:t>
            </a:r>
          </a:p>
        </p:txBody>
      </p:sp>
    </p:spTree>
    <p:extLst>
      <p:ext uri="{BB962C8B-B14F-4D97-AF65-F5344CB8AC3E}">
        <p14:creationId xmlns:p14="http://schemas.microsoft.com/office/powerpoint/2010/main" val="13893622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294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7</a:t>
            </a:r>
          </a:p>
        </p:txBody>
      </p:sp>
      <p:sp>
        <p:nvSpPr>
          <p:cNvPr id="8294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294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2950" name="Rectangle 6"/>
          <p:cNvSpPr>
            <a:spLocks noGrp="1" noRot="1" noChangeAspect="1" noChangeArrowheads="1" noTextEdit="1"/>
          </p:cNvSpPr>
          <p:nvPr>
            <p:ph type="sldImg"/>
          </p:nvPr>
        </p:nvSpPr>
        <p:spPr>
          <a:xfrm>
            <a:off x="1150938" y="692150"/>
            <a:ext cx="4556125" cy="3416300"/>
          </a:xfrm>
          <a:ln cap="flat"/>
        </p:spPr>
      </p:sp>
      <p:sp>
        <p:nvSpPr>
          <p:cNvPr id="82951"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As with all other data objects, there are guidelines for naming and defining attributes.</a:t>
            </a:r>
            <a:r>
              <a:rPr lang="en-US" altLang="en-US" baseline="0" dirty="0" smtClean="0">
                <a:cs typeface="Arial" pitchFamily="34" charset="0"/>
              </a:rPr>
              <a:t> T</a:t>
            </a:r>
            <a:r>
              <a:rPr lang="en-US" altLang="en-US" dirty="0" smtClean="0">
                <a:cs typeface="Arial" pitchFamily="34" charset="0"/>
              </a:rPr>
              <a:t>hese are listed in this</a:t>
            </a:r>
            <a:r>
              <a:rPr lang="en-US" altLang="en-US" baseline="0" dirty="0" smtClean="0">
                <a:cs typeface="Arial" pitchFamily="34" charset="0"/>
              </a:rPr>
              <a:t> slide and the next.</a:t>
            </a:r>
          </a:p>
          <a:p>
            <a:pPr eaLnBrk="1" hangingPunct="1"/>
            <a:endParaRPr lang="en-US" altLang="en-US" baseline="0" dirty="0" smtClean="0">
              <a:cs typeface="Arial" pitchFamily="34" charset="0"/>
            </a:endParaRPr>
          </a:p>
          <a:p>
            <a:r>
              <a:rPr lang="en-US" sz="1200" b="0" i="0" u="none" strike="noStrike" kern="1200" baseline="0" dirty="0" smtClean="0">
                <a:solidFill>
                  <a:schemeClr val="tx1"/>
                </a:solidFill>
                <a:latin typeface="Times New Roman" pitchFamily="18" charset="0"/>
                <a:ea typeface="+mn-ea"/>
                <a:cs typeface="Arial" charset="0"/>
              </a:rPr>
              <a:t>A common naming format is [Entity type name { [ Qualifier ] } ] Class, where [ . . . ] is an optional clause, and { . . . } indicates that the clause may repeat. </a:t>
            </a:r>
            <a:r>
              <a:rPr lang="en-US" sz="1200" b="0" i="1" u="none" strike="noStrike" kern="1200" baseline="0" dirty="0" smtClean="0">
                <a:solidFill>
                  <a:schemeClr val="tx1"/>
                </a:solidFill>
                <a:latin typeface="Times New Roman" pitchFamily="18" charset="0"/>
                <a:ea typeface="+mn-ea"/>
                <a:cs typeface="Arial" charset="0"/>
              </a:rPr>
              <a:t>Entity type</a:t>
            </a:r>
          </a:p>
          <a:p>
            <a:r>
              <a:rPr lang="en-US" sz="1200" b="0" i="1" u="none" strike="noStrike" kern="1200" baseline="0" dirty="0" smtClean="0">
                <a:solidFill>
                  <a:schemeClr val="tx1"/>
                </a:solidFill>
                <a:latin typeface="Times New Roman" pitchFamily="18" charset="0"/>
                <a:ea typeface="+mn-ea"/>
                <a:cs typeface="Arial" charset="0"/>
              </a:rPr>
              <a:t>name </a:t>
            </a:r>
            <a:r>
              <a:rPr lang="en-US" sz="1200" b="0" i="0" u="none" strike="noStrike" kern="1200" baseline="0" dirty="0" smtClean="0">
                <a:solidFill>
                  <a:schemeClr val="tx1"/>
                </a:solidFill>
                <a:latin typeface="Times New Roman" pitchFamily="18" charset="0"/>
                <a:ea typeface="+mn-ea"/>
                <a:cs typeface="Arial" charset="0"/>
              </a:rPr>
              <a:t>is the name of the entity with which the attribute is associated. The entity type name may be used to make the attribute name explicit. It is almost always</a:t>
            </a:r>
          </a:p>
          <a:p>
            <a:r>
              <a:rPr lang="en-US" sz="1200" b="0" i="0" u="none" strike="noStrike" kern="1200" baseline="0" dirty="0" smtClean="0">
                <a:solidFill>
                  <a:schemeClr val="tx1"/>
                </a:solidFill>
                <a:latin typeface="Times New Roman" pitchFamily="18" charset="0"/>
                <a:ea typeface="+mn-ea"/>
                <a:cs typeface="Arial" charset="0"/>
              </a:rPr>
              <a:t>used for the identifier attribute (e.g., Customer ID) of each entity type. </a:t>
            </a:r>
            <a:r>
              <a:rPr lang="en-US" sz="1200" b="0" i="1" u="none" strike="noStrike" kern="1200" baseline="0" dirty="0" smtClean="0">
                <a:solidFill>
                  <a:schemeClr val="tx1"/>
                </a:solidFill>
                <a:latin typeface="Times New Roman" pitchFamily="18" charset="0"/>
                <a:ea typeface="+mn-ea"/>
                <a:cs typeface="Arial" charset="0"/>
              </a:rPr>
              <a:t>Class </a:t>
            </a:r>
            <a:r>
              <a:rPr lang="en-US" sz="1200" b="0" i="0" u="none" strike="noStrike" kern="1200" baseline="0" dirty="0" smtClean="0">
                <a:solidFill>
                  <a:schemeClr val="tx1"/>
                </a:solidFill>
                <a:latin typeface="Times New Roman" pitchFamily="18" charset="0"/>
                <a:ea typeface="+mn-ea"/>
                <a:cs typeface="Arial" charset="0"/>
              </a:rPr>
              <a:t>is a phrase from a list of phrases defined by the organization that are the permissible</a:t>
            </a:r>
          </a:p>
          <a:p>
            <a:r>
              <a:rPr lang="en-US" sz="1200" b="0" i="0" u="none" strike="noStrike" kern="1200" baseline="0" dirty="0" smtClean="0">
                <a:solidFill>
                  <a:schemeClr val="tx1"/>
                </a:solidFill>
                <a:latin typeface="Times New Roman" pitchFamily="18" charset="0"/>
                <a:ea typeface="+mn-ea"/>
                <a:cs typeface="Arial" charset="0"/>
              </a:rPr>
              <a:t>characteristics or properties of entities (or abbreviations of these characteristics). For example, permissible values (and associated approved abbreviations)</a:t>
            </a:r>
          </a:p>
          <a:p>
            <a:r>
              <a:rPr lang="en-US" sz="1200" b="0" i="0" u="none" strike="noStrike" kern="1200" baseline="0" dirty="0" smtClean="0">
                <a:solidFill>
                  <a:schemeClr val="tx1"/>
                </a:solidFill>
                <a:latin typeface="Times New Roman" pitchFamily="18" charset="0"/>
                <a:ea typeface="+mn-ea"/>
                <a:cs typeface="Arial" charset="0"/>
              </a:rPr>
              <a:t>for Class might be Name (Nm), Identifier (ID), Date (Dt), or Amount (</a:t>
            </a:r>
            <a:r>
              <a:rPr lang="en-US" sz="1200" b="0" i="0" u="none" strike="noStrike" kern="1200" baseline="0" dirty="0" err="1" smtClean="0">
                <a:solidFill>
                  <a:schemeClr val="tx1"/>
                </a:solidFill>
                <a:latin typeface="Times New Roman" pitchFamily="18" charset="0"/>
                <a:ea typeface="+mn-ea"/>
                <a:cs typeface="Arial" charset="0"/>
              </a:rPr>
              <a:t>Amt</a:t>
            </a:r>
            <a:r>
              <a:rPr lang="en-US" sz="1200" b="0" i="0" u="none" strike="noStrike" kern="1200" baseline="0" dirty="0" smtClean="0">
                <a:solidFill>
                  <a:schemeClr val="tx1"/>
                </a:solidFill>
                <a:latin typeface="Times New Roman" pitchFamily="18" charset="0"/>
                <a:ea typeface="+mn-ea"/>
                <a:cs typeface="Arial" charset="0"/>
              </a:rPr>
              <a:t>). Class is required. </a:t>
            </a:r>
            <a:r>
              <a:rPr lang="en-US" sz="1200" b="0" i="1" u="none" strike="noStrike" kern="1200" baseline="0" dirty="0" smtClean="0">
                <a:solidFill>
                  <a:schemeClr val="tx1"/>
                </a:solidFill>
                <a:latin typeface="Times New Roman" pitchFamily="18" charset="0"/>
                <a:ea typeface="+mn-ea"/>
                <a:cs typeface="Arial" charset="0"/>
              </a:rPr>
              <a:t>Qualifier </a:t>
            </a:r>
            <a:r>
              <a:rPr lang="en-US" sz="1200" b="0" i="0" u="none" strike="noStrike" kern="1200" baseline="0" dirty="0" smtClean="0">
                <a:solidFill>
                  <a:schemeClr val="tx1"/>
                </a:solidFill>
                <a:latin typeface="Times New Roman" pitchFamily="18" charset="0"/>
                <a:ea typeface="+mn-ea"/>
                <a:cs typeface="Arial" charset="0"/>
              </a:rPr>
              <a:t>(optional) is a phrase from a list of phrases defined by the</a:t>
            </a:r>
          </a:p>
          <a:p>
            <a:r>
              <a:rPr lang="en-US" sz="1200" b="0" i="0" u="none" strike="noStrike" kern="1200" baseline="0" dirty="0" smtClean="0">
                <a:solidFill>
                  <a:schemeClr val="tx1"/>
                </a:solidFill>
                <a:latin typeface="Times New Roman" pitchFamily="18" charset="0"/>
                <a:ea typeface="+mn-ea"/>
                <a:cs typeface="Arial" charset="0"/>
              </a:rPr>
              <a:t>organization that are used to place constraints on classes.</a:t>
            </a:r>
            <a:endParaRPr lang="en-US" altLang="en-US" dirty="0" smtClean="0">
              <a:cs typeface="Arial" pitchFamily="34" charset="0"/>
            </a:endParaRPr>
          </a:p>
        </p:txBody>
      </p:sp>
    </p:spTree>
    <p:extLst>
      <p:ext uri="{BB962C8B-B14F-4D97-AF65-F5344CB8AC3E}">
        <p14:creationId xmlns:p14="http://schemas.microsoft.com/office/powerpoint/2010/main" val="41457181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397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7</a:t>
            </a:r>
          </a:p>
        </p:txBody>
      </p:sp>
      <p:sp>
        <p:nvSpPr>
          <p:cNvPr id="8397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397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3974" name="Rectangle 6"/>
          <p:cNvSpPr>
            <a:spLocks noGrp="1" noRot="1" noChangeAspect="1" noChangeArrowheads="1" noTextEdit="1"/>
          </p:cNvSpPr>
          <p:nvPr>
            <p:ph type="sldImg"/>
          </p:nvPr>
        </p:nvSpPr>
        <p:spPr>
          <a:xfrm>
            <a:off x="1150938" y="692150"/>
            <a:ext cx="4556125" cy="3416300"/>
          </a:xfrm>
          <a:ln cap="flat"/>
        </p:spPr>
      </p:sp>
      <p:sp>
        <p:nvSpPr>
          <p:cNvPr id="83975"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18093453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xfrm>
            <a:off x="1150938" y="692150"/>
            <a:ext cx="4556125" cy="3416300"/>
          </a:xfrm>
          <a:ln/>
        </p:spPr>
      </p:sp>
      <p:sp>
        <p:nvSpPr>
          <p:cNvPr id="849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29278649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601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17</a:t>
            </a:r>
          </a:p>
        </p:txBody>
      </p:sp>
      <p:sp>
        <p:nvSpPr>
          <p:cNvPr id="8602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602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6022" name="Rectangle 6"/>
          <p:cNvSpPr>
            <a:spLocks noGrp="1" noRot="1" noChangeAspect="1" noChangeArrowheads="1" noTextEdit="1"/>
          </p:cNvSpPr>
          <p:nvPr>
            <p:ph type="sldImg"/>
          </p:nvPr>
        </p:nvSpPr>
        <p:spPr>
          <a:xfrm>
            <a:off x="1150938" y="692150"/>
            <a:ext cx="4556125" cy="3416300"/>
          </a:xfrm>
          <a:ln cap="flat"/>
        </p:spPr>
      </p:sp>
      <p:sp>
        <p:nvSpPr>
          <p:cNvPr id="86023"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This figure illustrates the difference between relationship types and relationship instances.</a:t>
            </a:r>
            <a:r>
              <a:rPr lang="en-US" altLang="en-US" baseline="0" dirty="0" smtClean="0">
                <a:cs typeface="Arial" pitchFamily="34" charset="0"/>
              </a:rPr>
              <a:t> The ER diagram depicts types. It depicts both entity types and relationship types. The actual data that would be in the database constitutes instances, both relationship and entity instances.</a:t>
            </a:r>
            <a:endParaRPr lang="en-US" altLang="en-US" dirty="0" smtClean="0">
              <a:cs typeface="Arial" pitchFamily="34" charset="0"/>
            </a:endParaRPr>
          </a:p>
        </p:txBody>
      </p:sp>
    </p:spTree>
    <p:extLst>
      <p:ext uri="{BB962C8B-B14F-4D97-AF65-F5344CB8AC3E}">
        <p14:creationId xmlns:p14="http://schemas.microsoft.com/office/powerpoint/2010/main" val="1600565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6656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3</a:t>
            </a:r>
          </a:p>
        </p:txBody>
      </p:sp>
      <p:sp>
        <p:nvSpPr>
          <p:cNvPr id="6656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6656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66566" name="Rectangle 6"/>
          <p:cNvSpPr>
            <a:spLocks noGrp="1" noRot="1" noChangeAspect="1" noChangeArrowheads="1" noTextEdit="1"/>
          </p:cNvSpPr>
          <p:nvPr>
            <p:ph type="sldImg"/>
          </p:nvPr>
        </p:nvSpPr>
        <p:spPr>
          <a:xfrm>
            <a:off x="1150938" y="692150"/>
            <a:ext cx="4556125" cy="3416300"/>
          </a:xfrm>
          <a:ln cap="flat"/>
        </p:spPr>
      </p:sp>
      <p:sp>
        <p:nvSpPr>
          <p:cNvPr id="66567"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Entity relationship (ER) diagrams include rectangles representing entities, and lines between the entities representing relationships. Relationships have cardinalities, which can be one-to-one, one-to-many, or many-to-many. In addition, on each side of</a:t>
            </a:r>
            <a:r>
              <a:rPr lang="en-US" altLang="en-US" baseline="0" dirty="0" smtClean="0">
                <a:cs typeface="Arial" pitchFamily="34" charset="0"/>
              </a:rPr>
              <a:t> the relationship you can specify that it is mandatory or optional. </a:t>
            </a:r>
            <a:endParaRPr lang="en-US" altLang="en-US" dirty="0" smtClean="0">
              <a:cs typeface="Arial" pitchFamily="34" charset="0"/>
            </a:endParaRPr>
          </a:p>
        </p:txBody>
      </p:sp>
    </p:spTree>
    <p:extLst>
      <p:ext uri="{BB962C8B-B14F-4D97-AF65-F5344CB8AC3E}">
        <p14:creationId xmlns:p14="http://schemas.microsoft.com/office/powerpoint/2010/main" val="19951928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704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16</a:t>
            </a:r>
          </a:p>
        </p:txBody>
      </p:sp>
      <p:sp>
        <p:nvSpPr>
          <p:cNvPr id="8704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704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7046" name="Rectangle 6"/>
          <p:cNvSpPr>
            <a:spLocks noGrp="1" noRot="1" noChangeAspect="1" noChangeArrowheads="1" noTextEdit="1"/>
          </p:cNvSpPr>
          <p:nvPr>
            <p:ph type="sldImg"/>
          </p:nvPr>
        </p:nvSpPr>
        <p:spPr>
          <a:xfrm>
            <a:off x="1150938" y="692150"/>
            <a:ext cx="4556125" cy="3416300"/>
          </a:xfrm>
          <a:ln cap="flat"/>
        </p:spPr>
      </p:sp>
      <p:sp>
        <p:nvSpPr>
          <p:cNvPr id="87047"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Most relationships are</a:t>
            </a:r>
            <a:r>
              <a:rPr lang="en-US" altLang="en-US" baseline="0" dirty="0" smtClean="0">
                <a:cs typeface="Arial" pitchFamily="34" charset="0"/>
              </a:rPr>
              <a:t> of binary degree. But it is possible to have any number of entities involved in a relationship “Ternary” refers to three. If you have more than that, it is sometimes referred to generically as an “n-</a:t>
            </a:r>
            <a:r>
              <a:rPr lang="en-US" altLang="en-US" baseline="0" dirty="0" err="1" smtClean="0">
                <a:cs typeface="Arial" pitchFamily="34" charset="0"/>
              </a:rPr>
              <a:t>ary</a:t>
            </a:r>
            <a:r>
              <a:rPr lang="en-US" altLang="en-US" baseline="0" dirty="0" smtClean="0">
                <a:cs typeface="Arial" pitchFamily="34" charset="0"/>
              </a:rPr>
              <a:t>” relationship.</a:t>
            </a:r>
            <a:endParaRPr lang="en-US" altLang="en-US" dirty="0" smtClean="0">
              <a:cs typeface="Arial" pitchFamily="34" charset="0"/>
            </a:endParaRPr>
          </a:p>
        </p:txBody>
      </p:sp>
    </p:spTree>
    <p:extLst>
      <p:ext uri="{BB962C8B-B14F-4D97-AF65-F5344CB8AC3E}">
        <p14:creationId xmlns:p14="http://schemas.microsoft.com/office/powerpoint/2010/main" val="33851125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806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8</a:t>
            </a:r>
          </a:p>
        </p:txBody>
      </p:sp>
      <p:sp>
        <p:nvSpPr>
          <p:cNvPr id="8806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806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8070" name="Rectangle 6"/>
          <p:cNvSpPr>
            <a:spLocks noGrp="1" noRot="1" noChangeAspect="1" noChangeArrowheads="1" noTextEdit="1"/>
          </p:cNvSpPr>
          <p:nvPr>
            <p:ph type="sldImg"/>
          </p:nvPr>
        </p:nvSpPr>
        <p:spPr>
          <a:xfrm>
            <a:off x="1150938" y="692150"/>
            <a:ext cx="4556125" cy="3416300"/>
          </a:xfrm>
          <a:ln cap="flat"/>
        </p:spPr>
      </p:sp>
      <p:sp>
        <p:nvSpPr>
          <p:cNvPr id="88071"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One example of unary relationships would be supervisor-subordinate relationships, which exists between employees. </a:t>
            </a:r>
          </a:p>
        </p:txBody>
      </p:sp>
    </p:spTree>
    <p:extLst>
      <p:ext uri="{BB962C8B-B14F-4D97-AF65-F5344CB8AC3E}">
        <p14:creationId xmlns:p14="http://schemas.microsoft.com/office/powerpoint/2010/main" val="41804319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xfrm>
            <a:off x="1150938" y="692150"/>
            <a:ext cx="4556125" cy="3416300"/>
          </a:xfrm>
          <a:ln/>
        </p:spPr>
      </p:sp>
      <p:sp>
        <p:nvSpPr>
          <p:cNvPr id="890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42262334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011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22</a:t>
            </a:r>
          </a:p>
        </p:txBody>
      </p:sp>
      <p:sp>
        <p:nvSpPr>
          <p:cNvPr id="9011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011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0118" name="Rectangle 6"/>
          <p:cNvSpPr>
            <a:spLocks noGrp="1" noRot="1" noChangeAspect="1" noChangeArrowheads="1" noTextEdit="1"/>
          </p:cNvSpPr>
          <p:nvPr>
            <p:ph type="sldImg"/>
          </p:nvPr>
        </p:nvSpPr>
        <p:spPr>
          <a:xfrm>
            <a:off x="1150938" y="692150"/>
            <a:ext cx="4556125" cy="3416300"/>
          </a:xfrm>
          <a:ln cap="flat"/>
        </p:spPr>
      </p:sp>
      <p:sp>
        <p:nvSpPr>
          <p:cNvPr id="90119"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Although this figure of unary relationships shows only one-to-one and one-to-many cardinalities, it is also possible to have many-to-many unary relationships. For example consider a Person entity with a “friend” relationship. A particular person can have many friends, and each</a:t>
            </a:r>
            <a:r>
              <a:rPr lang="en-US" altLang="en-US" baseline="0" dirty="0" smtClean="0">
                <a:cs typeface="Arial" pitchFamily="34" charset="0"/>
              </a:rPr>
              <a:t> friend could in turn have other friends. This is different from the one-to-many relationship of employees. Although a supervisor could manage many subordinates, typically a subordinate only reports to one supervisor.</a:t>
            </a:r>
            <a:endParaRPr lang="en-US" altLang="en-US" dirty="0" smtClean="0">
              <a:cs typeface="Arial" pitchFamily="34" charset="0"/>
            </a:endParaRPr>
          </a:p>
        </p:txBody>
      </p:sp>
    </p:spTree>
    <p:extLst>
      <p:ext uri="{BB962C8B-B14F-4D97-AF65-F5344CB8AC3E}">
        <p14:creationId xmlns:p14="http://schemas.microsoft.com/office/powerpoint/2010/main" val="4609075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113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22</a:t>
            </a:r>
          </a:p>
        </p:txBody>
      </p:sp>
      <p:sp>
        <p:nvSpPr>
          <p:cNvPr id="9114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114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1142" name="Rectangle 6"/>
          <p:cNvSpPr>
            <a:spLocks noGrp="1" noRot="1" noChangeAspect="1" noChangeArrowheads="1" noTextEdit="1"/>
          </p:cNvSpPr>
          <p:nvPr>
            <p:ph type="sldImg"/>
          </p:nvPr>
        </p:nvSpPr>
        <p:spPr>
          <a:xfrm>
            <a:off x="1150938" y="692150"/>
            <a:ext cx="4556125" cy="3416300"/>
          </a:xfrm>
          <a:ln cap="flat"/>
        </p:spPr>
      </p:sp>
      <p:sp>
        <p:nvSpPr>
          <p:cNvPr id="91143"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Here are binary degree relationships with all he different possible</a:t>
            </a:r>
            <a:r>
              <a:rPr lang="en-US" altLang="en-US" baseline="0" dirty="0" smtClean="0">
                <a:cs typeface="Arial" pitchFamily="34" charset="0"/>
              </a:rPr>
              <a:t> cardinalities.</a:t>
            </a:r>
            <a:endParaRPr lang="en-US" altLang="en-US" dirty="0" smtClean="0">
              <a:cs typeface="Arial" pitchFamily="34" charset="0"/>
            </a:endParaRPr>
          </a:p>
        </p:txBody>
      </p:sp>
    </p:spTree>
    <p:extLst>
      <p:ext uri="{BB962C8B-B14F-4D97-AF65-F5344CB8AC3E}">
        <p14:creationId xmlns:p14="http://schemas.microsoft.com/office/powerpoint/2010/main" val="25259317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216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22</a:t>
            </a:r>
          </a:p>
        </p:txBody>
      </p:sp>
      <p:sp>
        <p:nvSpPr>
          <p:cNvPr id="9216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216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2166" name="Rectangle 6"/>
          <p:cNvSpPr>
            <a:spLocks noGrp="1" noRot="1" noChangeAspect="1" noChangeArrowheads="1" noTextEdit="1"/>
          </p:cNvSpPr>
          <p:nvPr>
            <p:ph type="sldImg"/>
          </p:nvPr>
        </p:nvSpPr>
        <p:spPr>
          <a:xfrm>
            <a:off x="1150938" y="692150"/>
            <a:ext cx="4556125" cy="3416300"/>
          </a:xfrm>
          <a:ln cap="flat"/>
        </p:spPr>
      </p:sp>
      <p:sp>
        <p:nvSpPr>
          <p:cNvPr id="92167"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The cardinality of this ternary relationship is many-to-many-to-many. In other words, each</a:t>
            </a:r>
            <a:r>
              <a:rPr lang="en-US" altLang="en-US" baseline="0" dirty="0" smtClean="0">
                <a:cs typeface="Arial" pitchFamily="34" charset="0"/>
              </a:rPr>
              <a:t> vendor could supply many parts to many warehouses. Each part could come from many vendors and housed in many warehouses. Each warehouse could have many parts from many vendors.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 dashed line is a way of representing the attributes of the relationship. For a given vendor supplying a given part to a given warehouse, here is a shipping mode and a unit cost. Each of these ternary relationship instances could have its own shipping mode and unit cost.</a:t>
            </a:r>
            <a:endParaRPr lang="en-US" altLang="en-US" dirty="0" smtClean="0">
              <a:cs typeface="Arial" pitchFamily="34" charset="0"/>
            </a:endParaRPr>
          </a:p>
        </p:txBody>
      </p:sp>
    </p:spTree>
    <p:extLst>
      <p:ext uri="{BB962C8B-B14F-4D97-AF65-F5344CB8AC3E}">
        <p14:creationId xmlns:p14="http://schemas.microsoft.com/office/powerpoint/2010/main" val="11630877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318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29</a:t>
            </a:r>
          </a:p>
        </p:txBody>
      </p:sp>
      <p:sp>
        <p:nvSpPr>
          <p:cNvPr id="9318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318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3190" name="Rectangle 6"/>
          <p:cNvSpPr>
            <a:spLocks noGrp="1" noRot="1" noChangeAspect="1" noChangeArrowheads="1" noTextEdit="1"/>
          </p:cNvSpPr>
          <p:nvPr>
            <p:ph type="sldImg"/>
          </p:nvPr>
        </p:nvSpPr>
        <p:spPr>
          <a:xfrm>
            <a:off x="1150938" y="692150"/>
            <a:ext cx="4556125" cy="3416300"/>
          </a:xfrm>
          <a:ln cap="flat"/>
        </p:spPr>
      </p:sp>
      <p:sp>
        <p:nvSpPr>
          <p:cNvPr id="93191"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Sometimes it</a:t>
            </a:r>
            <a:r>
              <a:rPr lang="en-US" altLang="en-US" baseline="0" dirty="0" smtClean="0">
                <a:cs typeface="Arial" pitchFamily="34" charset="0"/>
              </a:rPr>
              <a:t> is required for an entity to have its related entity, and sometimes not. Also, it is possible for there to be a limit to how many related entities a given entity could be related to.</a:t>
            </a:r>
            <a:endParaRPr lang="en-US" altLang="en-US" dirty="0" smtClean="0">
              <a:cs typeface="Arial" pitchFamily="34" charset="0"/>
            </a:endParaRPr>
          </a:p>
        </p:txBody>
      </p:sp>
    </p:spTree>
    <p:extLst>
      <p:ext uri="{BB962C8B-B14F-4D97-AF65-F5344CB8AC3E}">
        <p14:creationId xmlns:p14="http://schemas.microsoft.com/office/powerpoint/2010/main" val="25121310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421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1</a:t>
            </a:r>
          </a:p>
        </p:txBody>
      </p:sp>
      <p:sp>
        <p:nvSpPr>
          <p:cNvPr id="9421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421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4214" name="Rectangle 6"/>
          <p:cNvSpPr>
            <a:spLocks noGrp="1" noRot="1" noChangeAspect="1" noChangeArrowheads="1" noTextEdit="1"/>
          </p:cNvSpPr>
          <p:nvPr>
            <p:ph type="sldImg"/>
          </p:nvPr>
        </p:nvSpPr>
        <p:spPr>
          <a:xfrm>
            <a:off x="1150938" y="692150"/>
            <a:ext cx="4556125" cy="3416300"/>
          </a:xfrm>
          <a:ln cap="flat"/>
        </p:spPr>
      </p:sp>
      <p:sp>
        <p:nvSpPr>
          <p:cNvPr id="94215"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Note the hatch mark vs. the circle. The hatch</a:t>
            </a:r>
            <a:r>
              <a:rPr lang="en-US" altLang="en-US" baseline="0" dirty="0" smtClean="0">
                <a:cs typeface="Arial" pitchFamily="34" charset="0"/>
              </a:rPr>
              <a:t> mark illustrated mandatory cardinalities, whereas the circle represents optional cardinalities. This figure indicates that each patient must have had at least one visit (mandatory), and could have many more (many). By contrast, each patient history (visit) record must be associated with exactly one patient.</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Note that in all these ER diagrams cardinality is represented using something called “crow’s-feet” notation. The three prongs on the many side of the relationship is called a “crow’s foot”. There are other possible notations in ER diagram. For example, Microsoft Visio by default shows an arrow from the many side to the one side, although you can change it to crow’s feet notation. </a:t>
            </a:r>
            <a:endParaRPr lang="en-US" altLang="en-US" dirty="0" smtClean="0">
              <a:cs typeface="Arial" pitchFamily="34" charset="0"/>
            </a:endParaRPr>
          </a:p>
        </p:txBody>
      </p:sp>
    </p:spTree>
    <p:extLst>
      <p:ext uri="{BB962C8B-B14F-4D97-AF65-F5344CB8AC3E}">
        <p14:creationId xmlns:p14="http://schemas.microsoft.com/office/powerpoint/2010/main" val="1793416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523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1</a:t>
            </a:r>
          </a:p>
        </p:txBody>
      </p:sp>
      <p:sp>
        <p:nvSpPr>
          <p:cNvPr id="9523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523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5238" name="Rectangle 6"/>
          <p:cNvSpPr>
            <a:spLocks noGrp="1" noRot="1" noChangeAspect="1" noChangeArrowheads="1" noTextEdit="1"/>
          </p:cNvSpPr>
          <p:nvPr>
            <p:ph type="sldImg"/>
          </p:nvPr>
        </p:nvSpPr>
        <p:spPr>
          <a:xfrm>
            <a:off x="1150938" y="692150"/>
            <a:ext cx="4556125" cy="3416300"/>
          </a:xfrm>
          <a:ln cap="flat"/>
        </p:spPr>
      </p:sp>
      <p:sp>
        <p:nvSpPr>
          <p:cNvPr id="95239"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This figure shows a binary many-to-many relationship. In this case one side is mandatory and the other is optional. Here every project must have at least one employee assigned to it,</a:t>
            </a:r>
            <a:r>
              <a:rPr lang="en-US" altLang="en-US" baseline="0" dirty="0" smtClean="0">
                <a:cs typeface="Arial" pitchFamily="34" charset="0"/>
              </a:rPr>
              <a:t> but an employee could possibly not be assigned to any projects. </a:t>
            </a:r>
            <a:endParaRPr lang="en-US" altLang="en-US" dirty="0" smtClean="0">
              <a:cs typeface="Arial" pitchFamily="34" charset="0"/>
            </a:endParaRPr>
          </a:p>
        </p:txBody>
      </p:sp>
    </p:spTree>
    <p:extLst>
      <p:ext uri="{BB962C8B-B14F-4D97-AF65-F5344CB8AC3E}">
        <p14:creationId xmlns:p14="http://schemas.microsoft.com/office/powerpoint/2010/main" val="4633850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625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1</a:t>
            </a:r>
          </a:p>
        </p:txBody>
      </p:sp>
      <p:sp>
        <p:nvSpPr>
          <p:cNvPr id="9626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626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6262" name="Rectangle 6"/>
          <p:cNvSpPr>
            <a:spLocks noGrp="1" noRot="1" noChangeAspect="1" noChangeArrowheads="1" noTextEdit="1"/>
          </p:cNvSpPr>
          <p:nvPr>
            <p:ph type="sldImg"/>
          </p:nvPr>
        </p:nvSpPr>
        <p:spPr>
          <a:xfrm>
            <a:off x="1150938" y="692150"/>
            <a:ext cx="4556125" cy="3416300"/>
          </a:xfrm>
          <a:ln cap="flat"/>
        </p:spPr>
      </p:sp>
      <p:sp>
        <p:nvSpPr>
          <p:cNvPr id="96263"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This is a unary one-to-one</a:t>
            </a:r>
            <a:r>
              <a:rPr lang="en-US" altLang="en-US" baseline="0" dirty="0" smtClean="0">
                <a:cs typeface="Arial" pitchFamily="34" charset="0"/>
              </a:rPr>
              <a:t> relationship. According to this, a person could be married to one or no other person. This figure rules out polygamy. Can you see why?  How would we be able to allow polygamy in this ER diagram? (Answer: make it many-to-many).</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Dawn and Fred are single. Shirley is married to Ellis and Mack is married to Kathy.</a:t>
            </a:r>
            <a:endParaRPr lang="en-US" altLang="en-US" dirty="0" smtClean="0">
              <a:cs typeface="Arial" pitchFamily="34" charset="0"/>
            </a:endParaRPr>
          </a:p>
        </p:txBody>
      </p:sp>
    </p:spTree>
    <p:extLst>
      <p:ext uri="{BB962C8B-B14F-4D97-AF65-F5344CB8AC3E}">
        <p14:creationId xmlns:p14="http://schemas.microsoft.com/office/powerpoint/2010/main" val="55851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6758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8</a:t>
            </a:r>
          </a:p>
        </p:txBody>
      </p:sp>
      <p:sp>
        <p:nvSpPr>
          <p:cNvPr id="6758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6758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67590" name="Rectangle 6"/>
          <p:cNvSpPr>
            <a:spLocks noGrp="1" noRot="1" noChangeAspect="1" noChangeArrowheads="1" noTextEdit="1"/>
          </p:cNvSpPr>
          <p:nvPr>
            <p:ph type="sldImg"/>
          </p:nvPr>
        </p:nvSpPr>
        <p:spPr>
          <a:xfrm>
            <a:off x="1150938" y="692150"/>
            <a:ext cx="4556125" cy="3416300"/>
          </a:xfrm>
          <a:ln cap="flat"/>
        </p:spPr>
      </p:sp>
      <p:sp>
        <p:nvSpPr>
          <p:cNvPr id="67591"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Entities</a:t>
            </a:r>
            <a:r>
              <a:rPr lang="en-US" altLang="en-US" baseline="0" dirty="0" smtClean="0">
                <a:cs typeface="Arial" pitchFamily="34" charset="0"/>
              </a:rPr>
              <a:t> can be strong, weak, or associative. This will be explained later.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In addition to cardinalities, relationships also have degrees. A unary degree represents a relationship between entities of the same entity type. A binary degree represents a relationship between entities of two different entity types.  A ternary degree represents a relationship between entities of three different entity types. In principle you can have relationships between any number of entity types, so the term for this degree is “n-</a:t>
            </a:r>
            <a:r>
              <a:rPr lang="en-US" altLang="en-US" baseline="0" dirty="0" err="1" smtClean="0">
                <a:cs typeface="Arial" pitchFamily="34" charset="0"/>
              </a:rPr>
              <a:t>ary</a:t>
            </a:r>
            <a:r>
              <a:rPr lang="en-US" altLang="en-US" baseline="0" dirty="0" smtClean="0">
                <a:cs typeface="Arial" pitchFamily="34" charset="0"/>
              </a:rPr>
              <a:t>”.</a:t>
            </a:r>
            <a:endParaRPr lang="en-US" altLang="en-US" dirty="0" smtClean="0">
              <a:cs typeface="Arial" pitchFamily="34" charset="0"/>
            </a:endParaRPr>
          </a:p>
        </p:txBody>
      </p:sp>
    </p:spTree>
    <p:extLst>
      <p:ext uri="{BB962C8B-B14F-4D97-AF65-F5344CB8AC3E}">
        <p14:creationId xmlns:p14="http://schemas.microsoft.com/office/powerpoint/2010/main" val="15960207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728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40</a:t>
            </a:r>
          </a:p>
        </p:txBody>
      </p:sp>
      <p:sp>
        <p:nvSpPr>
          <p:cNvPr id="9728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728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7286" name="Rectangle 6"/>
          <p:cNvSpPr>
            <a:spLocks noGrp="1" noRot="1" noChangeAspect="1" noChangeArrowheads="1" noTextEdit="1"/>
          </p:cNvSpPr>
          <p:nvPr>
            <p:ph type="sldImg"/>
          </p:nvPr>
        </p:nvSpPr>
        <p:spPr>
          <a:xfrm>
            <a:off x="1150938" y="692150"/>
            <a:ext cx="4556125" cy="3416300"/>
          </a:xfrm>
          <a:ln cap="flat"/>
        </p:spPr>
      </p:sp>
      <p:sp>
        <p:nvSpPr>
          <p:cNvPr id="97287"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Here, we see a one-to-many unary relationship</a:t>
            </a:r>
            <a:r>
              <a:rPr lang="en-US" altLang="en-US" baseline="0" dirty="0" smtClean="0">
                <a:cs typeface="Arial" pitchFamily="34" charset="0"/>
              </a:rPr>
              <a:t> between employees. It shows that a given employee MUST have exactly one supervisor and could supervise any number of other employees (or none at all).</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We also see two binary relationships between employees and departments. First, each department must have at least one, and possibly many, employees. Each employee must work in exactly one department. Also, each department has exactly one employee as a manager, and each employee can manage at most one department, or possible none at all.</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 figure illustrates that there could be multiple types of relationships between entities.</a:t>
            </a:r>
            <a:endParaRPr lang="en-US" altLang="en-US" dirty="0" smtClean="0">
              <a:cs typeface="Arial" pitchFamily="34" charset="0"/>
            </a:endParaRPr>
          </a:p>
        </p:txBody>
      </p:sp>
    </p:spTree>
    <p:extLst>
      <p:ext uri="{BB962C8B-B14F-4D97-AF65-F5344CB8AC3E}">
        <p14:creationId xmlns:p14="http://schemas.microsoft.com/office/powerpoint/2010/main" val="23830609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830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40</a:t>
            </a:r>
          </a:p>
        </p:txBody>
      </p:sp>
      <p:sp>
        <p:nvSpPr>
          <p:cNvPr id="9830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830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8310" name="Rectangle 6"/>
          <p:cNvSpPr>
            <a:spLocks noGrp="1" noRot="1" noChangeAspect="1" noChangeArrowheads="1" noTextEdit="1"/>
          </p:cNvSpPr>
          <p:nvPr>
            <p:ph type="sldImg"/>
          </p:nvPr>
        </p:nvSpPr>
        <p:spPr>
          <a:xfrm>
            <a:off x="1150938" y="692150"/>
            <a:ext cx="4556125" cy="3416300"/>
          </a:xfrm>
          <a:ln cap="flat"/>
        </p:spPr>
      </p:sp>
      <p:sp>
        <p:nvSpPr>
          <p:cNvPr id="98311"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Again, we see multiple relationships between</a:t>
            </a:r>
            <a:r>
              <a:rPr lang="en-US" altLang="en-US" baseline="0" dirty="0" smtClean="0">
                <a:cs typeface="Arial" pitchFamily="34" charset="0"/>
              </a:rPr>
              <a:t> two entities, this time between professors and courses. The “Is Qualified” relationship is of binary degree and mandatory many-to-many cardinality. A professor must be qualified to teach at least one course. And a course must have at least two qualified professors.</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 other relationship is actually implemented via what is called an “associative entity” called Schedule, which has an identifier attribute called Semester. We will shortly talk about associative entities in more detail. This associative entity is implementing a many to many relationship between professors and courses, indicating that a particular professor may be scheduled during a particular semester to many courses, and vice versa.</a:t>
            </a:r>
            <a:endParaRPr lang="en-US" altLang="en-US" dirty="0" smtClean="0">
              <a:cs typeface="Arial" pitchFamily="34" charset="0"/>
            </a:endParaRPr>
          </a:p>
        </p:txBody>
      </p:sp>
    </p:spTree>
    <p:extLst>
      <p:ext uri="{BB962C8B-B14F-4D97-AF65-F5344CB8AC3E}">
        <p14:creationId xmlns:p14="http://schemas.microsoft.com/office/powerpoint/2010/main" val="39034958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xfrm>
            <a:off x="1150938" y="692150"/>
            <a:ext cx="4556125" cy="3416300"/>
          </a:xfrm>
          <a:ln/>
        </p:spPr>
      </p:sp>
      <p:sp>
        <p:nvSpPr>
          <p:cNvPr id="993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In this figure we see two examples of multivalued</a:t>
            </a:r>
            <a:r>
              <a:rPr lang="en-US" altLang="en-US" baseline="0" dirty="0" smtClean="0">
                <a:cs typeface="Arial" pitchFamily="34" charset="0"/>
              </a:rPr>
              <a:t> attributes on the left. On the right we see instead separate entities with relationships.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 top figure shows a simple multivalued attribute, whereas the bottom figure shows a composite multivalued attribute. Note that on the right, it is explicit that there are many to many relationships. For example, although the left side shows that a course can have many prerequisites, there is nothing explicit showing that a course could itself be a prerequisite for multiple other courses. Similarly, on the left it is explicitly shown that an employee can many many skills, but it is not explicitly shown that many employees can share the same skill. The figures on the right, however, do make these facts explicit.</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 right side of each figure is in Microsoft Visio notation.</a:t>
            </a:r>
          </a:p>
          <a:p>
            <a:pPr eaLnBrk="1" hangingPunct="1"/>
            <a:endParaRPr lang="en-US" altLang="en-US" baseline="0" dirty="0" smtClean="0">
              <a:cs typeface="Arial" pitchFamily="34" charset="0"/>
            </a:endParaRPr>
          </a:p>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19341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xfrm>
            <a:off x="1150938" y="692150"/>
            <a:ext cx="4556125" cy="3416300"/>
          </a:xfrm>
          <a:ln/>
        </p:spPr>
      </p:sp>
      <p:sp>
        <p:nvSpPr>
          <p:cNvPr id="1003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38642699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137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20</a:t>
            </a:r>
          </a:p>
        </p:txBody>
      </p:sp>
      <p:sp>
        <p:nvSpPr>
          <p:cNvPr id="10138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138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1382" name="Rectangle 6"/>
          <p:cNvSpPr>
            <a:spLocks noGrp="1" noRot="1" noChangeAspect="1" noChangeArrowheads="1" noTextEdit="1"/>
          </p:cNvSpPr>
          <p:nvPr>
            <p:ph type="sldImg"/>
          </p:nvPr>
        </p:nvSpPr>
        <p:spPr>
          <a:xfrm>
            <a:off x="1150938" y="692150"/>
            <a:ext cx="4556125" cy="3416300"/>
          </a:xfrm>
          <a:ln cap="flat"/>
        </p:spPr>
      </p:sp>
      <p:sp>
        <p:nvSpPr>
          <p:cNvPr id="101383"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Here, the relationship simply</a:t>
            </a:r>
            <a:r>
              <a:rPr lang="en-US" altLang="en-US" baseline="0" dirty="0" smtClean="0">
                <a:cs typeface="Arial" pitchFamily="34" charset="0"/>
              </a:rPr>
              <a:t> states that an employee completed a course on a particular date. The completion is represented as a relationship, and is not an entity unto itself.</a:t>
            </a:r>
            <a:endParaRPr lang="en-US" altLang="en-US" dirty="0" smtClean="0">
              <a:cs typeface="Arial" pitchFamily="34" charset="0"/>
            </a:endParaRPr>
          </a:p>
        </p:txBody>
      </p:sp>
    </p:spTree>
    <p:extLst>
      <p:ext uri="{BB962C8B-B14F-4D97-AF65-F5344CB8AC3E}">
        <p14:creationId xmlns:p14="http://schemas.microsoft.com/office/powerpoint/2010/main" val="27319700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240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21</a:t>
            </a:r>
          </a:p>
        </p:txBody>
      </p:sp>
      <p:sp>
        <p:nvSpPr>
          <p:cNvPr id="10240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240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2406" name="Rectangle 6"/>
          <p:cNvSpPr>
            <a:spLocks noGrp="1" noRot="1" noChangeAspect="1" noChangeArrowheads="1" noTextEdit="1"/>
          </p:cNvSpPr>
          <p:nvPr>
            <p:ph type="sldImg"/>
          </p:nvPr>
        </p:nvSpPr>
        <p:spPr>
          <a:xfrm>
            <a:off x="1150938" y="692150"/>
            <a:ext cx="4556125" cy="3416300"/>
          </a:xfrm>
          <a:ln cap="flat"/>
        </p:spPr>
      </p:sp>
      <p:sp>
        <p:nvSpPr>
          <p:cNvPr id="102407"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Here, the simple relationship has been replaced with an associative entity. A certificate is considered to be an entity unto itself,</a:t>
            </a:r>
            <a:r>
              <a:rPr lang="en-US" altLang="en-US" baseline="0" dirty="0" smtClean="0">
                <a:cs typeface="Arial" pitchFamily="34" charset="0"/>
              </a:rPr>
              <a:t> and in fact even has a unique identifier attribute.</a:t>
            </a:r>
            <a:endParaRPr lang="en-US" altLang="en-US" dirty="0" smtClean="0">
              <a:cs typeface="Arial" pitchFamily="34" charset="0"/>
            </a:endParaRPr>
          </a:p>
        </p:txBody>
      </p:sp>
    </p:spTree>
    <p:extLst>
      <p:ext uri="{BB962C8B-B14F-4D97-AF65-F5344CB8AC3E}">
        <p14:creationId xmlns:p14="http://schemas.microsoft.com/office/powerpoint/2010/main" val="33938368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342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27</a:t>
            </a:r>
          </a:p>
        </p:txBody>
      </p:sp>
      <p:sp>
        <p:nvSpPr>
          <p:cNvPr id="10342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342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3430" name="Rectangle 6"/>
          <p:cNvSpPr>
            <a:spLocks noGrp="1" noRot="1" noChangeAspect="1" noChangeArrowheads="1" noTextEdit="1"/>
          </p:cNvSpPr>
          <p:nvPr>
            <p:ph type="sldImg"/>
          </p:nvPr>
        </p:nvSpPr>
        <p:spPr>
          <a:xfrm>
            <a:off x="1150938" y="692150"/>
            <a:ext cx="4556125" cy="3416300"/>
          </a:xfrm>
          <a:ln cap="flat"/>
        </p:spPr>
      </p:sp>
      <p:sp>
        <p:nvSpPr>
          <p:cNvPr id="103431"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Here we see another example of an associative entity representing a bill</a:t>
            </a:r>
            <a:r>
              <a:rPr lang="en-US" altLang="en-US" baseline="0" dirty="0" smtClean="0">
                <a:cs typeface="Arial" pitchFamily="34" charset="0"/>
              </a:rPr>
              <a:t> of materials structure. </a:t>
            </a:r>
            <a:r>
              <a:rPr lang="en-US" altLang="en-US" dirty="0" smtClean="0">
                <a:cs typeface="Arial" pitchFamily="34" charset="0"/>
              </a:rPr>
              <a:t>If</a:t>
            </a:r>
            <a:r>
              <a:rPr lang="en-US" altLang="en-US" baseline="0" dirty="0" smtClean="0">
                <a:cs typeface="Arial" pitchFamily="34" charset="0"/>
              </a:rPr>
              <a:t> not for an associative entity, the BOM structure would be represented as a unary many-to-many relationship between items. </a:t>
            </a:r>
            <a:endParaRPr lang="en-US" altLang="en-US" dirty="0" smtClean="0">
              <a:cs typeface="Arial" pitchFamily="34" charset="0"/>
            </a:endParaRPr>
          </a:p>
        </p:txBody>
      </p:sp>
    </p:spTree>
    <p:extLst>
      <p:ext uri="{BB962C8B-B14F-4D97-AF65-F5344CB8AC3E}">
        <p14:creationId xmlns:p14="http://schemas.microsoft.com/office/powerpoint/2010/main" val="17861989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445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36</a:t>
            </a:r>
          </a:p>
        </p:txBody>
      </p:sp>
      <p:sp>
        <p:nvSpPr>
          <p:cNvPr id="10445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445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4454" name="Rectangle 6"/>
          <p:cNvSpPr>
            <a:spLocks noGrp="1" noRot="1" noChangeAspect="1" noChangeArrowheads="1" noTextEdit="1"/>
          </p:cNvSpPr>
          <p:nvPr>
            <p:ph type="sldImg"/>
          </p:nvPr>
        </p:nvSpPr>
        <p:spPr>
          <a:xfrm>
            <a:off x="1150938" y="692150"/>
            <a:ext cx="4556125" cy="3416300"/>
          </a:xfrm>
          <a:ln cap="flat"/>
        </p:spPr>
      </p:sp>
      <p:sp>
        <p:nvSpPr>
          <p:cNvPr id="104455"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Here</a:t>
            </a:r>
            <a:r>
              <a:rPr lang="en-US" altLang="en-US" baseline="0" dirty="0" smtClean="0">
                <a:cs typeface="Arial" pitchFamily="34" charset="0"/>
              </a:rPr>
              <a:t> is another example of an associative entity, this time as the center of a ternary relationship. </a:t>
            </a:r>
            <a:endParaRPr lang="en-US" altLang="en-US" dirty="0" smtClean="0">
              <a:cs typeface="Arial" pitchFamily="34" charset="0"/>
            </a:endParaRPr>
          </a:p>
        </p:txBody>
      </p:sp>
    </p:spTree>
    <p:extLst>
      <p:ext uri="{BB962C8B-B14F-4D97-AF65-F5344CB8AC3E}">
        <p14:creationId xmlns:p14="http://schemas.microsoft.com/office/powerpoint/2010/main" val="19195265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547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37</a:t>
            </a:r>
          </a:p>
        </p:txBody>
      </p:sp>
      <p:sp>
        <p:nvSpPr>
          <p:cNvPr id="10547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547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5478" name="Rectangle 6"/>
          <p:cNvSpPr>
            <a:spLocks noGrp="1" noRot="1" noChangeAspect="1" noChangeArrowheads="1" noTextEdit="1"/>
          </p:cNvSpPr>
          <p:nvPr>
            <p:ph type="sldImg"/>
          </p:nvPr>
        </p:nvSpPr>
        <p:spPr>
          <a:xfrm>
            <a:off x="1150938" y="692150"/>
            <a:ext cx="4556125" cy="3416300"/>
          </a:xfrm>
          <a:ln cap="flat"/>
        </p:spPr>
      </p:sp>
      <p:sp>
        <p:nvSpPr>
          <p:cNvPr id="105479"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Time stamps are useful for keeping historical data. In this case, we see</a:t>
            </a:r>
            <a:r>
              <a:rPr lang="en-US" altLang="en-US" baseline="0" dirty="0" smtClean="0">
                <a:cs typeface="Arial" pitchFamily="34" charset="0"/>
              </a:rPr>
              <a:t> a way of keeping track of price changes over time for products.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Can you think of how the price history could be represented as a separate entity instead of a multivalued attribute? What would be the cardinality of the relationship between product and price history? (Answer: one-to-many).</a:t>
            </a:r>
            <a:endParaRPr lang="en-US" altLang="en-US" dirty="0" smtClean="0">
              <a:cs typeface="Arial" pitchFamily="34" charset="0"/>
            </a:endParaRPr>
          </a:p>
        </p:txBody>
      </p:sp>
    </p:spTree>
    <p:extLst>
      <p:ext uri="{BB962C8B-B14F-4D97-AF65-F5344CB8AC3E}">
        <p14:creationId xmlns:p14="http://schemas.microsoft.com/office/powerpoint/2010/main" val="8113748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649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37</a:t>
            </a:r>
          </a:p>
        </p:txBody>
      </p:sp>
      <p:sp>
        <p:nvSpPr>
          <p:cNvPr id="10650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650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6502" name="Rectangle 6"/>
          <p:cNvSpPr>
            <a:spLocks noGrp="1" noRot="1" noChangeAspect="1" noChangeArrowheads="1" noTextEdit="1"/>
          </p:cNvSpPr>
          <p:nvPr>
            <p:ph type="sldImg"/>
          </p:nvPr>
        </p:nvSpPr>
        <p:spPr>
          <a:xfrm>
            <a:off x="1150938" y="692150"/>
            <a:ext cx="4556125" cy="3416300"/>
          </a:xfrm>
          <a:ln cap="flat"/>
        </p:spPr>
      </p:sp>
      <p:sp>
        <p:nvSpPr>
          <p:cNvPr id="106503"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383631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1150938" y="692150"/>
            <a:ext cx="4556125" cy="3416300"/>
          </a:xfrm>
          <a:ln/>
        </p:spPr>
      </p:sp>
      <p:sp>
        <p:nvSpPr>
          <p:cNvPr id="686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cs typeface="Arial" pitchFamily="34" charset="0"/>
              </a:rPr>
              <a:t>A business rule is </a:t>
            </a:r>
            <a:r>
              <a:rPr lang="en-US" altLang="en-US" sz="1200" b="0" i="0" u="none" strike="noStrike" kern="1200" baseline="0" dirty="0" smtClean="0">
                <a:solidFill>
                  <a:schemeClr val="tx1"/>
                </a:solidFill>
                <a:latin typeface="Times New Roman" pitchFamily="18" charset="0"/>
                <a:ea typeface="+mn-ea"/>
                <a:cs typeface="Arial" charset="0"/>
              </a:rPr>
              <a:t>a</a:t>
            </a:r>
            <a:r>
              <a:rPr lang="en-US" sz="1200" b="0" i="0" u="none" strike="noStrike" kern="1200" baseline="0" dirty="0" smtClean="0">
                <a:solidFill>
                  <a:schemeClr val="tx1"/>
                </a:solidFill>
                <a:latin typeface="Times New Roman" pitchFamily="18" charset="0"/>
                <a:ea typeface="+mn-ea"/>
                <a:cs typeface="Arial" charset="0"/>
              </a:rPr>
              <a:t> statement that defines or constrains some aspect of the business. It is intended to assert business structure or to control or influence the behavior of the</a:t>
            </a:r>
          </a:p>
          <a:p>
            <a:r>
              <a:rPr lang="en-US" sz="1200" b="0" i="0" u="none" strike="noStrike" kern="1200" baseline="0" dirty="0" smtClean="0">
                <a:solidFill>
                  <a:schemeClr val="tx1"/>
                </a:solidFill>
                <a:latin typeface="Times New Roman" pitchFamily="18" charset="0"/>
                <a:ea typeface="+mn-ea"/>
                <a:cs typeface="Arial" charset="0"/>
              </a:rPr>
              <a:t>business.</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Not all business rules are implemented in a database, and it is the responsibility of the database analyst to determine which business rules can be expressed through ER models and which cannot.</a:t>
            </a:r>
            <a:endParaRPr lang="en-US" altLang="en-US" dirty="0" smtClean="0">
              <a:cs typeface="Arial" pitchFamily="34" charset="0"/>
            </a:endParaRPr>
          </a:p>
        </p:txBody>
      </p:sp>
    </p:spTree>
    <p:extLst>
      <p:ext uri="{BB962C8B-B14F-4D97-AF65-F5344CB8AC3E}">
        <p14:creationId xmlns:p14="http://schemas.microsoft.com/office/powerpoint/2010/main" val="12515607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xfrm>
            <a:off x="1150938" y="692150"/>
            <a:ext cx="4556125" cy="3416300"/>
          </a:xfrm>
          <a:ln/>
        </p:spPr>
      </p:sp>
      <p:sp>
        <p:nvSpPr>
          <p:cNvPr id="1075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As you can see, data</a:t>
            </a:r>
            <a:r>
              <a:rPr lang="en-US" altLang="en-US" baseline="0" dirty="0" smtClean="0">
                <a:cs typeface="Arial" pitchFamily="34" charset="0"/>
              </a:rPr>
              <a:t> models can be quite comprehensive, including many different entities and relationships. </a:t>
            </a:r>
            <a:endParaRPr lang="en-US" altLang="en-US" dirty="0" smtClean="0">
              <a:cs typeface="Arial" pitchFamily="34" charset="0"/>
            </a:endParaRPr>
          </a:p>
        </p:txBody>
      </p:sp>
    </p:spTree>
    <p:extLst>
      <p:ext uri="{BB962C8B-B14F-4D97-AF65-F5344CB8AC3E}">
        <p14:creationId xmlns:p14="http://schemas.microsoft.com/office/powerpoint/2010/main" val="289185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1150938" y="692150"/>
            <a:ext cx="4556125" cy="3416300"/>
          </a:xfrm>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Business rules appear (possibly implicitly) in descriptions of business functions, events, policies, units, stakeholders, and other objects. These descriptions can be found in interview notes from individual and group information systems requirements collection sessions, organizational documents (e.g., personnel manuals, policies, contracts, marketing brochures, and technical instructions), and other sources. Rules are identified by asking questions about the who, what, when, where, why, and how of the organization.</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Gathering business rules requires good interviewing and listening skills. </a:t>
            </a:r>
            <a:r>
              <a:rPr lang="en-US" sz="1200" b="0" i="0" u="none" strike="noStrike" kern="1200" baseline="0" dirty="0" smtClean="0">
                <a:solidFill>
                  <a:schemeClr val="tx1"/>
                </a:solidFill>
                <a:latin typeface="Times New Roman" pitchFamily="18" charset="0"/>
                <a:ea typeface="+mn-ea"/>
                <a:cs typeface="Arial" charset="0"/>
              </a:rPr>
              <a:t>As a database analyst, you will ask questions about the who, what, when, where, why, and how of the organization. You’ll need to be persistent in clarifying initial statements of rules because initial statements may be vague or imprecise, so this is an iterative inquiry process.</a:t>
            </a:r>
            <a:endParaRPr lang="en-US" altLang="en-US" dirty="0" smtClean="0">
              <a:cs typeface="Arial" pitchFamily="34" charset="0"/>
            </a:endParaRPr>
          </a:p>
        </p:txBody>
      </p:sp>
    </p:spTree>
    <p:extLst>
      <p:ext uri="{BB962C8B-B14F-4D97-AF65-F5344CB8AC3E}">
        <p14:creationId xmlns:p14="http://schemas.microsoft.com/office/powerpoint/2010/main" val="237497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1150938" y="692150"/>
            <a:ext cx="4556125" cy="3416300"/>
          </a:xfrm>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Data objects must be named and defined before they can be used unambiguously in a model of organizational data. Data names refer to the names of entities, their attributes, and their relationships, which are the data objects. These names should be meaningful to the business interests and operations. In a sense, data names should be “self-documenting”, which means they should “obviously” capture the essence of the data object.</a:t>
            </a:r>
            <a:endParaRPr lang="en-US" altLang="en-US" dirty="0" smtClean="0">
              <a:cs typeface="Arial" pitchFamily="34" charset="0"/>
            </a:endParaRPr>
          </a:p>
        </p:txBody>
      </p:sp>
    </p:spTree>
    <p:extLst>
      <p:ext uri="{BB962C8B-B14F-4D97-AF65-F5344CB8AC3E}">
        <p14:creationId xmlns:p14="http://schemas.microsoft.com/office/powerpoint/2010/main" val="1348833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150938" y="692150"/>
            <a:ext cx="4556125" cy="3416300"/>
          </a:xfrm>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cs typeface="Arial" pitchFamily="34" charset="0"/>
              </a:rPr>
              <a:t>It is difficult to obtain a universally agreed-upon data definition. So,</a:t>
            </a:r>
            <a:r>
              <a:rPr lang="en-US" altLang="en-US" baseline="0" dirty="0" smtClean="0">
                <a:cs typeface="Arial" pitchFamily="34" charset="0"/>
              </a:rPr>
              <a:t> you may want to use multiple definitions to cover the various situations, or alternatively Use a very general definition that will cover most situations. With data definitions, as with most organizational knowledge, </a:t>
            </a:r>
            <a:r>
              <a:rPr lang="en-US" altLang="en-US" sz="1200" b="0" i="0" u="none" strike="noStrike" kern="1200" baseline="0" dirty="0" smtClean="0">
                <a:solidFill>
                  <a:schemeClr val="tx1"/>
                </a:solidFill>
                <a:latin typeface="Times New Roman" pitchFamily="18" charset="0"/>
                <a:ea typeface="+mn-ea"/>
                <a:cs typeface="Arial" charset="0"/>
              </a:rPr>
              <a:t>t</a:t>
            </a:r>
            <a:r>
              <a:rPr lang="en-US" sz="1200" b="0" i="0" u="none" strike="noStrike" kern="1200" baseline="0" dirty="0" smtClean="0">
                <a:solidFill>
                  <a:schemeClr val="tx1"/>
                </a:solidFill>
                <a:latin typeface="Times New Roman" pitchFamily="18" charset="0"/>
                <a:ea typeface="+mn-ea"/>
                <a:cs typeface="Arial" charset="0"/>
              </a:rPr>
              <a:t>he person who controls the meaning of data controls the data. Thus, the definition of data is a source of organizational power.</a:t>
            </a:r>
            <a:endParaRPr lang="en-US" altLang="en-US" baseline="0" dirty="0" smtClean="0">
              <a:cs typeface="Arial" pitchFamily="34" charset="0"/>
            </a:endParaRPr>
          </a:p>
          <a:p>
            <a:pPr eaLnBrk="1" hangingPunct="1"/>
            <a:endParaRPr lang="en-US" altLang="en-US" baseline="0" dirty="0" smtClean="0">
              <a:cs typeface="Arial" pitchFamily="34" charset="0"/>
            </a:endParaRPr>
          </a:p>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3961959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1150938" y="692150"/>
            <a:ext cx="4556125" cy="3416300"/>
          </a:xfrm>
          <a:ln/>
        </p:spPr>
      </p:sp>
      <p:sp>
        <p:nvSpPr>
          <p:cNvPr id="706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It is important to distinguish an entity instance from an entity type. For example,</a:t>
            </a:r>
            <a:r>
              <a:rPr lang="en-US" altLang="en-US" baseline="0" dirty="0" smtClean="0">
                <a:cs typeface="Arial" pitchFamily="34" charset="0"/>
              </a:rPr>
              <a:t> an entity may be John Doe, a particular person. But the entity type is “Person” as a concept. When you develop ER diagrams, the boxes represent entity types, not entity instances. Although we use the word “entity” when describing ER diagrams, what we are really talking about is “entity types”. </a:t>
            </a:r>
            <a:endParaRPr lang="en-US" altLang="en-US" dirty="0" smtClean="0">
              <a:cs typeface="Arial" pitchFamily="34" charset="0"/>
            </a:endParaRPr>
          </a:p>
        </p:txBody>
      </p:sp>
    </p:spTree>
    <p:extLst>
      <p:ext uri="{BB962C8B-B14F-4D97-AF65-F5344CB8AC3E}">
        <p14:creationId xmlns:p14="http://schemas.microsoft.com/office/powerpoint/2010/main" val="3314531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A191F656-CF80-4D1F-88C3-1DB64F061EBF}" type="datetime1">
              <a:rPr lang="en-US" smtClean="0"/>
              <a:pPr>
                <a:defRPr/>
              </a:pPr>
              <a:t>16/11/3</a:t>
            </a:fld>
            <a:endParaRPr lang="en-US" dirty="0"/>
          </a:p>
        </p:txBody>
      </p:sp>
      <p:sp>
        <p:nvSpPr>
          <p:cNvPr id="8" name="Footer Placeholder 7"/>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127354415"/>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58DD3937-7F94-49D0-88D5-E4B67C71175C}" type="datetime1">
              <a:rPr lang="en-US" smtClean="0"/>
              <a:pPr>
                <a:defRPr/>
              </a:pPr>
              <a:t>16/11/3</a:t>
            </a:fld>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1764734100"/>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3" name="Date Placeholder 10"/>
          <p:cNvSpPr>
            <a:spLocks noGrp="1"/>
          </p:cNvSpPr>
          <p:nvPr>
            <p:ph type="dt" sz="half" idx="10"/>
          </p:nvPr>
        </p:nvSpPr>
        <p:spPr/>
        <p:txBody>
          <a:bodyPr/>
          <a:lstStyle>
            <a:lvl1pPr>
              <a:defRPr/>
            </a:lvl1pPr>
          </a:lstStyle>
          <a:p>
            <a:pPr>
              <a:defRPr/>
            </a:pPr>
            <a:fld id="{6622F787-A280-4A6E-A328-54314ACEE0AE}" type="datetime1">
              <a:rPr lang="en-US" smtClean="0"/>
              <a:pPr>
                <a:defRPr/>
              </a:pPr>
              <a:t>16/11/3</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734892330"/>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04F2C2F9-C35C-4B27-B145-72504110E4EE}" type="datetime1">
              <a:rPr lang="en-US" smtClean="0"/>
              <a:pPr>
                <a:defRPr/>
              </a:pPr>
              <a:t>16/11/3</a:t>
            </a:fld>
            <a:endParaRPr lang="en-US" dirty="0"/>
          </a:p>
        </p:txBody>
      </p:sp>
      <p:sp>
        <p:nvSpPr>
          <p:cNvPr id="3" name="Footer Placeholder 23"/>
          <p:cNvSpPr>
            <a:spLocks noGrp="1"/>
          </p:cNvSpPr>
          <p:nvPr>
            <p:ph type="ftr" sz="quarter" idx="11"/>
          </p:nvPr>
        </p:nvSpPr>
        <p:spPr/>
        <p:txBody>
          <a:bodyPr/>
          <a:lstStyle>
            <a:lvl1pPr>
              <a:defRPr dirty="0"/>
            </a:lvl1pPr>
          </a:lstStyle>
          <a:p>
            <a:pPr>
              <a:defRPr/>
            </a:pPr>
            <a:endParaRPr lang="en-US"/>
          </a:p>
        </p:txBody>
      </p:sp>
      <p:sp>
        <p:nvSpPr>
          <p:cNvPr id="10"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2</a:t>
            </a:r>
            <a:endParaRPr lang="en-US" sz="1600" dirty="0"/>
          </a:p>
        </p:txBody>
      </p:sp>
      <p:sp>
        <p:nvSpPr>
          <p:cNvPr id="12" name="TextBox 11"/>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2-</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4119650922"/>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381000"/>
            <a:ext cx="82296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903523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cs typeface="Arial" charset="0"/>
              </a:defRPr>
            </a:lvl1pPr>
          </a:lstStyle>
          <a:p>
            <a:pPr>
              <a:defRPr/>
            </a:pPr>
            <a:fld id="{B3801B0A-2E6A-4C7E-BC5D-3AFC3F9A3D91}" type="datetime1">
              <a:rPr lang="en-US" smtClean="0"/>
              <a:pPr>
                <a:defRPr/>
              </a:pPr>
              <a:t>16/11/3</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dirty="0">
                <a:solidFill>
                  <a:schemeClr val="accent1">
                    <a:shade val="75000"/>
                  </a:schemeClr>
                </a:solidFill>
                <a:cs typeface="Arial" charset="0"/>
              </a:defRPr>
            </a:lvl1pPr>
          </a:lstStyle>
          <a:p>
            <a:pPr>
              <a:defRPr/>
            </a:pPr>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dirty="0" smtClean="0"/>
              <a:t>Click to edit Master title style</a:t>
            </a:r>
            <a:endParaRPr lang="en-US" dirty="0"/>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3"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2</a:t>
            </a:r>
            <a:endParaRPr lang="en-US" sz="1600" dirty="0"/>
          </a:p>
        </p:txBody>
      </p:sp>
      <p:sp>
        <p:nvSpPr>
          <p:cNvPr id="3" name="TextBox 2"/>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2-</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2922505308"/>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Lst>
  <p:timing>
    <p:tnLst>
      <p:par>
        <p:cTn xmlns:p14="http://schemas.microsoft.com/office/powerpoint/2010/main" id="1" dur="indefinite" restart="never" nodeType="tmRoot"/>
      </p:par>
    </p:tnLst>
  </p:timing>
  <p:hf sldNum="0" hdr="0" ftr="0" dt="0"/>
  <p:txStyles>
    <p:title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image" Target="../media/image14.jpeg"/><Relationship Id="rId5" Type="http://schemas.openxmlformats.org/officeDocument/2006/relationships/image" Target="../media/image15.png"/><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2.png"/><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2.png"/><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2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3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3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3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3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image" Target="../media/image3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image" Target="../media/image3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3"/>
          <p:cNvSpPr>
            <a:spLocks noGrp="1" noChangeArrowheads="1"/>
          </p:cNvSpPr>
          <p:nvPr>
            <p:ph type="subTitle" idx="1"/>
          </p:nvPr>
        </p:nvSpPr>
        <p:spPr>
          <a:xfrm>
            <a:off x="990600" y="3352800"/>
            <a:ext cx="7315200" cy="1752600"/>
          </a:xfrm>
        </p:spPr>
        <p:txBody>
          <a:bodyPr lIns="90488" tIns="44450" rIns="90488" bIns="44450">
            <a:normAutofit fontScale="85000" lnSpcReduction="20000"/>
          </a:bodyPr>
          <a:lstStyle/>
          <a:p>
            <a:pPr marL="342900" indent="-342900" algn="ctr" eaLnBrk="1" hangingPunct="1">
              <a:lnSpc>
                <a:spcPct val="90000"/>
              </a:lnSpc>
            </a:pPr>
            <a:r>
              <a:rPr lang="en-US" altLang="en-US" sz="2800" b="1" i="1" dirty="0" smtClean="0">
                <a:solidFill>
                  <a:srgbClr val="0070C0"/>
                </a:solidFill>
                <a:cs typeface="Times New Roman" pitchFamily="18" charset="0"/>
              </a:rPr>
              <a:t>Modern Database Management</a:t>
            </a:r>
          </a:p>
          <a:p>
            <a:pPr marL="342900" indent="-342900" algn="ctr" eaLnBrk="1" hangingPunct="1">
              <a:lnSpc>
                <a:spcPct val="90000"/>
              </a:lnSpc>
            </a:pPr>
            <a:r>
              <a:rPr lang="en-US" altLang="en-US" sz="2000" b="1" i="1" dirty="0" smtClean="0">
                <a:solidFill>
                  <a:srgbClr val="0070C0"/>
                </a:solidFill>
                <a:cs typeface="Times New Roman" pitchFamily="18" charset="0"/>
              </a:rPr>
              <a:t>12</a:t>
            </a:r>
            <a:r>
              <a:rPr lang="en-US" altLang="en-US" sz="2000" b="1" i="1" baseline="30000" dirty="0" smtClean="0">
                <a:solidFill>
                  <a:srgbClr val="0070C0"/>
                </a:solidFill>
                <a:cs typeface="Times New Roman" pitchFamily="18" charset="0"/>
              </a:rPr>
              <a:t>th</a:t>
            </a:r>
            <a:r>
              <a:rPr lang="en-US" altLang="en-US" sz="2000" b="1" i="1" dirty="0" smtClean="0">
                <a:solidFill>
                  <a:srgbClr val="0070C0"/>
                </a:solidFill>
                <a:cs typeface="Times New Roman" pitchFamily="18" charset="0"/>
              </a:rPr>
              <a:t> Edition</a:t>
            </a:r>
          </a:p>
          <a:p>
            <a:pPr marL="342900" indent="-342900" algn="ctr" eaLnBrk="1" hangingPunct="1">
              <a:lnSpc>
                <a:spcPct val="90000"/>
              </a:lnSpc>
            </a:pPr>
            <a:r>
              <a:rPr lang="en-US" altLang="en-US" sz="2000" b="1" i="1" dirty="0" smtClean="0">
                <a:solidFill>
                  <a:srgbClr val="0070C0"/>
                </a:solidFill>
                <a:cs typeface="Times New Roman" pitchFamily="18" charset="0"/>
              </a:rPr>
              <a:t>Global Edition</a:t>
            </a:r>
          </a:p>
          <a:p>
            <a:pPr marL="342900" indent="-342900" algn="ctr" eaLnBrk="1" hangingPunct="1">
              <a:lnSpc>
                <a:spcPct val="90000"/>
              </a:lnSpc>
            </a:pPr>
            <a:endParaRPr lang="en-US" altLang="en-US" sz="2000" dirty="0" smtClean="0">
              <a:solidFill>
                <a:srgbClr val="0070C0"/>
              </a:solidFill>
              <a:cs typeface="Times New Roman" pitchFamily="18" charset="0"/>
            </a:endParaRPr>
          </a:p>
          <a:p>
            <a:pPr marL="342900" indent="-342900" algn="ctr" eaLnBrk="1" hangingPunct="1">
              <a:lnSpc>
                <a:spcPct val="90000"/>
              </a:lnSpc>
            </a:pPr>
            <a:r>
              <a:rPr lang="en-US" altLang="en-US" sz="2600" b="1" i="1" dirty="0" smtClean="0">
                <a:solidFill>
                  <a:srgbClr val="FF9900"/>
                </a:solidFill>
                <a:cs typeface="Times New Roman" pitchFamily="18" charset="0"/>
              </a:rPr>
              <a:t>Jeff </a:t>
            </a:r>
            <a:r>
              <a:rPr lang="en-US" altLang="en-US" sz="2600" b="1" i="1" dirty="0" err="1" smtClean="0">
                <a:solidFill>
                  <a:srgbClr val="FF9900"/>
                </a:solidFill>
                <a:cs typeface="Times New Roman" pitchFamily="18" charset="0"/>
              </a:rPr>
              <a:t>Hoffer</a:t>
            </a:r>
            <a:r>
              <a:rPr lang="en-US" altLang="en-US" sz="2600" b="1" i="1" dirty="0" smtClean="0">
                <a:solidFill>
                  <a:srgbClr val="FF9900"/>
                </a:solidFill>
                <a:cs typeface="Times New Roman" pitchFamily="18" charset="0"/>
              </a:rPr>
              <a:t>,  </a:t>
            </a:r>
            <a:r>
              <a:rPr lang="en-US" altLang="en-US" sz="2600" b="1" i="1" dirty="0" err="1" smtClean="0">
                <a:solidFill>
                  <a:srgbClr val="FF9900"/>
                </a:solidFill>
                <a:cs typeface="Times New Roman" pitchFamily="18" charset="0"/>
              </a:rPr>
              <a:t>Ramesh</a:t>
            </a:r>
            <a:r>
              <a:rPr lang="en-US" altLang="en-US" sz="2600" b="1" i="1" dirty="0" smtClean="0">
                <a:solidFill>
                  <a:srgbClr val="FF9900"/>
                </a:solidFill>
                <a:cs typeface="Times New Roman" pitchFamily="18" charset="0"/>
              </a:rPr>
              <a:t> </a:t>
            </a:r>
            <a:r>
              <a:rPr lang="en-US" altLang="en-US" sz="2600" b="1" i="1" dirty="0" err="1" smtClean="0">
                <a:solidFill>
                  <a:srgbClr val="FF9900"/>
                </a:solidFill>
                <a:cs typeface="Times New Roman" pitchFamily="18" charset="0"/>
              </a:rPr>
              <a:t>Venkataraman</a:t>
            </a:r>
            <a:r>
              <a:rPr lang="en-US" altLang="en-US" sz="2600" b="1" i="1" dirty="0" smtClean="0">
                <a:solidFill>
                  <a:srgbClr val="FF9900"/>
                </a:solidFill>
                <a:cs typeface="Times New Roman" pitchFamily="18" charset="0"/>
              </a:rPr>
              <a:t>, </a:t>
            </a:r>
          </a:p>
          <a:p>
            <a:pPr marL="342900" indent="-342900" algn="ctr" eaLnBrk="1" hangingPunct="1">
              <a:lnSpc>
                <a:spcPct val="90000"/>
              </a:lnSpc>
            </a:pPr>
            <a:r>
              <a:rPr lang="en-US" altLang="en-US" sz="2600" b="1" i="1" dirty="0" err="1" smtClean="0">
                <a:solidFill>
                  <a:srgbClr val="FF9900"/>
                </a:solidFill>
                <a:cs typeface="Times New Roman" pitchFamily="18" charset="0"/>
              </a:rPr>
              <a:t>Heikki</a:t>
            </a:r>
            <a:r>
              <a:rPr lang="en-US" altLang="en-US" sz="2600" b="1" i="1" dirty="0" smtClean="0">
                <a:solidFill>
                  <a:srgbClr val="FF9900"/>
                </a:solidFill>
                <a:cs typeface="Times New Roman" pitchFamily="18" charset="0"/>
              </a:rPr>
              <a:t> </a:t>
            </a:r>
            <a:r>
              <a:rPr lang="en-US" altLang="en-US" sz="2600" b="1" i="1" dirty="0" err="1" smtClean="0">
                <a:solidFill>
                  <a:srgbClr val="FF9900"/>
                </a:solidFill>
                <a:cs typeface="Times New Roman" pitchFamily="18" charset="0"/>
              </a:rPr>
              <a:t>Topi</a:t>
            </a:r>
            <a:r>
              <a:rPr lang="en-US" altLang="en-US" sz="2200" dirty="0" smtClean="0">
                <a:solidFill>
                  <a:srgbClr val="443329"/>
                </a:solidFill>
              </a:rPr>
              <a:t> </a:t>
            </a:r>
          </a:p>
        </p:txBody>
      </p:sp>
      <p:sp>
        <p:nvSpPr>
          <p:cNvPr id="227330" name="Rectangle 2"/>
          <p:cNvSpPr>
            <a:spLocks noGrp="1" noChangeArrowheads="1"/>
          </p:cNvSpPr>
          <p:nvPr>
            <p:ph type="title"/>
          </p:nvPr>
        </p:nvSpPr>
        <p:spPr>
          <a:xfrm>
            <a:off x="762000" y="1371600"/>
            <a:ext cx="7772400" cy="1143000"/>
          </a:xfrm>
        </p:spPr>
        <p:txBody>
          <a:bodyPr lIns="90488" tIns="44450" rIns="90488" bIns="44450">
            <a:normAutofit/>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Chapter 2:</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Modeling Data in the Organization</a:t>
            </a:r>
          </a:p>
        </p:txBody>
      </p:sp>
      <p:sp>
        <p:nvSpPr>
          <p:cNvPr id="4" name="矩形 3"/>
          <p:cNvSpPr/>
          <p:nvPr/>
        </p:nvSpPr>
        <p:spPr>
          <a:xfrm>
            <a:off x="2352675" y="5420410"/>
            <a:ext cx="4572000" cy="369332"/>
          </a:xfrm>
          <a:prstGeom prst="rect">
            <a:avLst/>
          </a:prstGeom>
        </p:spPr>
        <p:txBody>
          <a:bodyPr>
            <a:spAutoFit/>
          </a:bodyPr>
          <a:lstStyle/>
          <a:p>
            <a:pPr marL="342900" indent="-342900" algn="l" eaLnBrk="1" hangingPunct="1"/>
            <a:r>
              <a:rPr lang="zh-TW" altLang="en-US" b="1" dirty="0" smtClean="0">
                <a:solidFill>
                  <a:srgbClr val="162A40"/>
                </a:solidFill>
                <a:ea typeface="新細明體" panose="02020500000000000000" pitchFamily="18" charset="-120"/>
                <a:cs typeface="Times New Roman" panose="02020603050405020304" pitchFamily="18" charset="0"/>
              </a:rPr>
              <a:t>授課老師：楊立偉教授，台灣大學</a:t>
            </a:r>
            <a:r>
              <a:rPr lang="zh-TW" altLang="en-US" b="1" dirty="0">
                <a:solidFill>
                  <a:srgbClr val="162A40"/>
                </a:solidFill>
                <a:ea typeface="新細明體" panose="02020500000000000000" pitchFamily="18" charset="-120"/>
                <a:cs typeface="Times New Roman" panose="02020603050405020304" pitchFamily="18" charset="0"/>
              </a:rPr>
              <a:t>工管系</a:t>
            </a:r>
            <a:endParaRPr lang="en-US" altLang="zh-TW" b="1" dirty="0">
              <a:solidFill>
                <a:srgbClr val="162A40"/>
              </a:solidFill>
              <a:ea typeface="新細明體" panose="02020500000000000000" pitchFamily="18" charset="-120"/>
              <a:cs typeface="Times New Roman" panose="02020603050405020304" pitchFamily="18"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373063" y="334963"/>
            <a:ext cx="868680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Entity Type and Entity Instances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8" y="1128713"/>
            <a:ext cx="9077325" cy="460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808038" y="177800"/>
            <a:ext cx="7772400" cy="1143000"/>
          </a:xfrm>
        </p:spPr>
        <p:txBody>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An Entity…</a:t>
            </a:r>
          </a:p>
        </p:txBody>
      </p:sp>
      <p:sp>
        <p:nvSpPr>
          <p:cNvPr id="164867" name="Rectangle 3"/>
          <p:cNvSpPr>
            <a:spLocks noGrp="1" noChangeArrowheads="1"/>
          </p:cNvSpPr>
          <p:nvPr>
            <p:ph idx="1"/>
          </p:nvPr>
        </p:nvSpPr>
        <p:spPr>
          <a:xfrm>
            <a:off x="207390" y="1295400"/>
            <a:ext cx="8250810" cy="4800600"/>
          </a:xfrm>
        </p:spPr>
        <p:txBody>
          <a:bodyPr>
            <a:normAutofit/>
          </a:bodyPr>
          <a:lstStyle/>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SHOULD BE:</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An object that will have many instances in the database</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An object that will be composed of multiple attributes</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An object that we are trying to model</a:t>
            </a: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SHOULD NOT BE:</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A </a:t>
            </a:r>
            <a:r>
              <a:rPr lang="en-US" dirty="0" smtClean="0">
                <a:solidFill>
                  <a:srgbClr val="C00000"/>
                </a:solidFill>
                <a:effectLst>
                  <a:outerShdw blurRad="38100" dist="38100" dir="2700000" algn="tl">
                    <a:srgbClr val="FFFFFF"/>
                  </a:outerShdw>
                </a:effectLst>
              </a:rPr>
              <a:t>user</a:t>
            </a:r>
            <a:r>
              <a:rPr lang="en-US" dirty="0" smtClean="0">
                <a:solidFill>
                  <a:srgbClr val="000000"/>
                </a:solidFill>
                <a:effectLst>
                  <a:outerShdw blurRad="38100" dist="38100" dir="2700000" algn="tl">
                    <a:srgbClr val="FFFFFF"/>
                  </a:outerShdw>
                </a:effectLst>
              </a:rPr>
              <a:t> of the database system </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An </a:t>
            </a:r>
            <a:r>
              <a:rPr lang="en-US" dirty="0" smtClean="0">
                <a:solidFill>
                  <a:srgbClr val="C00000"/>
                </a:solidFill>
                <a:effectLst>
                  <a:outerShdw blurRad="38100" dist="38100" dir="2700000" algn="tl">
                    <a:srgbClr val="FFFFFF"/>
                  </a:outerShdw>
                </a:effectLst>
              </a:rPr>
              <a:t>output</a:t>
            </a:r>
            <a:r>
              <a:rPr lang="en-US" dirty="0" smtClean="0">
                <a:solidFill>
                  <a:srgbClr val="000000"/>
                </a:solidFill>
                <a:effectLst>
                  <a:outerShdw blurRad="38100" dist="38100" dir="2700000" algn="tl">
                    <a:srgbClr val="FFFFFF"/>
                  </a:outerShdw>
                </a:effectLst>
              </a:rPr>
              <a:t> of the database system (e.g., a report)</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741" y="1110440"/>
            <a:ext cx="4924790" cy="52254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556" name="Text Box 4"/>
          <p:cNvSpPr txBox="1">
            <a:spLocks noChangeArrowheads="1"/>
          </p:cNvSpPr>
          <p:nvPr/>
        </p:nvSpPr>
        <p:spPr bwMode="auto">
          <a:xfrm>
            <a:off x="3462338" y="2005463"/>
            <a:ext cx="1863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a:solidFill>
                  <a:srgbClr val="990000"/>
                </a:solidFill>
                <a:latin typeface="Times New Roman" pitchFamily="18" charset="0"/>
              </a:rPr>
              <a:t>Inappropriate entities</a:t>
            </a:r>
          </a:p>
        </p:txBody>
      </p:sp>
      <p:grpSp>
        <p:nvGrpSpPr>
          <p:cNvPr id="23557" name="Group 5"/>
          <p:cNvGrpSpPr>
            <a:grpSpLocks/>
          </p:cNvGrpSpPr>
          <p:nvPr/>
        </p:nvGrpSpPr>
        <p:grpSpPr bwMode="auto">
          <a:xfrm>
            <a:off x="631825" y="1176788"/>
            <a:ext cx="3040063" cy="1457325"/>
            <a:chOff x="58" y="384"/>
            <a:chExt cx="2342" cy="1536"/>
          </a:xfrm>
        </p:grpSpPr>
        <p:sp>
          <p:nvSpPr>
            <p:cNvPr id="23563" name="Rectangle 6"/>
            <p:cNvSpPr>
              <a:spLocks noChangeArrowheads="1"/>
            </p:cNvSpPr>
            <p:nvPr/>
          </p:nvSpPr>
          <p:spPr bwMode="auto">
            <a:xfrm>
              <a:off x="1297" y="384"/>
              <a:ext cx="1103" cy="1536"/>
            </a:xfrm>
            <a:prstGeom prst="rect">
              <a:avLst/>
            </a:prstGeom>
            <a:noFill/>
            <a:ln w="2222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65895" name="Text Box 7"/>
            <p:cNvSpPr txBox="1">
              <a:spLocks noChangeArrowheads="1"/>
            </p:cNvSpPr>
            <p:nvPr/>
          </p:nvSpPr>
          <p:spPr bwMode="auto">
            <a:xfrm>
              <a:off x="58" y="792"/>
              <a:ext cx="1278" cy="855"/>
            </a:xfrm>
            <a:prstGeom prst="rect">
              <a:avLst/>
            </a:prstGeom>
            <a:noFill/>
            <a:ln w="12700">
              <a:noFill/>
              <a:miter lim="800000"/>
              <a:headEnd/>
              <a:tailEnd/>
            </a:ln>
            <a:effectLst/>
          </p:spPr>
          <p:txBody>
            <a:bodyPr>
              <a:spAutoFit/>
            </a:bodyPr>
            <a:lstStyle/>
            <a:p>
              <a:pPr>
                <a:defRPr/>
              </a:pPr>
              <a:r>
                <a:rPr lang="en-US" sz="2400" b="1" dirty="0">
                  <a:solidFill>
                    <a:srgbClr val="990000"/>
                  </a:solidFill>
                  <a:effectLst>
                    <a:outerShdw blurRad="38100" dist="38100" dir="2700000" algn="tl">
                      <a:srgbClr val="000000"/>
                    </a:outerShdw>
                  </a:effectLst>
                  <a:latin typeface="Times New Roman" pitchFamily="18" charset="0"/>
                  <a:cs typeface="Arial" charset="0"/>
                </a:rPr>
                <a:t>System </a:t>
              </a:r>
            </a:p>
            <a:p>
              <a:pPr>
                <a:defRPr/>
              </a:pPr>
              <a:r>
                <a:rPr lang="en-US" sz="2400" b="1" dirty="0">
                  <a:solidFill>
                    <a:srgbClr val="990000"/>
                  </a:solidFill>
                  <a:effectLst>
                    <a:outerShdw blurRad="38100" dist="38100" dir="2700000" algn="tl">
                      <a:srgbClr val="000000"/>
                    </a:outerShdw>
                  </a:effectLst>
                  <a:latin typeface="Times New Roman" pitchFamily="18" charset="0"/>
                  <a:cs typeface="Arial" charset="0"/>
                </a:rPr>
                <a:t>user</a:t>
              </a:r>
            </a:p>
          </p:txBody>
        </p:sp>
      </p:grpSp>
      <p:grpSp>
        <p:nvGrpSpPr>
          <p:cNvPr id="23558" name="Group 8"/>
          <p:cNvGrpSpPr>
            <a:grpSpLocks/>
          </p:cNvGrpSpPr>
          <p:nvPr/>
        </p:nvGrpSpPr>
        <p:grpSpPr bwMode="auto">
          <a:xfrm>
            <a:off x="5153025" y="1157738"/>
            <a:ext cx="4002088" cy="1487487"/>
            <a:chOff x="3120" y="336"/>
            <a:chExt cx="2616" cy="1450"/>
          </a:xfrm>
        </p:grpSpPr>
        <p:sp>
          <p:nvSpPr>
            <p:cNvPr id="23561" name="Rectangle 9"/>
            <p:cNvSpPr>
              <a:spLocks noChangeArrowheads="1"/>
            </p:cNvSpPr>
            <p:nvPr/>
          </p:nvSpPr>
          <p:spPr bwMode="auto">
            <a:xfrm flipH="1">
              <a:off x="3120" y="336"/>
              <a:ext cx="1010" cy="1450"/>
            </a:xfrm>
            <a:prstGeom prst="rect">
              <a:avLst/>
            </a:prstGeom>
            <a:noFill/>
            <a:ln w="2222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65898" name="Text Box 10"/>
            <p:cNvSpPr txBox="1">
              <a:spLocks noChangeArrowheads="1"/>
            </p:cNvSpPr>
            <p:nvPr/>
          </p:nvSpPr>
          <p:spPr bwMode="auto">
            <a:xfrm flipH="1">
              <a:off x="4440" y="649"/>
              <a:ext cx="1296" cy="814"/>
            </a:xfrm>
            <a:prstGeom prst="rect">
              <a:avLst/>
            </a:prstGeom>
            <a:noFill/>
            <a:ln w="12700">
              <a:noFill/>
              <a:miter lim="800000"/>
              <a:headEnd/>
              <a:tailEnd/>
            </a:ln>
            <a:effectLst/>
          </p:spPr>
          <p:txBody>
            <a:bodyPr>
              <a:spAutoFit/>
            </a:bodyPr>
            <a:lstStyle/>
            <a:p>
              <a:pPr>
                <a:defRPr/>
              </a:pPr>
              <a:r>
                <a:rPr lang="en-US" sz="2400" b="1" dirty="0">
                  <a:solidFill>
                    <a:srgbClr val="990000"/>
                  </a:solidFill>
                  <a:effectLst>
                    <a:outerShdw blurRad="38100" dist="38100" dir="2700000" algn="tl">
                      <a:srgbClr val="000000"/>
                    </a:outerShdw>
                  </a:effectLst>
                  <a:latin typeface="Times New Roman" pitchFamily="18" charset="0"/>
                  <a:cs typeface="Arial" charset="0"/>
                </a:rPr>
                <a:t>System output</a:t>
              </a:r>
            </a:p>
          </p:txBody>
        </p:sp>
      </p:grpSp>
      <p:sp>
        <p:nvSpPr>
          <p:cNvPr id="23559" name="Text Box 14"/>
          <p:cNvSpPr txBox="1">
            <a:spLocks noChangeArrowheads="1"/>
          </p:cNvSpPr>
          <p:nvPr/>
        </p:nvSpPr>
        <p:spPr bwMode="auto">
          <a:xfrm>
            <a:off x="323311" y="359103"/>
            <a:ext cx="560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dirty="0">
                <a:solidFill>
                  <a:srgbClr val="000000"/>
                </a:solidFill>
                <a:latin typeface="Times New Roman" pitchFamily="18" charset="0"/>
              </a:rPr>
              <a:t>Figure 2-4 Example of inappropriate entities</a:t>
            </a:r>
          </a:p>
        </p:txBody>
      </p:sp>
      <p:sp>
        <p:nvSpPr>
          <p:cNvPr id="23560" name="Text Box 13"/>
          <p:cNvSpPr txBox="1">
            <a:spLocks noChangeArrowheads="1"/>
          </p:cNvSpPr>
          <p:nvPr/>
        </p:nvSpPr>
        <p:spPr bwMode="auto">
          <a:xfrm>
            <a:off x="7010400" y="5305269"/>
            <a:ext cx="2057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200">
                <a:solidFill>
                  <a:srgbClr val="990000"/>
                </a:solidFill>
                <a:latin typeface="Times New Roman" pitchFamily="18" charset="0"/>
              </a:rPr>
              <a:t>Appropriate entities</a:t>
            </a:r>
          </a:p>
        </p:txBody>
      </p:sp>
      <p:sp>
        <p:nvSpPr>
          <p:cNvPr id="12" name="Rectangle 14"/>
          <p:cNvSpPr>
            <a:spLocks noChangeArrowheads="1"/>
          </p:cNvSpPr>
          <p:nvPr/>
        </p:nvSpPr>
        <p:spPr bwMode="auto">
          <a:xfrm>
            <a:off x="176213" y="2351023"/>
            <a:ext cx="1746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1800" dirty="0">
                <a:solidFill>
                  <a:srgbClr val="000000"/>
                </a:solidFill>
                <a:ea typeface="新細明體" panose="02020500000000000000" pitchFamily="18" charset="-120"/>
              </a:rPr>
              <a:t>X </a:t>
            </a:r>
            <a:r>
              <a:rPr lang="zh-TW" altLang="en-US" sz="1800" dirty="0">
                <a:solidFill>
                  <a:srgbClr val="000000"/>
                </a:solidFill>
                <a:ea typeface="新細明體" panose="02020500000000000000" pitchFamily="18" charset="-120"/>
              </a:rPr>
              <a:t>會計出納員</a:t>
            </a:r>
            <a:endParaRPr lang="en-US" altLang="zh-TW" sz="1800" dirty="0">
              <a:solidFill>
                <a:srgbClr val="000000"/>
              </a:solidFill>
              <a:ea typeface="新細明體" panose="02020500000000000000" pitchFamily="18" charset="-120"/>
            </a:endParaRPr>
          </a:p>
          <a:p>
            <a:pPr eaLnBrk="1" hangingPunct="1">
              <a:spcBef>
                <a:spcPct val="0"/>
              </a:spcBef>
              <a:buClrTx/>
              <a:buSzTx/>
              <a:buFontTx/>
              <a:buNone/>
            </a:pPr>
            <a:r>
              <a:rPr lang="en-US" altLang="zh-TW" sz="1800" dirty="0">
                <a:solidFill>
                  <a:srgbClr val="000000"/>
                </a:solidFill>
                <a:ea typeface="新細明體" panose="02020500000000000000" pitchFamily="18" charset="-120"/>
              </a:rPr>
              <a:t>(</a:t>
            </a:r>
            <a:r>
              <a:rPr lang="zh-TW" altLang="en-US" sz="1800" dirty="0">
                <a:solidFill>
                  <a:srgbClr val="000000"/>
                </a:solidFill>
                <a:ea typeface="新細明體" panose="02020500000000000000" pitchFamily="18" charset="-120"/>
              </a:rPr>
              <a:t>這是操作的人</a:t>
            </a:r>
            <a:r>
              <a:rPr lang="en-US" altLang="zh-TW" sz="1800" dirty="0">
                <a:solidFill>
                  <a:srgbClr val="000000"/>
                </a:solidFill>
                <a:ea typeface="新細明體" panose="02020500000000000000" pitchFamily="18" charset="-120"/>
              </a:rPr>
              <a:t>)</a:t>
            </a:r>
            <a:endParaRPr lang="zh-TW" altLang="en-US" sz="1800" dirty="0">
              <a:solidFill>
                <a:srgbClr val="000000"/>
              </a:solidFill>
              <a:ea typeface="新細明體" panose="02020500000000000000" pitchFamily="18" charset="-120"/>
            </a:endParaRPr>
          </a:p>
        </p:txBody>
      </p:sp>
      <p:sp>
        <p:nvSpPr>
          <p:cNvPr id="13" name="Rectangle 15"/>
          <p:cNvSpPr>
            <a:spLocks noChangeArrowheads="1"/>
          </p:cNvSpPr>
          <p:nvPr/>
        </p:nvSpPr>
        <p:spPr bwMode="auto">
          <a:xfrm>
            <a:off x="6988175" y="2371660"/>
            <a:ext cx="22082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1800">
                <a:solidFill>
                  <a:srgbClr val="000000"/>
                </a:solidFill>
                <a:ea typeface="新細明體" panose="02020500000000000000" pitchFamily="18" charset="-120"/>
              </a:rPr>
              <a:t>X </a:t>
            </a:r>
            <a:r>
              <a:rPr lang="zh-TW" altLang="en-US" sz="1800">
                <a:solidFill>
                  <a:srgbClr val="000000"/>
                </a:solidFill>
                <a:ea typeface="新細明體" panose="02020500000000000000" pitchFamily="18" charset="-120"/>
              </a:rPr>
              <a:t>費用報告</a:t>
            </a:r>
            <a:endParaRPr lang="en-US" altLang="zh-TW" sz="1800">
              <a:solidFill>
                <a:srgbClr val="000000"/>
              </a:solidFill>
              <a:ea typeface="新細明體" panose="02020500000000000000" pitchFamily="18" charset="-120"/>
            </a:endParaRPr>
          </a:p>
          <a:p>
            <a:pPr eaLnBrk="1" hangingPunct="1">
              <a:spcBef>
                <a:spcPct val="0"/>
              </a:spcBef>
              <a:buClrTx/>
              <a:buSzTx/>
              <a:buFontTx/>
              <a:buNone/>
            </a:pPr>
            <a:r>
              <a:rPr lang="en-US" altLang="zh-TW" sz="1800">
                <a:solidFill>
                  <a:srgbClr val="000000"/>
                </a:solidFill>
                <a:ea typeface="新細明體" panose="02020500000000000000" pitchFamily="18" charset="-120"/>
              </a:rPr>
              <a:t>(</a:t>
            </a:r>
            <a:r>
              <a:rPr lang="zh-TW" altLang="en-US" sz="1800">
                <a:solidFill>
                  <a:srgbClr val="000000"/>
                </a:solidFill>
                <a:ea typeface="新細明體" panose="02020500000000000000" pitchFamily="18" charset="-120"/>
              </a:rPr>
              <a:t>這是運算後的結果</a:t>
            </a:r>
            <a:r>
              <a:rPr lang="en-US" altLang="zh-TW" sz="1800">
                <a:solidFill>
                  <a:srgbClr val="000000"/>
                </a:solidFill>
                <a:ea typeface="新細明體" panose="02020500000000000000" pitchFamily="18" charset="-120"/>
              </a:rPr>
              <a:t>)</a:t>
            </a:r>
            <a:endParaRPr lang="zh-TW" altLang="en-US" sz="1800">
              <a:solidFill>
                <a:srgbClr val="000000"/>
              </a:solidFill>
              <a:ea typeface="新細明體" panose="02020500000000000000" pitchFamily="18" charset="-120"/>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09600" y="493713"/>
            <a:ext cx="7772400" cy="1143000"/>
          </a:xfrm>
        </p:spPr>
        <p:txBody>
          <a:bodyPr>
            <a:noAutofit/>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Strong vs. Weak Entities, and</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Identifying Relationships</a:t>
            </a:r>
          </a:p>
        </p:txBody>
      </p:sp>
      <p:sp>
        <p:nvSpPr>
          <p:cNvPr id="217091" name="Rectangle 3"/>
          <p:cNvSpPr>
            <a:spLocks noGrp="1" noChangeArrowheads="1"/>
          </p:cNvSpPr>
          <p:nvPr>
            <p:ph idx="1"/>
          </p:nvPr>
        </p:nvSpPr>
        <p:spPr>
          <a:xfrm>
            <a:off x="168275" y="1665288"/>
            <a:ext cx="8610600" cy="3505200"/>
          </a:xfrm>
        </p:spPr>
        <p:txBody>
          <a:bodyPr>
            <a:noAutofit/>
          </a:bodyPr>
          <a:lstStyle/>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Strong entity </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exists independently of other types of entities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has its own unique identifier</a:t>
            </a:r>
          </a:p>
          <a:p>
            <a:pPr lvl="2" eaLnBrk="1" fontAlgn="auto" hangingPunct="1">
              <a:lnSpc>
                <a:spcPct val="90000"/>
              </a:lnSpc>
              <a:spcAft>
                <a:spcPts val="0"/>
              </a:spcAft>
              <a:buFont typeface="Wingdings 2"/>
              <a:buChar char=""/>
              <a:defRPr/>
            </a:pPr>
            <a:r>
              <a:rPr lang="en-US" sz="1800" dirty="0" smtClean="0">
                <a:solidFill>
                  <a:srgbClr val="000000"/>
                </a:solidFill>
                <a:effectLst>
                  <a:outerShdw blurRad="38100" dist="38100" dir="2700000" algn="tl">
                    <a:srgbClr val="FFFFFF"/>
                  </a:outerShdw>
                </a:effectLst>
              </a:rPr>
              <a:t>identifier underlined with single line</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Weak entity</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dependent on a strong entity (identifying owner)…cannot exist on its own</a:t>
            </a:r>
          </a:p>
          <a:p>
            <a:pPr lvl="1" eaLnBrk="1" fontAlgn="auto" hangingPunct="1">
              <a:lnSpc>
                <a:spcPct val="90000"/>
              </a:lnSpc>
              <a:spcAft>
                <a:spcPts val="0"/>
              </a:spcAft>
              <a:buFont typeface="Wingdings 2"/>
              <a:buChar char=""/>
              <a:defRPr/>
            </a:pPr>
            <a:r>
              <a:rPr lang="en-US" sz="2400" dirty="0" smtClean="0">
                <a:solidFill>
                  <a:srgbClr val="C00000"/>
                </a:solidFill>
                <a:effectLst>
                  <a:outerShdw blurRad="38100" dist="38100" dir="2700000" algn="tl">
                    <a:srgbClr val="FFFFFF"/>
                  </a:outerShdw>
                </a:effectLst>
              </a:rPr>
              <a:t>does not have a unique identifier (only a partial identifier)</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entity box and partial identifier have double lines</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Identifying relationship</a:t>
            </a:r>
          </a:p>
          <a:p>
            <a:pPr lvl="1" eaLnBrk="1" fontAlgn="auto" hangingPunct="1">
              <a:lnSpc>
                <a:spcPct val="90000"/>
              </a:lnSpc>
              <a:spcAft>
                <a:spcPts val="0"/>
              </a:spcAft>
              <a:buFont typeface="Wingdings 2"/>
              <a:buChar char=""/>
              <a:defRPr/>
            </a:pPr>
            <a:r>
              <a:rPr lang="en-US" sz="2400" dirty="0" smtClean="0">
                <a:solidFill>
                  <a:srgbClr val="C00000"/>
                </a:solidFill>
                <a:effectLst>
                  <a:outerShdw blurRad="38100" dist="38100" dir="2700000" algn="tl">
                    <a:srgbClr val="FFFFFF"/>
                  </a:outerShdw>
                </a:effectLst>
              </a:rPr>
              <a:t>links strong entities to weak entities</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ext Box 4"/>
          <p:cNvSpPr txBox="1">
            <a:spLocks noChangeArrowheads="1"/>
          </p:cNvSpPr>
          <p:nvPr/>
        </p:nvSpPr>
        <p:spPr bwMode="auto">
          <a:xfrm>
            <a:off x="803275" y="5125118"/>
            <a:ext cx="176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dirty="0">
                <a:solidFill>
                  <a:srgbClr val="990000"/>
                </a:solidFill>
                <a:latin typeface="Times New Roman" pitchFamily="18" charset="0"/>
              </a:rPr>
              <a:t>Strong entity</a:t>
            </a:r>
          </a:p>
        </p:txBody>
      </p:sp>
      <p:sp>
        <p:nvSpPr>
          <p:cNvPr id="25605" name="Text Box 5"/>
          <p:cNvSpPr txBox="1">
            <a:spLocks noChangeArrowheads="1"/>
          </p:cNvSpPr>
          <p:nvPr/>
        </p:nvSpPr>
        <p:spPr bwMode="auto">
          <a:xfrm>
            <a:off x="5556250" y="5107656"/>
            <a:ext cx="1662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a:solidFill>
                  <a:srgbClr val="990000"/>
                </a:solidFill>
                <a:latin typeface="Times New Roman" pitchFamily="18" charset="0"/>
              </a:rPr>
              <a:t>Weak entity</a:t>
            </a:r>
          </a:p>
        </p:txBody>
      </p:sp>
      <p:sp>
        <p:nvSpPr>
          <p:cNvPr id="25606" name="Text Box 6"/>
          <p:cNvSpPr txBox="1">
            <a:spLocks noChangeArrowheads="1"/>
          </p:cNvSpPr>
          <p:nvPr/>
        </p:nvSpPr>
        <p:spPr bwMode="auto">
          <a:xfrm>
            <a:off x="327025" y="493713"/>
            <a:ext cx="8816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a:solidFill>
                  <a:srgbClr val="000000"/>
                </a:solidFill>
                <a:latin typeface="Times New Roman" pitchFamily="18" charset="0"/>
              </a:rPr>
              <a:t>Figure 2-5 Example of a weak identity and its identifying relationship</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386216"/>
            <a:ext cx="8588182" cy="37389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9"/>
          <p:cNvSpPr>
            <a:spLocks noChangeArrowheads="1"/>
          </p:cNvSpPr>
          <p:nvPr/>
        </p:nvSpPr>
        <p:spPr bwMode="auto">
          <a:xfrm>
            <a:off x="5556250" y="2204711"/>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400" dirty="0">
                <a:solidFill>
                  <a:srgbClr val="000000"/>
                </a:solidFill>
                <a:ea typeface="新細明體" panose="02020500000000000000" pitchFamily="18" charset="-120"/>
              </a:rPr>
              <a:t>扶養親屬</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552340" y="629304"/>
            <a:ext cx="8143875" cy="838200"/>
          </a:xfrm>
        </p:spPr>
        <p:txBody>
          <a:bodyPr lIns="90488" tIns="44450" rIns="90488" bIns="44450">
            <a:normAutofit fontScale="90000"/>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Guidelines for Naming and Defining Entities</a:t>
            </a:r>
          </a:p>
        </p:txBody>
      </p:sp>
      <p:sp>
        <p:nvSpPr>
          <p:cNvPr id="166915" name="Rectangle 3"/>
          <p:cNvSpPr>
            <a:spLocks noGrp="1" noChangeArrowheads="1"/>
          </p:cNvSpPr>
          <p:nvPr>
            <p:ph idx="1"/>
          </p:nvPr>
        </p:nvSpPr>
        <p:spPr>
          <a:xfrm>
            <a:off x="203199" y="1848393"/>
            <a:ext cx="4472496" cy="4114800"/>
          </a:xfrm>
        </p:spPr>
        <p:txBody>
          <a:bodyPr lIns="90488" tIns="44450" rIns="90488" bIns="44450">
            <a:noAutofit/>
          </a:bodyPr>
          <a:lstStyle/>
          <a:p>
            <a:pPr eaLnBrk="1" fontAlgn="auto" hangingPunct="1">
              <a:lnSpc>
                <a:spcPct val="90000"/>
              </a:lnSpc>
              <a:spcAft>
                <a:spcPts val="0"/>
              </a:spcAft>
              <a:buFont typeface="Wingdings 2"/>
              <a:buChar char=""/>
              <a:defRPr/>
            </a:pPr>
            <a:r>
              <a:rPr lang="en-US" sz="3200" dirty="0" smtClean="0">
                <a:solidFill>
                  <a:srgbClr val="000000"/>
                </a:solidFill>
                <a:effectLst>
                  <a:outerShdw blurRad="38100" dist="38100" dir="2700000" algn="tl">
                    <a:srgbClr val="FFFFFF"/>
                  </a:outerShdw>
                </a:effectLst>
              </a:rPr>
              <a:t>Names: </a:t>
            </a:r>
            <a:r>
              <a:rPr lang="zh-TW" altLang="en-US" sz="3200" dirty="0" smtClean="0">
                <a:solidFill>
                  <a:srgbClr val="000000"/>
                </a:solidFill>
                <a:effectLst>
                  <a:outerShdw blurRad="38100" dist="38100" dir="2700000" algn="tl">
                    <a:srgbClr val="FFFFFF"/>
                  </a:outerShdw>
                </a:effectLst>
              </a:rPr>
              <a:t>命名</a:t>
            </a:r>
            <a:endParaRPr lang="en-US" sz="3200" dirty="0" smtClean="0">
              <a:solidFill>
                <a:srgbClr val="000000"/>
              </a:solidFill>
              <a:effectLst>
                <a:outerShdw blurRad="38100" dist="38100" dir="2700000" algn="tl">
                  <a:srgbClr val="FFFFFF"/>
                </a:outerShdw>
              </a:effectLst>
            </a:endParaRP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Singular noun</a:t>
            </a:r>
            <a:r>
              <a:rPr lang="zh-TW" altLang="en-US" sz="2400" dirty="0" smtClean="0">
                <a:solidFill>
                  <a:srgbClr val="000000"/>
                </a:solidFill>
                <a:effectLst>
                  <a:outerShdw blurRad="38100" dist="38100" dir="2700000" algn="tl">
                    <a:srgbClr val="FFFFFF"/>
                  </a:outerShdw>
                </a:effectLst>
              </a:rPr>
              <a:t> 取名用單</a:t>
            </a:r>
            <a:r>
              <a:rPr lang="zh-TW" altLang="en-US" sz="2400" dirty="0">
                <a:solidFill>
                  <a:srgbClr val="000000"/>
                </a:solidFill>
                <a:effectLst>
                  <a:outerShdw blurRad="38100" dist="38100" dir="2700000" algn="tl">
                    <a:srgbClr val="FFFFFF"/>
                  </a:outerShdw>
                </a:effectLst>
              </a:rPr>
              <a:t>數</a:t>
            </a:r>
            <a:endParaRPr lang="en-US" sz="2400" dirty="0" smtClean="0">
              <a:solidFill>
                <a:srgbClr val="000000"/>
              </a:solidFill>
              <a:effectLst>
                <a:outerShdw blurRad="38100" dist="38100" dir="2700000" algn="tl">
                  <a:srgbClr val="FFFFFF"/>
                </a:outerShdw>
              </a:effectLst>
            </a:endParaRP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Specific to organization</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Concise, or abbreviation</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For event entities, </a:t>
            </a:r>
            <a:r>
              <a:rPr lang="en-US" sz="2400" dirty="0" smtClean="0">
                <a:solidFill>
                  <a:srgbClr val="C00000"/>
                </a:solidFill>
                <a:effectLst>
                  <a:outerShdw blurRad="38100" dist="38100" dir="2700000" algn="tl">
                    <a:srgbClr val="FFFFFF"/>
                  </a:outerShdw>
                </a:effectLst>
              </a:rPr>
              <a:t>the result not the process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Name consistent for all diagrams</a:t>
            </a:r>
          </a:p>
          <a:p>
            <a:pPr lvl="1" eaLnBrk="1" fontAlgn="auto" hangingPunct="1">
              <a:lnSpc>
                <a:spcPct val="90000"/>
              </a:lnSpc>
              <a:spcAft>
                <a:spcPts val="0"/>
              </a:spcAft>
              <a:buFont typeface="Wingdings 2"/>
              <a:buChar char=""/>
              <a:defRPr/>
            </a:pPr>
            <a:endParaRPr lang="en-US" dirty="0" smtClean="0">
              <a:solidFill>
                <a:srgbClr val="000000"/>
              </a:solidFill>
              <a:effectLst>
                <a:outerShdw blurRad="38100" dist="38100" dir="2700000" algn="tl">
                  <a:srgbClr val="FFFFFF"/>
                </a:outerShdw>
              </a:effectLst>
            </a:endParaRPr>
          </a:p>
          <a:p>
            <a:pPr lvl="1" eaLnBrk="1" fontAlgn="auto" hangingPunct="1">
              <a:lnSpc>
                <a:spcPct val="90000"/>
              </a:lnSpc>
              <a:spcAft>
                <a:spcPts val="0"/>
              </a:spcAft>
              <a:buFont typeface="Wingdings 2"/>
              <a:buChar char=""/>
              <a:defRPr/>
            </a:pPr>
            <a:endParaRPr lang="en-US" sz="2800" dirty="0" smtClean="0">
              <a:solidFill>
                <a:srgbClr val="000000"/>
              </a:solidFill>
              <a:effectLst>
                <a:outerShdw blurRad="38100" dist="38100" dir="2700000" algn="tl">
                  <a:srgbClr val="FFFFFF"/>
                </a:outerShdw>
              </a:effectLst>
            </a:endParaRPr>
          </a:p>
          <a:p>
            <a:pPr marL="457200" lvl="1" indent="0" eaLnBrk="1" fontAlgn="auto" hangingPunct="1">
              <a:lnSpc>
                <a:spcPct val="90000"/>
              </a:lnSpc>
              <a:spcAft>
                <a:spcPts val="0"/>
              </a:spcAft>
              <a:buNone/>
              <a:defRPr/>
            </a:pPr>
            <a:endParaRPr lang="en-US" sz="2800" dirty="0" smtClean="0">
              <a:solidFill>
                <a:srgbClr val="000000"/>
              </a:solidFill>
              <a:effectLst>
                <a:outerShdw blurRad="38100" dist="38100" dir="2700000" algn="tl">
                  <a:srgbClr val="FFFFFF"/>
                </a:outerShdw>
              </a:effectLst>
            </a:endParaRPr>
          </a:p>
        </p:txBody>
      </p:sp>
      <p:sp>
        <p:nvSpPr>
          <p:cNvPr id="4" name="Rectangle 3"/>
          <p:cNvSpPr txBox="1">
            <a:spLocks noChangeArrowheads="1"/>
          </p:cNvSpPr>
          <p:nvPr/>
        </p:nvSpPr>
        <p:spPr bwMode="auto">
          <a:xfrm>
            <a:off x="4413955" y="1732385"/>
            <a:ext cx="442524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Definitions:</a:t>
            </a:r>
            <a:r>
              <a:rPr lang="zh-TW" altLang="en-US" dirty="0" smtClean="0">
                <a:solidFill>
                  <a:srgbClr val="000000"/>
                </a:solidFill>
                <a:effectLst>
                  <a:outerShdw blurRad="38100" dist="38100" dir="2700000" algn="tl">
                    <a:srgbClr val="FFFFFF"/>
                  </a:outerShdw>
                </a:effectLst>
              </a:rPr>
              <a:t> 舉例說</a:t>
            </a:r>
            <a:r>
              <a:rPr lang="zh-TW" altLang="en-US" dirty="0">
                <a:solidFill>
                  <a:srgbClr val="000000"/>
                </a:solidFill>
                <a:effectLst>
                  <a:outerShdw blurRad="38100" dist="38100" dir="2700000" algn="tl">
                    <a:srgbClr val="FFFFFF"/>
                  </a:outerShdw>
                </a:effectLst>
              </a:rPr>
              <a:t>明</a:t>
            </a:r>
            <a:endParaRPr lang="en-US" dirty="0" smtClean="0">
              <a:solidFill>
                <a:srgbClr val="000000"/>
              </a:solidFill>
              <a:effectLst>
                <a:outerShdw blurRad="38100" dist="38100" dir="2700000" algn="tl">
                  <a:srgbClr val="FFFFFF"/>
                </a:outerShdw>
              </a:effectLst>
            </a:endParaRP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“An X is…”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Describe unique characteristics of each instance</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Explicit about what is and is not the entity</a:t>
            </a:r>
          </a:p>
          <a:p>
            <a:pPr lvl="1" eaLnBrk="1" fontAlgn="auto" hangingPunct="1">
              <a:lnSpc>
                <a:spcPct val="90000"/>
              </a:lnSpc>
              <a:spcAft>
                <a:spcPts val="0"/>
              </a:spcAft>
              <a:buFont typeface="Wingdings 2"/>
              <a:buChar char=""/>
              <a:defRPr/>
            </a:pPr>
            <a:r>
              <a:rPr lang="en-US" sz="2400" dirty="0" smtClean="0">
                <a:solidFill>
                  <a:srgbClr val="C00000"/>
                </a:solidFill>
                <a:effectLst>
                  <a:outerShdw blurRad="38100" dist="38100" dir="2700000" algn="tl">
                    <a:srgbClr val="FFFFFF"/>
                  </a:outerShdw>
                </a:effectLst>
              </a:rPr>
              <a:t>When an instance is created or destroyed</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Changes to other entity types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History that should be kept</a:t>
            </a:r>
          </a:p>
          <a:p>
            <a:pPr lvl="1" eaLnBrk="1" fontAlgn="auto" hangingPunct="1">
              <a:lnSpc>
                <a:spcPct val="90000"/>
              </a:lnSpc>
              <a:spcAft>
                <a:spcPts val="0"/>
              </a:spcAft>
              <a:buFont typeface="Wingdings 2"/>
              <a:buChar char=""/>
              <a:defRPr/>
            </a:pPr>
            <a:endParaRPr lang="en-US" dirty="0" smtClean="0">
              <a:solidFill>
                <a:srgbClr val="000000"/>
              </a:solidFill>
              <a:effectLst>
                <a:outerShdw blurRad="38100" dist="38100" dir="2700000" algn="tl">
                  <a:srgbClr val="FFFFFF"/>
                </a:outerShdw>
              </a:effectLst>
            </a:endParaRPr>
          </a:p>
          <a:p>
            <a:pPr marL="457200" lvl="1" indent="0" eaLnBrk="1" fontAlgn="auto" hangingPunct="1">
              <a:lnSpc>
                <a:spcPct val="90000"/>
              </a:lnSpc>
              <a:spcAft>
                <a:spcPts val="0"/>
              </a:spcAft>
              <a:buFont typeface="Wingdings 2" pitchFamily="18" charset="2"/>
              <a:buNone/>
              <a:defRPr/>
            </a:pPr>
            <a:endParaRPr lang="en-US" dirty="0" smtClean="0">
              <a:solidFill>
                <a:srgbClr val="000000"/>
              </a:solidFill>
              <a:effectLst>
                <a:outerShdw blurRad="38100" dist="38100" dir="2700000" algn="tl">
                  <a:srgbClr val="FFFFFF"/>
                </a:outerShdw>
              </a:effectLst>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536575" y="266700"/>
            <a:ext cx="8143875" cy="8382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Attributes</a:t>
            </a:r>
          </a:p>
        </p:txBody>
      </p:sp>
      <p:sp>
        <p:nvSpPr>
          <p:cNvPr id="166915" name="Rectangle 3"/>
          <p:cNvSpPr>
            <a:spLocks noGrp="1" noChangeArrowheads="1"/>
          </p:cNvSpPr>
          <p:nvPr>
            <p:ph idx="1"/>
          </p:nvPr>
        </p:nvSpPr>
        <p:spPr>
          <a:xfrm>
            <a:off x="65988" y="1449388"/>
            <a:ext cx="9078012" cy="4904278"/>
          </a:xfrm>
        </p:spPr>
        <p:txBody>
          <a:bodyPr lIns="90488" tIns="44450" rIns="90488" bIns="44450">
            <a:noAutofit/>
          </a:bodyPr>
          <a:lstStyle/>
          <a:p>
            <a:pPr eaLnBrk="1" fontAlgn="auto" hangingPunct="1">
              <a:lnSpc>
                <a:spcPct val="12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Attribute–property or characteristic of an entity or relationship type</a:t>
            </a:r>
          </a:p>
          <a:p>
            <a:pPr eaLnBrk="1" fontAlgn="auto" hangingPunct="1">
              <a:lnSpc>
                <a:spcPct val="12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Classifications of attributes:</a:t>
            </a:r>
          </a:p>
          <a:p>
            <a:pPr lvl="1" eaLnBrk="1" fontAlgn="auto" hangingPunct="1">
              <a:lnSpc>
                <a:spcPct val="12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Required versus Optional Attributes </a:t>
            </a:r>
            <a:r>
              <a:rPr lang="zh-TW" altLang="en-US" sz="2400" dirty="0" smtClean="0">
                <a:solidFill>
                  <a:srgbClr val="000000"/>
                </a:solidFill>
                <a:effectLst>
                  <a:outerShdw blurRad="38100" dist="38100" dir="2700000" algn="tl">
                    <a:srgbClr val="FFFFFF"/>
                  </a:outerShdw>
                </a:effectLst>
              </a:rPr>
              <a:t>是否必填</a:t>
            </a:r>
            <a:endParaRPr lang="en-US" sz="2400" dirty="0" smtClean="0">
              <a:solidFill>
                <a:srgbClr val="000000"/>
              </a:solidFill>
              <a:effectLst>
                <a:outerShdw blurRad="38100" dist="38100" dir="2700000" algn="tl">
                  <a:srgbClr val="FFFFFF"/>
                </a:outerShdw>
              </a:effectLst>
            </a:endParaRPr>
          </a:p>
          <a:p>
            <a:pPr lvl="1" eaLnBrk="1" fontAlgn="auto" hangingPunct="1">
              <a:lnSpc>
                <a:spcPct val="12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Simple versus Composite Attribute</a:t>
            </a:r>
            <a:r>
              <a:rPr lang="zh-TW" altLang="en-US" sz="2400" dirty="0" smtClean="0">
                <a:solidFill>
                  <a:srgbClr val="000000"/>
                </a:solidFill>
                <a:effectLst>
                  <a:outerShdw blurRad="38100" dist="38100" dir="2700000" algn="tl">
                    <a:srgbClr val="FFFFFF"/>
                  </a:outerShdw>
                </a:effectLst>
              </a:rPr>
              <a:t> 複合屬性 </a:t>
            </a:r>
            <a:r>
              <a:rPr lang="en-US" altLang="zh-TW" sz="2400" dirty="0" smtClean="0">
                <a:solidFill>
                  <a:srgbClr val="000000"/>
                </a:solidFill>
                <a:effectLst>
                  <a:outerShdw blurRad="38100" dist="38100" dir="2700000" algn="tl">
                    <a:srgbClr val="FFFFFF"/>
                  </a:outerShdw>
                </a:effectLst>
              </a:rPr>
              <a:t>Ex.</a:t>
            </a:r>
            <a:r>
              <a:rPr lang="zh-TW" altLang="en-US" sz="2400" dirty="0" smtClean="0">
                <a:solidFill>
                  <a:srgbClr val="000000"/>
                </a:solidFill>
                <a:effectLst>
                  <a:outerShdw blurRad="38100" dist="38100" dir="2700000" algn="tl">
                    <a:srgbClr val="FFFFFF"/>
                  </a:outerShdw>
                </a:effectLst>
              </a:rPr>
              <a:t> 姓名 </a:t>
            </a:r>
            <a:r>
              <a:rPr lang="en-US" altLang="zh-TW" sz="2400" dirty="0" smtClean="0">
                <a:solidFill>
                  <a:srgbClr val="000000"/>
                </a:solidFill>
                <a:effectLst>
                  <a:outerShdw blurRad="38100" dist="38100" dir="2700000" algn="tl">
                    <a:srgbClr val="FFFFFF"/>
                  </a:outerShdw>
                </a:effectLst>
              </a:rPr>
              <a:t>vs</a:t>
            </a:r>
            <a:r>
              <a:rPr lang="zh-TW" altLang="en-US" sz="2400" dirty="0" smtClean="0">
                <a:solidFill>
                  <a:srgbClr val="000000"/>
                </a:solidFill>
                <a:effectLst>
                  <a:outerShdw blurRad="38100" dist="38100" dir="2700000" algn="tl">
                    <a:srgbClr val="FFFFFF"/>
                  </a:outerShdw>
                </a:effectLst>
              </a:rPr>
              <a:t> 姓</a:t>
            </a:r>
            <a:r>
              <a:rPr lang="en-US" altLang="zh-TW" sz="2400" dirty="0" smtClean="0">
                <a:solidFill>
                  <a:srgbClr val="000000"/>
                </a:solidFill>
                <a:effectLst>
                  <a:outerShdw blurRad="38100" dist="38100" dir="2700000" algn="tl">
                    <a:srgbClr val="FFFFFF"/>
                  </a:outerShdw>
                </a:effectLst>
              </a:rPr>
              <a:t>+</a:t>
            </a:r>
            <a:r>
              <a:rPr lang="zh-TW" altLang="en-US" sz="2400" dirty="0" smtClean="0">
                <a:solidFill>
                  <a:srgbClr val="000000"/>
                </a:solidFill>
                <a:effectLst>
                  <a:outerShdw blurRad="38100" dist="38100" dir="2700000" algn="tl">
                    <a:srgbClr val="FFFFFF"/>
                  </a:outerShdw>
                </a:effectLst>
              </a:rPr>
              <a:t>名</a:t>
            </a:r>
            <a:endParaRPr lang="en-US" sz="2400" dirty="0" smtClean="0">
              <a:solidFill>
                <a:srgbClr val="000000"/>
              </a:solidFill>
              <a:effectLst>
                <a:outerShdw blurRad="38100" dist="38100" dir="2700000" algn="tl">
                  <a:srgbClr val="FFFFFF"/>
                </a:outerShdw>
              </a:effectLst>
            </a:endParaRPr>
          </a:p>
          <a:p>
            <a:pPr lvl="1" eaLnBrk="1" fontAlgn="auto" hangingPunct="1">
              <a:lnSpc>
                <a:spcPct val="12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Single-Valued versus Multivalued Attribute</a:t>
            </a:r>
            <a:r>
              <a:rPr lang="zh-TW" altLang="en-US" sz="2400" dirty="0" smtClean="0">
                <a:solidFill>
                  <a:srgbClr val="000000"/>
                </a:solidFill>
                <a:effectLst>
                  <a:outerShdw blurRad="38100" dist="38100" dir="2700000" algn="tl">
                    <a:srgbClr val="FFFFFF"/>
                  </a:outerShdw>
                </a:effectLst>
              </a:rPr>
              <a:t> 是否有多值</a:t>
            </a:r>
            <a:endParaRPr lang="en-US" sz="2400" dirty="0" smtClean="0">
              <a:solidFill>
                <a:srgbClr val="000000"/>
              </a:solidFill>
              <a:effectLst>
                <a:outerShdw blurRad="38100" dist="38100" dir="2700000" algn="tl">
                  <a:srgbClr val="FFFFFF"/>
                </a:outerShdw>
              </a:effectLst>
            </a:endParaRPr>
          </a:p>
          <a:p>
            <a:pPr lvl="1" eaLnBrk="1" fontAlgn="auto" hangingPunct="1">
              <a:lnSpc>
                <a:spcPct val="12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Stored versus Derived Attributes</a:t>
            </a:r>
            <a:r>
              <a:rPr lang="zh-TW" altLang="en-US" sz="2400" dirty="0" smtClean="0">
                <a:solidFill>
                  <a:srgbClr val="000000"/>
                </a:solidFill>
                <a:effectLst>
                  <a:outerShdw blurRad="38100" dist="38100" dir="2700000" algn="tl">
                    <a:srgbClr val="FFFFFF"/>
                  </a:outerShdw>
                </a:effectLst>
              </a:rPr>
              <a:t> 是否為衍生屬性 </a:t>
            </a:r>
            <a:r>
              <a:rPr lang="en-US" altLang="zh-TW" sz="2400" dirty="0" smtClean="0">
                <a:solidFill>
                  <a:srgbClr val="000000"/>
                </a:solidFill>
                <a:effectLst>
                  <a:outerShdw blurRad="38100" dist="38100" dir="2700000" algn="tl">
                    <a:srgbClr val="FFFFFF"/>
                  </a:outerShdw>
                </a:effectLst>
              </a:rPr>
              <a:t>Ex. </a:t>
            </a:r>
            <a:r>
              <a:rPr lang="zh-TW" altLang="en-US" sz="2400" dirty="0" smtClean="0">
                <a:solidFill>
                  <a:srgbClr val="000000"/>
                </a:solidFill>
                <a:effectLst>
                  <a:outerShdw blurRad="38100" dist="38100" dir="2700000" algn="tl">
                    <a:srgbClr val="FFFFFF"/>
                  </a:outerShdw>
                </a:effectLst>
              </a:rPr>
              <a:t>出生年 </a:t>
            </a:r>
            <a:r>
              <a:rPr lang="en-US" altLang="zh-TW" sz="2400" dirty="0" smtClean="0">
                <a:solidFill>
                  <a:srgbClr val="000000"/>
                </a:solidFill>
                <a:effectLst>
                  <a:outerShdw blurRad="38100" dist="38100" dir="2700000" algn="tl">
                    <a:srgbClr val="FFFFFF"/>
                  </a:outerShdw>
                </a:effectLst>
              </a:rPr>
              <a:t>vs </a:t>
            </a:r>
            <a:r>
              <a:rPr lang="zh-TW" altLang="en-US" sz="2400" dirty="0" smtClean="0">
                <a:solidFill>
                  <a:srgbClr val="000000"/>
                </a:solidFill>
                <a:effectLst>
                  <a:outerShdw blurRad="38100" dist="38100" dir="2700000" algn="tl">
                    <a:srgbClr val="FFFFFF"/>
                  </a:outerShdw>
                </a:effectLst>
              </a:rPr>
              <a:t>年齡</a:t>
            </a:r>
            <a:endParaRPr lang="en-US" sz="2400" dirty="0" smtClean="0">
              <a:solidFill>
                <a:srgbClr val="000000"/>
              </a:solidFill>
              <a:effectLst>
                <a:outerShdw blurRad="38100" dist="38100" dir="2700000" algn="tl">
                  <a:srgbClr val="FFFFFF"/>
                </a:outerShdw>
              </a:effectLst>
            </a:endParaRPr>
          </a:p>
          <a:p>
            <a:pPr lvl="1" eaLnBrk="1" fontAlgn="auto" hangingPunct="1">
              <a:lnSpc>
                <a:spcPct val="12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Identifier Attributes</a:t>
            </a:r>
            <a:r>
              <a:rPr lang="zh-TW" altLang="en-US" sz="2400" dirty="0" smtClean="0">
                <a:solidFill>
                  <a:srgbClr val="000000"/>
                </a:solidFill>
                <a:effectLst>
                  <a:outerShdw blurRad="38100" dist="38100" dir="2700000" algn="tl">
                    <a:srgbClr val="FFFFFF"/>
                  </a:outerShdw>
                </a:effectLst>
              </a:rPr>
              <a:t> 是否可供識別用 </a:t>
            </a:r>
            <a:r>
              <a:rPr lang="en-US" altLang="zh-TW" sz="2400" dirty="0" smtClean="0">
                <a:solidFill>
                  <a:srgbClr val="000000"/>
                </a:solidFill>
                <a:effectLst>
                  <a:outerShdw blurRad="38100" dist="38100" dir="2700000" algn="tl">
                    <a:srgbClr val="FFFFFF"/>
                  </a:outerShdw>
                </a:effectLst>
              </a:rPr>
              <a:t>Ex. </a:t>
            </a:r>
            <a:r>
              <a:rPr lang="zh-TW" altLang="en-US" sz="2400" dirty="0" smtClean="0">
                <a:solidFill>
                  <a:srgbClr val="000000"/>
                </a:solidFill>
                <a:effectLst>
                  <a:outerShdw blurRad="38100" dist="38100" dir="2700000" algn="tl">
                    <a:srgbClr val="FFFFFF"/>
                  </a:outerShdw>
                </a:effectLst>
              </a:rPr>
              <a:t>學號</a:t>
            </a:r>
            <a:endParaRPr lang="en-US" dirty="0" smtClean="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59992641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430213" y="0"/>
            <a:ext cx="8523287" cy="13716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Required vs. Optional Attributes</a:t>
            </a:r>
          </a:p>
        </p:txBody>
      </p:sp>
      <p:sp>
        <p:nvSpPr>
          <p:cNvPr id="27653" name="Rectangle 6"/>
          <p:cNvSpPr>
            <a:spLocks noChangeArrowheads="1"/>
          </p:cNvSpPr>
          <p:nvPr/>
        </p:nvSpPr>
        <p:spPr bwMode="auto">
          <a:xfrm>
            <a:off x="344488" y="5173663"/>
            <a:ext cx="4367212"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b="1"/>
              <a:t>Required</a:t>
            </a:r>
            <a:r>
              <a:rPr lang="en-US" altLang="en-US"/>
              <a:t> – must have a value for every entity (or relationship) instance with which it is associated</a:t>
            </a:r>
          </a:p>
        </p:txBody>
      </p:sp>
      <p:sp>
        <p:nvSpPr>
          <p:cNvPr id="27654" name="Rectangle 7"/>
          <p:cNvSpPr>
            <a:spLocks noChangeArrowheads="1"/>
          </p:cNvSpPr>
          <p:nvPr/>
        </p:nvSpPr>
        <p:spPr bwMode="auto">
          <a:xfrm>
            <a:off x="4703763" y="5173663"/>
            <a:ext cx="43656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b="1"/>
              <a:t>Optional</a:t>
            </a:r>
            <a:r>
              <a:rPr lang="en-US" altLang="en-US"/>
              <a:t> – may not have a value for every entity (or relationship) instance with which it is associated</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144" y="1125538"/>
            <a:ext cx="8153400" cy="404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533400" y="304800"/>
            <a:ext cx="8458200" cy="838200"/>
          </a:xfrm>
        </p:spPr>
        <p:txBody>
          <a:bodyPr>
            <a:normAutofit/>
          </a:bodyPr>
          <a:lstStyle/>
          <a:p>
            <a:pPr eaLnBrk="1" fontAlgn="auto" hangingPunct="1">
              <a:spcAft>
                <a:spcPts val="0"/>
              </a:spcAft>
              <a:defRPr/>
            </a:pPr>
            <a:r>
              <a:rPr lang="en-US" sz="3600" dirty="0" smtClean="0">
                <a:solidFill>
                  <a:srgbClr val="000000"/>
                </a:solidFill>
                <a:effectLst>
                  <a:outerShdw blurRad="38100" dist="38100" dir="2700000" algn="tl">
                    <a:srgbClr val="FFFFFF"/>
                  </a:outerShdw>
                </a:effectLst>
              </a:rPr>
              <a:t>Designing Fields</a:t>
            </a:r>
            <a:r>
              <a:rPr lang="zh-TW" altLang="en-US" sz="3600" dirty="0" smtClean="0">
                <a:solidFill>
                  <a:srgbClr val="000000"/>
                </a:solidFill>
                <a:effectLst>
                  <a:outerShdw blurRad="38100" dist="38100" dir="2700000" algn="tl">
                    <a:srgbClr val="FFFFFF"/>
                  </a:outerShdw>
                </a:effectLst>
              </a:rPr>
              <a:t> </a:t>
            </a:r>
            <a:r>
              <a:rPr lang="en-US" altLang="zh-TW" sz="3600" dirty="0" smtClean="0">
                <a:solidFill>
                  <a:srgbClr val="000000"/>
                </a:solidFill>
                <a:effectLst>
                  <a:outerShdw blurRad="38100" dist="38100" dir="2700000" algn="tl">
                    <a:srgbClr val="FFFFFF"/>
                  </a:outerShdw>
                </a:effectLst>
              </a:rPr>
              <a:t>from Attributes</a:t>
            </a:r>
            <a:endParaRPr lang="en-US" sz="3600" dirty="0" smtClean="0">
              <a:solidFill>
                <a:srgbClr val="000000"/>
              </a:solidFill>
              <a:effectLst>
                <a:outerShdw blurRad="38100" dist="38100" dir="2700000" algn="tl">
                  <a:srgbClr val="FFFFFF"/>
                </a:outerShdw>
              </a:effectLst>
            </a:endParaRPr>
          </a:p>
        </p:txBody>
      </p:sp>
      <p:sp>
        <p:nvSpPr>
          <p:cNvPr id="244739" name="Rectangle 3"/>
          <p:cNvSpPr>
            <a:spLocks noGrp="1" noChangeArrowheads="1"/>
          </p:cNvSpPr>
          <p:nvPr>
            <p:ph idx="1"/>
          </p:nvPr>
        </p:nvSpPr>
        <p:spPr/>
        <p:txBody>
          <a:bodyPr>
            <a:normAutofit/>
          </a:bodyPr>
          <a:lstStyle/>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Field: smallest unit of application data recognized by system software</a:t>
            </a: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Field design </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Choosing data type</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Coding, compression, encryption</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Controlling data integrity</a:t>
            </a:r>
          </a:p>
        </p:txBody>
      </p:sp>
      <p:sp>
        <p:nvSpPr>
          <p:cNvPr id="2" name="文字方塊 1"/>
          <p:cNvSpPr txBox="1"/>
          <p:nvPr/>
        </p:nvSpPr>
        <p:spPr>
          <a:xfrm>
            <a:off x="7950147" y="1163915"/>
            <a:ext cx="1193853" cy="369332"/>
          </a:xfrm>
          <a:prstGeom prst="rect">
            <a:avLst/>
          </a:prstGeom>
          <a:noFill/>
        </p:spPr>
        <p:txBody>
          <a:bodyPr wrap="none" rtlCol="0">
            <a:spAutoFit/>
          </a:bodyPr>
          <a:lstStyle/>
          <a:p>
            <a:r>
              <a:rPr lang="en-US" altLang="zh-TW" dirty="0">
                <a:solidFill>
                  <a:srgbClr val="C00000"/>
                </a:solidFill>
              </a:rPr>
              <a:t>f</a:t>
            </a:r>
            <a:r>
              <a:rPr lang="en-US" altLang="zh-TW" dirty="0" smtClean="0">
                <a:solidFill>
                  <a:srgbClr val="C00000"/>
                </a:solidFill>
              </a:rPr>
              <a:t>rom Ch.5</a:t>
            </a:r>
            <a:endParaRPr lang="zh-TW" altLang="en-US" dirty="0">
              <a:solidFill>
                <a:srgbClr val="C00000"/>
              </a:solidFill>
            </a:endParaRPr>
          </a:p>
        </p:txBody>
      </p:sp>
    </p:spTree>
    <p:extLst>
      <p:ext uri="{BB962C8B-B14F-4D97-AF65-F5344CB8AC3E}">
        <p14:creationId xmlns:p14="http://schemas.microsoft.com/office/powerpoint/2010/main" val="251817547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457200" y="304800"/>
            <a:ext cx="792480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Choosing Data Types</a:t>
            </a:r>
          </a:p>
        </p:txBody>
      </p:sp>
      <p:pic>
        <p:nvPicPr>
          <p:cNvPr id="2" name="Picture 1"/>
          <p:cNvPicPr>
            <a:picLocks noChangeAspect="1"/>
          </p:cNvPicPr>
          <p:nvPr/>
        </p:nvPicPr>
        <p:blipFill>
          <a:blip r:embed="rId3"/>
          <a:stretch>
            <a:fillRect/>
          </a:stretch>
        </p:blipFill>
        <p:spPr>
          <a:xfrm>
            <a:off x="1371599" y="1164771"/>
            <a:ext cx="6586029" cy="5159829"/>
          </a:xfrm>
          <a:prstGeom prst="rect">
            <a:avLst/>
          </a:prstGeom>
        </p:spPr>
      </p:pic>
      <p:sp>
        <p:nvSpPr>
          <p:cNvPr id="4" name="文字方塊 3"/>
          <p:cNvSpPr txBox="1"/>
          <p:nvPr/>
        </p:nvSpPr>
        <p:spPr>
          <a:xfrm>
            <a:off x="7950147" y="1163915"/>
            <a:ext cx="1193853" cy="369332"/>
          </a:xfrm>
          <a:prstGeom prst="rect">
            <a:avLst/>
          </a:prstGeom>
          <a:noFill/>
        </p:spPr>
        <p:txBody>
          <a:bodyPr wrap="none" rtlCol="0">
            <a:spAutoFit/>
          </a:bodyPr>
          <a:lstStyle/>
          <a:p>
            <a:r>
              <a:rPr lang="en-US" altLang="zh-TW" dirty="0">
                <a:solidFill>
                  <a:srgbClr val="C00000"/>
                </a:solidFill>
              </a:rPr>
              <a:t>f</a:t>
            </a:r>
            <a:r>
              <a:rPr lang="en-US" altLang="zh-TW" dirty="0" smtClean="0">
                <a:solidFill>
                  <a:srgbClr val="C00000"/>
                </a:solidFill>
              </a:rPr>
              <a:t>rom Ch.5</a:t>
            </a:r>
            <a:endParaRPr lang="zh-TW" altLang="en-US" dirty="0">
              <a:solidFill>
                <a:srgbClr val="C00000"/>
              </a:solidFill>
            </a:endParaRPr>
          </a:p>
        </p:txBody>
      </p:sp>
    </p:spTree>
    <p:extLst>
      <p:ext uri="{BB962C8B-B14F-4D97-AF65-F5344CB8AC3E}">
        <p14:creationId xmlns:p14="http://schemas.microsoft.com/office/powerpoint/2010/main" val="101902939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685800" y="76200"/>
            <a:ext cx="7772400" cy="1143000"/>
          </a:xfrm>
        </p:spPr>
        <p:txBody>
          <a:bodyPr lIns="90488" tIns="44450" rIns="90488" bIns="44450"/>
          <a:lstStyle/>
          <a:p>
            <a:pPr eaLnBrk="1" fontAlgn="auto" hangingPunct="1">
              <a:spcAft>
                <a:spcPts val="0"/>
              </a:spcAft>
              <a:defRPr/>
            </a:pPr>
            <a:r>
              <a:rPr lang="en-US" sz="4000" dirty="0"/>
              <a:t>E-R Model </a:t>
            </a:r>
            <a:r>
              <a:rPr lang="en-US" sz="4000" dirty="0" smtClean="0">
                <a:solidFill>
                  <a:srgbClr val="000000"/>
                </a:solidFill>
                <a:effectLst>
                  <a:outerShdw blurRad="38100" dist="38100" dir="2700000" algn="tl">
                    <a:srgbClr val="FFFFFF"/>
                  </a:outerShdw>
                </a:effectLst>
              </a:rPr>
              <a:t>Constructs</a:t>
            </a:r>
            <a:endParaRPr lang="en-US" dirty="0" smtClean="0">
              <a:solidFill>
                <a:srgbClr val="000000"/>
              </a:solidFill>
              <a:effectLst>
                <a:outerShdw blurRad="38100" dist="38100" dir="2700000" algn="tl">
                  <a:srgbClr val="FFFFFF"/>
                </a:outerShdw>
              </a:effectLst>
            </a:endParaRPr>
          </a:p>
        </p:txBody>
      </p:sp>
      <p:sp>
        <p:nvSpPr>
          <p:cNvPr id="158723" name="Rectangle 3"/>
          <p:cNvSpPr>
            <a:spLocks noGrp="1" noChangeArrowheads="1"/>
          </p:cNvSpPr>
          <p:nvPr>
            <p:ph idx="1"/>
          </p:nvPr>
        </p:nvSpPr>
        <p:spPr>
          <a:xfrm>
            <a:off x="203200" y="1457325"/>
            <a:ext cx="8726488" cy="4572000"/>
          </a:xfrm>
        </p:spPr>
        <p:txBody>
          <a:bodyPr lIns="90488" tIns="44450" rIns="90488" bIns="44450">
            <a:noAutofit/>
          </a:bodyPr>
          <a:lstStyle/>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Entities:</a:t>
            </a:r>
            <a:r>
              <a:rPr lang="zh-TW" altLang="en-US" sz="2800" dirty="0" smtClean="0">
                <a:solidFill>
                  <a:srgbClr val="000000"/>
                </a:solidFill>
                <a:effectLst>
                  <a:outerShdw blurRad="38100" dist="38100" dir="2700000" algn="tl">
                    <a:srgbClr val="FFFFFF"/>
                  </a:outerShdw>
                </a:effectLst>
              </a:rPr>
              <a:t> 個體</a:t>
            </a:r>
            <a:endParaRPr lang="en-US" sz="2800" dirty="0" smtClean="0">
              <a:solidFill>
                <a:srgbClr val="000000"/>
              </a:solidFill>
              <a:effectLst>
                <a:outerShdw blurRad="38100" dist="38100" dir="2700000" algn="tl">
                  <a:srgbClr val="FFFFFF"/>
                </a:outerShdw>
              </a:effectLst>
            </a:endParaRPr>
          </a:p>
          <a:p>
            <a:pPr lvl="1" eaLnBrk="1" fontAlgn="auto" hangingPunct="1">
              <a:lnSpc>
                <a:spcPct val="90000"/>
              </a:lnSpc>
              <a:spcAft>
                <a:spcPts val="0"/>
              </a:spcAft>
              <a:buFont typeface="Wingdings 2"/>
              <a:buChar char=""/>
              <a:defRPr/>
            </a:pPr>
            <a:r>
              <a:rPr lang="en-US" sz="2200" dirty="0" smtClean="0">
                <a:solidFill>
                  <a:srgbClr val="000000"/>
                </a:solidFill>
                <a:effectLst>
                  <a:outerShdw blurRad="38100" dist="38100" dir="2700000" algn="tl">
                    <a:srgbClr val="FFFFFF"/>
                  </a:outerShdw>
                </a:effectLst>
              </a:rPr>
              <a:t>Entity instance–person, place, object, event, concept (often corresponds to </a:t>
            </a:r>
            <a:r>
              <a:rPr lang="en-US" sz="2200" dirty="0" smtClean="0">
                <a:solidFill>
                  <a:srgbClr val="C00000"/>
                </a:solidFill>
                <a:effectLst>
                  <a:outerShdw blurRad="38100" dist="38100" dir="2700000" algn="tl">
                    <a:srgbClr val="FFFFFF"/>
                  </a:outerShdw>
                </a:effectLst>
              </a:rPr>
              <a:t>a row in a table</a:t>
            </a:r>
            <a:r>
              <a:rPr lang="en-US" sz="2200" dirty="0" smtClean="0">
                <a:solidFill>
                  <a:srgbClr val="000000"/>
                </a:solidFill>
                <a:effectLst>
                  <a:outerShdw blurRad="38100" dist="38100" dir="2700000" algn="tl">
                    <a:srgbClr val="FFFFFF"/>
                  </a:outerShdw>
                </a:effectLst>
              </a:rPr>
              <a:t>)</a:t>
            </a:r>
          </a:p>
          <a:p>
            <a:pPr lvl="1" eaLnBrk="1" fontAlgn="auto" hangingPunct="1">
              <a:lnSpc>
                <a:spcPct val="90000"/>
              </a:lnSpc>
              <a:spcAft>
                <a:spcPts val="0"/>
              </a:spcAft>
              <a:buFont typeface="Wingdings 2"/>
              <a:buChar char=""/>
              <a:defRPr/>
            </a:pPr>
            <a:r>
              <a:rPr lang="en-US" sz="2200" dirty="0" smtClean="0">
                <a:solidFill>
                  <a:srgbClr val="000000"/>
                </a:solidFill>
                <a:effectLst>
                  <a:outerShdw blurRad="38100" dist="38100" dir="2700000" algn="tl">
                    <a:srgbClr val="FFFFFF"/>
                  </a:outerShdw>
                </a:effectLst>
              </a:rPr>
              <a:t>Entity Type–collection of entities (often corresponds to </a:t>
            </a:r>
            <a:r>
              <a:rPr lang="en-US" sz="2200" dirty="0" smtClean="0">
                <a:solidFill>
                  <a:srgbClr val="C00000"/>
                </a:solidFill>
                <a:effectLst>
                  <a:outerShdw blurRad="38100" dist="38100" dir="2700000" algn="tl">
                    <a:srgbClr val="FFFFFF"/>
                  </a:outerShdw>
                </a:effectLst>
              </a:rPr>
              <a:t>a table</a:t>
            </a:r>
            <a:r>
              <a:rPr lang="en-US" sz="2200" dirty="0" smtClean="0">
                <a:solidFill>
                  <a:srgbClr val="000000"/>
                </a:solidFill>
                <a:effectLst>
                  <a:outerShdw blurRad="38100" dist="38100" dir="2700000" algn="tl">
                    <a:srgbClr val="FFFFFF"/>
                  </a:outerShdw>
                </a:effectLst>
              </a:rPr>
              <a:t>)</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Relationships:</a:t>
            </a:r>
            <a:r>
              <a:rPr lang="zh-TW" altLang="en-US" sz="2800" dirty="0" smtClean="0">
                <a:solidFill>
                  <a:srgbClr val="000000"/>
                </a:solidFill>
                <a:effectLst>
                  <a:outerShdw blurRad="38100" dist="38100" dir="2700000" algn="tl">
                    <a:srgbClr val="FFFFFF"/>
                  </a:outerShdw>
                </a:effectLst>
              </a:rPr>
              <a:t> 關係</a:t>
            </a:r>
            <a:endParaRPr lang="en-US" sz="2800" dirty="0" smtClean="0">
              <a:solidFill>
                <a:srgbClr val="000000"/>
              </a:solidFill>
              <a:effectLst>
                <a:outerShdw blurRad="38100" dist="38100" dir="2700000" algn="tl">
                  <a:srgbClr val="FFFFFF"/>
                </a:outerShdw>
              </a:effectLst>
            </a:endParaRPr>
          </a:p>
          <a:p>
            <a:pPr lvl="1" eaLnBrk="1" fontAlgn="auto" hangingPunct="1">
              <a:lnSpc>
                <a:spcPct val="90000"/>
              </a:lnSpc>
              <a:spcAft>
                <a:spcPts val="0"/>
              </a:spcAft>
              <a:buFont typeface="Wingdings 2"/>
              <a:buChar char=""/>
              <a:defRPr/>
            </a:pPr>
            <a:r>
              <a:rPr lang="en-US" sz="2200" dirty="0" smtClean="0">
                <a:solidFill>
                  <a:srgbClr val="000000"/>
                </a:solidFill>
                <a:effectLst>
                  <a:outerShdw blurRad="38100" dist="38100" dir="2700000" algn="tl">
                    <a:srgbClr val="FFFFFF"/>
                  </a:outerShdw>
                </a:effectLst>
              </a:rPr>
              <a:t>Relationship instance–link between entities (corresponds to </a:t>
            </a:r>
            <a:r>
              <a:rPr lang="en-US" sz="2200" dirty="0" smtClean="0">
                <a:solidFill>
                  <a:srgbClr val="C00000"/>
                </a:solidFill>
                <a:effectLst>
                  <a:outerShdw blurRad="38100" dist="38100" dir="2700000" algn="tl">
                    <a:srgbClr val="FFFFFF"/>
                  </a:outerShdw>
                </a:effectLst>
              </a:rPr>
              <a:t>primary key-foreign key equivalencies in related tables</a:t>
            </a:r>
            <a:r>
              <a:rPr lang="en-US" sz="2200" dirty="0" smtClean="0">
                <a:solidFill>
                  <a:srgbClr val="000000"/>
                </a:solidFill>
                <a:effectLst>
                  <a:outerShdw blurRad="38100" dist="38100" dir="2700000" algn="tl">
                    <a:srgbClr val="FFFFFF"/>
                  </a:outerShdw>
                </a:effectLst>
              </a:rPr>
              <a:t>)</a:t>
            </a:r>
          </a:p>
          <a:p>
            <a:pPr lvl="1" eaLnBrk="1" fontAlgn="auto" hangingPunct="1">
              <a:lnSpc>
                <a:spcPct val="90000"/>
              </a:lnSpc>
              <a:spcAft>
                <a:spcPts val="0"/>
              </a:spcAft>
              <a:buFont typeface="Wingdings 2"/>
              <a:buChar char=""/>
              <a:defRPr/>
            </a:pPr>
            <a:r>
              <a:rPr lang="en-US" sz="2200" dirty="0" smtClean="0">
                <a:solidFill>
                  <a:srgbClr val="000000"/>
                </a:solidFill>
                <a:effectLst>
                  <a:outerShdw blurRad="38100" dist="38100" dir="2700000" algn="tl">
                    <a:srgbClr val="FFFFFF"/>
                  </a:outerShdw>
                </a:effectLst>
              </a:rPr>
              <a:t>Relationship type–category of </a:t>
            </a:r>
            <a:r>
              <a:rPr lang="en-US" sz="2200" dirty="0" smtClean="0">
                <a:solidFill>
                  <a:srgbClr val="C00000"/>
                </a:solidFill>
                <a:effectLst>
                  <a:outerShdw blurRad="38100" dist="38100" dir="2700000" algn="tl">
                    <a:srgbClr val="FFFFFF"/>
                  </a:outerShdw>
                </a:effectLst>
              </a:rPr>
              <a:t>relationship…link between entity types</a:t>
            </a:r>
            <a:endParaRPr lang="en-US" sz="2400" dirty="0" smtClean="0">
              <a:solidFill>
                <a:srgbClr val="C00000"/>
              </a:solidFill>
              <a:effectLst>
                <a:outerShdw blurRad="38100" dist="38100" dir="2700000" algn="tl">
                  <a:srgbClr val="FFFFFF"/>
                </a:outerShdw>
              </a:effectLst>
            </a:endParaRP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Attributes:</a:t>
            </a:r>
            <a:r>
              <a:rPr lang="zh-TW" altLang="en-US" sz="2800" dirty="0" smtClean="0">
                <a:solidFill>
                  <a:srgbClr val="000000"/>
                </a:solidFill>
                <a:effectLst>
                  <a:outerShdw blurRad="38100" dist="38100" dir="2700000" algn="tl">
                    <a:srgbClr val="FFFFFF"/>
                  </a:outerShdw>
                </a:effectLst>
              </a:rPr>
              <a:t> 屬性</a:t>
            </a:r>
            <a:endParaRPr lang="en-US" sz="2800" dirty="0" smtClean="0">
              <a:solidFill>
                <a:srgbClr val="000000"/>
              </a:solidFill>
              <a:effectLst>
                <a:outerShdw blurRad="38100" dist="38100" dir="2700000" algn="tl">
                  <a:srgbClr val="FFFFFF"/>
                </a:outerShdw>
              </a:effectLst>
            </a:endParaRPr>
          </a:p>
          <a:p>
            <a:pPr lvl="1" eaLnBrk="1" fontAlgn="auto" hangingPunct="1">
              <a:lnSpc>
                <a:spcPct val="90000"/>
              </a:lnSpc>
              <a:spcAft>
                <a:spcPts val="0"/>
              </a:spcAft>
              <a:buFont typeface="Wingdings 2"/>
              <a:buChar char=""/>
              <a:defRPr/>
            </a:pPr>
            <a:r>
              <a:rPr lang="en-US" sz="2200" dirty="0" smtClean="0">
                <a:solidFill>
                  <a:srgbClr val="000000"/>
                </a:solidFill>
                <a:effectLst>
                  <a:outerShdw blurRad="38100" dist="38100" dir="2700000" algn="tl">
                    <a:srgbClr val="FFFFFF"/>
                  </a:outerShdw>
                </a:effectLst>
              </a:rPr>
              <a:t>Properties or characteristics of an entity or relationship type (often corresponds to </a:t>
            </a:r>
            <a:r>
              <a:rPr lang="en-US" sz="2200" dirty="0" smtClean="0">
                <a:solidFill>
                  <a:srgbClr val="C00000"/>
                </a:solidFill>
                <a:effectLst>
                  <a:outerShdw blurRad="38100" dist="38100" dir="2700000" algn="tl">
                    <a:srgbClr val="FFFFFF"/>
                  </a:outerShdw>
                </a:effectLst>
              </a:rPr>
              <a:t>a field in a table</a:t>
            </a:r>
            <a:r>
              <a:rPr lang="en-US" sz="2200" dirty="0" smtClean="0">
                <a:solidFill>
                  <a:srgbClr val="000000"/>
                </a:solidFill>
                <a:effectLst>
                  <a:outerShdw blurRad="38100" dist="38100" dir="2700000" algn="tl">
                    <a:srgbClr val="FFFFFF"/>
                  </a:outerShdw>
                </a:effectLst>
              </a:rPr>
              <a:t>)</a:t>
            </a:r>
          </a:p>
          <a:p>
            <a:pPr eaLnBrk="1" fontAlgn="auto" hangingPunct="1">
              <a:lnSpc>
                <a:spcPct val="90000"/>
              </a:lnSpc>
              <a:spcAft>
                <a:spcPts val="0"/>
              </a:spcAft>
              <a:buFont typeface="Wingdings 2"/>
              <a:buChar char=""/>
              <a:defRPr/>
            </a:pPr>
            <a:endParaRPr lang="en-US" sz="2400" dirty="0" smtClean="0">
              <a:solidFill>
                <a:srgbClr val="000000"/>
              </a:solidFill>
              <a:effectLst>
                <a:outerShdw blurRad="38100" dist="38100" dir="2700000" algn="tl">
                  <a:srgbClr val="FFFFFF"/>
                </a:outerShdw>
              </a:effectLst>
            </a:endParaRPr>
          </a:p>
          <a:p>
            <a:pPr eaLnBrk="1" fontAlgn="auto" hangingPunct="1">
              <a:lnSpc>
                <a:spcPct val="90000"/>
              </a:lnSpc>
              <a:spcAft>
                <a:spcPts val="0"/>
              </a:spcAft>
              <a:buFont typeface="Wingdings 2"/>
              <a:buChar char=""/>
              <a:defRPr/>
            </a:pPr>
            <a:endParaRPr lang="en-US" sz="2400" dirty="0" smtClean="0">
              <a:solidFill>
                <a:srgbClr val="000000"/>
              </a:solidFill>
              <a:effectLst>
                <a:outerShdw blurRad="38100" dist="38100" dir="2700000" algn="tl">
                  <a:srgbClr val="FFFFFF"/>
                </a:outerShdw>
              </a:effectLst>
            </a:endParaRPr>
          </a:p>
          <a:p>
            <a:pPr eaLnBrk="1" fontAlgn="auto" hangingPunct="1">
              <a:lnSpc>
                <a:spcPct val="90000"/>
              </a:lnSpc>
              <a:spcAft>
                <a:spcPts val="0"/>
              </a:spcAft>
              <a:buFont typeface="Wingdings 2"/>
              <a:buChar char=""/>
              <a:defRPr/>
            </a:pPr>
            <a:endParaRPr lang="en-US" sz="2000" dirty="0" smtClean="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533400" y="304800"/>
            <a:ext cx="708660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Field Data Integrity</a:t>
            </a:r>
          </a:p>
        </p:txBody>
      </p:sp>
      <p:sp>
        <p:nvSpPr>
          <p:cNvPr id="247811" name="Rectangle 3"/>
          <p:cNvSpPr>
            <a:spLocks noGrp="1" noChangeArrowheads="1"/>
          </p:cNvSpPr>
          <p:nvPr>
            <p:ph idx="1"/>
          </p:nvPr>
        </p:nvSpPr>
        <p:spPr>
          <a:xfrm>
            <a:off x="228600" y="1457227"/>
            <a:ext cx="8755144" cy="4114800"/>
          </a:xfrm>
        </p:spPr>
        <p:txBody>
          <a:bodyPr>
            <a:noAutofit/>
          </a:bodyPr>
          <a:lstStyle/>
          <a:p>
            <a:pPr marL="609600" indent="-609600"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Default value–assumed value if no explicit value </a:t>
            </a:r>
            <a:r>
              <a:rPr lang="zh-TW" altLang="en-US" sz="2800" dirty="0" smtClean="0">
                <a:solidFill>
                  <a:srgbClr val="000000"/>
                </a:solidFill>
                <a:effectLst>
                  <a:outerShdw blurRad="38100" dist="38100" dir="2700000" algn="tl">
                    <a:srgbClr val="FFFFFF"/>
                  </a:outerShdw>
                </a:effectLst>
              </a:rPr>
              <a:t>給定預設值</a:t>
            </a:r>
            <a:endParaRPr lang="en-US" sz="2800" dirty="0" smtClean="0">
              <a:solidFill>
                <a:srgbClr val="000000"/>
              </a:solidFill>
              <a:effectLst>
                <a:outerShdw blurRad="38100" dist="38100" dir="2700000" algn="tl">
                  <a:srgbClr val="FFFFFF"/>
                </a:outerShdw>
              </a:effectLst>
            </a:endParaRPr>
          </a:p>
          <a:p>
            <a:pPr marL="609600" indent="-609600"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Range control–allowable value limitations (constraints or validation rules)</a:t>
            </a:r>
            <a:r>
              <a:rPr lang="zh-TW" altLang="en-US" sz="2800" dirty="0" smtClean="0">
                <a:solidFill>
                  <a:srgbClr val="000000"/>
                </a:solidFill>
                <a:effectLst>
                  <a:outerShdw blurRad="38100" dist="38100" dir="2700000" algn="tl">
                    <a:srgbClr val="FFFFFF"/>
                  </a:outerShdw>
                </a:effectLst>
              </a:rPr>
              <a:t> 允許值之限制</a:t>
            </a:r>
            <a:endParaRPr lang="en-US" sz="2800" dirty="0" smtClean="0">
              <a:solidFill>
                <a:srgbClr val="000000"/>
              </a:solidFill>
              <a:effectLst>
                <a:outerShdw blurRad="38100" dist="38100" dir="2700000" algn="tl">
                  <a:srgbClr val="FFFFFF"/>
                </a:outerShdw>
              </a:effectLst>
            </a:endParaRPr>
          </a:p>
          <a:p>
            <a:pPr marL="609600" indent="-609600"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Null value control–allowing or prohibiting empty fields</a:t>
            </a:r>
            <a:r>
              <a:rPr lang="zh-TW" altLang="en-US" sz="2800" dirty="0" smtClean="0">
                <a:solidFill>
                  <a:srgbClr val="000000"/>
                </a:solidFill>
                <a:effectLst>
                  <a:outerShdw blurRad="38100" dist="38100" dir="2700000" algn="tl">
                    <a:srgbClr val="FFFFFF"/>
                  </a:outerShdw>
                </a:effectLst>
              </a:rPr>
              <a:t> 是否允許無值</a:t>
            </a:r>
            <a:r>
              <a:rPr lang="en-US" altLang="zh-TW" sz="2800" dirty="0" smtClean="0">
                <a:solidFill>
                  <a:srgbClr val="000000"/>
                </a:solidFill>
                <a:effectLst>
                  <a:outerShdw blurRad="38100" dist="38100" dir="2700000" algn="tl">
                    <a:srgbClr val="FFFFFF"/>
                  </a:outerShdw>
                </a:effectLst>
              </a:rPr>
              <a:t>(</a:t>
            </a:r>
            <a:r>
              <a:rPr lang="zh-TW" altLang="en-US" sz="2800" dirty="0" smtClean="0">
                <a:solidFill>
                  <a:srgbClr val="000000"/>
                </a:solidFill>
                <a:effectLst>
                  <a:outerShdw blurRad="38100" dist="38100" dir="2700000" algn="tl">
                    <a:srgbClr val="FFFFFF"/>
                  </a:outerShdw>
                </a:effectLst>
              </a:rPr>
              <a:t>未曾填過</a:t>
            </a:r>
            <a:r>
              <a:rPr lang="en-US" altLang="zh-TW" sz="2800" dirty="0" smtClean="0">
                <a:solidFill>
                  <a:srgbClr val="000000"/>
                </a:solidFill>
                <a:effectLst>
                  <a:outerShdw blurRad="38100" dist="38100" dir="2700000" algn="tl">
                    <a:srgbClr val="FFFFFF"/>
                  </a:outerShdw>
                </a:effectLst>
              </a:rPr>
              <a:t>)</a:t>
            </a:r>
            <a:r>
              <a:rPr lang="zh-TW" altLang="en-US" sz="2800" dirty="0" smtClean="0">
                <a:solidFill>
                  <a:srgbClr val="000000"/>
                </a:solidFill>
                <a:effectLst>
                  <a:outerShdw blurRad="38100" dist="38100" dir="2700000" algn="tl">
                    <a:srgbClr val="FFFFFF"/>
                  </a:outerShdw>
                </a:effectLst>
              </a:rPr>
              <a:t>或空值</a:t>
            </a:r>
            <a:r>
              <a:rPr lang="en-US" altLang="zh-TW" sz="2800" dirty="0" smtClean="0">
                <a:solidFill>
                  <a:srgbClr val="000000"/>
                </a:solidFill>
                <a:effectLst>
                  <a:outerShdw blurRad="38100" dist="38100" dir="2700000" algn="tl">
                    <a:srgbClr val="FFFFFF"/>
                  </a:outerShdw>
                </a:effectLst>
              </a:rPr>
              <a:t>(</a:t>
            </a:r>
            <a:r>
              <a:rPr lang="zh-TW" altLang="en-US" sz="2800" dirty="0" smtClean="0">
                <a:solidFill>
                  <a:srgbClr val="000000"/>
                </a:solidFill>
                <a:effectLst>
                  <a:outerShdw blurRad="38100" dist="38100" dir="2700000" algn="tl">
                    <a:srgbClr val="FFFFFF"/>
                  </a:outerShdw>
                </a:effectLst>
              </a:rPr>
              <a:t>填了留白</a:t>
            </a:r>
            <a:r>
              <a:rPr lang="en-US" altLang="zh-TW" sz="2800" dirty="0" smtClean="0">
                <a:solidFill>
                  <a:srgbClr val="000000"/>
                </a:solidFill>
                <a:effectLst>
                  <a:outerShdw blurRad="38100" dist="38100" dir="2700000" algn="tl">
                    <a:srgbClr val="FFFFFF"/>
                  </a:outerShdw>
                </a:effectLst>
              </a:rPr>
              <a:t>)</a:t>
            </a:r>
            <a:endParaRPr lang="en-US" sz="2800" dirty="0" smtClean="0">
              <a:solidFill>
                <a:srgbClr val="000000"/>
              </a:solidFill>
              <a:effectLst>
                <a:outerShdw blurRad="38100" dist="38100" dir="2700000" algn="tl">
                  <a:srgbClr val="FFFFFF"/>
                </a:outerShdw>
              </a:effectLst>
            </a:endParaRPr>
          </a:p>
          <a:p>
            <a:pPr marL="609600" indent="-609600"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Referential integrity–range control (and null value allowances) for foreign-key to primary-key match-ups</a:t>
            </a:r>
            <a:r>
              <a:rPr lang="zh-TW" altLang="en-US" sz="2800" dirty="0" smtClean="0">
                <a:solidFill>
                  <a:srgbClr val="000000"/>
                </a:solidFill>
                <a:effectLst>
                  <a:outerShdw blurRad="38100" dist="38100" dir="2700000" algn="tl">
                    <a:srgbClr val="FFFFFF"/>
                  </a:outerShdw>
                </a:effectLst>
              </a:rPr>
              <a:t> 外鍵查表的對應檢查</a:t>
            </a:r>
            <a:endParaRPr lang="en-US" sz="2800" dirty="0" smtClean="0">
              <a:solidFill>
                <a:srgbClr val="000000"/>
              </a:solidFill>
              <a:effectLst>
                <a:outerShdw blurRad="38100" dist="38100" dir="2700000" algn="tl">
                  <a:srgbClr val="FFFFFF"/>
                </a:outerShdw>
              </a:effectLst>
            </a:endParaRPr>
          </a:p>
          <a:p>
            <a:pPr marL="609600" indent="-609600" eaLnBrk="1" fontAlgn="auto" hangingPunct="1">
              <a:spcAft>
                <a:spcPts val="0"/>
              </a:spcAft>
              <a:buClr>
                <a:schemeClr val="tx1"/>
              </a:buClr>
              <a:buFont typeface="Wingdings 2"/>
              <a:buChar char=""/>
              <a:defRPr/>
            </a:pPr>
            <a:endParaRPr lang="en-US" sz="2800" dirty="0" smtClean="0">
              <a:solidFill>
                <a:srgbClr val="000000"/>
              </a:solidFill>
              <a:effectLst>
                <a:outerShdw blurRad="38100" dist="38100" dir="2700000" algn="tl">
                  <a:srgbClr val="FFFFFF"/>
                </a:outerShdw>
              </a:effectLst>
            </a:endParaRPr>
          </a:p>
        </p:txBody>
      </p:sp>
      <p:sp>
        <p:nvSpPr>
          <p:cNvPr id="23557" name="Text Box 4"/>
          <p:cNvSpPr txBox="1">
            <a:spLocks noChangeArrowheads="1"/>
          </p:cNvSpPr>
          <p:nvPr/>
        </p:nvSpPr>
        <p:spPr bwMode="auto">
          <a:xfrm>
            <a:off x="422636" y="5763703"/>
            <a:ext cx="829611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zh-TW" dirty="0" smtClean="0">
                <a:solidFill>
                  <a:srgbClr val="990000"/>
                </a:solidFill>
              </a:rPr>
              <a:t>Note: </a:t>
            </a:r>
            <a:r>
              <a:rPr lang="en-US" altLang="en-US" dirty="0" smtClean="0">
                <a:solidFill>
                  <a:srgbClr val="990000"/>
                </a:solidFill>
              </a:rPr>
              <a:t>Sarbanes-Oxley </a:t>
            </a:r>
            <a:r>
              <a:rPr lang="en-US" altLang="en-US" dirty="0">
                <a:solidFill>
                  <a:srgbClr val="990000"/>
                </a:solidFill>
              </a:rPr>
              <a:t>Act (</a:t>
            </a:r>
            <a:r>
              <a:rPr lang="en-US" altLang="en-US" dirty="0" smtClean="0">
                <a:solidFill>
                  <a:srgbClr val="990000"/>
                </a:solidFill>
              </a:rPr>
              <a:t>SOX) </a:t>
            </a:r>
            <a:r>
              <a:rPr lang="en-US" altLang="en-US" dirty="0">
                <a:solidFill>
                  <a:srgbClr val="990000"/>
                </a:solidFill>
              </a:rPr>
              <a:t>legislates importance of financial data </a:t>
            </a:r>
            <a:r>
              <a:rPr lang="en-US" altLang="en-US" dirty="0" smtClean="0">
                <a:solidFill>
                  <a:srgbClr val="990000"/>
                </a:solidFill>
              </a:rPr>
              <a:t>integrity</a:t>
            </a:r>
          </a:p>
          <a:p>
            <a:pPr eaLnBrk="1" hangingPunct="1"/>
            <a:r>
              <a:rPr lang="zh-TW" altLang="en-US" dirty="0" smtClean="0">
                <a:solidFill>
                  <a:srgbClr val="990000"/>
                </a:solidFill>
              </a:rPr>
              <a:t>沙賓法案其中規範了財務性資料的完整性檢查</a:t>
            </a:r>
            <a:endParaRPr lang="en-US" altLang="en-US" dirty="0">
              <a:solidFill>
                <a:srgbClr val="990000"/>
              </a:solidFill>
            </a:endParaRPr>
          </a:p>
        </p:txBody>
      </p:sp>
      <p:sp>
        <p:nvSpPr>
          <p:cNvPr id="5" name="文字方塊 4"/>
          <p:cNvSpPr txBox="1"/>
          <p:nvPr/>
        </p:nvSpPr>
        <p:spPr>
          <a:xfrm>
            <a:off x="7950147" y="1163915"/>
            <a:ext cx="1193853" cy="369332"/>
          </a:xfrm>
          <a:prstGeom prst="rect">
            <a:avLst/>
          </a:prstGeom>
          <a:noFill/>
        </p:spPr>
        <p:txBody>
          <a:bodyPr wrap="none" rtlCol="0">
            <a:spAutoFit/>
          </a:bodyPr>
          <a:lstStyle/>
          <a:p>
            <a:r>
              <a:rPr lang="en-US" altLang="zh-TW" dirty="0">
                <a:solidFill>
                  <a:srgbClr val="C00000"/>
                </a:solidFill>
              </a:rPr>
              <a:t>f</a:t>
            </a:r>
            <a:r>
              <a:rPr lang="en-US" altLang="zh-TW" dirty="0" smtClean="0">
                <a:solidFill>
                  <a:srgbClr val="C00000"/>
                </a:solidFill>
              </a:rPr>
              <a:t>rom Ch.5</a:t>
            </a:r>
            <a:endParaRPr lang="zh-TW" altLang="en-US" dirty="0">
              <a:solidFill>
                <a:srgbClr val="C00000"/>
              </a:solidFill>
            </a:endParaRPr>
          </a:p>
        </p:txBody>
      </p:sp>
    </p:spTree>
    <p:extLst>
      <p:ext uri="{BB962C8B-B14F-4D97-AF65-F5344CB8AC3E}">
        <p14:creationId xmlns:p14="http://schemas.microsoft.com/office/powerpoint/2010/main" val="139658099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7384" y="2813404"/>
            <a:ext cx="5494653" cy="24967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8962" name="Rectangle 2"/>
          <p:cNvSpPr>
            <a:spLocks noGrp="1" noChangeArrowheads="1"/>
          </p:cNvSpPr>
          <p:nvPr>
            <p:ph type="title"/>
          </p:nvPr>
        </p:nvSpPr>
        <p:spPr>
          <a:xfrm>
            <a:off x="484188" y="0"/>
            <a:ext cx="8229600" cy="1371600"/>
          </a:xfrm>
        </p:spPr>
        <p:txBody>
          <a:bodyPr lIns="90488" tIns="44450" rIns="90488" bIns="44450"/>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Simple vs. Composite Attributes</a:t>
            </a:r>
          </a:p>
        </p:txBody>
      </p:sp>
      <p:sp>
        <p:nvSpPr>
          <p:cNvPr id="168963" name="Rectangle 3"/>
          <p:cNvSpPr>
            <a:spLocks noGrp="1" noChangeArrowheads="1"/>
          </p:cNvSpPr>
          <p:nvPr>
            <p:ph idx="1"/>
          </p:nvPr>
        </p:nvSpPr>
        <p:spPr>
          <a:xfrm>
            <a:off x="171450" y="1752600"/>
            <a:ext cx="8721725" cy="1104900"/>
          </a:xfrm>
        </p:spPr>
        <p:txBody>
          <a:bodyPr lIns="90488" tIns="44450" rIns="90488" bIns="44450">
            <a:normAutofit/>
          </a:bodyPr>
          <a:lstStyle/>
          <a:p>
            <a:pPr eaLnBrk="1" fontAlgn="auto" hangingPunct="1">
              <a:lnSpc>
                <a:spcPct val="90000"/>
              </a:lnSpc>
              <a:spcAft>
                <a:spcPts val="0"/>
              </a:spcAft>
              <a:buFont typeface="Wingdings 2"/>
              <a:buChar char=""/>
              <a:defRPr/>
            </a:pPr>
            <a:r>
              <a:rPr lang="en-US" b="1" dirty="0" smtClean="0">
                <a:solidFill>
                  <a:srgbClr val="000000"/>
                </a:solidFill>
                <a:effectLst>
                  <a:outerShdw blurRad="38100" dist="38100" dir="2700000" algn="tl">
                    <a:srgbClr val="FFFFFF"/>
                  </a:outerShdw>
                </a:effectLst>
              </a:rPr>
              <a:t>Composite attribute</a:t>
            </a:r>
            <a:r>
              <a:rPr lang="en-US" dirty="0" smtClean="0">
                <a:solidFill>
                  <a:srgbClr val="000000"/>
                </a:solidFill>
                <a:effectLst>
                  <a:outerShdw blurRad="38100" dist="38100" dir="2700000" algn="tl">
                    <a:srgbClr val="FFFFFF"/>
                  </a:outerShdw>
                </a:effectLst>
              </a:rPr>
              <a:t> – An attribute that has meaningful component parts (attributes)</a:t>
            </a:r>
          </a:p>
        </p:txBody>
      </p:sp>
      <p:grpSp>
        <p:nvGrpSpPr>
          <p:cNvPr id="28678" name="Group 9"/>
          <p:cNvGrpSpPr>
            <a:grpSpLocks/>
          </p:cNvGrpSpPr>
          <p:nvPr/>
        </p:nvGrpSpPr>
        <p:grpSpPr bwMode="auto">
          <a:xfrm>
            <a:off x="487363" y="3381375"/>
            <a:ext cx="4216400" cy="1200150"/>
            <a:chOff x="336" y="1412"/>
            <a:chExt cx="2656" cy="756"/>
          </a:xfrm>
        </p:grpSpPr>
        <p:sp>
          <p:nvSpPr>
            <p:cNvPr id="28680" name="Text Box 4"/>
            <p:cNvSpPr txBox="1">
              <a:spLocks noChangeArrowheads="1"/>
            </p:cNvSpPr>
            <p:nvPr/>
          </p:nvSpPr>
          <p:spPr bwMode="auto">
            <a:xfrm>
              <a:off x="336" y="1412"/>
              <a:ext cx="1642"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b="1">
                  <a:solidFill>
                    <a:srgbClr val="990000"/>
                  </a:solidFill>
                  <a:latin typeface="Times New Roman" pitchFamily="18" charset="0"/>
                </a:rPr>
                <a:t>The address is broken into component parts</a:t>
              </a:r>
            </a:p>
          </p:txBody>
        </p:sp>
        <p:sp>
          <p:nvSpPr>
            <p:cNvPr id="28681" name="Line 8"/>
            <p:cNvSpPr>
              <a:spLocks noChangeShapeType="1"/>
            </p:cNvSpPr>
            <p:nvPr/>
          </p:nvSpPr>
          <p:spPr bwMode="auto">
            <a:xfrm flipV="1">
              <a:off x="1682" y="1776"/>
              <a:ext cx="1310" cy="2"/>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
        <p:nvSpPr>
          <p:cNvPr id="28679" name="Rectangle 2"/>
          <p:cNvSpPr>
            <a:spLocks noChangeArrowheads="1"/>
          </p:cNvSpPr>
          <p:nvPr/>
        </p:nvSpPr>
        <p:spPr bwMode="auto">
          <a:xfrm>
            <a:off x="3856038" y="5310188"/>
            <a:ext cx="430847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Times New Roman" pitchFamily="18" charset="0"/>
              </a:rPr>
              <a:t>Figure 2-7  A </a:t>
            </a:r>
            <a:r>
              <a:rPr lang="en-US" altLang="en-US" sz="2400" b="1">
                <a:solidFill>
                  <a:srgbClr val="000000"/>
                </a:solidFill>
                <a:latin typeface="Times New Roman" pitchFamily="18" charset="0"/>
              </a:rPr>
              <a:t>composite</a:t>
            </a:r>
            <a:r>
              <a:rPr lang="en-US" altLang="en-US" sz="2400">
                <a:solidFill>
                  <a:srgbClr val="000000"/>
                </a:solidFill>
                <a:latin typeface="Times New Roman" pitchFamily="18" charset="0"/>
              </a:rPr>
              <a:t> attribute</a:t>
            </a:r>
          </a:p>
        </p:txBody>
      </p:sp>
      <p:sp>
        <p:nvSpPr>
          <p:cNvPr id="9" name="Rectangle 22"/>
          <p:cNvSpPr>
            <a:spLocks noChangeArrowheads="1"/>
          </p:cNvSpPr>
          <p:nvPr/>
        </p:nvSpPr>
        <p:spPr bwMode="auto">
          <a:xfrm>
            <a:off x="998980" y="4700031"/>
            <a:ext cx="895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800" dirty="0">
                <a:solidFill>
                  <a:srgbClr val="000000"/>
                </a:solidFill>
                <a:ea typeface="新細明體" panose="02020500000000000000" pitchFamily="18" charset="-120"/>
              </a:rPr>
              <a:t>地址</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10"/>
          <p:cNvSpPr>
            <a:spLocks noChangeArrowheads="1"/>
          </p:cNvSpPr>
          <p:nvPr/>
        </p:nvSpPr>
        <p:spPr bwMode="auto">
          <a:xfrm>
            <a:off x="347663" y="3099455"/>
            <a:ext cx="82899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dirty="0">
                <a:solidFill>
                  <a:srgbClr val="000000"/>
                </a:solidFill>
                <a:latin typeface="Times New Roman" pitchFamily="18" charset="0"/>
              </a:rPr>
              <a:t>Figure 2-8  Entity with </a:t>
            </a:r>
            <a:r>
              <a:rPr lang="en-US" altLang="en-US" sz="2000" b="1" dirty="0">
                <a:solidFill>
                  <a:srgbClr val="000000"/>
                </a:solidFill>
                <a:latin typeface="Times New Roman" pitchFamily="18" charset="0"/>
              </a:rPr>
              <a:t>multivalued</a:t>
            </a:r>
            <a:r>
              <a:rPr lang="en-US" altLang="en-US" sz="2000" dirty="0">
                <a:solidFill>
                  <a:srgbClr val="000000"/>
                </a:solidFill>
                <a:latin typeface="Times New Roman" pitchFamily="18" charset="0"/>
              </a:rPr>
              <a:t> attribute (Skill) and </a:t>
            </a:r>
            <a:r>
              <a:rPr lang="en-US" altLang="en-US" sz="2000" b="1" dirty="0">
                <a:solidFill>
                  <a:srgbClr val="000000"/>
                </a:solidFill>
                <a:latin typeface="Times New Roman" pitchFamily="18" charset="0"/>
              </a:rPr>
              <a:t>derived</a:t>
            </a:r>
            <a:r>
              <a:rPr lang="en-US" altLang="en-US" sz="2000" dirty="0">
                <a:solidFill>
                  <a:srgbClr val="000000"/>
                </a:solidFill>
                <a:latin typeface="Times New Roman" pitchFamily="18" charset="0"/>
              </a:rPr>
              <a:t> attribute (Years Employed)</a:t>
            </a:r>
          </a:p>
        </p:txBody>
      </p:sp>
      <p:sp>
        <p:nvSpPr>
          <p:cNvPr id="29701" name="Text Box 12"/>
          <p:cNvSpPr txBox="1">
            <a:spLocks noChangeArrowheads="1"/>
          </p:cNvSpPr>
          <p:nvPr/>
        </p:nvSpPr>
        <p:spPr bwMode="auto">
          <a:xfrm>
            <a:off x="147638" y="4624388"/>
            <a:ext cx="224155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b="1" dirty="0">
                <a:solidFill>
                  <a:srgbClr val="990000"/>
                </a:solidFill>
              </a:rPr>
              <a:t>Multivalued</a:t>
            </a:r>
          </a:p>
          <a:p>
            <a:pPr eaLnBrk="1" hangingPunct="1"/>
            <a:r>
              <a:rPr lang="en-US" altLang="en-US" dirty="0">
                <a:solidFill>
                  <a:srgbClr val="990000"/>
                </a:solidFill>
              </a:rPr>
              <a:t>an employee can have more than one skill</a:t>
            </a:r>
          </a:p>
          <a:p>
            <a:pPr eaLnBrk="1" hangingPunct="1"/>
            <a:endParaRPr lang="en-US" altLang="en-US" b="1" dirty="0">
              <a:solidFill>
                <a:srgbClr val="990000"/>
              </a:solidFill>
            </a:endParaRPr>
          </a:p>
        </p:txBody>
      </p:sp>
      <p:sp>
        <p:nvSpPr>
          <p:cNvPr id="29702" name="Text Box 15"/>
          <p:cNvSpPr txBox="1">
            <a:spLocks noChangeArrowheads="1"/>
          </p:cNvSpPr>
          <p:nvPr/>
        </p:nvSpPr>
        <p:spPr bwMode="auto">
          <a:xfrm>
            <a:off x="7677150" y="4683125"/>
            <a:ext cx="146685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b="1">
                <a:solidFill>
                  <a:srgbClr val="990000"/>
                </a:solidFill>
              </a:rPr>
              <a:t>Derived</a:t>
            </a:r>
          </a:p>
          <a:p>
            <a:pPr eaLnBrk="1" hangingPunct="1"/>
            <a:r>
              <a:rPr lang="en-US" altLang="en-US">
                <a:solidFill>
                  <a:srgbClr val="990000"/>
                </a:solidFill>
              </a:rPr>
              <a:t>Calculated from date employed and current date</a:t>
            </a:r>
          </a:p>
        </p:txBody>
      </p:sp>
      <p:sp>
        <p:nvSpPr>
          <p:cNvPr id="17" name="Rectangle 2"/>
          <p:cNvSpPr txBox="1">
            <a:spLocks noChangeArrowheads="1"/>
          </p:cNvSpPr>
          <p:nvPr/>
        </p:nvSpPr>
        <p:spPr>
          <a:xfrm>
            <a:off x="407986" y="813734"/>
            <a:ext cx="8510587" cy="685800"/>
          </a:xfrm>
          <a:prstGeom prst="rect">
            <a:avLst/>
          </a:prstGeom>
        </p:spPr>
        <p:txBody>
          <a:bodyPr lIns="90488" tIns="44450" rIns="90488" bIns="44450"/>
          <a:lstStyle/>
          <a:p>
            <a:pPr fontAlgn="auto">
              <a:spcAft>
                <a:spcPts val="0"/>
              </a:spcAft>
              <a:defRPr/>
            </a:pPr>
            <a:r>
              <a:rPr lang="en-US" sz="3600" cap="all" dirty="0">
                <a:solidFill>
                  <a:srgbClr val="000000"/>
                </a:solidFill>
                <a:effectLst>
                  <a:outerShdw blurRad="38100" dist="38100" dir="2700000" algn="tl">
                    <a:srgbClr val="FFFFFF"/>
                  </a:outerShdw>
                </a:effectLst>
                <a:latin typeface="+mj-lt"/>
                <a:ea typeface="+mj-ea"/>
                <a:cs typeface="+mj-cs"/>
              </a:rPr>
              <a:t>Multi-valued and Derived Attributes</a:t>
            </a:r>
          </a:p>
        </p:txBody>
      </p:sp>
      <p:sp>
        <p:nvSpPr>
          <p:cNvPr id="29704" name="Rectangle 18"/>
          <p:cNvSpPr>
            <a:spLocks noChangeArrowheads="1"/>
          </p:cNvSpPr>
          <p:nvPr/>
        </p:nvSpPr>
        <p:spPr bwMode="auto">
          <a:xfrm>
            <a:off x="193675" y="1818342"/>
            <a:ext cx="43672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b="1" dirty="0"/>
              <a:t>Multivalued </a:t>
            </a:r>
            <a:r>
              <a:rPr lang="en-US" altLang="en-US" dirty="0"/>
              <a:t>– may take on more than one value for a given entity (or relationship) instance</a:t>
            </a:r>
          </a:p>
        </p:txBody>
      </p:sp>
      <p:sp>
        <p:nvSpPr>
          <p:cNvPr id="29705" name="Rectangle 19"/>
          <p:cNvSpPr>
            <a:spLocks noChangeArrowheads="1"/>
          </p:cNvSpPr>
          <p:nvPr/>
        </p:nvSpPr>
        <p:spPr bwMode="auto">
          <a:xfrm>
            <a:off x="4552950" y="1818342"/>
            <a:ext cx="43656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b="1" dirty="0"/>
              <a:t>Derived </a:t>
            </a:r>
            <a:r>
              <a:rPr lang="en-US" altLang="en-US" dirty="0"/>
              <a:t>– values can be calculated from related attribute values (not physically stored in the database)</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7282" y="3902629"/>
            <a:ext cx="5010944" cy="2364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0"/>
          <p:cNvSpPr>
            <a:spLocks noChangeArrowheads="1"/>
          </p:cNvSpPr>
          <p:nvPr/>
        </p:nvSpPr>
        <p:spPr bwMode="auto">
          <a:xfrm>
            <a:off x="7742238" y="4091594"/>
            <a:ext cx="895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800" dirty="0">
                <a:solidFill>
                  <a:srgbClr val="000000"/>
                </a:solidFill>
                <a:ea typeface="新細明體" panose="02020500000000000000" pitchFamily="18" charset="-120"/>
              </a:rPr>
              <a:t>年資</a:t>
            </a:r>
          </a:p>
        </p:txBody>
      </p:sp>
      <p:sp>
        <p:nvSpPr>
          <p:cNvPr id="10" name="Rectangle 21"/>
          <p:cNvSpPr>
            <a:spLocks noChangeArrowheads="1"/>
          </p:cNvSpPr>
          <p:nvPr/>
        </p:nvSpPr>
        <p:spPr bwMode="auto">
          <a:xfrm>
            <a:off x="407986" y="4040188"/>
            <a:ext cx="895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800" dirty="0">
                <a:solidFill>
                  <a:srgbClr val="000000"/>
                </a:solidFill>
                <a:ea typeface="新細明體" panose="02020500000000000000" pitchFamily="18" charset="-120"/>
              </a:rPr>
              <a:t>技能</a:t>
            </a:r>
          </a:p>
        </p:txBody>
      </p:sp>
      <p:sp>
        <p:nvSpPr>
          <p:cNvPr id="2" name="文字方塊 1"/>
          <p:cNvSpPr txBox="1"/>
          <p:nvPr/>
        </p:nvSpPr>
        <p:spPr>
          <a:xfrm>
            <a:off x="1774436" y="6470960"/>
            <a:ext cx="1948401" cy="369332"/>
          </a:xfrm>
          <a:prstGeom prst="rect">
            <a:avLst/>
          </a:prstGeom>
          <a:noFill/>
        </p:spPr>
        <p:txBody>
          <a:bodyPr wrap="square" rtlCol="0">
            <a:spAutoFit/>
          </a:bodyPr>
          <a:lstStyle/>
          <a:p>
            <a:r>
              <a:rPr kumimoji="1" lang="zh-TW" altLang="en-US" dirty="0" smtClean="0">
                <a:solidFill>
                  <a:srgbClr val="FF0000"/>
                </a:solidFill>
              </a:rPr>
              <a:t>考到這！！！！</a:t>
            </a:r>
            <a:endParaRPr kumimoji="1" lang="zh-TW" altLang="en-US" dirty="0">
              <a:solidFill>
                <a:srgbClr val="FF0000"/>
              </a:solidFill>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457200" y="293688"/>
            <a:ext cx="8686800" cy="8382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Identifiers (Keys)</a:t>
            </a:r>
          </a:p>
        </p:txBody>
      </p:sp>
      <p:sp>
        <p:nvSpPr>
          <p:cNvPr id="168963" name="Rectangle 3"/>
          <p:cNvSpPr>
            <a:spLocks noGrp="1" noChangeArrowheads="1"/>
          </p:cNvSpPr>
          <p:nvPr>
            <p:ph idx="1"/>
          </p:nvPr>
        </p:nvSpPr>
        <p:spPr/>
        <p:txBody>
          <a:bodyPr lIns="90488" tIns="44450" rIns="90488" bIns="44450">
            <a:normAutofit/>
          </a:bodyPr>
          <a:lstStyle/>
          <a:p>
            <a:pPr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Identifier (Key)–</a:t>
            </a:r>
            <a:r>
              <a:rPr lang="en-US" sz="3600" dirty="0" smtClean="0">
                <a:solidFill>
                  <a:srgbClr val="C00000"/>
                </a:solidFill>
                <a:effectLst>
                  <a:outerShdw blurRad="38100" dist="38100" dir="2700000" algn="tl">
                    <a:srgbClr val="FFFFFF"/>
                  </a:outerShdw>
                </a:effectLst>
              </a:rPr>
              <a:t>an attribute (or combination of attributes) </a:t>
            </a:r>
            <a:r>
              <a:rPr lang="en-US" sz="3600" dirty="0" smtClean="0">
                <a:solidFill>
                  <a:srgbClr val="000000"/>
                </a:solidFill>
                <a:effectLst>
                  <a:outerShdw blurRad="38100" dist="38100" dir="2700000" algn="tl">
                    <a:srgbClr val="FFFFFF"/>
                  </a:outerShdw>
                </a:effectLst>
              </a:rPr>
              <a:t>that uniquely identifies individual instances of an entity type</a:t>
            </a:r>
            <a:r>
              <a:rPr lang="zh-TW" altLang="en-US" sz="3600" dirty="0" smtClean="0">
                <a:solidFill>
                  <a:srgbClr val="000000"/>
                </a:solidFill>
                <a:effectLst>
                  <a:outerShdw blurRad="38100" dist="38100" dir="2700000" algn="tl">
                    <a:srgbClr val="FFFFFF"/>
                  </a:outerShdw>
                </a:effectLst>
              </a:rPr>
              <a:t> </a:t>
            </a:r>
            <a:r>
              <a:rPr lang="en-US" altLang="zh-TW" sz="2800" dirty="0">
                <a:solidFill>
                  <a:srgbClr val="C00000"/>
                </a:solidFill>
                <a:effectLst>
                  <a:outerShdw blurRad="38100" dist="38100" dir="2700000" algn="tl">
                    <a:srgbClr val="FFFFFF"/>
                  </a:outerShdw>
                </a:effectLst>
              </a:rPr>
              <a:t>Ex. </a:t>
            </a:r>
            <a:r>
              <a:rPr lang="zh-TW" altLang="en-US" sz="2800" dirty="0">
                <a:solidFill>
                  <a:srgbClr val="C00000"/>
                </a:solidFill>
                <a:effectLst>
                  <a:outerShdw blurRad="38100" dist="38100" dir="2700000" algn="tl">
                    <a:srgbClr val="FFFFFF"/>
                  </a:outerShdw>
                </a:effectLst>
              </a:rPr>
              <a:t>學號 </a:t>
            </a:r>
            <a:r>
              <a:rPr lang="en-US" altLang="zh-TW" sz="2800" dirty="0">
                <a:solidFill>
                  <a:srgbClr val="C00000"/>
                </a:solidFill>
                <a:effectLst>
                  <a:outerShdw blurRad="38100" dist="38100" dir="2700000" algn="tl">
                    <a:srgbClr val="FFFFFF"/>
                  </a:outerShdw>
                </a:effectLst>
              </a:rPr>
              <a:t>or </a:t>
            </a:r>
            <a:r>
              <a:rPr lang="zh-TW" altLang="en-US" sz="2800" dirty="0">
                <a:solidFill>
                  <a:srgbClr val="C00000"/>
                </a:solidFill>
                <a:effectLst>
                  <a:outerShdw blurRad="38100" dist="38100" dir="2700000" algn="tl">
                    <a:srgbClr val="FFFFFF"/>
                  </a:outerShdw>
                </a:effectLst>
              </a:rPr>
              <a:t>系所</a:t>
            </a:r>
            <a:r>
              <a:rPr lang="en-US" altLang="zh-TW" sz="2800" dirty="0">
                <a:solidFill>
                  <a:srgbClr val="C00000"/>
                </a:solidFill>
                <a:effectLst>
                  <a:outerShdw blurRad="38100" dist="38100" dir="2700000" algn="tl">
                    <a:srgbClr val="FFFFFF"/>
                  </a:outerShdw>
                </a:effectLst>
              </a:rPr>
              <a:t>+</a:t>
            </a:r>
            <a:r>
              <a:rPr lang="zh-TW" altLang="en-US" sz="2800" dirty="0" smtClean="0">
                <a:solidFill>
                  <a:srgbClr val="C00000"/>
                </a:solidFill>
                <a:effectLst>
                  <a:outerShdw blurRad="38100" dist="38100" dir="2700000" algn="tl">
                    <a:srgbClr val="FFFFFF"/>
                  </a:outerShdw>
                </a:effectLst>
              </a:rPr>
              <a:t>姓名</a:t>
            </a:r>
            <a:endParaRPr lang="en-US" sz="3600" dirty="0" smtClean="0">
              <a:solidFill>
                <a:srgbClr val="C00000"/>
              </a:solidFill>
              <a:effectLst>
                <a:outerShdw blurRad="38100" dist="38100" dir="2700000" algn="tl">
                  <a:srgbClr val="FFFFFF"/>
                </a:outerShdw>
              </a:effectLst>
            </a:endParaRPr>
          </a:p>
          <a:p>
            <a:pPr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Simple versus Composite Identifier</a:t>
            </a:r>
          </a:p>
          <a:p>
            <a:pPr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Candidate Identifier–an attribute that could be an identifier…satisfies the requirements for being an identifier</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457200" y="320675"/>
            <a:ext cx="8686800" cy="8382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Criteria for Identifiers</a:t>
            </a:r>
          </a:p>
        </p:txBody>
      </p:sp>
      <p:sp>
        <p:nvSpPr>
          <p:cNvPr id="171011" name="Rectangle 3"/>
          <p:cNvSpPr>
            <a:spLocks noGrp="1" noChangeArrowheads="1"/>
          </p:cNvSpPr>
          <p:nvPr>
            <p:ph idx="1"/>
          </p:nvPr>
        </p:nvSpPr>
        <p:spPr>
          <a:xfrm>
            <a:off x="0" y="1377950"/>
            <a:ext cx="9144000" cy="5003996"/>
          </a:xfrm>
        </p:spPr>
        <p:txBody>
          <a:bodyPr lIns="90488" tIns="44450" rIns="90488" bIns="44450">
            <a:noAutofit/>
          </a:bodyPr>
          <a:lstStyle/>
          <a:p>
            <a:pPr eaLnBrk="1" fontAlgn="auto" hangingPunct="1">
              <a:lnSpc>
                <a:spcPct val="11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Choose Identifiers that</a:t>
            </a:r>
          </a:p>
          <a:p>
            <a:pPr lvl="1" eaLnBrk="1" fontAlgn="auto" hangingPunct="1">
              <a:lnSpc>
                <a:spcPct val="11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Will not change in value</a:t>
            </a:r>
            <a:r>
              <a:rPr lang="zh-TW" altLang="en-US" dirty="0" smtClean="0">
                <a:solidFill>
                  <a:srgbClr val="000000"/>
                </a:solidFill>
                <a:effectLst>
                  <a:outerShdw blurRad="38100" dist="38100" dir="2700000" algn="tl">
                    <a:srgbClr val="FFFFFF"/>
                  </a:outerShdw>
                </a:effectLst>
              </a:rPr>
              <a:t> 不會更改</a:t>
            </a:r>
            <a:endParaRPr lang="en-US" dirty="0" smtClean="0">
              <a:solidFill>
                <a:srgbClr val="000000"/>
              </a:solidFill>
              <a:effectLst>
                <a:outerShdw blurRad="38100" dist="38100" dir="2700000" algn="tl">
                  <a:srgbClr val="FFFFFF"/>
                </a:outerShdw>
              </a:effectLst>
            </a:endParaRPr>
          </a:p>
          <a:p>
            <a:pPr lvl="1" eaLnBrk="1" fontAlgn="auto" hangingPunct="1">
              <a:lnSpc>
                <a:spcPct val="11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Will not be null</a:t>
            </a:r>
            <a:r>
              <a:rPr lang="zh-TW" altLang="en-US" dirty="0" smtClean="0">
                <a:solidFill>
                  <a:srgbClr val="000000"/>
                </a:solidFill>
                <a:effectLst>
                  <a:outerShdw blurRad="38100" dist="38100" dir="2700000" algn="tl">
                    <a:srgbClr val="FFFFFF"/>
                  </a:outerShdw>
                </a:effectLst>
              </a:rPr>
              <a:t> 不會無值</a:t>
            </a:r>
            <a:endParaRPr lang="en-US" dirty="0" smtClean="0">
              <a:solidFill>
                <a:srgbClr val="000000"/>
              </a:solidFill>
              <a:effectLst>
                <a:outerShdw blurRad="38100" dist="38100" dir="2700000" algn="tl">
                  <a:srgbClr val="FFFFFF"/>
                </a:outerShdw>
              </a:effectLst>
            </a:endParaRPr>
          </a:p>
          <a:p>
            <a:pPr eaLnBrk="1" fontAlgn="auto" hangingPunct="1">
              <a:lnSpc>
                <a:spcPct val="11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Avoid intelligent identifiers (e.g., containing locations or people that might change)</a:t>
            </a:r>
            <a:r>
              <a:rPr lang="zh-TW" altLang="en-US" dirty="0" smtClean="0">
                <a:solidFill>
                  <a:srgbClr val="000000"/>
                </a:solidFill>
                <a:effectLst>
                  <a:outerShdw blurRad="38100" dist="38100" dir="2700000" algn="tl">
                    <a:srgbClr val="FFFFFF"/>
                  </a:outerShdw>
                </a:effectLst>
              </a:rPr>
              <a:t> </a:t>
            </a:r>
            <a:r>
              <a:rPr lang="zh-TW" altLang="en-US" sz="2800" dirty="0" smtClean="0">
                <a:solidFill>
                  <a:srgbClr val="000000"/>
                </a:solidFill>
                <a:effectLst>
                  <a:outerShdw blurRad="38100" dist="38100" dir="2700000" algn="tl">
                    <a:srgbClr val="FFFFFF"/>
                  </a:outerShdw>
                </a:effectLst>
              </a:rPr>
              <a:t>不要包含可能更改的欄位 </a:t>
            </a:r>
            <a:r>
              <a:rPr lang="en-US" altLang="zh-TW" sz="2800" dirty="0" smtClean="0">
                <a:solidFill>
                  <a:srgbClr val="000000"/>
                </a:solidFill>
                <a:effectLst>
                  <a:outerShdw blurRad="38100" dist="38100" dir="2700000" algn="tl">
                    <a:srgbClr val="FFFFFF"/>
                  </a:outerShdw>
                </a:effectLst>
              </a:rPr>
              <a:t>ex.</a:t>
            </a:r>
            <a:r>
              <a:rPr lang="zh-TW" altLang="en-US" sz="2800" dirty="0" smtClean="0">
                <a:solidFill>
                  <a:srgbClr val="000000"/>
                </a:solidFill>
                <a:effectLst>
                  <a:outerShdw blurRad="38100" dist="38100" dir="2700000" algn="tl">
                    <a:srgbClr val="FFFFFF"/>
                  </a:outerShdw>
                </a:effectLst>
              </a:rPr>
              <a:t> 戶口所在縣市之代碼 </a:t>
            </a:r>
            <a:r>
              <a:rPr lang="en-US" altLang="zh-TW" sz="2800" dirty="0" smtClean="0">
                <a:solidFill>
                  <a:srgbClr val="000000"/>
                </a:solidFill>
                <a:effectLst>
                  <a:outerShdw blurRad="38100" dist="38100" dir="2700000" algn="tl">
                    <a:srgbClr val="FFFFFF"/>
                  </a:outerShdw>
                </a:effectLst>
              </a:rPr>
              <a:t>(</a:t>
            </a:r>
            <a:r>
              <a:rPr lang="zh-TW" altLang="en-US" sz="2800" dirty="0" smtClean="0">
                <a:solidFill>
                  <a:srgbClr val="000000"/>
                </a:solidFill>
                <a:effectLst>
                  <a:outerShdw blurRad="38100" dist="38100" dir="2700000" algn="tl">
                    <a:srgbClr val="FFFFFF"/>
                  </a:outerShdw>
                </a:effectLst>
              </a:rPr>
              <a:t>遷戶口怎麼辦</a:t>
            </a:r>
            <a:r>
              <a:rPr lang="en-US" altLang="zh-TW" sz="2800" dirty="0" smtClean="0">
                <a:solidFill>
                  <a:srgbClr val="000000"/>
                </a:solidFill>
                <a:effectLst>
                  <a:outerShdw blurRad="38100" dist="38100" dir="2700000" algn="tl">
                    <a:srgbClr val="FFFFFF"/>
                  </a:outerShdw>
                </a:effectLst>
              </a:rPr>
              <a:t>)</a:t>
            </a:r>
            <a:endParaRPr lang="en-US" dirty="0" smtClean="0">
              <a:solidFill>
                <a:srgbClr val="000000"/>
              </a:solidFill>
              <a:effectLst>
                <a:outerShdw blurRad="38100" dist="38100" dir="2700000" algn="tl">
                  <a:srgbClr val="FFFFFF"/>
                </a:outerShdw>
              </a:effectLst>
            </a:endParaRPr>
          </a:p>
          <a:p>
            <a:pPr eaLnBrk="1" fontAlgn="auto" hangingPunct="1">
              <a:lnSpc>
                <a:spcPct val="11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Substitute new, simple keys for long, composite keys</a:t>
            </a:r>
            <a:r>
              <a:rPr lang="zh-TW" altLang="en-US" dirty="0" smtClean="0">
                <a:solidFill>
                  <a:srgbClr val="000000"/>
                </a:solidFill>
                <a:effectLst>
                  <a:outerShdw blurRad="38100" dist="38100" dir="2700000" algn="tl">
                    <a:srgbClr val="FFFFFF"/>
                  </a:outerShdw>
                </a:effectLst>
              </a:rPr>
              <a:t> </a:t>
            </a:r>
            <a:r>
              <a:rPr lang="zh-TW" altLang="en-US" sz="2800" dirty="0" smtClean="0">
                <a:solidFill>
                  <a:srgbClr val="000000"/>
                </a:solidFill>
                <a:effectLst>
                  <a:outerShdw blurRad="38100" dist="38100" dir="2700000" algn="tl">
                    <a:srgbClr val="FFFFFF"/>
                  </a:outerShdw>
                </a:effectLst>
              </a:rPr>
              <a:t>簡短單一最好 </a:t>
            </a:r>
            <a:r>
              <a:rPr lang="en-US" altLang="zh-TW" sz="2800" dirty="0" smtClean="0">
                <a:solidFill>
                  <a:srgbClr val="000000"/>
                </a:solidFill>
                <a:effectLst>
                  <a:outerShdw blurRad="38100" dist="38100" dir="2700000" algn="tl">
                    <a:srgbClr val="FFFFFF"/>
                  </a:outerShdw>
                </a:effectLst>
              </a:rPr>
              <a:t>Ex. </a:t>
            </a:r>
            <a:r>
              <a:rPr lang="zh-TW" altLang="en-US" sz="2800" dirty="0" smtClean="0">
                <a:solidFill>
                  <a:srgbClr val="000000"/>
                </a:solidFill>
                <a:effectLst>
                  <a:outerShdw blurRad="38100" dist="38100" dir="2700000" algn="tl">
                    <a:srgbClr val="FFFFFF"/>
                  </a:outerShdw>
                </a:effectLst>
              </a:rPr>
              <a:t>流水號是不錯的選擇</a:t>
            </a:r>
            <a:endParaRPr lang="en-US" dirty="0" smtClean="0">
              <a:solidFill>
                <a:srgbClr val="000000"/>
              </a:solidFill>
              <a:effectLst>
                <a:outerShdw blurRad="38100" dist="38100" dir="2700000" algn="tl">
                  <a:srgbClr val="FFFFFF"/>
                </a:outerShdw>
              </a:effectLst>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ChangeArrowheads="1"/>
          </p:cNvSpPr>
          <p:nvPr/>
        </p:nvSpPr>
        <p:spPr bwMode="auto">
          <a:xfrm>
            <a:off x="595313" y="500063"/>
            <a:ext cx="6704012"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Times New Roman" pitchFamily="18" charset="0"/>
              </a:rPr>
              <a:t>Figure 2-9 Simple and composite identifier attributes</a:t>
            </a:r>
          </a:p>
        </p:txBody>
      </p:sp>
      <p:sp>
        <p:nvSpPr>
          <p:cNvPr id="32772" name="Text Box 5"/>
          <p:cNvSpPr txBox="1">
            <a:spLocks noChangeArrowheads="1"/>
          </p:cNvSpPr>
          <p:nvPr/>
        </p:nvSpPr>
        <p:spPr bwMode="auto">
          <a:xfrm>
            <a:off x="7035800" y="2997200"/>
            <a:ext cx="2108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990000"/>
                </a:solidFill>
                <a:latin typeface="Times New Roman" pitchFamily="18" charset="0"/>
              </a:rPr>
              <a:t>The identifier is boldfaced and underlined</a:t>
            </a:r>
          </a:p>
        </p:txBody>
      </p:sp>
      <p:pic>
        <p:nvPicPr>
          <p:cNvPr id="32773" name="Picture 9"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463" y="1487488"/>
            <a:ext cx="19446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10" descr="Nonam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5575" y="4019550"/>
            <a:ext cx="191928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3111" y="1147763"/>
            <a:ext cx="4862689" cy="4411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12"/>
          <p:cNvSpPr>
            <a:spLocks noChangeArrowheads="1"/>
          </p:cNvSpPr>
          <p:nvPr/>
        </p:nvSpPr>
        <p:spPr bwMode="auto">
          <a:xfrm>
            <a:off x="7119761" y="2289314"/>
            <a:ext cx="18927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2000" dirty="0">
                <a:solidFill>
                  <a:srgbClr val="000000"/>
                </a:solidFill>
                <a:ea typeface="新細明體" panose="02020500000000000000" pitchFamily="18" charset="-120"/>
              </a:rPr>
              <a:t>ID</a:t>
            </a:r>
            <a:r>
              <a:rPr lang="zh-TW" altLang="en-US" sz="2000" dirty="0">
                <a:solidFill>
                  <a:srgbClr val="000000"/>
                </a:solidFill>
                <a:ea typeface="新細明體" panose="02020500000000000000" pitchFamily="18" charset="-120"/>
              </a:rPr>
              <a:t>欄位 </a:t>
            </a:r>
            <a:endParaRPr lang="en-US" altLang="zh-TW" sz="2000" dirty="0" smtClean="0">
              <a:solidFill>
                <a:srgbClr val="000000"/>
              </a:solidFill>
              <a:ea typeface="新細明體" panose="02020500000000000000" pitchFamily="18" charset="-120"/>
            </a:endParaRPr>
          </a:p>
          <a:p>
            <a:pPr eaLnBrk="1" hangingPunct="1">
              <a:spcBef>
                <a:spcPct val="0"/>
              </a:spcBef>
              <a:buClrTx/>
              <a:buSzTx/>
              <a:buFontTx/>
              <a:buNone/>
            </a:pPr>
            <a:r>
              <a:rPr lang="en-US" altLang="zh-TW" sz="2000" dirty="0" smtClean="0">
                <a:solidFill>
                  <a:srgbClr val="000000"/>
                </a:solidFill>
                <a:ea typeface="新細明體" panose="02020500000000000000" pitchFamily="18" charset="-120"/>
              </a:rPr>
              <a:t>(</a:t>
            </a:r>
            <a:r>
              <a:rPr lang="zh-TW" altLang="en-US" sz="2000" dirty="0">
                <a:solidFill>
                  <a:srgbClr val="000000"/>
                </a:solidFill>
                <a:ea typeface="新細明體" panose="02020500000000000000" pitchFamily="18" charset="-120"/>
              </a:rPr>
              <a:t>或稱 </a:t>
            </a:r>
            <a:r>
              <a:rPr lang="en-US" altLang="zh-TW" sz="2000" dirty="0">
                <a:solidFill>
                  <a:srgbClr val="000000"/>
                </a:solidFill>
                <a:ea typeface="新細明體" panose="02020500000000000000" pitchFamily="18" charset="-120"/>
              </a:rPr>
              <a:t>Key</a:t>
            </a:r>
            <a:r>
              <a:rPr lang="zh-TW" altLang="en-US" sz="2000" dirty="0">
                <a:solidFill>
                  <a:srgbClr val="000000"/>
                </a:solidFill>
                <a:ea typeface="新細明體" panose="02020500000000000000" pitchFamily="18" charset="-120"/>
              </a:rPr>
              <a:t>鍵值</a:t>
            </a:r>
            <a:r>
              <a:rPr lang="en-US" altLang="zh-TW" sz="2000" dirty="0">
                <a:solidFill>
                  <a:srgbClr val="000000"/>
                </a:solidFill>
                <a:ea typeface="新細明體" panose="02020500000000000000" pitchFamily="18" charset="-120"/>
              </a:rPr>
              <a:t>)</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457200" y="334963"/>
            <a:ext cx="8181975" cy="8382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Naming Attributes</a:t>
            </a:r>
          </a:p>
        </p:txBody>
      </p:sp>
      <p:sp>
        <p:nvSpPr>
          <p:cNvPr id="171011" name="Rectangle 3"/>
          <p:cNvSpPr>
            <a:spLocks noGrp="1" noChangeArrowheads="1"/>
          </p:cNvSpPr>
          <p:nvPr>
            <p:ph idx="1"/>
          </p:nvPr>
        </p:nvSpPr>
        <p:spPr>
          <a:xfrm>
            <a:off x="180974" y="1363663"/>
            <a:ext cx="8849903" cy="3657600"/>
          </a:xfrm>
        </p:spPr>
        <p:txBody>
          <a:bodyPr lIns="90488" tIns="44450" rIns="90488" bIns="44450">
            <a:noAutofit/>
          </a:bodyPr>
          <a:lstStyle/>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Name should be a singular noun or noun phrase</a:t>
            </a:r>
            <a:r>
              <a:rPr lang="zh-TW" altLang="en-US" dirty="0" smtClean="0">
                <a:solidFill>
                  <a:srgbClr val="000000"/>
                </a:solidFill>
                <a:effectLst>
                  <a:outerShdw blurRad="38100" dist="38100" dir="2700000" algn="tl">
                    <a:srgbClr val="FFFFFF"/>
                  </a:outerShdw>
                </a:effectLst>
              </a:rPr>
              <a:t> 用單數名詞或名詞片語</a:t>
            </a:r>
            <a:endParaRPr lang="en-US"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Name should be unique </a:t>
            </a:r>
            <a:r>
              <a:rPr lang="zh-TW" altLang="en-US" dirty="0" smtClean="0">
                <a:solidFill>
                  <a:srgbClr val="000000"/>
                </a:solidFill>
                <a:effectLst>
                  <a:outerShdw blurRad="38100" dist="38100" dir="2700000" algn="tl">
                    <a:srgbClr val="FFFFFF"/>
                  </a:outerShdw>
                </a:effectLst>
              </a:rPr>
              <a:t>獨一</a:t>
            </a:r>
            <a:endParaRPr lang="en-US"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Name should follow a standard format</a:t>
            </a:r>
          </a:p>
          <a:p>
            <a:pPr lvl="1"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e.g. </a:t>
            </a:r>
            <a:r>
              <a:rPr lang="en-US" sz="2400" b="1" dirty="0" smtClean="0">
                <a:solidFill>
                  <a:srgbClr val="000000"/>
                </a:solidFill>
                <a:effectLst>
                  <a:outerShdw blurRad="38100" dist="38100" dir="2700000" algn="tl">
                    <a:srgbClr val="FFFFFF"/>
                  </a:outerShdw>
                </a:effectLst>
              </a:rPr>
              <a:t>[Entity type name { [ Qualifier ] } ] Class</a:t>
            </a:r>
            <a:r>
              <a:rPr lang="zh-TW" altLang="en-US" sz="2400" b="1" dirty="0" smtClean="0">
                <a:solidFill>
                  <a:srgbClr val="000000"/>
                </a:solidFill>
                <a:effectLst>
                  <a:outerShdw blurRad="38100" dist="38100" dir="2700000" algn="tl">
                    <a:srgbClr val="FFFFFF"/>
                  </a:outerShdw>
                </a:effectLst>
              </a:rPr>
              <a:t> 例如 </a:t>
            </a:r>
            <a:r>
              <a:rPr lang="en-US" altLang="zh-TW" sz="2400" b="1" dirty="0" err="1" smtClean="0">
                <a:solidFill>
                  <a:srgbClr val="000000"/>
                </a:solidFill>
                <a:effectLst>
                  <a:outerShdw blurRad="38100" dist="38100" dir="2700000" algn="tl">
                    <a:srgbClr val="FFFFFF"/>
                  </a:outerShdw>
                </a:effectLst>
              </a:rPr>
              <a:t>Student_ID</a:t>
            </a:r>
            <a:r>
              <a:rPr lang="zh-TW" altLang="en-US" sz="2400" b="1" dirty="0" smtClean="0">
                <a:solidFill>
                  <a:srgbClr val="000000"/>
                </a:solidFill>
                <a:effectLst>
                  <a:outerShdw blurRad="38100" dist="38100" dir="2700000" algn="tl">
                    <a:srgbClr val="FFFFFF"/>
                  </a:outerShdw>
                </a:effectLst>
              </a:rPr>
              <a:t>、</a:t>
            </a:r>
            <a:r>
              <a:rPr lang="en-US" altLang="zh-TW" sz="2400" b="1" dirty="0" err="1" smtClean="0">
                <a:solidFill>
                  <a:srgbClr val="000000"/>
                </a:solidFill>
                <a:effectLst>
                  <a:outerShdw blurRad="38100" dist="38100" dir="2700000" algn="tl">
                    <a:srgbClr val="FFFFFF"/>
                  </a:outerShdw>
                </a:effectLst>
              </a:rPr>
              <a:t>Student_Name</a:t>
            </a:r>
            <a:r>
              <a:rPr lang="zh-TW" altLang="en-US" sz="2400" b="1" dirty="0" smtClean="0">
                <a:solidFill>
                  <a:srgbClr val="000000"/>
                </a:solidFill>
                <a:effectLst>
                  <a:outerShdw blurRad="38100" dist="38100" dir="2700000" algn="tl">
                    <a:srgbClr val="FFFFFF"/>
                  </a:outerShdw>
                </a:effectLst>
              </a:rPr>
              <a:t>、</a:t>
            </a:r>
            <a:r>
              <a:rPr lang="en-US" altLang="zh-TW" sz="2400" b="1" dirty="0" err="1" smtClean="0">
                <a:solidFill>
                  <a:srgbClr val="000000"/>
                </a:solidFill>
                <a:effectLst>
                  <a:outerShdw blurRad="38100" dist="38100" dir="2700000" algn="tl">
                    <a:srgbClr val="FFFFFF"/>
                  </a:outerShdw>
                </a:effectLst>
              </a:rPr>
              <a:t>Student_Addres</a:t>
            </a:r>
            <a:r>
              <a:rPr lang="en-US" altLang="zh-TW" sz="2400" b="1" dirty="0" err="1">
                <a:solidFill>
                  <a:srgbClr val="000000"/>
                </a:solidFill>
                <a:effectLst>
                  <a:outerShdw blurRad="38100" dist="38100" dir="2700000" algn="tl">
                    <a:srgbClr val="FFFFFF"/>
                  </a:outerShdw>
                </a:effectLst>
              </a:rPr>
              <a:t>s</a:t>
            </a:r>
            <a:endParaRPr lang="en-US" sz="2400" b="1"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Similar attributes of different entity types should use the same qualifiers and classes</a:t>
            </a:r>
          </a:p>
          <a:p>
            <a:pPr lvl="1" eaLnBrk="1" fontAlgn="auto" hangingPunct="1">
              <a:spcAft>
                <a:spcPts val="0"/>
              </a:spcAft>
              <a:buFont typeface="Wingdings 2"/>
              <a:buChar char=""/>
              <a:defRPr/>
            </a:pPr>
            <a:r>
              <a:rPr lang="zh-TW" altLang="en-US" sz="2400" dirty="0" smtClean="0">
                <a:solidFill>
                  <a:srgbClr val="000000"/>
                </a:solidFill>
                <a:effectLst>
                  <a:outerShdw blurRad="38100" dist="38100" dir="2700000" algn="tl">
                    <a:srgbClr val="FFFFFF"/>
                  </a:outerShdw>
                </a:effectLst>
              </a:rPr>
              <a:t>例如</a:t>
            </a:r>
            <a:r>
              <a:rPr lang="en-US" altLang="zh-TW" sz="2400" dirty="0" err="1" smtClean="0">
                <a:solidFill>
                  <a:srgbClr val="000000"/>
                </a:solidFill>
                <a:effectLst>
                  <a:outerShdw blurRad="38100" dist="38100" dir="2700000" algn="tl">
                    <a:srgbClr val="FFFFFF"/>
                  </a:outerShdw>
                </a:effectLst>
              </a:rPr>
              <a:t>Student_ID</a:t>
            </a:r>
            <a:r>
              <a:rPr lang="zh-TW" altLang="en-US" sz="2400" dirty="0" smtClean="0">
                <a:solidFill>
                  <a:srgbClr val="000000"/>
                </a:solidFill>
                <a:effectLst>
                  <a:outerShdw blurRad="38100" dist="38100" dir="2700000" algn="tl">
                    <a:srgbClr val="FFFFFF"/>
                  </a:outerShdw>
                </a:effectLst>
              </a:rPr>
              <a:t>、</a:t>
            </a:r>
            <a:r>
              <a:rPr lang="en-US" altLang="zh-TW" sz="2400" dirty="0" err="1" smtClean="0">
                <a:solidFill>
                  <a:srgbClr val="000000"/>
                </a:solidFill>
                <a:effectLst>
                  <a:outerShdw blurRad="38100" dist="38100" dir="2700000" algn="tl">
                    <a:srgbClr val="FFFFFF"/>
                  </a:outerShdw>
                </a:effectLst>
              </a:rPr>
              <a:t>Professor_ID</a:t>
            </a:r>
            <a:endParaRPr lang="en-US" dirty="0" smtClean="0">
              <a:solidFill>
                <a:srgbClr val="000000"/>
              </a:solidFill>
              <a:effectLst>
                <a:outerShdw blurRad="38100" dist="38100" dir="2700000" algn="tl">
                  <a:srgbClr val="FFFFFF"/>
                </a:outerShdw>
              </a:effectLst>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579438" y="0"/>
            <a:ext cx="7635875" cy="13716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Defining Attributes</a:t>
            </a:r>
          </a:p>
        </p:txBody>
      </p:sp>
      <p:sp>
        <p:nvSpPr>
          <p:cNvPr id="171011" name="Rectangle 3"/>
          <p:cNvSpPr>
            <a:spLocks noGrp="1" noChangeArrowheads="1"/>
          </p:cNvSpPr>
          <p:nvPr>
            <p:ph idx="1"/>
          </p:nvPr>
        </p:nvSpPr>
        <p:spPr>
          <a:xfrm>
            <a:off x="136525" y="1327150"/>
            <a:ext cx="8789988" cy="3657600"/>
          </a:xfrm>
        </p:spPr>
        <p:txBody>
          <a:bodyPr lIns="90488" tIns="44450" rIns="90488" bIns="44450">
            <a:noAutofit/>
          </a:bodyPr>
          <a:lstStyle/>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State what the attribute is and possibly why it is important</a:t>
            </a:r>
            <a:r>
              <a:rPr lang="zh-TW" altLang="en-US" sz="2400" dirty="0" smtClean="0">
                <a:solidFill>
                  <a:srgbClr val="000000"/>
                </a:solidFill>
                <a:effectLst>
                  <a:outerShdw blurRad="38100" dist="38100" dir="2700000" algn="tl">
                    <a:srgbClr val="FFFFFF"/>
                  </a:outerShdw>
                </a:effectLst>
              </a:rPr>
              <a:t> 試著說明這屬性是什麼，為什麼需要</a:t>
            </a:r>
            <a:endParaRPr lang="en-US" sz="24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Make it clear what is and is not included in the attribute’s value </a:t>
            </a:r>
            <a:r>
              <a:rPr lang="zh-TW" altLang="en-US" sz="2400" dirty="0" smtClean="0">
                <a:solidFill>
                  <a:srgbClr val="000000"/>
                </a:solidFill>
                <a:effectLst>
                  <a:outerShdw blurRad="38100" dist="38100" dir="2700000" algn="tl">
                    <a:srgbClr val="FFFFFF"/>
                  </a:outerShdw>
                </a:effectLst>
              </a:rPr>
              <a:t>合法值的範圍，並給一些範例</a:t>
            </a:r>
            <a:endParaRPr lang="en-US" sz="24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Include aliases in documentation</a:t>
            </a:r>
            <a:r>
              <a:rPr lang="zh-TW" altLang="en-US" sz="2400" dirty="0" smtClean="0">
                <a:solidFill>
                  <a:srgbClr val="000000"/>
                </a:solidFill>
                <a:effectLst>
                  <a:outerShdw blurRad="38100" dist="38100" dir="2700000" algn="tl">
                    <a:srgbClr val="FFFFFF"/>
                  </a:outerShdw>
                </a:effectLst>
              </a:rPr>
              <a:t> 若有別稱要一併說明</a:t>
            </a:r>
            <a:endParaRPr lang="en-US" sz="24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State source of values</a:t>
            </a:r>
            <a:r>
              <a:rPr lang="zh-TW" altLang="en-US" sz="2400" dirty="0" smtClean="0">
                <a:solidFill>
                  <a:srgbClr val="000000"/>
                </a:solidFill>
                <a:effectLst>
                  <a:outerShdw blurRad="38100" dist="38100" dir="2700000" algn="tl">
                    <a:srgbClr val="FFFFFF"/>
                  </a:outerShdw>
                </a:effectLst>
              </a:rPr>
              <a:t> 說明屬性值的來源</a:t>
            </a:r>
            <a:endParaRPr lang="en-US" sz="24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State whether attribute value can change once set</a:t>
            </a:r>
            <a:r>
              <a:rPr lang="zh-TW" altLang="en-US" sz="2400" dirty="0" smtClean="0">
                <a:solidFill>
                  <a:srgbClr val="000000"/>
                </a:solidFill>
                <a:effectLst>
                  <a:outerShdw blurRad="38100" dist="38100" dir="2700000" algn="tl">
                    <a:srgbClr val="FFFFFF"/>
                  </a:outerShdw>
                </a:effectLst>
              </a:rPr>
              <a:t> 是否可修改</a:t>
            </a:r>
            <a:endParaRPr lang="en-US" sz="24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Specify required vs. optional</a:t>
            </a:r>
            <a:r>
              <a:rPr lang="zh-TW" altLang="en-US" sz="2400" dirty="0" smtClean="0">
                <a:solidFill>
                  <a:srgbClr val="000000"/>
                </a:solidFill>
                <a:effectLst>
                  <a:outerShdw blurRad="38100" dist="38100" dir="2700000" algn="tl">
                    <a:srgbClr val="FFFFFF"/>
                  </a:outerShdw>
                </a:effectLst>
              </a:rPr>
              <a:t> 是否必填</a:t>
            </a:r>
            <a:endParaRPr lang="en-US" sz="24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State min and max number of occurrences allowed</a:t>
            </a: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Indicate relationships with other attributes</a:t>
            </a:r>
            <a:r>
              <a:rPr lang="zh-TW" altLang="en-US" sz="2400" dirty="0" smtClean="0">
                <a:solidFill>
                  <a:srgbClr val="000000"/>
                </a:solidFill>
                <a:effectLst>
                  <a:outerShdw blurRad="38100" dist="38100" dir="2700000" algn="tl">
                    <a:srgbClr val="FFFFFF"/>
                  </a:outerShdw>
                </a:effectLst>
              </a:rPr>
              <a:t> 試著說明與其他屬性的關係</a:t>
            </a:r>
            <a:endParaRPr lang="en-US" sz="2800" dirty="0" smtClean="0">
              <a:solidFill>
                <a:srgbClr val="000000"/>
              </a:solidFill>
              <a:effectLst>
                <a:outerShdw blurRad="38100" dist="38100" dir="2700000" algn="tl">
                  <a:srgbClr val="FFFFFF"/>
                </a:outerShdw>
              </a:effectLst>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571500" y="0"/>
            <a:ext cx="7772400" cy="1143000"/>
          </a:xfrm>
        </p:spPr>
        <p:txBody>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Modeling Relationships</a:t>
            </a:r>
          </a:p>
        </p:txBody>
      </p:sp>
      <p:sp>
        <p:nvSpPr>
          <p:cNvPr id="183299" name="Rectangle 3"/>
          <p:cNvSpPr>
            <a:spLocks noGrp="1" noChangeArrowheads="1"/>
          </p:cNvSpPr>
          <p:nvPr>
            <p:ph idx="1"/>
          </p:nvPr>
        </p:nvSpPr>
        <p:spPr>
          <a:xfrm>
            <a:off x="339725" y="1431925"/>
            <a:ext cx="8512044" cy="4114800"/>
          </a:xfrm>
        </p:spPr>
        <p:txBody>
          <a:bodyPr>
            <a:noAutofit/>
          </a:bodyPr>
          <a:lstStyle/>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Relationship Types vs. Relationship Instances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The relationship type is modeled as lines between entity types…the instance is between specific entity instances</a:t>
            </a:r>
          </a:p>
          <a:p>
            <a:pPr eaLnBrk="1" fontAlgn="auto" hangingPunct="1">
              <a:lnSpc>
                <a:spcPct val="90000"/>
              </a:lnSpc>
              <a:spcAft>
                <a:spcPts val="0"/>
              </a:spcAft>
              <a:buFont typeface="Wingdings 2"/>
              <a:buChar char=""/>
              <a:defRPr/>
            </a:pPr>
            <a:r>
              <a:rPr lang="en-US" sz="2800" dirty="0" smtClean="0">
                <a:solidFill>
                  <a:srgbClr val="C00000"/>
                </a:solidFill>
                <a:effectLst>
                  <a:outerShdw blurRad="38100" dist="38100" dir="2700000" algn="tl">
                    <a:srgbClr val="FFFFFF"/>
                  </a:outerShdw>
                </a:effectLst>
              </a:rPr>
              <a:t>Relationships can have attributes</a:t>
            </a:r>
          </a:p>
          <a:p>
            <a:pPr lvl="1" eaLnBrk="1" fontAlgn="auto" hangingPunct="1">
              <a:lnSpc>
                <a:spcPct val="90000"/>
              </a:lnSpc>
              <a:spcAft>
                <a:spcPts val="0"/>
              </a:spcAft>
              <a:buFont typeface="Wingdings 2"/>
              <a:buChar char=""/>
              <a:defRPr/>
            </a:pPr>
            <a:r>
              <a:rPr lang="en-US" sz="2000" dirty="0" smtClean="0">
                <a:solidFill>
                  <a:srgbClr val="000000"/>
                </a:solidFill>
                <a:effectLst>
                  <a:outerShdw blurRad="38100" dist="38100" dir="2700000" algn="tl">
                    <a:srgbClr val="FFFFFF"/>
                  </a:outerShdw>
                </a:effectLst>
              </a:rPr>
              <a:t>These describe features pertaining to the association between the entities in the relationship</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Two entities can have more than one type of relationship between them (</a:t>
            </a:r>
            <a:r>
              <a:rPr lang="en-US" sz="2800" dirty="0" smtClean="0">
                <a:solidFill>
                  <a:srgbClr val="C00000"/>
                </a:solidFill>
                <a:effectLst>
                  <a:outerShdw blurRad="38100" dist="38100" dir="2700000" algn="tl">
                    <a:srgbClr val="FFFFFF"/>
                  </a:outerShdw>
                </a:effectLst>
              </a:rPr>
              <a:t>multiple relationships</a:t>
            </a:r>
            <a:r>
              <a:rPr lang="en-US" sz="2800" dirty="0" smtClean="0">
                <a:solidFill>
                  <a:srgbClr val="000000"/>
                </a:solidFill>
                <a:effectLst>
                  <a:outerShdw blurRad="38100" dist="38100" dir="2700000" algn="tl">
                    <a:srgbClr val="FFFFFF"/>
                  </a:outerShdw>
                </a:effectLst>
              </a:rPr>
              <a:t>)</a:t>
            </a:r>
          </a:p>
          <a:p>
            <a:pPr eaLnBrk="1" fontAlgn="auto" hangingPunct="1">
              <a:lnSpc>
                <a:spcPct val="90000"/>
              </a:lnSpc>
              <a:spcAft>
                <a:spcPts val="0"/>
              </a:spcAft>
              <a:buFont typeface="Wingdings 2"/>
              <a:buChar char=""/>
              <a:defRPr/>
            </a:pPr>
            <a:r>
              <a:rPr lang="en-US" sz="2800" dirty="0" smtClean="0">
                <a:solidFill>
                  <a:srgbClr val="C00000"/>
                </a:solidFill>
                <a:effectLst>
                  <a:outerShdw blurRad="38100" dist="38100" dir="2700000" algn="tl">
                    <a:srgbClr val="FFFFFF"/>
                  </a:outerShdw>
                </a:effectLst>
              </a:rPr>
              <a:t>Associative Entity</a:t>
            </a:r>
            <a:r>
              <a:rPr lang="en-US" sz="2800" dirty="0" smtClean="0">
                <a:solidFill>
                  <a:srgbClr val="000000"/>
                </a:solidFill>
                <a:effectLst>
                  <a:outerShdw blurRad="38100" dist="38100" dir="2700000" algn="tl">
                    <a:srgbClr val="FFFFFF"/>
                  </a:outerShdw>
                </a:effectLst>
              </a:rPr>
              <a:t>–combination of relationship and entity</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ChangeArrowheads="1"/>
          </p:cNvSpPr>
          <p:nvPr/>
        </p:nvSpPr>
        <p:spPr bwMode="auto">
          <a:xfrm>
            <a:off x="382588" y="296863"/>
            <a:ext cx="62499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cs typeface="Tahoma" pitchFamily="34" charset="0"/>
              </a:rPr>
              <a:t>Figure 2-10 Relationship types and instances</a:t>
            </a:r>
          </a:p>
        </p:txBody>
      </p:sp>
      <p:sp>
        <p:nvSpPr>
          <p:cNvPr id="36868" name="Text Box 3"/>
          <p:cNvSpPr txBox="1">
            <a:spLocks noChangeArrowheads="1"/>
          </p:cNvSpPr>
          <p:nvPr/>
        </p:nvSpPr>
        <p:spPr bwMode="auto">
          <a:xfrm>
            <a:off x="288925" y="1314450"/>
            <a:ext cx="22748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000000"/>
                </a:solidFill>
              </a:rPr>
              <a:t>a) Relationship type (Completes)</a:t>
            </a:r>
          </a:p>
        </p:txBody>
      </p:sp>
      <p:sp>
        <p:nvSpPr>
          <p:cNvPr id="36869" name="Text Box 6"/>
          <p:cNvSpPr txBox="1">
            <a:spLocks noChangeArrowheads="1"/>
          </p:cNvSpPr>
          <p:nvPr/>
        </p:nvSpPr>
        <p:spPr bwMode="auto">
          <a:xfrm>
            <a:off x="304800" y="2986088"/>
            <a:ext cx="20145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000000"/>
                </a:solidFill>
              </a:rPr>
              <a:t>b) Relationship instances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9338" y="755650"/>
            <a:ext cx="5686425" cy="5581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ChangeArrowheads="1"/>
          </p:cNvSpPr>
          <p:nvPr/>
        </p:nvSpPr>
        <p:spPr bwMode="auto">
          <a:xfrm>
            <a:off x="1703388" y="166688"/>
            <a:ext cx="56705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800">
                <a:solidFill>
                  <a:srgbClr val="000000"/>
                </a:solidFill>
                <a:latin typeface="Times New Roman" pitchFamily="18" charset="0"/>
              </a:rPr>
              <a:t>Sample E-R Diagram (Figure 2-1)</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15" y="801831"/>
            <a:ext cx="8911895" cy="5578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Box 6"/>
          <p:cNvSpPr txBox="1">
            <a:spLocks noChangeArrowheads="1"/>
          </p:cNvSpPr>
          <p:nvPr/>
        </p:nvSpPr>
        <p:spPr bwMode="auto">
          <a:xfrm>
            <a:off x="7796781" y="4566042"/>
            <a:ext cx="784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1800">
                <a:solidFill>
                  <a:srgbClr val="990000"/>
                </a:solidFill>
                <a:ea typeface="新細明體" panose="02020500000000000000" pitchFamily="18" charset="-120"/>
              </a:rPr>
              <a:t>0 or 1</a:t>
            </a:r>
          </a:p>
        </p:txBody>
      </p:sp>
      <p:sp>
        <p:nvSpPr>
          <p:cNvPr id="5" name="Text Box 7"/>
          <p:cNvSpPr txBox="1">
            <a:spLocks noChangeArrowheads="1"/>
          </p:cNvSpPr>
          <p:nvPr/>
        </p:nvSpPr>
        <p:spPr bwMode="auto">
          <a:xfrm>
            <a:off x="3856606" y="5896936"/>
            <a:ext cx="6492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1800" dirty="0">
                <a:solidFill>
                  <a:srgbClr val="990000"/>
                </a:solidFill>
                <a:ea typeface="新細明體" panose="02020500000000000000" pitchFamily="18" charset="-120"/>
              </a:rPr>
              <a:t>1…N</a:t>
            </a:r>
          </a:p>
        </p:txBody>
      </p:sp>
      <p:sp>
        <p:nvSpPr>
          <p:cNvPr id="6" name="Text Box 8"/>
          <p:cNvSpPr txBox="1">
            <a:spLocks noChangeArrowheads="1"/>
          </p:cNvSpPr>
          <p:nvPr/>
        </p:nvSpPr>
        <p:spPr bwMode="auto">
          <a:xfrm>
            <a:off x="7863456" y="5896936"/>
            <a:ext cx="6492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1800">
                <a:solidFill>
                  <a:srgbClr val="990000"/>
                </a:solidFill>
                <a:ea typeface="新細明體" panose="02020500000000000000" pitchFamily="18" charset="-120"/>
              </a:rPr>
              <a:t>0…N</a:t>
            </a:r>
          </a:p>
        </p:txBody>
      </p:sp>
      <p:sp>
        <p:nvSpPr>
          <p:cNvPr id="7" name="Text Box 9"/>
          <p:cNvSpPr txBox="1">
            <a:spLocks noChangeArrowheads="1"/>
          </p:cNvSpPr>
          <p:nvPr/>
        </p:nvSpPr>
        <p:spPr bwMode="auto">
          <a:xfrm>
            <a:off x="3958206" y="4566042"/>
            <a:ext cx="309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1800" dirty="0">
                <a:solidFill>
                  <a:srgbClr val="990000"/>
                </a:solidFill>
                <a:ea typeface="新細明體" panose="02020500000000000000" pitchFamily="18" charset="-120"/>
              </a:rPr>
              <a:t>1</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457200" y="347663"/>
            <a:ext cx="8059738" cy="8382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Degree of Relationships</a:t>
            </a:r>
          </a:p>
        </p:txBody>
      </p:sp>
      <p:sp>
        <p:nvSpPr>
          <p:cNvPr id="184323" name="Rectangle 3"/>
          <p:cNvSpPr>
            <a:spLocks noGrp="1" noChangeArrowheads="1"/>
          </p:cNvSpPr>
          <p:nvPr>
            <p:ph idx="1"/>
          </p:nvPr>
        </p:nvSpPr>
        <p:spPr/>
        <p:txBody>
          <a:bodyPr lIns="90488" tIns="44450" rIns="90488" bIns="44450">
            <a:noAutofit/>
          </a:bodyPr>
          <a:lstStyle/>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Degree of a relationship is the number of entity types that participate in it</a:t>
            </a:r>
          </a:p>
          <a:p>
            <a:pPr lvl="1"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Unary Relationship</a:t>
            </a:r>
          </a:p>
          <a:p>
            <a:pPr lvl="2"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A relationship between different instances of the same entity is called a </a:t>
            </a:r>
            <a:r>
              <a:rPr lang="en-US" sz="2800" dirty="0">
                <a:solidFill>
                  <a:srgbClr val="C00000"/>
                </a:solidFill>
                <a:effectLst>
                  <a:outerShdw blurRad="38100" dist="38100" dir="2700000" algn="tl">
                    <a:srgbClr val="FFFFFF"/>
                  </a:outerShdw>
                </a:effectLst>
              </a:rPr>
              <a:t>recursive </a:t>
            </a:r>
            <a:r>
              <a:rPr lang="en-US" sz="2800" dirty="0" smtClean="0">
                <a:solidFill>
                  <a:srgbClr val="C00000"/>
                </a:solidFill>
                <a:effectLst>
                  <a:outerShdw blurRad="38100" dist="38100" dir="2700000" algn="tl">
                    <a:srgbClr val="FFFFFF"/>
                  </a:outerShdw>
                </a:effectLst>
              </a:rPr>
              <a:t>relationship</a:t>
            </a:r>
          </a:p>
          <a:p>
            <a:pPr lvl="1"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Binary Relationship</a:t>
            </a:r>
          </a:p>
          <a:p>
            <a:pPr lvl="1"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Ternary Relationship</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16" descr="CA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724292"/>
            <a:ext cx="8001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Rectangle 2"/>
          <p:cNvSpPr>
            <a:spLocks noChangeArrowheads="1"/>
          </p:cNvSpPr>
          <p:nvPr/>
        </p:nvSpPr>
        <p:spPr bwMode="auto">
          <a:xfrm>
            <a:off x="609600" y="152400"/>
            <a:ext cx="532447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Times New Roman" pitchFamily="18" charset="0"/>
              </a:rPr>
              <a:t>Degree of relationships – from Figure 2-2</a:t>
            </a:r>
          </a:p>
        </p:txBody>
      </p:sp>
      <p:grpSp>
        <p:nvGrpSpPr>
          <p:cNvPr id="38917" name="Group 7"/>
          <p:cNvGrpSpPr>
            <a:grpSpLocks/>
          </p:cNvGrpSpPr>
          <p:nvPr/>
        </p:nvGrpSpPr>
        <p:grpSpPr bwMode="auto">
          <a:xfrm>
            <a:off x="3184525" y="2730892"/>
            <a:ext cx="1920875" cy="2641600"/>
            <a:chOff x="432" y="2064"/>
            <a:chExt cx="1210" cy="1165"/>
          </a:xfrm>
        </p:grpSpPr>
        <p:sp>
          <p:nvSpPr>
            <p:cNvPr id="38928" name="Text Box 8"/>
            <p:cNvSpPr txBox="1">
              <a:spLocks noChangeArrowheads="1"/>
            </p:cNvSpPr>
            <p:nvPr/>
          </p:nvSpPr>
          <p:spPr bwMode="auto">
            <a:xfrm>
              <a:off x="432" y="2544"/>
              <a:ext cx="1210" cy="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b="1">
                  <a:solidFill>
                    <a:srgbClr val="990000"/>
                  </a:solidFill>
                  <a:latin typeface="Times New Roman" pitchFamily="18" charset="0"/>
                </a:rPr>
                <a:t>Entities of two different types related to each other</a:t>
              </a:r>
            </a:p>
          </p:txBody>
        </p:sp>
        <p:sp>
          <p:nvSpPr>
            <p:cNvPr id="38929" name="Line 9"/>
            <p:cNvSpPr>
              <a:spLocks noChangeShapeType="1"/>
            </p:cNvSpPr>
            <p:nvPr/>
          </p:nvSpPr>
          <p:spPr bwMode="auto">
            <a:xfrm flipV="1">
              <a:off x="1008" y="2064"/>
              <a:ext cx="0" cy="432"/>
            </a:xfrm>
            <a:prstGeom prst="line">
              <a:avLst/>
            </a:prstGeom>
            <a:noFill/>
            <a:ln w="15875">
              <a:solidFill>
                <a:srgbClr val="99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38918" name="Rectangle 18"/>
          <p:cNvSpPr>
            <a:spLocks noChangeArrowheads="1"/>
          </p:cNvSpPr>
          <p:nvPr/>
        </p:nvSpPr>
        <p:spPr bwMode="auto">
          <a:xfrm>
            <a:off x="838200" y="3543692"/>
            <a:ext cx="1676400" cy="304800"/>
          </a:xfrm>
          <a:prstGeom prst="rect">
            <a:avLst/>
          </a:prstGeom>
          <a:solidFill>
            <a:srgbClr val="E1F0FF"/>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grpSp>
        <p:nvGrpSpPr>
          <p:cNvPr id="38919" name="Group 10"/>
          <p:cNvGrpSpPr>
            <a:grpSpLocks/>
          </p:cNvGrpSpPr>
          <p:nvPr/>
        </p:nvGrpSpPr>
        <p:grpSpPr bwMode="auto">
          <a:xfrm>
            <a:off x="6172200" y="3721492"/>
            <a:ext cx="2286000" cy="2481263"/>
            <a:chOff x="432" y="2064"/>
            <a:chExt cx="1210" cy="1094"/>
          </a:xfrm>
        </p:grpSpPr>
        <p:sp>
          <p:nvSpPr>
            <p:cNvPr id="38926" name="Text Box 11"/>
            <p:cNvSpPr txBox="1">
              <a:spLocks noChangeArrowheads="1"/>
            </p:cNvSpPr>
            <p:nvPr/>
          </p:nvSpPr>
          <p:spPr bwMode="auto">
            <a:xfrm>
              <a:off x="432" y="2473"/>
              <a:ext cx="1210" cy="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b="1" dirty="0">
                  <a:solidFill>
                    <a:srgbClr val="990000"/>
                  </a:solidFill>
                  <a:latin typeface="Times New Roman" pitchFamily="18" charset="0"/>
                </a:rPr>
                <a:t>Entities of three different types related to each other</a:t>
              </a:r>
            </a:p>
          </p:txBody>
        </p:sp>
        <p:sp>
          <p:nvSpPr>
            <p:cNvPr id="38927" name="Line 12"/>
            <p:cNvSpPr>
              <a:spLocks noChangeShapeType="1"/>
            </p:cNvSpPr>
            <p:nvPr/>
          </p:nvSpPr>
          <p:spPr bwMode="auto">
            <a:xfrm flipV="1">
              <a:off x="1008" y="2064"/>
              <a:ext cx="0" cy="432"/>
            </a:xfrm>
            <a:prstGeom prst="line">
              <a:avLst/>
            </a:prstGeom>
            <a:noFill/>
            <a:ln w="15875">
              <a:solidFill>
                <a:srgbClr val="99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38920" name="Group 17"/>
          <p:cNvGrpSpPr>
            <a:grpSpLocks/>
          </p:cNvGrpSpPr>
          <p:nvPr/>
        </p:nvGrpSpPr>
        <p:grpSpPr bwMode="auto">
          <a:xfrm>
            <a:off x="685800" y="2781692"/>
            <a:ext cx="1920875" cy="3213100"/>
            <a:chOff x="432" y="1776"/>
            <a:chExt cx="1210" cy="2024"/>
          </a:xfrm>
        </p:grpSpPr>
        <p:sp>
          <p:nvSpPr>
            <p:cNvPr id="38924" name="Text Box 5"/>
            <p:cNvSpPr txBox="1">
              <a:spLocks noChangeArrowheads="1"/>
            </p:cNvSpPr>
            <p:nvPr/>
          </p:nvSpPr>
          <p:spPr bwMode="auto">
            <a:xfrm>
              <a:off x="432" y="2592"/>
              <a:ext cx="1210" cy="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b="1">
                  <a:solidFill>
                    <a:srgbClr val="990000"/>
                  </a:solidFill>
                  <a:latin typeface="Times New Roman" pitchFamily="18" charset="0"/>
                </a:rPr>
                <a:t>One entity related to another of the same entity type</a:t>
              </a:r>
            </a:p>
          </p:txBody>
        </p:sp>
        <p:sp>
          <p:nvSpPr>
            <p:cNvPr id="38925" name="Line 6"/>
            <p:cNvSpPr>
              <a:spLocks noChangeShapeType="1"/>
            </p:cNvSpPr>
            <p:nvPr/>
          </p:nvSpPr>
          <p:spPr bwMode="auto">
            <a:xfrm flipV="1">
              <a:off x="1008" y="1776"/>
              <a:ext cx="0" cy="768"/>
            </a:xfrm>
            <a:prstGeom prst="line">
              <a:avLst/>
            </a:prstGeom>
            <a:noFill/>
            <a:ln w="15875">
              <a:solidFill>
                <a:srgbClr val="99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14" name="Rectangle 19"/>
          <p:cNvSpPr>
            <a:spLocks noChangeArrowheads="1"/>
          </p:cNvSpPr>
          <p:nvPr/>
        </p:nvSpPr>
        <p:spPr bwMode="auto">
          <a:xfrm>
            <a:off x="591040" y="5881198"/>
            <a:ext cx="19764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2400" b="1" dirty="0">
                <a:solidFill>
                  <a:srgbClr val="000000"/>
                </a:solidFill>
                <a:ea typeface="新細明體" panose="02020500000000000000" pitchFamily="18" charset="-120"/>
              </a:rPr>
              <a:t>Ex. </a:t>
            </a:r>
            <a:r>
              <a:rPr lang="zh-TW" altLang="en-US" sz="2400" b="1" dirty="0">
                <a:solidFill>
                  <a:srgbClr val="000000"/>
                </a:solidFill>
                <a:ea typeface="新細明體" panose="02020500000000000000" pitchFamily="18" charset="-120"/>
              </a:rPr>
              <a:t>朋友關係</a:t>
            </a:r>
          </a:p>
        </p:txBody>
      </p:sp>
      <p:sp>
        <p:nvSpPr>
          <p:cNvPr id="15" name="Rectangle 20"/>
          <p:cNvSpPr>
            <a:spLocks noChangeArrowheads="1"/>
          </p:cNvSpPr>
          <p:nvPr/>
        </p:nvSpPr>
        <p:spPr bwMode="auto">
          <a:xfrm>
            <a:off x="3101191" y="5326749"/>
            <a:ext cx="19764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2400" b="1" dirty="0">
                <a:solidFill>
                  <a:srgbClr val="000000"/>
                </a:solidFill>
                <a:ea typeface="新細明體" panose="02020500000000000000" pitchFamily="18" charset="-120"/>
              </a:rPr>
              <a:t>Ex. </a:t>
            </a:r>
            <a:r>
              <a:rPr lang="zh-TW" altLang="en-US" sz="2400" b="1" dirty="0">
                <a:solidFill>
                  <a:srgbClr val="000000"/>
                </a:solidFill>
                <a:ea typeface="新細明體" panose="02020500000000000000" pitchFamily="18" charset="-120"/>
              </a:rPr>
              <a:t>修課關係</a:t>
            </a:r>
          </a:p>
        </p:txBody>
      </p:sp>
      <p:sp>
        <p:nvSpPr>
          <p:cNvPr id="16" name="Rectangle 21"/>
          <p:cNvSpPr>
            <a:spLocks noChangeArrowheads="1"/>
          </p:cNvSpPr>
          <p:nvPr/>
        </p:nvSpPr>
        <p:spPr bwMode="auto">
          <a:xfrm>
            <a:off x="6038537" y="6046772"/>
            <a:ext cx="25923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2400" b="1" dirty="0">
                <a:solidFill>
                  <a:srgbClr val="000000"/>
                </a:solidFill>
                <a:ea typeface="新細明體" panose="02020500000000000000" pitchFamily="18" charset="-120"/>
              </a:rPr>
              <a:t>Ex. </a:t>
            </a:r>
            <a:r>
              <a:rPr lang="zh-TW" altLang="en-US" sz="2400" b="1" dirty="0">
                <a:solidFill>
                  <a:srgbClr val="000000"/>
                </a:solidFill>
                <a:ea typeface="新細明體" panose="02020500000000000000" pitchFamily="18" charset="-120"/>
              </a:rPr>
              <a:t>工作分派關係</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457200" y="320675"/>
            <a:ext cx="868680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Cardinality of Relationships</a:t>
            </a:r>
          </a:p>
        </p:txBody>
      </p:sp>
      <p:sp>
        <p:nvSpPr>
          <p:cNvPr id="188419" name="Rectangle 3"/>
          <p:cNvSpPr>
            <a:spLocks noGrp="1" noChangeArrowheads="1"/>
          </p:cNvSpPr>
          <p:nvPr>
            <p:ph idx="1"/>
          </p:nvPr>
        </p:nvSpPr>
        <p:spPr>
          <a:xfrm>
            <a:off x="236538" y="1458913"/>
            <a:ext cx="8686800" cy="4525962"/>
          </a:xfrm>
        </p:spPr>
        <p:txBody>
          <a:bodyPr>
            <a:noAutofit/>
          </a:bodyPr>
          <a:lstStyle/>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One-to-One</a:t>
            </a:r>
          </a:p>
          <a:p>
            <a:pPr lvl="1"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Each entity in the relationship will have exactly one related entity</a:t>
            </a:r>
          </a:p>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One-to-Many</a:t>
            </a:r>
          </a:p>
          <a:p>
            <a:pPr lvl="1"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An entity on one side of the relationship can have many related entities, but an entity on the other side will have a maximum of one related entity</a:t>
            </a:r>
          </a:p>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Many-to-Many</a:t>
            </a:r>
          </a:p>
          <a:p>
            <a:pPr lvl="1"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Entities on both sides of the relationship can have many related entities on the other side</a:t>
            </a: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7"/>
          <p:cNvSpPr txBox="1">
            <a:spLocks noChangeArrowheads="1"/>
          </p:cNvSpPr>
          <p:nvPr/>
        </p:nvSpPr>
        <p:spPr bwMode="auto">
          <a:xfrm>
            <a:off x="517525" y="387350"/>
            <a:ext cx="66770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000000"/>
                </a:solidFill>
              </a:rPr>
              <a:t>Figure 2-12 Examples of relationships of different degrees</a:t>
            </a:r>
          </a:p>
          <a:p>
            <a:pPr eaLnBrk="1" hangingPunct="1"/>
            <a:endParaRPr lang="en-US" altLang="en-US" sz="2000">
              <a:solidFill>
                <a:srgbClr val="000000"/>
              </a:solidFill>
            </a:endParaRPr>
          </a:p>
          <a:p>
            <a:pPr eaLnBrk="1" hangingPunct="1"/>
            <a:r>
              <a:rPr lang="en-US" altLang="en-US" sz="2000">
                <a:solidFill>
                  <a:srgbClr val="000000"/>
                </a:solidFill>
              </a:rPr>
              <a:t>a) Unary relationships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 y="1706563"/>
            <a:ext cx="8610600" cy="3195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3"/>
          <p:cNvSpPr txBox="1">
            <a:spLocks noChangeArrowheads="1"/>
          </p:cNvSpPr>
          <p:nvPr/>
        </p:nvSpPr>
        <p:spPr bwMode="auto">
          <a:xfrm>
            <a:off x="517525" y="387350"/>
            <a:ext cx="75088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000000"/>
                </a:solidFill>
              </a:rPr>
              <a:t>Figure 2-12 Examples of relationships of different degrees (cont.)</a:t>
            </a:r>
          </a:p>
          <a:p>
            <a:pPr eaLnBrk="1" hangingPunct="1"/>
            <a:endParaRPr lang="en-US" altLang="en-US" sz="2000">
              <a:solidFill>
                <a:srgbClr val="000000"/>
              </a:solidFill>
            </a:endParaRPr>
          </a:p>
          <a:p>
            <a:pPr eaLnBrk="1" hangingPunct="1"/>
            <a:r>
              <a:rPr lang="en-US" altLang="en-US" sz="2000">
                <a:solidFill>
                  <a:srgbClr val="000000"/>
                </a:solidFill>
              </a:rPr>
              <a:t>b) Binary relationships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8" y="2076450"/>
            <a:ext cx="8620125" cy="366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401" y="1495424"/>
            <a:ext cx="7304088" cy="4012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012" name="Text Box 3"/>
          <p:cNvSpPr txBox="1">
            <a:spLocks noChangeArrowheads="1"/>
          </p:cNvSpPr>
          <p:nvPr/>
        </p:nvSpPr>
        <p:spPr bwMode="auto">
          <a:xfrm>
            <a:off x="517525" y="387350"/>
            <a:ext cx="75088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000000"/>
                </a:solidFill>
              </a:rPr>
              <a:t>Figure 2-12 Examples of relationships of different degrees (cont.)</a:t>
            </a:r>
          </a:p>
          <a:p>
            <a:pPr eaLnBrk="1" hangingPunct="1"/>
            <a:endParaRPr lang="en-US" altLang="en-US" sz="2000">
              <a:solidFill>
                <a:srgbClr val="000000"/>
              </a:solidFill>
            </a:endParaRPr>
          </a:p>
          <a:p>
            <a:pPr eaLnBrk="1" hangingPunct="1"/>
            <a:r>
              <a:rPr lang="en-US" altLang="en-US" sz="2000">
                <a:solidFill>
                  <a:srgbClr val="000000"/>
                </a:solidFill>
              </a:rPr>
              <a:t>c) Ternary relationship</a:t>
            </a:r>
          </a:p>
        </p:txBody>
      </p:sp>
      <p:grpSp>
        <p:nvGrpSpPr>
          <p:cNvPr id="43013" name="Group 7"/>
          <p:cNvGrpSpPr>
            <a:grpSpLocks/>
          </p:cNvGrpSpPr>
          <p:nvPr/>
        </p:nvGrpSpPr>
        <p:grpSpPr bwMode="auto">
          <a:xfrm>
            <a:off x="1335088" y="4249738"/>
            <a:ext cx="6653212" cy="1871662"/>
            <a:chOff x="801" y="2640"/>
            <a:chExt cx="4191" cy="1179"/>
          </a:xfrm>
        </p:grpSpPr>
        <p:sp>
          <p:nvSpPr>
            <p:cNvPr id="43017" name="Text Box 5"/>
            <p:cNvSpPr txBox="1">
              <a:spLocks noChangeArrowheads="1"/>
            </p:cNvSpPr>
            <p:nvPr/>
          </p:nvSpPr>
          <p:spPr bwMode="auto">
            <a:xfrm>
              <a:off x="801" y="3531"/>
              <a:ext cx="4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b="1">
                  <a:solidFill>
                    <a:srgbClr val="990000"/>
                  </a:solidFill>
                  <a:latin typeface="Times New Roman" pitchFamily="18" charset="0"/>
                </a:rPr>
                <a:t>Note: a relationship can have attributes of its own</a:t>
              </a:r>
            </a:p>
          </p:txBody>
        </p:sp>
        <p:sp>
          <p:nvSpPr>
            <p:cNvPr id="43018" name="Oval 6"/>
            <p:cNvSpPr>
              <a:spLocks noChangeArrowheads="1"/>
            </p:cNvSpPr>
            <p:nvPr/>
          </p:nvSpPr>
          <p:spPr bwMode="auto">
            <a:xfrm>
              <a:off x="2405" y="2640"/>
              <a:ext cx="1161" cy="720"/>
            </a:xfrm>
            <a:prstGeom prst="ellipse">
              <a:avLst/>
            </a:prstGeom>
            <a:noFill/>
            <a:ln w="25400" algn="ctr">
              <a:solidFill>
                <a:srgbClr val="990000"/>
              </a:solidFill>
              <a:prstDash val="dash"/>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grpSp>
      <p:sp>
        <p:nvSpPr>
          <p:cNvPr id="7" name="Text Box 9"/>
          <p:cNvSpPr txBox="1">
            <a:spLocks noChangeArrowheads="1"/>
          </p:cNvSpPr>
          <p:nvPr/>
        </p:nvSpPr>
        <p:spPr bwMode="auto">
          <a:xfrm>
            <a:off x="1661867" y="2643189"/>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400" dirty="0">
                <a:solidFill>
                  <a:srgbClr val="000000"/>
                </a:solidFill>
                <a:latin typeface="Arial" panose="020B0604020202020204" pitchFamily="34" charset="0"/>
                <a:ea typeface="新細明體" panose="02020500000000000000" pitchFamily="18" charset="-120"/>
              </a:rPr>
              <a:t>廠商</a:t>
            </a:r>
          </a:p>
        </p:txBody>
      </p:sp>
      <p:sp>
        <p:nvSpPr>
          <p:cNvPr id="8" name="Text Box 10"/>
          <p:cNvSpPr txBox="1">
            <a:spLocks noChangeArrowheads="1"/>
          </p:cNvSpPr>
          <p:nvPr/>
        </p:nvSpPr>
        <p:spPr bwMode="auto">
          <a:xfrm>
            <a:off x="4484442" y="1271589"/>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400">
                <a:solidFill>
                  <a:srgbClr val="000000"/>
                </a:solidFill>
                <a:latin typeface="Arial" panose="020B0604020202020204" pitchFamily="34" charset="0"/>
                <a:ea typeface="新細明體" panose="02020500000000000000" pitchFamily="18" charset="-120"/>
              </a:rPr>
              <a:t>零件</a:t>
            </a:r>
          </a:p>
        </p:txBody>
      </p:sp>
      <p:sp>
        <p:nvSpPr>
          <p:cNvPr id="9" name="Text Box 11"/>
          <p:cNvSpPr txBox="1">
            <a:spLocks noChangeArrowheads="1"/>
          </p:cNvSpPr>
          <p:nvPr/>
        </p:nvSpPr>
        <p:spPr bwMode="auto">
          <a:xfrm>
            <a:off x="6719642" y="2649539"/>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400">
                <a:solidFill>
                  <a:srgbClr val="000000"/>
                </a:solidFill>
                <a:latin typeface="Arial" panose="020B0604020202020204" pitchFamily="34" charset="0"/>
                <a:ea typeface="新細明體" panose="02020500000000000000" pitchFamily="18" charset="-120"/>
              </a:rPr>
              <a:t>倉庫</a:t>
            </a:r>
          </a:p>
        </p:txBody>
      </p:sp>
      <p:sp>
        <p:nvSpPr>
          <p:cNvPr id="10" name="Text Box 12"/>
          <p:cNvSpPr txBox="1">
            <a:spLocks noChangeArrowheads="1"/>
          </p:cNvSpPr>
          <p:nvPr/>
        </p:nvSpPr>
        <p:spPr bwMode="auto">
          <a:xfrm>
            <a:off x="5724525" y="4592638"/>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400" dirty="0">
                <a:solidFill>
                  <a:srgbClr val="000000"/>
                </a:solidFill>
                <a:latin typeface="Arial" panose="020B0604020202020204" pitchFamily="34" charset="0"/>
                <a:ea typeface="新細明體" panose="02020500000000000000" pitchFamily="18" charset="-120"/>
              </a:rPr>
              <a:t>供應出貨關係</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457200" y="347663"/>
            <a:ext cx="8686800" cy="8382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Cardinality Constraints</a:t>
            </a:r>
          </a:p>
        </p:txBody>
      </p:sp>
      <p:sp>
        <p:nvSpPr>
          <p:cNvPr id="189443" name="Rectangle 3"/>
          <p:cNvSpPr>
            <a:spLocks noGrp="1" noChangeArrowheads="1"/>
          </p:cNvSpPr>
          <p:nvPr>
            <p:ph idx="1"/>
          </p:nvPr>
        </p:nvSpPr>
        <p:spPr>
          <a:xfrm>
            <a:off x="269875" y="1397000"/>
            <a:ext cx="8534400" cy="4114800"/>
          </a:xfrm>
        </p:spPr>
        <p:txBody>
          <a:bodyPr lIns="90488" tIns="44450" rIns="90488" bIns="44450">
            <a:noAutofit/>
          </a:bodyPr>
          <a:lstStyle/>
          <a:p>
            <a:pPr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Cardinality Constraints—the number of instances of one entity that can or must be associated with each instance of another entity</a:t>
            </a:r>
          </a:p>
          <a:p>
            <a:pPr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Minimum Cardinality</a:t>
            </a:r>
            <a:r>
              <a:rPr lang="zh-TW" altLang="en-US" sz="3600" dirty="0" smtClean="0">
                <a:solidFill>
                  <a:srgbClr val="000000"/>
                </a:solidFill>
                <a:effectLst>
                  <a:outerShdw blurRad="38100" dist="38100" dir="2700000" algn="tl">
                    <a:srgbClr val="FFFFFF"/>
                  </a:outerShdw>
                </a:effectLst>
              </a:rPr>
              <a:t> 最小值</a:t>
            </a:r>
            <a:endParaRPr lang="en-US" sz="3600" dirty="0" smtClean="0">
              <a:solidFill>
                <a:srgbClr val="000000"/>
              </a:solidFill>
              <a:effectLst>
                <a:outerShdw blurRad="38100" dist="38100" dir="2700000" algn="tl">
                  <a:srgbClr val="FFFFFF"/>
                </a:outerShdw>
              </a:effectLst>
            </a:endParaRPr>
          </a:p>
          <a:p>
            <a:pPr lvl="1" eaLnBrk="1" fontAlgn="auto" hangingPunct="1">
              <a:lnSpc>
                <a:spcPct val="90000"/>
              </a:lnSpc>
              <a:spcAft>
                <a:spcPts val="0"/>
              </a:spcAft>
              <a:buFont typeface="Wingdings 2"/>
              <a:buChar char=""/>
              <a:defRPr/>
            </a:pPr>
            <a:r>
              <a:rPr lang="en-US" sz="3200" dirty="0" smtClean="0">
                <a:solidFill>
                  <a:srgbClr val="000000"/>
                </a:solidFill>
                <a:effectLst>
                  <a:outerShdw blurRad="38100" dist="38100" dir="2700000" algn="tl">
                    <a:srgbClr val="FFFFFF"/>
                  </a:outerShdw>
                </a:effectLst>
              </a:rPr>
              <a:t>If zero, then optional</a:t>
            </a:r>
          </a:p>
          <a:p>
            <a:pPr lvl="1" eaLnBrk="1" fontAlgn="auto" hangingPunct="1">
              <a:lnSpc>
                <a:spcPct val="90000"/>
              </a:lnSpc>
              <a:spcAft>
                <a:spcPts val="0"/>
              </a:spcAft>
              <a:buFont typeface="Wingdings 2"/>
              <a:buChar char=""/>
              <a:defRPr/>
            </a:pPr>
            <a:r>
              <a:rPr lang="en-US" sz="3200" dirty="0" smtClean="0">
                <a:solidFill>
                  <a:srgbClr val="000000"/>
                </a:solidFill>
                <a:effectLst>
                  <a:outerShdw blurRad="38100" dist="38100" dir="2700000" algn="tl">
                    <a:srgbClr val="FFFFFF"/>
                  </a:outerShdw>
                </a:effectLst>
              </a:rPr>
              <a:t>If one or more, then mandatory</a:t>
            </a:r>
          </a:p>
          <a:p>
            <a:pPr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Maximum Cardinality</a:t>
            </a:r>
            <a:r>
              <a:rPr lang="zh-TW" altLang="en-US" sz="3600" dirty="0" smtClean="0">
                <a:solidFill>
                  <a:srgbClr val="000000"/>
                </a:solidFill>
                <a:effectLst>
                  <a:outerShdw blurRad="38100" dist="38100" dir="2700000" algn="tl">
                    <a:srgbClr val="FFFFFF"/>
                  </a:outerShdw>
                </a:effectLst>
              </a:rPr>
              <a:t> 最大值</a:t>
            </a:r>
            <a:endParaRPr lang="en-US" sz="3600" dirty="0" smtClean="0">
              <a:solidFill>
                <a:srgbClr val="000000"/>
              </a:solidFill>
              <a:effectLst>
                <a:outerShdw blurRad="38100" dist="38100" dir="2700000" algn="tl">
                  <a:srgbClr val="FFFFFF"/>
                </a:outerShdw>
              </a:effectLst>
            </a:endParaRPr>
          </a:p>
          <a:p>
            <a:pPr lvl="1" eaLnBrk="1" fontAlgn="auto" hangingPunct="1">
              <a:lnSpc>
                <a:spcPct val="90000"/>
              </a:lnSpc>
              <a:spcAft>
                <a:spcPts val="0"/>
              </a:spcAft>
              <a:buFont typeface="Wingdings 2"/>
              <a:buChar char=""/>
              <a:defRPr/>
            </a:pPr>
            <a:r>
              <a:rPr lang="en-US" sz="3200" dirty="0" smtClean="0">
                <a:solidFill>
                  <a:srgbClr val="000000"/>
                </a:solidFill>
                <a:effectLst>
                  <a:outerShdw blurRad="38100" dist="38100" dir="2700000" algn="tl">
                    <a:srgbClr val="FFFFFF"/>
                  </a:outerShdw>
                </a:effectLst>
              </a:rPr>
              <a:t>The maximum number</a:t>
            </a:r>
          </a:p>
          <a:p>
            <a:pPr eaLnBrk="1" fontAlgn="auto" hangingPunct="1">
              <a:lnSpc>
                <a:spcPct val="90000"/>
              </a:lnSpc>
              <a:spcAft>
                <a:spcPts val="0"/>
              </a:spcAft>
              <a:buFontTx/>
              <a:buChar char="–"/>
              <a:defRPr/>
            </a:pPr>
            <a:endParaRPr lang="en-US" dirty="0" smtClean="0">
              <a:solidFill>
                <a:srgbClr val="000000"/>
              </a:solidFill>
              <a:effectLst>
                <a:outerShdw blurRad="38100" dist="38100" dir="2700000" algn="tl">
                  <a:srgbClr val="FFFFFF"/>
                </a:outerShdw>
              </a:effectLst>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11"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7563" y="2679700"/>
            <a:ext cx="7245350"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Rectangle 2"/>
          <p:cNvSpPr>
            <a:spLocks noChangeArrowheads="1"/>
          </p:cNvSpPr>
          <p:nvPr/>
        </p:nvSpPr>
        <p:spPr bwMode="auto">
          <a:xfrm>
            <a:off x="228600" y="304800"/>
            <a:ext cx="9363075"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cs typeface="Tahoma" pitchFamily="34" charset="0"/>
              </a:rPr>
              <a:t>Figure 2-17 Examples of cardinality constraints</a:t>
            </a:r>
          </a:p>
          <a:p>
            <a:endParaRPr lang="en-US" altLang="en-US" sz="2400">
              <a:solidFill>
                <a:srgbClr val="000000"/>
              </a:solidFill>
              <a:cs typeface="Tahoma" pitchFamily="34" charset="0"/>
            </a:endParaRPr>
          </a:p>
          <a:p>
            <a:endParaRPr lang="en-US" altLang="en-US" sz="2400">
              <a:solidFill>
                <a:srgbClr val="000000"/>
              </a:solidFill>
              <a:latin typeface="Times New Roman" pitchFamily="18" charset="0"/>
            </a:endParaRPr>
          </a:p>
          <a:p>
            <a:endParaRPr lang="en-US" altLang="en-US" sz="2400">
              <a:solidFill>
                <a:srgbClr val="000000"/>
              </a:solidFill>
              <a:latin typeface="Times New Roman" pitchFamily="18" charset="0"/>
            </a:endParaRPr>
          </a:p>
          <a:p>
            <a:endParaRPr lang="en-US" altLang="en-US" sz="2400">
              <a:solidFill>
                <a:srgbClr val="000000"/>
              </a:solidFill>
              <a:latin typeface="Times New Roman" pitchFamily="18" charset="0"/>
            </a:endParaRPr>
          </a:p>
          <a:p>
            <a:r>
              <a:rPr lang="en-US" altLang="en-US" sz="2400">
                <a:solidFill>
                  <a:srgbClr val="000000"/>
                </a:solidFill>
                <a:latin typeface="Times New Roman" pitchFamily="18" charset="0"/>
              </a:rPr>
              <a:t>a) Mandatory cardinalities</a:t>
            </a:r>
          </a:p>
        </p:txBody>
      </p:sp>
      <p:pic>
        <p:nvPicPr>
          <p:cNvPr id="45061" name="Picture 7" descr="CAP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3650" y="909638"/>
            <a:ext cx="3429000" cy="169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062" name="Group 11"/>
          <p:cNvGrpSpPr>
            <a:grpSpLocks/>
          </p:cNvGrpSpPr>
          <p:nvPr/>
        </p:nvGrpSpPr>
        <p:grpSpPr bwMode="auto">
          <a:xfrm>
            <a:off x="4659313" y="3822700"/>
            <a:ext cx="3417887" cy="2044700"/>
            <a:chOff x="2935" y="2313"/>
            <a:chExt cx="2153" cy="1288"/>
          </a:xfrm>
        </p:grpSpPr>
        <p:sp>
          <p:nvSpPr>
            <p:cNvPr id="45069" name="Text Box 8"/>
            <p:cNvSpPr txBox="1">
              <a:spLocks noChangeArrowheads="1"/>
            </p:cNvSpPr>
            <p:nvPr/>
          </p:nvSpPr>
          <p:spPr bwMode="auto">
            <a:xfrm>
              <a:off x="3072" y="3024"/>
              <a:ext cx="201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rPr>
                <a:t>A patient must have recorded at least one history, and can have many</a:t>
              </a:r>
            </a:p>
          </p:txBody>
        </p:sp>
        <p:sp>
          <p:nvSpPr>
            <p:cNvPr id="45070" name="Line 10"/>
            <p:cNvSpPr>
              <a:spLocks noChangeShapeType="1"/>
            </p:cNvSpPr>
            <p:nvPr/>
          </p:nvSpPr>
          <p:spPr bwMode="auto">
            <a:xfrm flipH="1" flipV="1">
              <a:off x="2935" y="2313"/>
              <a:ext cx="185" cy="759"/>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45063" name="Group 13"/>
          <p:cNvGrpSpPr>
            <a:grpSpLocks/>
          </p:cNvGrpSpPr>
          <p:nvPr/>
        </p:nvGrpSpPr>
        <p:grpSpPr bwMode="auto">
          <a:xfrm>
            <a:off x="381000" y="3749675"/>
            <a:ext cx="2743200" cy="2041525"/>
            <a:chOff x="240" y="2267"/>
            <a:chExt cx="1728" cy="1286"/>
          </a:xfrm>
        </p:grpSpPr>
        <p:sp>
          <p:nvSpPr>
            <p:cNvPr id="45067" name="Rectangle 9"/>
            <p:cNvSpPr>
              <a:spLocks noChangeArrowheads="1"/>
            </p:cNvSpPr>
            <p:nvPr/>
          </p:nvSpPr>
          <p:spPr bwMode="auto">
            <a:xfrm>
              <a:off x="240" y="2976"/>
              <a:ext cx="172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rPr>
                <a:t>A patient history is recorded for one and only one patient</a:t>
              </a:r>
            </a:p>
          </p:txBody>
        </p:sp>
        <p:sp>
          <p:nvSpPr>
            <p:cNvPr id="45068" name="Line 12"/>
            <p:cNvSpPr>
              <a:spLocks noChangeShapeType="1"/>
            </p:cNvSpPr>
            <p:nvPr/>
          </p:nvSpPr>
          <p:spPr bwMode="auto">
            <a:xfrm flipV="1">
              <a:off x="1440" y="2267"/>
              <a:ext cx="224" cy="709"/>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11"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7600" y="2603500"/>
            <a:ext cx="6896100" cy="236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Rectangle 2"/>
          <p:cNvSpPr>
            <a:spLocks noChangeArrowheads="1"/>
          </p:cNvSpPr>
          <p:nvPr/>
        </p:nvSpPr>
        <p:spPr bwMode="auto">
          <a:xfrm>
            <a:off x="228600" y="233363"/>
            <a:ext cx="9363075"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cs typeface="Tahoma" pitchFamily="34" charset="0"/>
              </a:rPr>
              <a:t>Figure 2-17 Examples of cardinality constraints (cont.)</a:t>
            </a:r>
          </a:p>
          <a:p>
            <a:endParaRPr lang="en-US" altLang="en-US" sz="2400">
              <a:solidFill>
                <a:srgbClr val="000000"/>
              </a:solidFill>
              <a:cs typeface="Tahoma" pitchFamily="34" charset="0"/>
            </a:endParaRPr>
          </a:p>
          <a:p>
            <a:endParaRPr lang="en-US" altLang="en-US" sz="2400">
              <a:solidFill>
                <a:srgbClr val="000000"/>
              </a:solidFill>
              <a:latin typeface="Times New Roman" pitchFamily="18" charset="0"/>
            </a:endParaRPr>
          </a:p>
          <a:p>
            <a:endParaRPr lang="en-US" altLang="en-US" sz="2400">
              <a:solidFill>
                <a:srgbClr val="000000"/>
              </a:solidFill>
              <a:latin typeface="Times New Roman" pitchFamily="18" charset="0"/>
            </a:endParaRPr>
          </a:p>
          <a:p>
            <a:endParaRPr lang="en-US" altLang="en-US" sz="2400">
              <a:solidFill>
                <a:srgbClr val="000000"/>
              </a:solidFill>
              <a:latin typeface="Times New Roman" pitchFamily="18" charset="0"/>
            </a:endParaRPr>
          </a:p>
          <a:p>
            <a:r>
              <a:rPr lang="en-US" altLang="en-US" sz="2400">
                <a:solidFill>
                  <a:srgbClr val="000000"/>
                </a:solidFill>
                <a:latin typeface="Times New Roman" pitchFamily="18" charset="0"/>
              </a:rPr>
              <a:t>b) One optional, one mandatory</a:t>
            </a:r>
          </a:p>
        </p:txBody>
      </p:sp>
      <p:pic>
        <p:nvPicPr>
          <p:cNvPr id="46085" name="Picture 4" descr="CAP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838200"/>
            <a:ext cx="3429000" cy="169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6086" name="Group 5"/>
          <p:cNvGrpSpPr>
            <a:grpSpLocks/>
          </p:cNvGrpSpPr>
          <p:nvPr/>
        </p:nvGrpSpPr>
        <p:grpSpPr bwMode="auto">
          <a:xfrm>
            <a:off x="4659313" y="3563938"/>
            <a:ext cx="3417887" cy="2601912"/>
            <a:chOff x="2935" y="2135"/>
            <a:chExt cx="2153" cy="1639"/>
          </a:xfrm>
        </p:grpSpPr>
        <p:sp>
          <p:nvSpPr>
            <p:cNvPr id="46093" name="Text Box 6"/>
            <p:cNvSpPr txBox="1">
              <a:spLocks noChangeArrowheads="1"/>
            </p:cNvSpPr>
            <p:nvPr/>
          </p:nvSpPr>
          <p:spPr bwMode="auto">
            <a:xfrm>
              <a:off x="3072" y="3024"/>
              <a:ext cx="2016"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rPr>
                <a:t>An employee can be assigned to any number of projects, or may not be assigned to any at all</a:t>
              </a:r>
            </a:p>
          </p:txBody>
        </p:sp>
        <p:sp>
          <p:nvSpPr>
            <p:cNvPr id="46094" name="Line 7"/>
            <p:cNvSpPr>
              <a:spLocks noChangeShapeType="1"/>
            </p:cNvSpPr>
            <p:nvPr/>
          </p:nvSpPr>
          <p:spPr bwMode="auto">
            <a:xfrm flipH="1" flipV="1">
              <a:off x="2935" y="2135"/>
              <a:ext cx="185" cy="937"/>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46087" name="Group 8"/>
          <p:cNvGrpSpPr>
            <a:grpSpLocks/>
          </p:cNvGrpSpPr>
          <p:nvPr/>
        </p:nvGrpSpPr>
        <p:grpSpPr bwMode="auto">
          <a:xfrm>
            <a:off x="381000" y="3608388"/>
            <a:ext cx="2743200" cy="2576512"/>
            <a:chOff x="240" y="2103"/>
            <a:chExt cx="1728" cy="1623"/>
          </a:xfrm>
        </p:grpSpPr>
        <p:sp>
          <p:nvSpPr>
            <p:cNvPr id="46091" name="Rectangle 9"/>
            <p:cNvSpPr>
              <a:spLocks noChangeArrowheads="1"/>
            </p:cNvSpPr>
            <p:nvPr/>
          </p:nvSpPr>
          <p:spPr bwMode="auto">
            <a:xfrm>
              <a:off x="240" y="2976"/>
              <a:ext cx="1728"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rPr>
                <a:t>A project must be assigned to at least one employee, and may be assigned to many</a:t>
              </a:r>
            </a:p>
          </p:txBody>
        </p:sp>
        <p:sp>
          <p:nvSpPr>
            <p:cNvPr id="46092" name="Line 10"/>
            <p:cNvSpPr>
              <a:spLocks noChangeShapeType="1"/>
            </p:cNvSpPr>
            <p:nvPr/>
          </p:nvSpPr>
          <p:spPr bwMode="auto">
            <a:xfrm flipV="1">
              <a:off x="1440" y="2103"/>
              <a:ext cx="398" cy="873"/>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9"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84513" y="3000375"/>
            <a:ext cx="5856287"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Rectangle 2"/>
          <p:cNvSpPr>
            <a:spLocks noChangeArrowheads="1"/>
          </p:cNvSpPr>
          <p:nvPr/>
        </p:nvSpPr>
        <p:spPr bwMode="auto">
          <a:xfrm>
            <a:off x="228600" y="304800"/>
            <a:ext cx="9363075"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cs typeface="Tahoma" pitchFamily="34" charset="0"/>
              </a:rPr>
              <a:t>Figure 2-17 Examples of cardinality constraints (cont.)</a:t>
            </a:r>
          </a:p>
          <a:p>
            <a:endParaRPr lang="en-US" altLang="en-US" sz="2400">
              <a:solidFill>
                <a:srgbClr val="000000"/>
              </a:solidFill>
              <a:cs typeface="Tahoma" pitchFamily="34" charset="0"/>
            </a:endParaRPr>
          </a:p>
          <a:p>
            <a:endParaRPr lang="en-US" altLang="en-US" sz="2400">
              <a:solidFill>
                <a:srgbClr val="000000"/>
              </a:solidFill>
              <a:latin typeface="Times New Roman" pitchFamily="18" charset="0"/>
            </a:endParaRPr>
          </a:p>
          <a:p>
            <a:endParaRPr lang="en-US" altLang="en-US" sz="2400">
              <a:solidFill>
                <a:srgbClr val="000000"/>
              </a:solidFill>
              <a:latin typeface="Times New Roman" pitchFamily="18" charset="0"/>
            </a:endParaRPr>
          </a:p>
          <a:p>
            <a:endParaRPr lang="en-US" altLang="en-US" sz="2400">
              <a:solidFill>
                <a:srgbClr val="000000"/>
              </a:solidFill>
              <a:latin typeface="Times New Roman" pitchFamily="18" charset="0"/>
            </a:endParaRPr>
          </a:p>
          <a:p>
            <a:r>
              <a:rPr lang="en-US" altLang="en-US" sz="2400">
                <a:solidFill>
                  <a:srgbClr val="000000"/>
                </a:solidFill>
                <a:latin typeface="Times New Roman" pitchFamily="18" charset="0"/>
              </a:rPr>
              <a:t>c) Optional cardinalities</a:t>
            </a:r>
          </a:p>
        </p:txBody>
      </p:sp>
      <p:pic>
        <p:nvPicPr>
          <p:cNvPr id="47109" name="Picture 4" descr="CAP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7425" y="1077913"/>
            <a:ext cx="3429000" cy="169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7110" name="Group 13"/>
          <p:cNvGrpSpPr>
            <a:grpSpLocks/>
          </p:cNvGrpSpPr>
          <p:nvPr/>
        </p:nvGrpSpPr>
        <p:grpSpPr bwMode="auto">
          <a:xfrm>
            <a:off x="377825" y="3614738"/>
            <a:ext cx="3505200" cy="1465262"/>
            <a:chOff x="192" y="2112"/>
            <a:chExt cx="2208" cy="923"/>
          </a:xfrm>
        </p:grpSpPr>
        <p:sp>
          <p:nvSpPr>
            <p:cNvPr id="47114" name="Rectangle 9"/>
            <p:cNvSpPr>
              <a:spLocks noChangeArrowheads="1"/>
            </p:cNvSpPr>
            <p:nvPr/>
          </p:nvSpPr>
          <p:spPr bwMode="auto">
            <a:xfrm>
              <a:off x="192" y="2112"/>
              <a:ext cx="1344"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rPr>
                <a:t>A person is  married to at most one other person, or may not be married at all</a:t>
              </a:r>
            </a:p>
          </p:txBody>
        </p:sp>
        <p:sp>
          <p:nvSpPr>
            <p:cNvPr id="47115" name="Line 10"/>
            <p:cNvSpPr>
              <a:spLocks noChangeShapeType="1"/>
            </p:cNvSpPr>
            <p:nvPr/>
          </p:nvSpPr>
          <p:spPr bwMode="auto">
            <a:xfrm flipV="1">
              <a:off x="1488" y="2160"/>
              <a:ext cx="864" cy="192"/>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7116" name="Line 12"/>
            <p:cNvSpPr>
              <a:spLocks noChangeShapeType="1"/>
            </p:cNvSpPr>
            <p:nvPr/>
          </p:nvSpPr>
          <p:spPr bwMode="auto">
            <a:xfrm>
              <a:off x="1488" y="2736"/>
              <a:ext cx="912" cy="144"/>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2"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3538" y="952500"/>
            <a:ext cx="5842000" cy="511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 Box 10"/>
          <p:cNvSpPr txBox="1">
            <a:spLocks noChangeArrowheads="1"/>
          </p:cNvSpPr>
          <p:nvPr/>
        </p:nvSpPr>
        <p:spPr bwMode="auto">
          <a:xfrm>
            <a:off x="98425" y="3733800"/>
            <a:ext cx="16002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latin typeface="Times New Roman" pitchFamily="18" charset="0"/>
              </a:rPr>
              <a:t>Relationship degrees specify number of entity types involved</a:t>
            </a:r>
          </a:p>
        </p:txBody>
      </p:sp>
      <p:grpSp>
        <p:nvGrpSpPr>
          <p:cNvPr id="17413" name="Group 27"/>
          <p:cNvGrpSpPr>
            <a:grpSpLocks/>
          </p:cNvGrpSpPr>
          <p:nvPr/>
        </p:nvGrpSpPr>
        <p:grpSpPr bwMode="auto">
          <a:xfrm>
            <a:off x="169863" y="1027113"/>
            <a:ext cx="3886200" cy="1905000"/>
            <a:chOff x="144" y="528"/>
            <a:chExt cx="2448" cy="1200"/>
          </a:xfrm>
        </p:grpSpPr>
        <p:sp>
          <p:nvSpPr>
            <p:cNvPr id="17431" name="Text Box 4"/>
            <p:cNvSpPr txBox="1">
              <a:spLocks noChangeArrowheads="1"/>
            </p:cNvSpPr>
            <p:nvPr/>
          </p:nvSpPr>
          <p:spPr bwMode="auto">
            <a:xfrm>
              <a:off x="144" y="769"/>
              <a:ext cx="77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990000"/>
                  </a:solidFill>
                  <a:latin typeface="Times New Roman" pitchFamily="18" charset="0"/>
                </a:rPr>
                <a:t>Entity symbols</a:t>
              </a:r>
            </a:p>
          </p:txBody>
        </p:sp>
        <p:sp>
          <p:nvSpPr>
            <p:cNvPr id="17432" name="Rectangle 12"/>
            <p:cNvSpPr>
              <a:spLocks noChangeArrowheads="1"/>
            </p:cNvSpPr>
            <p:nvPr/>
          </p:nvSpPr>
          <p:spPr bwMode="auto">
            <a:xfrm>
              <a:off x="1161" y="528"/>
              <a:ext cx="1431" cy="1200"/>
            </a:xfrm>
            <a:prstGeom prst="rect">
              <a:avLst/>
            </a:prstGeom>
            <a:noFill/>
            <a:ln w="25400" algn="ctr">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7433" name="Line 13"/>
            <p:cNvSpPr>
              <a:spLocks noChangeShapeType="1"/>
            </p:cNvSpPr>
            <p:nvPr/>
          </p:nvSpPr>
          <p:spPr bwMode="auto">
            <a:xfrm>
              <a:off x="730" y="1010"/>
              <a:ext cx="432" cy="0"/>
            </a:xfrm>
            <a:prstGeom prst="line">
              <a:avLst/>
            </a:prstGeom>
            <a:noFill/>
            <a:ln w="952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17414" name="Group 28"/>
          <p:cNvGrpSpPr>
            <a:grpSpLocks/>
          </p:cNvGrpSpPr>
          <p:nvPr/>
        </p:nvGrpSpPr>
        <p:grpSpPr bwMode="auto">
          <a:xfrm>
            <a:off x="-17463" y="2514600"/>
            <a:ext cx="2438401" cy="1006475"/>
            <a:chOff x="0" y="1584"/>
            <a:chExt cx="1536" cy="634"/>
          </a:xfrm>
        </p:grpSpPr>
        <p:sp>
          <p:nvSpPr>
            <p:cNvPr id="17429" name="Text Box 7"/>
            <p:cNvSpPr txBox="1">
              <a:spLocks noChangeArrowheads="1"/>
            </p:cNvSpPr>
            <p:nvPr/>
          </p:nvSpPr>
          <p:spPr bwMode="auto">
            <a:xfrm>
              <a:off x="0" y="1584"/>
              <a:ext cx="1152"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990000"/>
                  </a:solidFill>
                  <a:latin typeface="Times New Roman" pitchFamily="18" charset="0"/>
                </a:rPr>
                <a:t>A special entity that is also a relationship</a:t>
              </a:r>
            </a:p>
          </p:txBody>
        </p:sp>
        <p:sp>
          <p:nvSpPr>
            <p:cNvPr id="17430" name="Line 14"/>
            <p:cNvSpPr>
              <a:spLocks noChangeShapeType="1"/>
            </p:cNvSpPr>
            <p:nvPr/>
          </p:nvSpPr>
          <p:spPr bwMode="auto">
            <a:xfrm flipV="1">
              <a:off x="1104" y="1584"/>
              <a:ext cx="432" cy="192"/>
            </a:xfrm>
            <a:prstGeom prst="line">
              <a:avLst/>
            </a:prstGeom>
            <a:noFill/>
            <a:ln w="952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17415" name="Group 30"/>
          <p:cNvGrpSpPr>
            <a:grpSpLocks/>
          </p:cNvGrpSpPr>
          <p:nvPr/>
        </p:nvGrpSpPr>
        <p:grpSpPr bwMode="auto">
          <a:xfrm>
            <a:off x="1752600" y="2743200"/>
            <a:ext cx="7543800" cy="3352800"/>
            <a:chOff x="1104" y="1728"/>
            <a:chExt cx="4752" cy="2112"/>
          </a:xfrm>
        </p:grpSpPr>
        <p:sp>
          <p:nvSpPr>
            <p:cNvPr id="17425" name="Rectangle 15"/>
            <p:cNvSpPr>
              <a:spLocks noChangeArrowheads="1"/>
            </p:cNvSpPr>
            <p:nvPr/>
          </p:nvSpPr>
          <p:spPr bwMode="auto">
            <a:xfrm>
              <a:off x="1104" y="1920"/>
              <a:ext cx="3648" cy="1920"/>
            </a:xfrm>
            <a:prstGeom prst="rect">
              <a:avLst/>
            </a:prstGeom>
            <a:noFill/>
            <a:ln w="25400" algn="ctr">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endParaRPr lang="en-US" altLang="en-US"/>
            </a:p>
          </p:txBody>
        </p:sp>
        <p:grpSp>
          <p:nvGrpSpPr>
            <p:cNvPr id="17426" name="Group 29"/>
            <p:cNvGrpSpPr>
              <a:grpSpLocks/>
            </p:cNvGrpSpPr>
            <p:nvPr/>
          </p:nvGrpSpPr>
          <p:grpSpPr bwMode="auto">
            <a:xfrm>
              <a:off x="4800" y="1728"/>
              <a:ext cx="1056" cy="480"/>
              <a:chOff x="4800" y="1728"/>
              <a:chExt cx="1056" cy="480"/>
            </a:xfrm>
          </p:grpSpPr>
          <p:sp>
            <p:nvSpPr>
              <p:cNvPr id="17427" name="Text Box 5"/>
              <p:cNvSpPr txBox="1">
                <a:spLocks noChangeArrowheads="1"/>
              </p:cNvSpPr>
              <p:nvPr/>
            </p:nvSpPr>
            <p:spPr bwMode="auto">
              <a:xfrm>
                <a:off x="4848" y="1728"/>
                <a:ext cx="100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990000"/>
                    </a:solidFill>
                    <a:latin typeface="Times New Roman" pitchFamily="18" charset="0"/>
                  </a:rPr>
                  <a:t>Relationship symbols</a:t>
                </a:r>
              </a:p>
            </p:txBody>
          </p:sp>
          <p:sp>
            <p:nvSpPr>
              <p:cNvPr id="17428" name="Line 16"/>
              <p:cNvSpPr>
                <a:spLocks noChangeShapeType="1"/>
              </p:cNvSpPr>
              <p:nvPr/>
            </p:nvSpPr>
            <p:spPr bwMode="auto">
              <a:xfrm flipH="1">
                <a:off x="4800" y="2208"/>
                <a:ext cx="336" cy="0"/>
              </a:xfrm>
              <a:prstGeom prst="line">
                <a:avLst/>
              </a:prstGeom>
              <a:noFill/>
              <a:ln w="952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sp>
        <p:nvSpPr>
          <p:cNvPr id="17416" name="Text Box 18"/>
          <p:cNvSpPr txBox="1">
            <a:spLocks noChangeArrowheads="1"/>
          </p:cNvSpPr>
          <p:nvPr/>
        </p:nvSpPr>
        <p:spPr bwMode="auto">
          <a:xfrm>
            <a:off x="7620000" y="4648200"/>
            <a:ext cx="16002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latin typeface="Times New Roman" pitchFamily="18" charset="0"/>
              </a:rPr>
              <a:t>Relationship cardinalities specify how many of each entity type is allowed</a:t>
            </a:r>
          </a:p>
        </p:txBody>
      </p:sp>
      <p:grpSp>
        <p:nvGrpSpPr>
          <p:cNvPr id="17417" name="Group 31"/>
          <p:cNvGrpSpPr>
            <a:grpSpLocks/>
          </p:cNvGrpSpPr>
          <p:nvPr/>
        </p:nvGrpSpPr>
        <p:grpSpPr bwMode="auto">
          <a:xfrm>
            <a:off x="4430713" y="1044575"/>
            <a:ext cx="4397375" cy="1828800"/>
            <a:chOff x="2928" y="576"/>
            <a:chExt cx="2770" cy="1152"/>
          </a:xfrm>
        </p:grpSpPr>
        <p:sp>
          <p:nvSpPr>
            <p:cNvPr id="17422" name="Text Box 6"/>
            <p:cNvSpPr txBox="1">
              <a:spLocks noChangeArrowheads="1"/>
            </p:cNvSpPr>
            <p:nvPr/>
          </p:nvSpPr>
          <p:spPr bwMode="auto">
            <a:xfrm>
              <a:off x="4834" y="854"/>
              <a:ext cx="86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990000"/>
                  </a:solidFill>
                  <a:latin typeface="Times New Roman" pitchFamily="18" charset="0"/>
                </a:rPr>
                <a:t>Attribute symbols</a:t>
              </a:r>
            </a:p>
          </p:txBody>
        </p:sp>
        <p:sp>
          <p:nvSpPr>
            <p:cNvPr id="17423" name="Rectangle 17"/>
            <p:cNvSpPr>
              <a:spLocks noChangeArrowheads="1"/>
            </p:cNvSpPr>
            <p:nvPr/>
          </p:nvSpPr>
          <p:spPr bwMode="auto">
            <a:xfrm>
              <a:off x="2928" y="576"/>
              <a:ext cx="1200" cy="1152"/>
            </a:xfrm>
            <a:prstGeom prst="rect">
              <a:avLst/>
            </a:prstGeom>
            <a:noFill/>
            <a:ln w="25400" algn="ctr">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7424" name="Line 21"/>
            <p:cNvSpPr>
              <a:spLocks noChangeShapeType="1"/>
            </p:cNvSpPr>
            <p:nvPr/>
          </p:nvSpPr>
          <p:spPr bwMode="auto">
            <a:xfrm flipH="1">
              <a:off x="4128" y="1104"/>
              <a:ext cx="624" cy="0"/>
            </a:xfrm>
            <a:prstGeom prst="line">
              <a:avLst/>
            </a:prstGeom>
            <a:noFill/>
            <a:ln w="952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
        <p:nvSpPr>
          <p:cNvPr id="17418" name="Rectangle 25"/>
          <p:cNvSpPr>
            <a:spLocks noChangeArrowheads="1"/>
          </p:cNvSpPr>
          <p:nvPr/>
        </p:nvSpPr>
        <p:spPr bwMode="auto">
          <a:xfrm>
            <a:off x="76200" y="36513"/>
            <a:ext cx="466883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Times New Roman" pitchFamily="18" charset="0"/>
              </a:rPr>
              <a:t>Basic E-R notation (Figure 2-2)</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ChangeArrowheads="1"/>
          </p:cNvSpPr>
          <p:nvPr/>
        </p:nvSpPr>
        <p:spPr bwMode="auto">
          <a:xfrm>
            <a:off x="671513" y="5105400"/>
            <a:ext cx="75580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990000"/>
                </a:solidFill>
                <a:latin typeface="Times New Roman" pitchFamily="18" charset="0"/>
              </a:rPr>
              <a:t>Entities can be related to one another in more than one way</a:t>
            </a:r>
          </a:p>
        </p:txBody>
      </p:sp>
      <p:sp>
        <p:nvSpPr>
          <p:cNvPr id="48132" name="Rectangle 6"/>
          <p:cNvSpPr>
            <a:spLocks noChangeArrowheads="1"/>
          </p:cNvSpPr>
          <p:nvPr/>
        </p:nvSpPr>
        <p:spPr bwMode="auto">
          <a:xfrm>
            <a:off x="228600" y="304800"/>
            <a:ext cx="936307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cs typeface="Tahoma" pitchFamily="34" charset="0"/>
              </a:rPr>
              <a:t>Figure 2-21 Examples of multiple relationships</a:t>
            </a:r>
          </a:p>
          <a:p>
            <a:endParaRPr lang="en-US" altLang="en-US" sz="2400">
              <a:solidFill>
                <a:srgbClr val="000000"/>
              </a:solidFill>
              <a:cs typeface="Tahoma" pitchFamily="34" charset="0"/>
            </a:endParaRPr>
          </a:p>
          <a:p>
            <a:r>
              <a:rPr lang="en-US" altLang="en-US" sz="2400">
                <a:solidFill>
                  <a:srgbClr val="000000"/>
                </a:solidFill>
                <a:latin typeface="Times New Roman" pitchFamily="18" charset="0"/>
              </a:rPr>
              <a:t>a) Employees and departments</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363" y="1501775"/>
            <a:ext cx="7562234" cy="360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ChangeArrowheads="1"/>
          </p:cNvSpPr>
          <p:nvPr/>
        </p:nvSpPr>
        <p:spPr bwMode="auto">
          <a:xfrm>
            <a:off x="228600" y="304800"/>
            <a:ext cx="936307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cs typeface="Tahoma" pitchFamily="34" charset="0"/>
              </a:rPr>
              <a:t>Figure 2-21 Examples of multiple relationships (cont.)</a:t>
            </a:r>
          </a:p>
          <a:p>
            <a:endParaRPr lang="en-US" altLang="en-US" sz="2400">
              <a:solidFill>
                <a:srgbClr val="000000"/>
              </a:solidFill>
              <a:cs typeface="Tahoma" pitchFamily="34" charset="0"/>
            </a:endParaRPr>
          </a:p>
          <a:p>
            <a:r>
              <a:rPr lang="en-US" altLang="en-US" sz="2400">
                <a:solidFill>
                  <a:srgbClr val="000000"/>
                </a:solidFill>
                <a:latin typeface="Times New Roman" pitchFamily="18" charset="0"/>
              </a:rPr>
              <a:t>b) Professors and courses (fixed lower limit constraint)</a:t>
            </a:r>
          </a:p>
        </p:txBody>
      </p:sp>
      <p:sp>
        <p:nvSpPr>
          <p:cNvPr id="49156" name="Text Box 6"/>
          <p:cNvSpPr txBox="1">
            <a:spLocks noChangeArrowheads="1"/>
          </p:cNvSpPr>
          <p:nvPr/>
        </p:nvSpPr>
        <p:spPr bwMode="auto">
          <a:xfrm>
            <a:off x="900113" y="4729163"/>
            <a:ext cx="72278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990000"/>
                </a:solidFill>
                <a:latin typeface="Times New Roman" pitchFamily="18" charset="0"/>
              </a:rPr>
              <a:t>Here, min cardinality constraint is 2. At least two professors must be qualified to teach each course. Each professor must be qualified to teach at least one course.</a:t>
            </a:r>
          </a:p>
        </p:txBody>
      </p:sp>
      <p:pic>
        <p:nvPicPr>
          <p:cNvPr id="49157"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6613" y="1973263"/>
            <a:ext cx="7289800" cy="257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809" y="3320175"/>
            <a:ext cx="7843280" cy="2955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809" y="693041"/>
            <a:ext cx="7843280" cy="25162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0181" name="Text Box 14"/>
          <p:cNvSpPr txBox="1">
            <a:spLocks noChangeArrowheads="1"/>
          </p:cNvSpPr>
          <p:nvPr/>
        </p:nvSpPr>
        <p:spPr bwMode="auto">
          <a:xfrm>
            <a:off x="255588" y="204788"/>
            <a:ext cx="8467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000000"/>
                </a:solidFill>
              </a:rPr>
              <a:t>Figure 2-15a and 2-15b Multivalued attributes can be represented as relationships</a:t>
            </a:r>
          </a:p>
        </p:txBody>
      </p:sp>
      <p:sp>
        <p:nvSpPr>
          <p:cNvPr id="50182" name="Text Box 17"/>
          <p:cNvSpPr txBox="1">
            <a:spLocks noChangeArrowheads="1"/>
          </p:cNvSpPr>
          <p:nvPr/>
        </p:nvSpPr>
        <p:spPr bwMode="auto">
          <a:xfrm>
            <a:off x="1513681" y="2620277"/>
            <a:ext cx="830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dirty="0">
                <a:solidFill>
                  <a:srgbClr val="990000"/>
                </a:solidFill>
              </a:rPr>
              <a:t>simple</a:t>
            </a:r>
          </a:p>
        </p:txBody>
      </p:sp>
      <p:sp>
        <p:nvSpPr>
          <p:cNvPr id="50183" name="Text Box 18"/>
          <p:cNvSpPr txBox="1">
            <a:spLocks noChangeArrowheads="1"/>
          </p:cNvSpPr>
          <p:nvPr/>
        </p:nvSpPr>
        <p:spPr bwMode="auto">
          <a:xfrm>
            <a:off x="1325563" y="5459413"/>
            <a:ext cx="1206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rPr>
              <a:t>composite</a:t>
            </a: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457200" y="320675"/>
            <a:ext cx="822325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Associative Entities</a:t>
            </a:r>
          </a:p>
        </p:txBody>
      </p:sp>
      <p:sp>
        <p:nvSpPr>
          <p:cNvPr id="219139" name="Rectangle 3"/>
          <p:cNvSpPr>
            <a:spLocks noGrp="1" noChangeArrowheads="1"/>
          </p:cNvSpPr>
          <p:nvPr>
            <p:ph idx="1"/>
          </p:nvPr>
        </p:nvSpPr>
        <p:spPr>
          <a:xfrm>
            <a:off x="0" y="1171575"/>
            <a:ext cx="8980488" cy="4114800"/>
          </a:xfrm>
        </p:spPr>
        <p:txBody>
          <a:bodyPr>
            <a:noAutofit/>
          </a:bodyPr>
          <a:lstStyle/>
          <a:p>
            <a:pPr eaLnBrk="1" fontAlgn="auto" hangingPunct="1">
              <a:lnSpc>
                <a:spcPct val="11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An entity–has attributes</a:t>
            </a:r>
          </a:p>
          <a:p>
            <a:pPr eaLnBrk="1" fontAlgn="auto" hangingPunct="1">
              <a:lnSpc>
                <a:spcPct val="11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A relationship–links entities together</a:t>
            </a:r>
          </a:p>
          <a:p>
            <a:pPr eaLnBrk="1" fontAlgn="auto" hangingPunct="1">
              <a:lnSpc>
                <a:spcPct val="11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When should a </a:t>
            </a:r>
            <a:r>
              <a:rPr lang="en-US" sz="2800" i="1" dirty="0" smtClean="0">
                <a:solidFill>
                  <a:srgbClr val="000000"/>
                </a:solidFill>
                <a:effectLst>
                  <a:outerShdw blurRad="38100" dist="38100" dir="2700000" algn="tl">
                    <a:srgbClr val="FFFFFF"/>
                  </a:outerShdw>
                </a:effectLst>
              </a:rPr>
              <a:t>relationship with attributes</a:t>
            </a:r>
            <a:r>
              <a:rPr lang="en-US" sz="2800" dirty="0" smtClean="0">
                <a:solidFill>
                  <a:srgbClr val="000000"/>
                </a:solidFill>
                <a:effectLst>
                  <a:outerShdw blurRad="38100" dist="38100" dir="2700000" algn="tl">
                    <a:srgbClr val="FFFFFF"/>
                  </a:outerShdw>
                </a:effectLst>
              </a:rPr>
              <a:t> instead be an </a:t>
            </a:r>
            <a:r>
              <a:rPr lang="en-US" sz="2800" i="1" dirty="0" smtClean="0">
                <a:solidFill>
                  <a:srgbClr val="000000"/>
                </a:solidFill>
                <a:effectLst>
                  <a:outerShdw blurRad="38100" dist="38100" dir="2700000" algn="tl">
                    <a:srgbClr val="FFFFFF"/>
                  </a:outerShdw>
                </a:effectLst>
              </a:rPr>
              <a:t>associative entity</a:t>
            </a:r>
            <a:r>
              <a:rPr lang="en-US" sz="2800" dirty="0" smtClean="0">
                <a:solidFill>
                  <a:srgbClr val="000000"/>
                </a:solidFill>
                <a:effectLst>
                  <a:outerShdw blurRad="38100" dist="38100" dir="2700000" algn="tl">
                    <a:srgbClr val="FFFFFF"/>
                  </a:outerShdw>
                </a:effectLst>
              </a:rPr>
              <a:t>? </a:t>
            </a:r>
          </a:p>
          <a:p>
            <a:pPr lvl="1" eaLnBrk="1" fontAlgn="auto" hangingPunct="1">
              <a:lnSpc>
                <a:spcPct val="110000"/>
              </a:lnSpc>
              <a:spcAft>
                <a:spcPts val="0"/>
              </a:spcAft>
              <a:buFont typeface="Wingdings 2"/>
              <a:buChar char=""/>
              <a:defRPr/>
            </a:pPr>
            <a:r>
              <a:rPr lang="en-US" sz="2000" dirty="0" smtClean="0">
                <a:solidFill>
                  <a:srgbClr val="000000"/>
                </a:solidFill>
                <a:effectLst>
                  <a:outerShdw blurRad="38100" dist="38100" dir="2700000" algn="tl">
                    <a:srgbClr val="FFFFFF"/>
                  </a:outerShdw>
                </a:effectLst>
              </a:rPr>
              <a:t>All relationships for the associative entity should be </a:t>
            </a:r>
            <a:r>
              <a:rPr lang="en-US" sz="2000" dirty="0" smtClean="0">
                <a:solidFill>
                  <a:srgbClr val="C00000"/>
                </a:solidFill>
                <a:effectLst>
                  <a:outerShdw blurRad="38100" dist="38100" dir="2700000" algn="tl">
                    <a:srgbClr val="FFFFFF"/>
                  </a:outerShdw>
                </a:effectLst>
              </a:rPr>
              <a:t>many</a:t>
            </a:r>
          </a:p>
          <a:p>
            <a:pPr lvl="1" eaLnBrk="1" fontAlgn="auto" hangingPunct="1">
              <a:lnSpc>
                <a:spcPct val="110000"/>
              </a:lnSpc>
              <a:spcAft>
                <a:spcPts val="0"/>
              </a:spcAft>
              <a:buFont typeface="Wingdings 2"/>
              <a:buChar char=""/>
              <a:defRPr/>
            </a:pPr>
            <a:r>
              <a:rPr lang="en-US" sz="2000" dirty="0" smtClean="0">
                <a:solidFill>
                  <a:srgbClr val="000000"/>
                </a:solidFill>
                <a:effectLst>
                  <a:outerShdw blurRad="38100" dist="38100" dir="2700000" algn="tl">
                    <a:srgbClr val="FFFFFF"/>
                  </a:outerShdw>
                </a:effectLst>
              </a:rPr>
              <a:t>The associative entity could have meaning independent of the other entities</a:t>
            </a:r>
            <a:r>
              <a:rPr lang="zh-TW" altLang="en-US" sz="2000" dirty="0" smtClean="0">
                <a:solidFill>
                  <a:srgbClr val="000000"/>
                </a:solidFill>
                <a:effectLst>
                  <a:outerShdw blurRad="38100" dist="38100" dir="2700000" algn="tl">
                    <a:srgbClr val="FFFFFF"/>
                  </a:outerShdw>
                </a:effectLst>
              </a:rPr>
              <a:t> 有獨立意義時</a:t>
            </a:r>
            <a:endParaRPr lang="en-US" sz="2000" dirty="0" smtClean="0">
              <a:solidFill>
                <a:srgbClr val="000000"/>
              </a:solidFill>
              <a:effectLst>
                <a:outerShdw blurRad="38100" dist="38100" dir="2700000" algn="tl">
                  <a:srgbClr val="FFFFFF"/>
                </a:outerShdw>
              </a:effectLst>
            </a:endParaRPr>
          </a:p>
          <a:p>
            <a:pPr lvl="1" eaLnBrk="1" fontAlgn="auto" hangingPunct="1">
              <a:lnSpc>
                <a:spcPct val="110000"/>
              </a:lnSpc>
              <a:spcAft>
                <a:spcPts val="0"/>
              </a:spcAft>
              <a:buFont typeface="Wingdings 2"/>
              <a:buChar char=""/>
              <a:defRPr/>
            </a:pPr>
            <a:r>
              <a:rPr lang="en-US" sz="2000" dirty="0" smtClean="0">
                <a:solidFill>
                  <a:srgbClr val="000000"/>
                </a:solidFill>
                <a:effectLst>
                  <a:outerShdw blurRad="38100" dist="38100" dir="2700000" algn="tl">
                    <a:srgbClr val="FFFFFF"/>
                  </a:outerShdw>
                </a:effectLst>
              </a:rPr>
              <a:t>The associative entity preferably has a unique identifier, and should also have other attributes</a:t>
            </a:r>
            <a:r>
              <a:rPr lang="zh-TW" altLang="en-US" sz="2000" dirty="0" smtClean="0">
                <a:solidFill>
                  <a:srgbClr val="000000"/>
                </a:solidFill>
                <a:effectLst>
                  <a:outerShdw blurRad="38100" dist="38100" dir="2700000" algn="tl">
                    <a:srgbClr val="FFFFFF"/>
                  </a:outerShdw>
                </a:effectLst>
              </a:rPr>
              <a:t> 自己有獨立</a:t>
            </a:r>
            <a:r>
              <a:rPr lang="en-US" altLang="zh-TW" sz="2000" dirty="0" smtClean="0">
                <a:solidFill>
                  <a:srgbClr val="000000"/>
                </a:solidFill>
                <a:effectLst>
                  <a:outerShdw blurRad="38100" dist="38100" dir="2700000" algn="tl">
                    <a:srgbClr val="FFFFFF"/>
                  </a:outerShdw>
                </a:effectLst>
              </a:rPr>
              <a:t>id</a:t>
            </a:r>
            <a:r>
              <a:rPr lang="zh-TW" altLang="en-US" sz="2000" dirty="0">
                <a:solidFill>
                  <a:srgbClr val="000000"/>
                </a:solidFill>
                <a:effectLst>
                  <a:outerShdw blurRad="38100" dist="38100" dir="2700000" algn="tl">
                    <a:srgbClr val="FFFFFF"/>
                  </a:outerShdw>
                </a:effectLst>
              </a:rPr>
              <a:t>時</a:t>
            </a:r>
            <a:endParaRPr lang="en-US" sz="2000" dirty="0" smtClean="0">
              <a:solidFill>
                <a:srgbClr val="000000"/>
              </a:solidFill>
              <a:effectLst>
                <a:outerShdw blurRad="38100" dist="38100" dir="2700000" algn="tl">
                  <a:srgbClr val="FFFFFF"/>
                </a:outerShdw>
              </a:effectLst>
            </a:endParaRPr>
          </a:p>
          <a:p>
            <a:pPr lvl="1" eaLnBrk="1" fontAlgn="auto" hangingPunct="1">
              <a:lnSpc>
                <a:spcPct val="110000"/>
              </a:lnSpc>
              <a:spcAft>
                <a:spcPts val="0"/>
              </a:spcAft>
              <a:buFont typeface="Wingdings 2"/>
              <a:buChar char=""/>
              <a:defRPr/>
            </a:pPr>
            <a:r>
              <a:rPr lang="en-US" sz="2000" dirty="0" smtClean="0">
                <a:solidFill>
                  <a:srgbClr val="000000"/>
                </a:solidFill>
                <a:effectLst>
                  <a:outerShdw blurRad="38100" dist="38100" dir="2700000" algn="tl">
                    <a:srgbClr val="FFFFFF"/>
                  </a:outerShdw>
                </a:effectLst>
              </a:rPr>
              <a:t>The associative entity may participate in other relationships other than the entities of the associated relationship</a:t>
            </a:r>
            <a:r>
              <a:rPr lang="zh-TW" altLang="en-US" sz="2000" dirty="0" smtClean="0">
                <a:solidFill>
                  <a:srgbClr val="000000"/>
                </a:solidFill>
                <a:effectLst>
                  <a:outerShdw blurRad="38100" dist="38100" dir="2700000" algn="tl">
                    <a:srgbClr val="FFFFFF"/>
                  </a:outerShdw>
                </a:effectLst>
              </a:rPr>
              <a:t> </a:t>
            </a:r>
            <a:r>
              <a:rPr lang="en-US" altLang="zh-TW" sz="2000" dirty="0" smtClean="0">
                <a:solidFill>
                  <a:srgbClr val="000000"/>
                </a:solidFill>
                <a:effectLst>
                  <a:outerShdw blurRad="38100" dist="38100" dir="2700000" algn="tl">
                    <a:srgbClr val="FFFFFF"/>
                  </a:outerShdw>
                </a:effectLst>
              </a:rPr>
              <a:t>(</a:t>
            </a:r>
            <a:r>
              <a:rPr lang="zh-TW" altLang="en-US" sz="2000" dirty="0" smtClean="0">
                <a:solidFill>
                  <a:srgbClr val="000000"/>
                </a:solidFill>
                <a:effectLst>
                  <a:outerShdw blurRad="38100" dist="38100" dir="2700000" algn="tl">
                    <a:srgbClr val="FFFFFF"/>
                  </a:outerShdw>
                </a:effectLst>
              </a:rPr>
              <a:t>理由類同下條</a:t>
            </a:r>
            <a:r>
              <a:rPr lang="en-US" altLang="zh-TW" sz="2000" dirty="0" smtClean="0">
                <a:solidFill>
                  <a:srgbClr val="000000"/>
                </a:solidFill>
                <a:effectLst>
                  <a:outerShdw blurRad="38100" dist="38100" dir="2700000" algn="tl">
                    <a:srgbClr val="FFFFFF"/>
                  </a:outerShdw>
                </a:effectLst>
              </a:rPr>
              <a:t>)</a:t>
            </a:r>
            <a:endParaRPr lang="en-US" sz="2000" dirty="0" smtClean="0">
              <a:solidFill>
                <a:srgbClr val="000000"/>
              </a:solidFill>
              <a:effectLst>
                <a:outerShdw blurRad="38100" dist="38100" dir="2700000" algn="tl">
                  <a:srgbClr val="FFFFFF"/>
                </a:outerShdw>
              </a:effectLst>
            </a:endParaRPr>
          </a:p>
          <a:p>
            <a:pPr lvl="1" eaLnBrk="1" fontAlgn="auto" hangingPunct="1">
              <a:lnSpc>
                <a:spcPct val="110000"/>
              </a:lnSpc>
              <a:spcAft>
                <a:spcPts val="0"/>
              </a:spcAft>
              <a:buFont typeface="Wingdings 2"/>
              <a:buChar char=""/>
              <a:defRPr/>
            </a:pPr>
            <a:r>
              <a:rPr lang="en-US" sz="2000" dirty="0" smtClean="0">
                <a:solidFill>
                  <a:srgbClr val="000000"/>
                </a:solidFill>
                <a:effectLst>
                  <a:outerShdw blurRad="38100" dist="38100" dir="2700000" algn="tl">
                    <a:srgbClr val="FFFFFF"/>
                  </a:outerShdw>
                </a:effectLst>
              </a:rPr>
              <a:t>Ternary relationships should be converted to associative entities</a:t>
            </a:r>
          </a:p>
          <a:p>
            <a:pPr lvl="1" eaLnBrk="1" fontAlgn="auto" hangingPunct="1">
              <a:lnSpc>
                <a:spcPct val="110000"/>
              </a:lnSpc>
              <a:spcAft>
                <a:spcPts val="0"/>
              </a:spcAft>
              <a:buFont typeface="Wingdings 2"/>
              <a:buChar char=""/>
              <a:defRPr/>
            </a:pPr>
            <a:endParaRPr lang="en-US" sz="2000" dirty="0" smtClean="0">
              <a:solidFill>
                <a:srgbClr val="000000"/>
              </a:solidFill>
              <a:effectLst>
                <a:outerShdw blurRad="38100" dist="38100" dir="2700000" algn="tl">
                  <a:srgbClr val="FFFFFF"/>
                </a:outerShdw>
              </a:effectLst>
            </a:endParaRPr>
          </a:p>
          <a:p>
            <a:pPr eaLnBrk="1" fontAlgn="auto" hangingPunct="1">
              <a:lnSpc>
                <a:spcPct val="110000"/>
              </a:lnSpc>
              <a:spcAft>
                <a:spcPts val="0"/>
              </a:spcAft>
              <a:buFont typeface="Wingdings 2"/>
              <a:buChar char=""/>
              <a:defRPr/>
            </a:pPr>
            <a:endParaRPr lang="en-US" sz="2400" dirty="0" smtClean="0"/>
          </a:p>
          <a:p>
            <a:pPr eaLnBrk="1" fontAlgn="auto" hangingPunct="1">
              <a:lnSpc>
                <a:spcPct val="110000"/>
              </a:lnSpc>
              <a:spcAft>
                <a:spcPts val="0"/>
              </a:spcAft>
              <a:buFont typeface="Wingdings 2"/>
              <a:buChar char=""/>
              <a:defRPr/>
            </a:pPr>
            <a:endParaRPr lang="en-US" sz="1400" dirty="0" smtClean="0"/>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ChangeArrowheads="1"/>
          </p:cNvSpPr>
          <p:nvPr/>
        </p:nvSpPr>
        <p:spPr bwMode="auto">
          <a:xfrm>
            <a:off x="382588" y="611188"/>
            <a:ext cx="71247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cs typeface="Tahoma" pitchFamily="34" charset="0"/>
              </a:rPr>
              <a:t>Figure 2-11a A binary relationship with an attribute</a:t>
            </a:r>
          </a:p>
        </p:txBody>
      </p:sp>
      <p:sp>
        <p:nvSpPr>
          <p:cNvPr id="52228" name="Text Box 4"/>
          <p:cNvSpPr txBox="1">
            <a:spLocks noChangeArrowheads="1"/>
          </p:cNvSpPr>
          <p:nvPr/>
        </p:nvSpPr>
        <p:spPr bwMode="auto">
          <a:xfrm>
            <a:off x="685800" y="4495800"/>
            <a:ext cx="7696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Times New Roman" pitchFamily="18" charset="0"/>
              </a:rPr>
              <a:t>Here, the date completed attribute pertains specifically to the employee’s completion of a course…it is an attribute of the </a:t>
            </a:r>
            <a:r>
              <a:rPr lang="en-US" altLang="en-US" sz="2400" i="1">
                <a:solidFill>
                  <a:srgbClr val="000000"/>
                </a:solidFill>
                <a:latin typeface="Times New Roman" pitchFamily="18" charset="0"/>
              </a:rPr>
              <a:t>relationship.</a:t>
            </a:r>
          </a:p>
        </p:txBody>
      </p:sp>
      <p:pic>
        <p:nvPicPr>
          <p:cNvPr id="52229"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1625" y="1552575"/>
            <a:ext cx="8562975"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ChangeArrowheads="1"/>
          </p:cNvSpPr>
          <p:nvPr/>
        </p:nvSpPr>
        <p:spPr bwMode="auto">
          <a:xfrm>
            <a:off x="519113" y="347663"/>
            <a:ext cx="692785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cs typeface="Tahoma" pitchFamily="34" charset="0"/>
              </a:rPr>
              <a:t>Figure 2-11b An associative entity (CERTIFICATE)</a:t>
            </a:r>
          </a:p>
        </p:txBody>
      </p:sp>
      <p:sp>
        <p:nvSpPr>
          <p:cNvPr id="53252" name="Text Box 4"/>
          <p:cNvSpPr txBox="1">
            <a:spLocks noChangeArrowheads="1"/>
          </p:cNvSpPr>
          <p:nvPr/>
        </p:nvSpPr>
        <p:spPr bwMode="auto">
          <a:xfrm>
            <a:off x="457200" y="3810000"/>
            <a:ext cx="8229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000000"/>
                </a:solidFill>
                <a:latin typeface="Times New Roman" pitchFamily="18" charset="0"/>
              </a:rPr>
              <a:t>Associative entity is like a relationship with an attribute, but it is also considered to be an entity in its own right.</a:t>
            </a:r>
          </a:p>
          <a:p>
            <a:endParaRPr lang="en-US" altLang="en-US" sz="2400" dirty="0">
              <a:solidFill>
                <a:srgbClr val="000000"/>
              </a:solidFill>
              <a:latin typeface="Times New Roman" pitchFamily="18" charset="0"/>
            </a:endParaRPr>
          </a:p>
          <a:p>
            <a:r>
              <a:rPr lang="en-US" altLang="en-US" sz="2400" dirty="0">
                <a:solidFill>
                  <a:srgbClr val="000000"/>
                </a:solidFill>
                <a:latin typeface="Times New Roman" pitchFamily="18" charset="0"/>
              </a:rPr>
              <a:t>Note that the </a:t>
            </a:r>
            <a:r>
              <a:rPr lang="en-US" altLang="en-US" sz="2400" dirty="0">
                <a:solidFill>
                  <a:srgbClr val="C00000"/>
                </a:solidFill>
                <a:latin typeface="Times New Roman" pitchFamily="18" charset="0"/>
              </a:rPr>
              <a:t>many-to-many cardinality between entities </a:t>
            </a:r>
            <a:r>
              <a:rPr lang="en-US" altLang="en-US" sz="2400" dirty="0">
                <a:solidFill>
                  <a:srgbClr val="000000"/>
                </a:solidFill>
                <a:latin typeface="Times New Roman" pitchFamily="18" charset="0"/>
              </a:rPr>
              <a:t>in Figure 2-11a </a:t>
            </a:r>
            <a:r>
              <a:rPr lang="en-US" altLang="en-US" sz="2400" dirty="0">
                <a:solidFill>
                  <a:srgbClr val="C00000"/>
                </a:solidFill>
                <a:latin typeface="Times New Roman" pitchFamily="18" charset="0"/>
              </a:rPr>
              <a:t>has been replaced by two one-to-many relationships with the associative entity</a:t>
            </a:r>
            <a:r>
              <a:rPr lang="en-US" altLang="en-US" sz="2400" dirty="0">
                <a:solidFill>
                  <a:srgbClr val="000000"/>
                </a:solidFill>
                <a:latin typeface="Times New Roman" pitchFamily="18" charset="0"/>
              </a:rPr>
              <a:t>.</a:t>
            </a:r>
          </a:p>
        </p:txBody>
      </p:sp>
      <p:pic>
        <p:nvPicPr>
          <p:cNvPr id="53253"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8288" y="1262063"/>
            <a:ext cx="8658225"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p:cNvSpPr>
            <a:spLocks noChangeArrowheads="1"/>
          </p:cNvSpPr>
          <p:nvPr/>
        </p:nvSpPr>
        <p:spPr bwMode="auto">
          <a:xfrm>
            <a:off x="3741738" y="1100138"/>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400" b="1" dirty="0">
                <a:solidFill>
                  <a:srgbClr val="990000"/>
                </a:solidFill>
                <a:ea typeface="新細明體" panose="02020500000000000000" pitchFamily="18" charset="-120"/>
              </a:rPr>
              <a:t>轉成一張表</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ChangeArrowheads="1"/>
          </p:cNvSpPr>
          <p:nvPr/>
        </p:nvSpPr>
        <p:spPr bwMode="auto">
          <a:xfrm>
            <a:off x="533400" y="457200"/>
            <a:ext cx="84963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cs typeface="Tahoma" pitchFamily="34" charset="0"/>
              </a:rPr>
              <a:t>Figure 2-13c An associative entity – bill of materials structure</a:t>
            </a:r>
          </a:p>
        </p:txBody>
      </p:sp>
      <p:sp>
        <p:nvSpPr>
          <p:cNvPr id="54276" name="Text Box 4"/>
          <p:cNvSpPr txBox="1">
            <a:spLocks noChangeArrowheads="1"/>
          </p:cNvSpPr>
          <p:nvPr/>
        </p:nvSpPr>
        <p:spPr bwMode="auto">
          <a:xfrm>
            <a:off x="1963738" y="4843463"/>
            <a:ext cx="47402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990000"/>
                </a:solidFill>
                <a:latin typeface="Times New Roman" pitchFamily="18" charset="0"/>
              </a:rPr>
              <a:t>This could just be a relationship with attributes…it’s a judgment call.</a:t>
            </a:r>
          </a:p>
        </p:txBody>
      </p:sp>
      <p:pic>
        <p:nvPicPr>
          <p:cNvPr id="54277"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6750" y="1522413"/>
            <a:ext cx="7870825" cy="291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ChangeArrowheads="1"/>
          </p:cNvSpPr>
          <p:nvPr/>
        </p:nvSpPr>
        <p:spPr bwMode="auto">
          <a:xfrm>
            <a:off x="479425" y="646113"/>
            <a:ext cx="81534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cs typeface="Tahoma" pitchFamily="34" charset="0"/>
              </a:rPr>
              <a:t>Figure 2-18 Cardinality constraints in a ternary relationship</a:t>
            </a:r>
          </a:p>
        </p:txBody>
      </p:sp>
      <p:pic>
        <p:nvPicPr>
          <p:cNvPr id="55300"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2438" y="1474788"/>
            <a:ext cx="8301037" cy="401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ChangeArrowheads="1"/>
          </p:cNvSpPr>
          <p:nvPr/>
        </p:nvSpPr>
        <p:spPr bwMode="auto">
          <a:xfrm>
            <a:off x="671513" y="271463"/>
            <a:ext cx="595312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Times New Roman" pitchFamily="18" charset="0"/>
              </a:rPr>
              <a:t>Figure 2-19  Simple example of time-stamping</a:t>
            </a:r>
          </a:p>
        </p:txBody>
      </p:sp>
      <p:sp>
        <p:nvSpPr>
          <p:cNvPr id="56324" name="Text Box 4"/>
          <p:cNvSpPr txBox="1">
            <a:spLocks noChangeArrowheads="1"/>
          </p:cNvSpPr>
          <p:nvPr/>
        </p:nvSpPr>
        <p:spPr bwMode="auto">
          <a:xfrm>
            <a:off x="5791200" y="4572000"/>
            <a:ext cx="2906713"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a:solidFill>
                  <a:srgbClr val="990000"/>
                </a:solidFill>
              </a:rPr>
              <a:t>The Price History attribute is both multivalued </a:t>
            </a:r>
            <a:r>
              <a:rPr lang="en-US" altLang="en-US" sz="2000" i="1">
                <a:solidFill>
                  <a:srgbClr val="990000"/>
                </a:solidFill>
              </a:rPr>
              <a:t>and</a:t>
            </a:r>
            <a:r>
              <a:rPr lang="en-US" altLang="en-US" sz="2000">
                <a:solidFill>
                  <a:srgbClr val="990000"/>
                </a:solidFill>
              </a:rPr>
              <a:t> composite.</a:t>
            </a:r>
          </a:p>
          <a:p>
            <a:endParaRPr lang="en-US" altLang="en-US" sz="2800">
              <a:solidFill>
                <a:srgbClr val="990000"/>
              </a:solidFill>
              <a:latin typeface="Times New Roman" pitchFamily="18" charset="0"/>
            </a:endParaRPr>
          </a:p>
        </p:txBody>
      </p:sp>
      <p:sp>
        <p:nvSpPr>
          <p:cNvPr id="56326" name="Rectangle 5"/>
          <p:cNvSpPr>
            <a:spLocks noChangeArrowheads="1"/>
          </p:cNvSpPr>
          <p:nvPr/>
        </p:nvSpPr>
        <p:spPr bwMode="auto">
          <a:xfrm>
            <a:off x="593725" y="4852988"/>
            <a:ext cx="457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b="1"/>
              <a:t>Time stamp</a:t>
            </a:r>
            <a:r>
              <a:rPr lang="en-US" altLang="en-US"/>
              <a:t> – a time value that is associated with a data value, often indicating when some event occurred that affected the data value</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49" y="1194096"/>
            <a:ext cx="6807047" cy="3253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7"/>
          <p:cNvSpPr>
            <a:spLocks noChangeArrowheads="1"/>
          </p:cNvSpPr>
          <p:nvPr/>
        </p:nvSpPr>
        <p:spPr bwMode="auto">
          <a:xfrm>
            <a:off x="4245695" y="3228768"/>
            <a:ext cx="341632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800" dirty="0">
                <a:solidFill>
                  <a:srgbClr val="000000"/>
                </a:solidFill>
                <a:ea typeface="新細明體" panose="02020500000000000000" pitchFamily="18" charset="-120"/>
              </a:rPr>
              <a:t>歷史</a:t>
            </a:r>
            <a:r>
              <a:rPr lang="zh-TW" altLang="en-US" sz="2800" dirty="0" smtClean="0">
                <a:solidFill>
                  <a:srgbClr val="000000"/>
                </a:solidFill>
                <a:ea typeface="新細明體" panose="02020500000000000000" pitchFamily="18" charset="-120"/>
              </a:rPr>
              <a:t>價格</a:t>
            </a:r>
            <a:endParaRPr lang="en-US" altLang="zh-TW" sz="2800" dirty="0">
              <a:solidFill>
                <a:srgbClr val="000000"/>
              </a:solidFill>
              <a:ea typeface="新細明體" panose="02020500000000000000" pitchFamily="18" charset="-120"/>
            </a:endParaRPr>
          </a:p>
          <a:p>
            <a:pPr eaLnBrk="1" hangingPunct="1">
              <a:spcBef>
                <a:spcPct val="0"/>
              </a:spcBef>
              <a:buClrTx/>
              <a:buSzTx/>
              <a:buFontTx/>
              <a:buNone/>
            </a:pPr>
            <a:r>
              <a:rPr lang="zh-TW" altLang="en-US" sz="2800" dirty="0">
                <a:solidFill>
                  <a:srgbClr val="000000"/>
                </a:solidFill>
                <a:ea typeface="新細明體" panose="02020500000000000000" pitchFamily="18" charset="-120"/>
              </a:rPr>
              <a:t>注意大括號與小括號</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ChangeArrowheads="1"/>
          </p:cNvSpPr>
          <p:nvPr/>
        </p:nvSpPr>
        <p:spPr bwMode="auto">
          <a:xfrm>
            <a:off x="671513" y="271463"/>
            <a:ext cx="70897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Times New Roman" pitchFamily="18" charset="0"/>
              </a:rPr>
              <a:t>Figure 2-20c  E-R diagram with associative entity for product assignment to product line over time</a:t>
            </a:r>
          </a:p>
        </p:txBody>
      </p:sp>
      <p:sp>
        <p:nvSpPr>
          <p:cNvPr id="57348" name="Text Box 4"/>
          <p:cNvSpPr txBox="1">
            <a:spLocks noChangeArrowheads="1"/>
          </p:cNvSpPr>
          <p:nvPr/>
        </p:nvSpPr>
        <p:spPr bwMode="auto">
          <a:xfrm>
            <a:off x="5791200" y="4572000"/>
            <a:ext cx="3170238"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a:solidFill>
                  <a:srgbClr val="990000"/>
                </a:solidFill>
              </a:rPr>
              <a:t>The Assignment associative entity shows the date range of a product’s assignment to a particular product line.</a:t>
            </a:r>
          </a:p>
          <a:p>
            <a:endParaRPr lang="en-US" altLang="en-US" sz="2800">
              <a:solidFill>
                <a:srgbClr val="990000"/>
              </a:solidFill>
              <a:latin typeface="Times New Roman" pitchFamily="18" charset="0"/>
            </a:endParaRPr>
          </a:p>
        </p:txBody>
      </p:sp>
      <p:sp>
        <p:nvSpPr>
          <p:cNvPr id="57349" name="Rectangle 5"/>
          <p:cNvSpPr>
            <a:spLocks noChangeArrowheads="1"/>
          </p:cNvSpPr>
          <p:nvPr/>
        </p:nvSpPr>
        <p:spPr bwMode="auto">
          <a:xfrm>
            <a:off x="593725" y="4852988"/>
            <a:ext cx="4572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t>Modeling time-dependent data has become more important due to regulations such as HIPAA and Sarbanes-Oxley.</a:t>
            </a:r>
          </a:p>
        </p:txBody>
      </p:sp>
      <p:pic>
        <p:nvPicPr>
          <p:cNvPr id="57350" name="Picture 6"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500" y="1331913"/>
            <a:ext cx="6315075" cy="310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457200" y="295835"/>
            <a:ext cx="8686800" cy="838200"/>
          </a:xfrm>
        </p:spPr>
        <p:txBody>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Business Rules</a:t>
            </a:r>
          </a:p>
        </p:txBody>
      </p:sp>
      <p:sp>
        <p:nvSpPr>
          <p:cNvPr id="231427" name="Rectangle 3"/>
          <p:cNvSpPr>
            <a:spLocks noGrp="1" noChangeArrowheads="1"/>
          </p:cNvSpPr>
          <p:nvPr>
            <p:ph idx="1"/>
          </p:nvPr>
        </p:nvSpPr>
        <p:spPr>
          <a:xfrm>
            <a:off x="474663" y="1134034"/>
            <a:ext cx="8424240" cy="5295045"/>
          </a:xfrm>
        </p:spPr>
        <p:txBody>
          <a:bodyPr>
            <a:normAutofit lnSpcReduction="10000"/>
          </a:bodyPr>
          <a:lstStyle/>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Are statements that define or constrain some aspect of the business</a:t>
            </a:r>
            <a:r>
              <a:rPr lang="zh-TW" altLang="en-US" sz="2800" dirty="0" smtClean="0">
                <a:solidFill>
                  <a:srgbClr val="000000"/>
                </a:solidFill>
                <a:effectLst>
                  <a:outerShdw blurRad="38100" dist="38100" dir="2700000" algn="tl">
                    <a:srgbClr val="FFFFFF"/>
                  </a:outerShdw>
                </a:effectLst>
              </a:rPr>
              <a:t> 用來</a:t>
            </a:r>
            <a:r>
              <a:rPr lang="zh-TW" altLang="en-US" sz="2800" dirty="0">
                <a:solidFill>
                  <a:srgbClr val="000000"/>
                </a:solidFill>
                <a:effectLst>
                  <a:outerShdw blurRad="38100" dist="38100" dir="2700000" algn="tl">
                    <a:srgbClr val="FFFFFF"/>
                  </a:outerShdw>
                </a:effectLst>
              </a:rPr>
              <a:t>定義或限制 </a:t>
            </a:r>
            <a:r>
              <a:rPr lang="en-US" altLang="zh-TW" sz="2800" dirty="0">
                <a:solidFill>
                  <a:srgbClr val="000000"/>
                </a:solidFill>
                <a:effectLst>
                  <a:outerShdw blurRad="38100" dist="38100" dir="2700000" algn="tl">
                    <a:srgbClr val="FFFFFF"/>
                  </a:outerShdw>
                </a:effectLst>
              </a:rPr>
              <a:t>: Ex. </a:t>
            </a:r>
            <a:r>
              <a:rPr lang="zh-TW" altLang="en-US" sz="2800" dirty="0">
                <a:solidFill>
                  <a:srgbClr val="000000"/>
                </a:solidFill>
                <a:effectLst>
                  <a:outerShdw blurRad="38100" dist="38100" dir="2700000" algn="tl">
                    <a:srgbClr val="FFFFFF"/>
                  </a:outerShdw>
                </a:effectLst>
              </a:rPr>
              <a:t>每人每學期修課總學分上限為</a:t>
            </a:r>
            <a:r>
              <a:rPr lang="en-US" altLang="zh-TW" sz="2800" dirty="0">
                <a:solidFill>
                  <a:srgbClr val="000000"/>
                </a:solidFill>
                <a:effectLst>
                  <a:outerShdw blurRad="38100" dist="38100" dir="2700000" algn="tl">
                    <a:srgbClr val="FFFFFF"/>
                  </a:outerShdw>
                </a:effectLst>
              </a:rPr>
              <a:t>30</a:t>
            </a:r>
            <a:r>
              <a:rPr lang="zh-TW" altLang="en-US" sz="2800" dirty="0" smtClean="0">
                <a:solidFill>
                  <a:srgbClr val="000000"/>
                </a:solidFill>
                <a:effectLst>
                  <a:outerShdw blurRad="38100" dist="38100" dir="2700000" algn="tl">
                    <a:srgbClr val="FFFFFF"/>
                  </a:outerShdw>
                </a:effectLst>
              </a:rPr>
              <a:t>學分</a:t>
            </a:r>
            <a:endParaRPr lang="en-US" sz="28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Are derived from policies, procedures, events, functions</a:t>
            </a:r>
            <a:r>
              <a:rPr lang="zh-TW" altLang="en-US" sz="2800" dirty="0" smtClean="0">
                <a:solidFill>
                  <a:srgbClr val="000000"/>
                </a:solidFill>
                <a:effectLst>
                  <a:outerShdw blurRad="38100" dist="38100" dir="2700000" algn="tl">
                    <a:srgbClr val="FFFFFF"/>
                  </a:outerShdw>
                </a:effectLst>
              </a:rPr>
              <a:t> </a:t>
            </a:r>
            <a:endParaRPr lang="en-US" sz="28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Assert business structure</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Control/influence business behavior</a:t>
            </a:r>
            <a:r>
              <a:rPr lang="zh-TW" altLang="en-US" sz="2800" dirty="0" smtClean="0">
                <a:solidFill>
                  <a:srgbClr val="000000"/>
                </a:solidFill>
                <a:effectLst>
                  <a:outerShdw blurRad="38100" dist="38100" dir="2700000" algn="tl">
                    <a:srgbClr val="FFFFFF"/>
                  </a:outerShdw>
                </a:effectLst>
              </a:rPr>
              <a:t> 控制</a:t>
            </a:r>
            <a:r>
              <a:rPr lang="zh-TW" altLang="en-US" sz="2800" dirty="0">
                <a:solidFill>
                  <a:srgbClr val="000000"/>
                </a:solidFill>
                <a:effectLst>
                  <a:outerShdw blurRad="38100" dist="38100" dir="2700000" algn="tl">
                    <a:srgbClr val="FFFFFF"/>
                  </a:outerShdw>
                </a:effectLst>
              </a:rPr>
              <a:t>或影響行為 </a:t>
            </a:r>
            <a:r>
              <a:rPr lang="en-US" altLang="zh-TW" sz="2800" dirty="0">
                <a:solidFill>
                  <a:srgbClr val="000000"/>
                </a:solidFill>
                <a:effectLst>
                  <a:outerShdw blurRad="38100" dist="38100" dir="2700000" algn="tl">
                    <a:srgbClr val="FFFFFF"/>
                  </a:outerShdw>
                </a:effectLst>
              </a:rPr>
              <a:t>Ex. </a:t>
            </a:r>
            <a:r>
              <a:rPr lang="zh-TW" altLang="en-US" sz="2800" dirty="0">
                <a:solidFill>
                  <a:srgbClr val="000000"/>
                </a:solidFill>
                <a:effectLst>
                  <a:outerShdw blurRad="38100" dist="38100" dir="2700000" algn="tl">
                    <a:srgbClr val="FFFFFF"/>
                  </a:outerShdw>
                </a:effectLst>
              </a:rPr>
              <a:t>避免學生超修行為</a:t>
            </a:r>
            <a:endParaRPr lang="en-US" sz="28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Are expressed in terms familiar to end users</a:t>
            </a:r>
            <a:r>
              <a:rPr lang="zh-TW" altLang="en-US" sz="2800" dirty="0" smtClean="0">
                <a:solidFill>
                  <a:srgbClr val="000000"/>
                </a:solidFill>
                <a:effectLst>
                  <a:outerShdw blurRad="38100" dist="38100" dir="2700000" algn="tl">
                    <a:srgbClr val="FFFFFF"/>
                  </a:outerShdw>
                </a:effectLst>
              </a:rPr>
              <a:t> 以</a:t>
            </a:r>
            <a:r>
              <a:rPr lang="zh-TW" altLang="en-US" sz="2800" dirty="0">
                <a:solidFill>
                  <a:srgbClr val="000000"/>
                </a:solidFill>
                <a:effectLst>
                  <a:outerShdw blurRad="38100" dist="38100" dir="2700000" algn="tl">
                    <a:srgbClr val="FFFFFF"/>
                  </a:outerShdw>
                </a:effectLst>
              </a:rPr>
              <a:t>使用者熟悉的語言來表達</a:t>
            </a:r>
            <a:endParaRPr lang="en-US" sz="28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Are automated through DBMS software</a:t>
            </a:r>
            <a:r>
              <a:rPr lang="zh-TW" altLang="en-US" sz="2800" dirty="0" smtClean="0">
                <a:solidFill>
                  <a:srgbClr val="000000"/>
                </a:solidFill>
                <a:effectLst>
                  <a:outerShdw blurRad="38100" dist="38100" dir="2700000" algn="tl">
                    <a:srgbClr val="FFFFFF"/>
                  </a:outerShdw>
                </a:effectLst>
              </a:rPr>
              <a:t> 例如修課</a:t>
            </a:r>
            <a:r>
              <a:rPr lang="zh-TW" altLang="en-US" sz="2800" dirty="0">
                <a:solidFill>
                  <a:srgbClr val="000000"/>
                </a:solidFill>
                <a:effectLst>
                  <a:outerShdw blurRad="38100" dist="38100" dir="2700000" algn="tl">
                    <a:srgbClr val="FFFFFF"/>
                  </a:outerShdw>
                </a:effectLst>
              </a:rPr>
              <a:t>系統應自動擋掉超修行為</a:t>
            </a:r>
            <a:endParaRPr lang="en-US" sz="2800" dirty="0" smtClean="0">
              <a:solidFill>
                <a:srgbClr val="000000"/>
              </a:solidFill>
              <a:effectLst>
                <a:outerShdw blurRad="38100" dist="38100" dir="2700000" algn="tl">
                  <a:srgbClr val="FFFFFF"/>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4"/>
          <p:cNvSpPr>
            <a:spLocks noChangeArrowheads="1"/>
          </p:cNvSpPr>
          <p:nvPr/>
        </p:nvSpPr>
        <p:spPr bwMode="auto">
          <a:xfrm>
            <a:off x="6172200" y="381000"/>
            <a:ext cx="28956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Frutiger-Bold"/>
              </a:rPr>
              <a:t>Figure 2-22</a:t>
            </a:r>
          </a:p>
          <a:p>
            <a:r>
              <a:rPr lang="en-US" altLang="en-US" sz="2400">
                <a:solidFill>
                  <a:srgbClr val="000000"/>
                </a:solidFill>
                <a:latin typeface="Frutiger-Bold"/>
              </a:rPr>
              <a:t>Data model for Pine Valley Furniture Company in Microsoft Visio notation</a:t>
            </a:r>
            <a:endParaRPr lang="en-US" altLang="en-US" sz="2400">
              <a:solidFill>
                <a:srgbClr val="000000"/>
              </a:solidFill>
              <a:latin typeface="Times New Roman" pitchFamily="18" charset="0"/>
            </a:endParaRPr>
          </a:p>
        </p:txBody>
      </p:sp>
      <p:sp>
        <p:nvSpPr>
          <p:cNvPr id="58372" name="Text Box 5"/>
          <p:cNvSpPr txBox="1">
            <a:spLocks noChangeArrowheads="1"/>
          </p:cNvSpPr>
          <p:nvPr/>
        </p:nvSpPr>
        <p:spPr bwMode="auto">
          <a:xfrm>
            <a:off x="6086475" y="3698875"/>
            <a:ext cx="2743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rPr>
              <a:t>Different modeling software tools may have different notation for the same constructs.</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611" y="85025"/>
            <a:ext cx="5367257" cy="6140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7"/>
          <p:cNvSpPr>
            <a:spLocks noChangeArrowheads="1"/>
          </p:cNvSpPr>
          <p:nvPr/>
        </p:nvSpPr>
        <p:spPr bwMode="auto">
          <a:xfrm>
            <a:off x="6005758" y="4889500"/>
            <a:ext cx="262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400" dirty="0">
                <a:solidFill>
                  <a:srgbClr val="000000"/>
                </a:solidFill>
                <a:ea typeface="新細明體" panose="02020500000000000000" pitchFamily="18" charset="-120"/>
              </a:rPr>
              <a:t>圖例可能略有不同</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755650" y="320675"/>
            <a:ext cx="784225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A Good Business Rule Is:</a:t>
            </a:r>
          </a:p>
        </p:txBody>
      </p:sp>
      <p:sp>
        <p:nvSpPr>
          <p:cNvPr id="157699" name="Rectangle 3"/>
          <p:cNvSpPr>
            <a:spLocks noGrp="1" noChangeArrowheads="1"/>
          </p:cNvSpPr>
          <p:nvPr>
            <p:ph idx="1"/>
          </p:nvPr>
        </p:nvSpPr>
        <p:spPr>
          <a:xfrm>
            <a:off x="304800" y="1225486"/>
            <a:ext cx="8686800" cy="5297862"/>
          </a:xfrm>
        </p:spPr>
        <p:txBody>
          <a:bodyPr>
            <a:normAutofit/>
          </a:bodyPr>
          <a:lstStyle/>
          <a:p>
            <a:pPr eaLnBrk="1" fontAlgn="auto" hangingPunct="1">
              <a:spcAft>
                <a:spcPts val="0"/>
              </a:spcAft>
              <a:buFont typeface="Wingdings 2"/>
              <a:buChar char=""/>
              <a:defRPr/>
            </a:pPr>
            <a:r>
              <a:rPr lang="en-US" dirty="0">
                <a:solidFill>
                  <a:srgbClr val="000000"/>
                </a:solidFill>
                <a:effectLst>
                  <a:outerShdw blurRad="38100" dist="38100" dir="2700000" algn="tl">
                    <a:srgbClr val="FFFFFF"/>
                  </a:outerShdw>
                </a:effectLst>
              </a:rPr>
              <a:t>Declarative–what, not how </a:t>
            </a:r>
            <a:r>
              <a:rPr lang="zh-TW" altLang="en-US" dirty="0">
                <a:solidFill>
                  <a:srgbClr val="000000"/>
                </a:solidFill>
                <a:effectLst>
                  <a:outerShdw blurRad="38100" dist="38100" dir="2700000" algn="tl">
                    <a:srgbClr val="FFFFFF"/>
                  </a:outerShdw>
                </a:effectLst>
              </a:rPr>
              <a:t>陳述清楚</a:t>
            </a:r>
          </a:p>
          <a:p>
            <a:pPr eaLnBrk="1" fontAlgn="auto" hangingPunct="1">
              <a:spcAft>
                <a:spcPts val="0"/>
              </a:spcAft>
              <a:buFont typeface="Wingdings 2"/>
              <a:buChar char=""/>
              <a:defRPr/>
            </a:pPr>
            <a:r>
              <a:rPr lang="en-US" dirty="0">
                <a:solidFill>
                  <a:srgbClr val="000000"/>
                </a:solidFill>
                <a:effectLst>
                  <a:outerShdw blurRad="38100" dist="38100" dir="2700000" algn="tl">
                    <a:srgbClr val="FFFFFF"/>
                  </a:outerShdw>
                </a:effectLst>
              </a:rPr>
              <a:t>Precise–clear, agreed-upon meaning </a:t>
            </a:r>
            <a:r>
              <a:rPr lang="zh-TW" altLang="en-US" dirty="0">
                <a:solidFill>
                  <a:srgbClr val="000000"/>
                </a:solidFill>
                <a:effectLst>
                  <a:outerShdw blurRad="38100" dist="38100" dir="2700000" algn="tl">
                    <a:srgbClr val="FFFFFF"/>
                  </a:outerShdw>
                </a:effectLst>
              </a:rPr>
              <a:t>精確</a:t>
            </a:r>
          </a:p>
          <a:p>
            <a:pPr eaLnBrk="1" fontAlgn="auto" hangingPunct="1">
              <a:spcAft>
                <a:spcPts val="0"/>
              </a:spcAft>
              <a:buFont typeface="Wingdings 2"/>
              <a:buChar char=""/>
              <a:defRPr/>
            </a:pPr>
            <a:r>
              <a:rPr lang="en-US" dirty="0">
                <a:solidFill>
                  <a:srgbClr val="000000"/>
                </a:solidFill>
                <a:effectLst>
                  <a:outerShdw blurRad="38100" dist="38100" dir="2700000" algn="tl">
                    <a:srgbClr val="FFFFFF"/>
                  </a:outerShdw>
                </a:effectLst>
              </a:rPr>
              <a:t>Atomic–one statement </a:t>
            </a:r>
            <a:r>
              <a:rPr lang="zh-TW" altLang="en-US" dirty="0">
                <a:solidFill>
                  <a:srgbClr val="000000"/>
                </a:solidFill>
                <a:effectLst>
                  <a:outerShdw blurRad="38100" dist="38100" dir="2700000" algn="tl">
                    <a:srgbClr val="FFFFFF"/>
                  </a:outerShdw>
                </a:effectLst>
              </a:rPr>
              <a:t>不可分割</a:t>
            </a:r>
          </a:p>
          <a:p>
            <a:pPr eaLnBrk="1" fontAlgn="auto" hangingPunct="1">
              <a:spcAft>
                <a:spcPts val="0"/>
              </a:spcAft>
              <a:buFont typeface="Wingdings 2"/>
              <a:buChar char=""/>
              <a:defRPr/>
            </a:pPr>
            <a:r>
              <a:rPr lang="en-US" dirty="0">
                <a:solidFill>
                  <a:srgbClr val="000000"/>
                </a:solidFill>
                <a:effectLst>
                  <a:outerShdw blurRad="38100" dist="38100" dir="2700000" algn="tl">
                    <a:srgbClr val="FFFFFF"/>
                  </a:outerShdw>
                </a:effectLst>
              </a:rPr>
              <a:t>Consistent–internally and externally </a:t>
            </a:r>
            <a:r>
              <a:rPr lang="zh-TW" altLang="en-US" dirty="0">
                <a:solidFill>
                  <a:srgbClr val="000000"/>
                </a:solidFill>
                <a:effectLst>
                  <a:outerShdw blurRad="38100" dist="38100" dir="2700000" algn="tl">
                    <a:srgbClr val="FFFFFF"/>
                  </a:outerShdw>
                </a:effectLst>
              </a:rPr>
              <a:t>一致</a:t>
            </a:r>
          </a:p>
          <a:p>
            <a:pPr eaLnBrk="1" fontAlgn="auto" hangingPunct="1">
              <a:spcAft>
                <a:spcPts val="0"/>
              </a:spcAft>
              <a:buFont typeface="Wingdings 2"/>
              <a:buChar char=""/>
              <a:defRPr/>
            </a:pPr>
            <a:r>
              <a:rPr lang="en-US" dirty="0">
                <a:solidFill>
                  <a:srgbClr val="000000"/>
                </a:solidFill>
                <a:effectLst>
                  <a:outerShdw blurRad="38100" dist="38100" dir="2700000" algn="tl">
                    <a:srgbClr val="FFFFFF"/>
                  </a:outerShdw>
                </a:effectLst>
              </a:rPr>
              <a:t>Expressible–structured, natural language </a:t>
            </a:r>
            <a:r>
              <a:rPr lang="zh-TW" altLang="en-US" dirty="0">
                <a:solidFill>
                  <a:srgbClr val="000000"/>
                </a:solidFill>
                <a:effectLst>
                  <a:outerShdw blurRad="38100" dist="38100" dir="2700000" algn="tl">
                    <a:srgbClr val="FFFFFF"/>
                  </a:outerShdw>
                </a:effectLst>
              </a:rPr>
              <a:t>可被結構化的口語表達</a:t>
            </a:r>
          </a:p>
          <a:p>
            <a:pPr eaLnBrk="1" fontAlgn="auto" hangingPunct="1">
              <a:spcAft>
                <a:spcPts val="0"/>
              </a:spcAft>
              <a:buFont typeface="Wingdings 2"/>
              <a:buChar char=""/>
              <a:defRPr/>
            </a:pPr>
            <a:r>
              <a:rPr lang="en-US" dirty="0">
                <a:solidFill>
                  <a:srgbClr val="000000"/>
                </a:solidFill>
                <a:effectLst>
                  <a:outerShdw blurRad="38100" dist="38100" dir="2700000" algn="tl">
                    <a:srgbClr val="FFFFFF"/>
                  </a:outerShdw>
                </a:effectLst>
              </a:rPr>
              <a:t>Distinct–non-redundant </a:t>
            </a:r>
            <a:r>
              <a:rPr lang="zh-TW" altLang="en-US" dirty="0">
                <a:solidFill>
                  <a:srgbClr val="000000"/>
                </a:solidFill>
                <a:effectLst>
                  <a:outerShdw blurRad="38100" dist="38100" dir="2700000" algn="tl">
                    <a:srgbClr val="FFFFFF"/>
                  </a:outerShdw>
                </a:effectLst>
              </a:rPr>
              <a:t>非贅述的</a:t>
            </a:r>
          </a:p>
          <a:p>
            <a:pPr eaLnBrk="1" fontAlgn="auto" hangingPunct="1">
              <a:spcAft>
                <a:spcPts val="0"/>
              </a:spcAft>
              <a:buFont typeface="Wingdings 2"/>
              <a:buChar char=""/>
              <a:defRPr/>
            </a:pPr>
            <a:r>
              <a:rPr lang="en-US" dirty="0">
                <a:solidFill>
                  <a:srgbClr val="000000"/>
                </a:solidFill>
                <a:effectLst>
                  <a:outerShdw blurRad="38100" dist="38100" dir="2700000" algn="tl">
                    <a:srgbClr val="FFFFFF"/>
                  </a:outerShdw>
                </a:effectLst>
              </a:rPr>
              <a:t>Business-oriented–understood by business people </a:t>
            </a:r>
            <a:r>
              <a:rPr lang="zh-TW" altLang="en-US" dirty="0">
                <a:solidFill>
                  <a:srgbClr val="000000"/>
                </a:solidFill>
                <a:effectLst>
                  <a:outerShdw blurRad="38100" dist="38100" dir="2700000" algn="tl">
                    <a:srgbClr val="FFFFFF"/>
                  </a:outerShdw>
                </a:effectLst>
              </a:rPr>
              <a:t>可被該領域的人了解</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577850" y="322263"/>
            <a:ext cx="8243888"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A Good Data Name Is:</a:t>
            </a:r>
          </a:p>
        </p:txBody>
      </p:sp>
      <p:sp>
        <p:nvSpPr>
          <p:cNvPr id="236547" name="Rectangle 3"/>
          <p:cNvSpPr>
            <a:spLocks noGrp="1" noChangeArrowheads="1"/>
          </p:cNvSpPr>
          <p:nvPr>
            <p:ph idx="1"/>
          </p:nvPr>
        </p:nvSpPr>
        <p:spPr>
          <a:xfrm>
            <a:off x="457199" y="1357461"/>
            <a:ext cx="8460557" cy="5052766"/>
          </a:xfrm>
        </p:spPr>
        <p:txBody>
          <a:bodyPr>
            <a:noAutofit/>
          </a:bodyPr>
          <a:lstStyle/>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Related to business, not technical, characteristics</a:t>
            </a:r>
            <a:r>
              <a:rPr lang="zh-TW" altLang="en-US" sz="2800" dirty="0" smtClean="0">
                <a:solidFill>
                  <a:srgbClr val="000000"/>
                </a:solidFill>
                <a:effectLst>
                  <a:outerShdw blurRad="38100" dist="38100" dir="2700000" algn="tl">
                    <a:srgbClr val="FFFFFF"/>
                  </a:outerShdw>
                </a:effectLst>
              </a:rPr>
              <a:t> 非</a:t>
            </a:r>
            <a:r>
              <a:rPr lang="zh-TW" altLang="en-US" sz="2800" dirty="0">
                <a:solidFill>
                  <a:srgbClr val="000000"/>
                </a:solidFill>
                <a:effectLst>
                  <a:outerShdw blurRad="38100" dist="38100" dir="2700000" algn="tl">
                    <a:srgbClr val="FFFFFF"/>
                  </a:outerShdw>
                </a:effectLst>
              </a:rPr>
              <a:t>技術</a:t>
            </a:r>
            <a:r>
              <a:rPr lang="zh-TW" altLang="en-US" sz="2800" dirty="0" smtClean="0">
                <a:solidFill>
                  <a:srgbClr val="000000"/>
                </a:solidFill>
                <a:effectLst>
                  <a:outerShdw blurRad="38100" dist="38100" dir="2700000" algn="tl">
                    <a:srgbClr val="FFFFFF"/>
                  </a:outerShdw>
                </a:effectLst>
              </a:rPr>
              <a:t>詞</a:t>
            </a:r>
            <a:endParaRPr lang="en-US" sz="28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Meaningful and self-documenting</a:t>
            </a:r>
            <a:r>
              <a:rPr lang="zh-TW" altLang="en-US" sz="2800" dirty="0" smtClean="0">
                <a:solidFill>
                  <a:srgbClr val="000000"/>
                </a:solidFill>
                <a:effectLst>
                  <a:outerShdw blurRad="38100" dist="38100" dir="2700000" algn="tl">
                    <a:srgbClr val="FFFFFF"/>
                  </a:outerShdw>
                </a:effectLst>
              </a:rPr>
              <a:t> 看了就懂</a:t>
            </a:r>
            <a:endParaRPr lang="en-US" sz="28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Unique</a:t>
            </a:r>
            <a:r>
              <a:rPr lang="zh-TW" altLang="en-US" sz="2800" dirty="0" smtClean="0">
                <a:solidFill>
                  <a:srgbClr val="000000"/>
                </a:solidFill>
                <a:effectLst>
                  <a:outerShdw blurRad="38100" dist="38100" dir="2700000" algn="tl">
                    <a:srgbClr val="FFFFFF"/>
                  </a:outerShdw>
                </a:effectLst>
              </a:rPr>
              <a:t> 獨一</a:t>
            </a:r>
            <a:endParaRPr lang="en-US" sz="28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Readable</a:t>
            </a:r>
            <a:r>
              <a:rPr lang="zh-TW" altLang="en-US" sz="2800" dirty="0" smtClean="0">
                <a:solidFill>
                  <a:srgbClr val="000000"/>
                </a:solidFill>
                <a:effectLst>
                  <a:outerShdw blurRad="38100" dist="38100" dir="2700000" algn="tl">
                    <a:srgbClr val="FFFFFF"/>
                  </a:outerShdw>
                </a:effectLst>
              </a:rPr>
              <a:t> 可讀性高</a:t>
            </a:r>
            <a:r>
              <a:rPr lang="en-US" altLang="zh-TW" sz="2800" dirty="0" smtClean="0">
                <a:solidFill>
                  <a:srgbClr val="000000"/>
                </a:solidFill>
                <a:effectLst>
                  <a:outerShdw blurRad="38100" dist="38100" dir="2700000" algn="tl">
                    <a:srgbClr val="FFFFFF"/>
                  </a:outerShdw>
                </a:effectLst>
              </a:rPr>
              <a:t>(</a:t>
            </a:r>
            <a:r>
              <a:rPr lang="zh-TW" altLang="en-US" sz="2800" dirty="0" smtClean="0">
                <a:solidFill>
                  <a:srgbClr val="000000"/>
                </a:solidFill>
                <a:effectLst>
                  <a:outerShdw blurRad="38100" dist="38100" dir="2700000" algn="tl">
                    <a:srgbClr val="FFFFFF"/>
                  </a:outerShdw>
                </a:effectLst>
              </a:rPr>
              <a:t>非只是一堆代號</a:t>
            </a:r>
            <a:r>
              <a:rPr lang="en-US" altLang="zh-TW" sz="2800" dirty="0" smtClean="0">
                <a:solidFill>
                  <a:srgbClr val="000000"/>
                </a:solidFill>
                <a:effectLst>
                  <a:outerShdw blurRad="38100" dist="38100" dir="2700000" algn="tl">
                    <a:srgbClr val="FFFFFF"/>
                  </a:outerShdw>
                </a:effectLst>
              </a:rPr>
              <a:t>)</a:t>
            </a:r>
            <a:endParaRPr lang="en-US" sz="28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Composed of words from an approved list</a:t>
            </a:r>
            <a:r>
              <a:rPr lang="zh-TW" altLang="en-US" sz="2800" dirty="0" smtClean="0">
                <a:solidFill>
                  <a:srgbClr val="000000"/>
                </a:solidFill>
                <a:effectLst>
                  <a:outerShdw blurRad="38100" dist="38100" dir="2700000" algn="tl">
                    <a:srgbClr val="FFFFFF"/>
                  </a:outerShdw>
                </a:effectLst>
              </a:rPr>
              <a:t> 是可用列表中的語詞</a:t>
            </a:r>
            <a:endParaRPr lang="en-US" sz="28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Repeatable</a:t>
            </a:r>
            <a:r>
              <a:rPr lang="zh-TW" altLang="en-US" sz="2800" dirty="0" smtClean="0">
                <a:solidFill>
                  <a:srgbClr val="000000"/>
                </a:solidFill>
                <a:effectLst>
                  <a:outerShdw blurRad="38100" dist="38100" dir="2700000" algn="tl">
                    <a:srgbClr val="FFFFFF"/>
                  </a:outerShdw>
                </a:effectLst>
              </a:rPr>
              <a:t> 是用多種狀況</a:t>
            </a:r>
            <a:endParaRPr lang="en-US" sz="28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Written in standard syntax</a:t>
            </a:r>
            <a:r>
              <a:rPr lang="zh-TW" altLang="en-US" sz="2800" dirty="0" smtClean="0">
                <a:solidFill>
                  <a:srgbClr val="000000"/>
                </a:solidFill>
                <a:effectLst>
                  <a:outerShdw blurRad="38100" dist="38100" dir="2700000" algn="tl">
                    <a:srgbClr val="FFFFFF"/>
                  </a:outerShdw>
                </a:effectLst>
              </a:rPr>
              <a:t> 有固定命名方式</a:t>
            </a:r>
            <a:endParaRPr lang="en-US" sz="28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endParaRPr lang="en-US" sz="2800" dirty="0" smtClean="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311723534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533400" y="268288"/>
            <a:ext cx="8342313"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Data Definitions</a:t>
            </a:r>
          </a:p>
        </p:txBody>
      </p:sp>
      <p:sp>
        <p:nvSpPr>
          <p:cNvPr id="237571" name="Rectangle 3"/>
          <p:cNvSpPr>
            <a:spLocks noGrp="1" noChangeArrowheads="1"/>
          </p:cNvSpPr>
          <p:nvPr>
            <p:ph idx="1"/>
          </p:nvPr>
        </p:nvSpPr>
        <p:spPr>
          <a:xfrm>
            <a:off x="349250" y="1362075"/>
            <a:ext cx="8229600" cy="4114800"/>
          </a:xfrm>
        </p:spPr>
        <p:txBody>
          <a:bodyPr>
            <a:noAutofit/>
          </a:bodyPr>
          <a:lstStyle/>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Explanation of a term or fact</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Term–word or phrase with specific meaning</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Fact–association between two or more terms</a:t>
            </a: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Guidelines for good data definition</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A concise description of essential data meaning</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Gathered in conjunction with systems requirements</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Accompanied by diagrams</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Achieved by consensus, and iteratively refined</a:t>
            </a:r>
          </a:p>
        </p:txBody>
      </p:sp>
    </p:spTree>
    <p:extLst>
      <p:ext uri="{BB962C8B-B14F-4D97-AF65-F5344CB8AC3E}">
        <p14:creationId xmlns:p14="http://schemas.microsoft.com/office/powerpoint/2010/main" val="11474945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700088" y="293688"/>
            <a:ext cx="800735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Entities</a:t>
            </a:r>
          </a:p>
        </p:txBody>
      </p:sp>
      <p:sp>
        <p:nvSpPr>
          <p:cNvPr id="157699" name="Rectangle 3"/>
          <p:cNvSpPr>
            <a:spLocks noGrp="1" noChangeArrowheads="1"/>
          </p:cNvSpPr>
          <p:nvPr>
            <p:ph idx="1"/>
          </p:nvPr>
        </p:nvSpPr>
        <p:spPr/>
        <p:txBody>
          <a:bodyPr>
            <a:normAutofit/>
          </a:bodyPr>
          <a:lstStyle/>
          <a:p>
            <a:pPr eaLnBrk="1" fontAlgn="auto" hangingPunct="1">
              <a:spcAft>
                <a:spcPts val="0"/>
              </a:spcAft>
              <a:buFont typeface="Wingdings 2"/>
              <a:buChar char=""/>
              <a:defRPr/>
            </a:pPr>
            <a:r>
              <a:rPr lang="en-US" b="1" dirty="0" smtClean="0">
                <a:solidFill>
                  <a:srgbClr val="000000"/>
                </a:solidFill>
                <a:effectLst>
                  <a:outerShdw blurRad="38100" dist="38100" dir="2700000" algn="tl">
                    <a:srgbClr val="FFFFFF"/>
                  </a:outerShdw>
                </a:effectLst>
              </a:rPr>
              <a:t>Entity</a:t>
            </a:r>
            <a:r>
              <a:rPr lang="en-US" dirty="0" smtClean="0">
                <a:solidFill>
                  <a:srgbClr val="000000"/>
                </a:solidFill>
                <a:effectLst>
                  <a:outerShdw blurRad="38100" dist="38100" dir="2700000" algn="tl">
                    <a:srgbClr val="FFFFFF"/>
                  </a:outerShdw>
                </a:effectLst>
              </a:rPr>
              <a:t> – a person, a place, an object, an event, or a concept in the user environment about which the organization wishes to maintain data</a:t>
            </a:r>
          </a:p>
          <a:p>
            <a:pPr eaLnBrk="1" fontAlgn="auto" hangingPunct="1">
              <a:spcAft>
                <a:spcPts val="0"/>
              </a:spcAft>
              <a:buFont typeface="Wingdings 2"/>
              <a:buChar char=""/>
              <a:defRPr/>
            </a:pPr>
            <a:r>
              <a:rPr lang="en-US" b="1" dirty="0" smtClean="0">
                <a:solidFill>
                  <a:srgbClr val="000000"/>
                </a:solidFill>
                <a:effectLst>
                  <a:outerShdw blurRad="38100" dist="38100" dir="2700000" algn="tl">
                    <a:srgbClr val="FFFFFF"/>
                  </a:outerShdw>
                </a:effectLst>
              </a:rPr>
              <a:t>Entity type</a:t>
            </a:r>
            <a:r>
              <a:rPr lang="en-US" dirty="0" smtClean="0">
                <a:solidFill>
                  <a:srgbClr val="000000"/>
                </a:solidFill>
                <a:effectLst>
                  <a:outerShdw blurRad="38100" dist="38100" dir="2700000" algn="tl">
                    <a:srgbClr val="FFFFFF"/>
                  </a:outerShdw>
                </a:effectLst>
              </a:rPr>
              <a:t> – a collection of entities that share common properties or characteristics</a:t>
            </a:r>
          </a:p>
          <a:p>
            <a:pPr eaLnBrk="1" fontAlgn="auto" hangingPunct="1">
              <a:spcAft>
                <a:spcPts val="0"/>
              </a:spcAft>
              <a:buFont typeface="Wingdings 2"/>
              <a:buChar char=""/>
              <a:defRPr/>
            </a:pPr>
            <a:r>
              <a:rPr lang="en-US" b="1" dirty="0" smtClean="0">
                <a:solidFill>
                  <a:srgbClr val="000000"/>
                </a:solidFill>
                <a:effectLst>
                  <a:outerShdw blurRad="38100" dist="38100" dir="2700000" algn="tl">
                    <a:srgbClr val="FFFFFF"/>
                  </a:outerShdw>
                </a:effectLst>
              </a:rPr>
              <a:t>Entity instance</a:t>
            </a:r>
            <a:r>
              <a:rPr lang="en-US" dirty="0" smtClean="0">
                <a:solidFill>
                  <a:srgbClr val="000000"/>
                </a:solidFill>
                <a:effectLst>
                  <a:outerShdw blurRad="38100" dist="38100" dir="2700000" algn="tl">
                    <a:srgbClr val="FFFFFF"/>
                  </a:outerShdw>
                </a:effectLst>
              </a:rPr>
              <a:t> – A single occurrence of an entity type</a:t>
            </a:r>
          </a:p>
          <a:p>
            <a:pPr eaLnBrk="1" fontAlgn="auto" hangingPunct="1">
              <a:spcAft>
                <a:spcPts val="0"/>
              </a:spcAft>
              <a:buFont typeface="Wingdings 2"/>
              <a:buChar char=""/>
              <a:defRPr/>
            </a:pPr>
            <a:endParaRPr lang="en-US"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endParaRPr lang="en-US" dirty="0" smtClean="0">
              <a:solidFill>
                <a:srgbClr val="000000"/>
              </a:solidFill>
              <a:effectLst>
                <a:outerShdw blurRad="38100" dist="38100" dir="2700000" algn="tl">
                  <a:srgbClr val="FFFFFF"/>
                </a:outerShdw>
              </a:effectLst>
            </a:endParaRPr>
          </a:p>
        </p:txBody>
      </p:sp>
      <p:sp>
        <p:nvSpPr>
          <p:cNvPr id="4" name="Text Box 6"/>
          <p:cNvSpPr txBox="1">
            <a:spLocks noChangeArrowheads="1"/>
          </p:cNvSpPr>
          <p:nvPr/>
        </p:nvSpPr>
        <p:spPr bwMode="auto">
          <a:xfrm>
            <a:off x="5811446" y="363980"/>
            <a:ext cx="2432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800" b="1" dirty="0">
                <a:solidFill>
                  <a:srgbClr val="990000"/>
                </a:solidFill>
                <a:ea typeface="新細明體" panose="02020500000000000000" pitchFamily="18" charset="-120"/>
              </a:rPr>
              <a:t>先找出 </a:t>
            </a:r>
            <a:r>
              <a:rPr lang="en-US" altLang="zh-TW" sz="2800" b="1" dirty="0">
                <a:solidFill>
                  <a:srgbClr val="990000"/>
                </a:solidFill>
                <a:ea typeface="新細明體" panose="02020500000000000000" pitchFamily="18" charset="-120"/>
              </a:rPr>
              <a:t>Entity</a:t>
            </a:r>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8550</TotalTime>
  <Pages>9</Pages>
  <Words>5824</Words>
  <Application>Microsoft Macintosh PowerPoint</Application>
  <PresentationFormat>如螢幕大小 (4:3)</PresentationFormat>
  <Paragraphs>427</Paragraphs>
  <Slides>50</Slides>
  <Notes>50</Notes>
  <HiddenSlides>0</HiddenSlides>
  <MMClips>0</MMClips>
  <ScaleCrop>false</ScaleCrop>
  <HeadingPairs>
    <vt:vector size="4" baseType="variant">
      <vt:variant>
        <vt:lpstr>佈景主題</vt:lpstr>
      </vt:variant>
      <vt:variant>
        <vt:i4>1</vt:i4>
      </vt:variant>
      <vt:variant>
        <vt:lpstr>投影片標題</vt:lpstr>
      </vt:variant>
      <vt:variant>
        <vt:i4>50</vt:i4>
      </vt:variant>
    </vt:vector>
  </HeadingPairs>
  <TitlesOfParts>
    <vt:vector size="51" baseType="lpstr">
      <vt:lpstr>Trek</vt:lpstr>
      <vt:lpstr>Chapter 2: Modeling Data in the Organization</vt:lpstr>
      <vt:lpstr>E-R Model Constructs</vt:lpstr>
      <vt:lpstr>PowerPoint 簡報</vt:lpstr>
      <vt:lpstr>PowerPoint 簡報</vt:lpstr>
      <vt:lpstr>Business Rules</vt:lpstr>
      <vt:lpstr>A Good Business Rule Is:</vt:lpstr>
      <vt:lpstr>A Good Data Name Is:</vt:lpstr>
      <vt:lpstr>Data Definitions</vt:lpstr>
      <vt:lpstr>Entities</vt:lpstr>
      <vt:lpstr>Entity Type and Entity Instances</vt:lpstr>
      <vt:lpstr>An Entity…</vt:lpstr>
      <vt:lpstr>PowerPoint 簡報</vt:lpstr>
      <vt:lpstr>Strong vs. Weak Entities, and Identifying Relationships</vt:lpstr>
      <vt:lpstr>PowerPoint 簡報</vt:lpstr>
      <vt:lpstr>Guidelines for Naming and Defining Entities</vt:lpstr>
      <vt:lpstr>Attributes</vt:lpstr>
      <vt:lpstr>Required vs. Optional Attributes</vt:lpstr>
      <vt:lpstr>Designing Fields from Attributes</vt:lpstr>
      <vt:lpstr>Choosing Data Types</vt:lpstr>
      <vt:lpstr>Field Data Integrity</vt:lpstr>
      <vt:lpstr>Simple vs. Composite Attributes</vt:lpstr>
      <vt:lpstr>PowerPoint 簡報</vt:lpstr>
      <vt:lpstr>Identifiers (Keys)</vt:lpstr>
      <vt:lpstr>Criteria for Identifiers</vt:lpstr>
      <vt:lpstr>PowerPoint 簡報</vt:lpstr>
      <vt:lpstr>Naming Attributes</vt:lpstr>
      <vt:lpstr>Defining Attributes</vt:lpstr>
      <vt:lpstr>Modeling Relationships</vt:lpstr>
      <vt:lpstr>PowerPoint 簡報</vt:lpstr>
      <vt:lpstr>Degree of Relationships</vt:lpstr>
      <vt:lpstr>PowerPoint 簡報</vt:lpstr>
      <vt:lpstr>Cardinality of Relationships</vt:lpstr>
      <vt:lpstr>PowerPoint 簡報</vt:lpstr>
      <vt:lpstr>PowerPoint 簡報</vt:lpstr>
      <vt:lpstr>PowerPoint 簡報</vt:lpstr>
      <vt:lpstr>Cardinality Constraints</vt:lpstr>
      <vt:lpstr>PowerPoint 簡報</vt:lpstr>
      <vt:lpstr>PowerPoint 簡報</vt:lpstr>
      <vt:lpstr>PowerPoint 簡報</vt:lpstr>
      <vt:lpstr>PowerPoint 簡報</vt:lpstr>
      <vt:lpstr>PowerPoint 簡報</vt:lpstr>
      <vt:lpstr>PowerPoint 簡報</vt:lpstr>
      <vt:lpstr>Associative Entities</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Data in the Organization</dc:title>
  <dc:creator>Michel Mitri</dc:creator>
  <cp:lastModifiedBy>Apple Apple</cp:lastModifiedBy>
  <cp:revision>707</cp:revision>
  <cp:lastPrinted>1998-01-19T09:29:56Z</cp:lastPrinted>
  <dcterms:created xsi:type="dcterms:W3CDTF">1998-01-19T10:00:26Z</dcterms:created>
  <dcterms:modified xsi:type="dcterms:W3CDTF">2016-11-03T07:57:28Z</dcterms:modified>
</cp:coreProperties>
</file>