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33" r:id="rId1"/>
  </p:sldMasterIdLst>
  <p:notesMasterIdLst>
    <p:notesMasterId r:id="rId58"/>
  </p:notesMasterIdLst>
  <p:handoutMasterIdLst>
    <p:handoutMasterId r:id="rId59"/>
  </p:handoutMasterIdLst>
  <p:sldIdLst>
    <p:sldId id="256" r:id="rId2"/>
    <p:sldId id="321" r:id="rId3"/>
    <p:sldId id="320" r:id="rId4"/>
    <p:sldId id="258" r:id="rId5"/>
    <p:sldId id="259" r:id="rId6"/>
    <p:sldId id="260" r:id="rId7"/>
    <p:sldId id="322" r:id="rId8"/>
    <p:sldId id="261" r:id="rId9"/>
    <p:sldId id="306" r:id="rId10"/>
    <p:sldId id="262" r:id="rId11"/>
    <p:sldId id="263" r:id="rId12"/>
    <p:sldId id="307" r:id="rId13"/>
    <p:sldId id="264" r:id="rId14"/>
    <p:sldId id="265" r:id="rId15"/>
    <p:sldId id="266" r:id="rId16"/>
    <p:sldId id="267" r:id="rId17"/>
    <p:sldId id="268" r:id="rId18"/>
    <p:sldId id="269" r:id="rId19"/>
    <p:sldId id="270" r:id="rId20"/>
    <p:sldId id="271" r:id="rId21"/>
    <p:sldId id="272" r:id="rId22"/>
    <p:sldId id="274" r:id="rId23"/>
    <p:sldId id="275" r:id="rId24"/>
    <p:sldId id="276" r:id="rId25"/>
    <p:sldId id="277" r:id="rId26"/>
    <p:sldId id="278" r:id="rId27"/>
    <p:sldId id="279" r:id="rId28"/>
    <p:sldId id="280" r:id="rId29"/>
    <p:sldId id="308" r:id="rId30"/>
    <p:sldId id="318" r:id="rId31"/>
    <p:sldId id="281" r:id="rId32"/>
    <p:sldId id="282" r:id="rId33"/>
    <p:sldId id="283" r:id="rId34"/>
    <p:sldId id="284" r:id="rId35"/>
    <p:sldId id="285" r:id="rId36"/>
    <p:sldId id="286" r:id="rId37"/>
    <p:sldId id="290" r:id="rId38"/>
    <p:sldId id="291" r:id="rId39"/>
    <p:sldId id="292" r:id="rId40"/>
    <p:sldId id="293" r:id="rId41"/>
    <p:sldId id="294" r:id="rId42"/>
    <p:sldId id="295" r:id="rId43"/>
    <p:sldId id="296" r:id="rId44"/>
    <p:sldId id="310" r:id="rId45"/>
    <p:sldId id="311" r:id="rId46"/>
    <p:sldId id="312" r:id="rId47"/>
    <p:sldId id="297" r:id="rId48"/>
    <p:sldId id="300" r:id="rId49"/>
    <p:sldId id="298" r:id="rId50"/>
    <p:sldId id="299" r:id="rId51"/>
    <p:sldId id="313" r:id="rId52"/>
    <p:sldId id="323" r:id="rId53"/>
    <p:sldId id="324" r:id="rId54"/>
    <p:sldId id="314" r:id="rId55"/>
    <p:sldId id="325" r:id="rId56"/>
    <p:sldId id="316" r:id="rId57"/>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pitchFamily="34" charset="0"/>
      </a:defRPr>
    </a:lvl1pPr>
    <a:lvl2pPr marL="457200" algn="l" rtl="0" fontAlgn="base">
      <a:spcBef>
        <a:spcPct val="0"/>
      </a:spcBef>
      <a:spcAft>
        <a:spcPct val="0"/>
      </a:spcAft>
      <a:defRPr kern="1200">
        <a:solidFill>
          <a:schemeClr val="tx1"/>
        </a:solidFill>
        <a:latin typeface="Tahoma" pitchFamily="34" charset="0"/>
        <a:ea typeface="+mn-ea"/>
        <a:cs typeface="Arial" pitchFamily="34" charset="0"/>
      </a:defRPr>
    </a:lvl2pPr>
    <a:lvl3pPr marL="914400" algn="l" rtl="0" fontAlgn="base">
      <a:spcBef>
        <a:spcPct val="0"/>
      </a:spcBef>
      <a:spcAft>
        <a:spcPct val="0"/>
      </a:spcAft>
      <a:defRPr kern="1200">
        <a:solidFill>
          <a:schemeClr val="tx1"/>
        </a:solidFill>
        <a:latin typeface="Tahoma" pitchFamily="34" charset="0"/>
        <a:ea typeface="+mn-ea"/>
        <a:cs typeface="Arial" pitchFamily="34" charset="0"/>
      </a:defRPr>
    </a:lvl3pPr>
    <a:lvl4pPr marL="1371600" algn="l" rtl="0" fontAlgn="base">
      <a:spcBef>
        <a:spcPct val="0"/>
      </a:spcBef>
      <a:spcAft>
        <a:spcPct val="0"/>
      </a:spcAft>
      <a:defRPr kern="1200">
        <a:solidFill>
          <a:schemeClr val="tx1"/>
        </a:solidFill>
        <a:latin typeface="Tahoma" pitchFamily="34" charset="0"/>
        <a:ea typeface="+mn-ea"/>
        <a:cs typeface="Arial" pitchFamily="34" charset="0"/>
      </a:defRPr>
    </a:lvl4pPr>
    <a:lvl5pPr marL="1828800" algn="l" rtl="0" fontAlgn="base">
      <a:spcBef>
        <a:spcPct val="0"/>
      </a:spcBef>
      <a:spcAft>
        <a:spcPct val="0"/>
      </a:spcAft>
      <a:defRPr kern="1200">
        <a:solidFill>
          <a:schemeClr val="tx1"/>
        </a:solidFill>
        <a:latin typeface="Tahoma" pitchFamily="34" charset="0"/>
        <a:ea typeface="+mn-ea"/>
        <a:cs typeface="Arial" pitchFamily="34" charset="0"/>
      </a:defRPr>
    </a:lvl5pPr>
    <a:lvl6pPr marL="2286000" algn="l" defTabSz="914400" rtl="0" eaLnBrk="1" latinLnBrk="0" hangingPunct="1">
      <a:defRPr kern="1200">
        <a:solidFill>
          <a:schemeClr val="tx1"/>
        </a:solidFill>
        <a:latin typeface="Tahoma" pitchFamily="34" charset="0"/>
        <a:ea typeface="+mn-ea"/>
        <a:cs typeface="Arial" pitchFamily="34" charset="0"/>
      </a:defRPr>
    </a:lvl6pPr>
    <a:lvl7pPr marL="2743200" algn="l" defTabSz="914400" rtl="0" eaLnBrk="1" latinLnBrk="0" hangingPunct="1">
      <a:defRPr kern="1200">
        <a:solidFill>
          <a:schemeClr val="tx1"/>
        </a:solidFill>
        <a:latin typeface="Tahoma" pitchFamily="34" charset="0"/>
        <a:ea typeface="+mn-ea"/>
        <a:cs typeface="Arial" pitchFamily="34" charset="0"/>
      </a:defRPr>
    </a:lvl7pPr>
    <a:lvl8pPr marL="3200400" algn="l" defTabSz="914400" rtl="0" eaLnBrk="1" latinLnBrk="0" hangingPunct="1">
      <a:defRPr kern="1200">
        <a:solidFill>
          <a:schemeClr val="tx1"/>
        </a:solidFill>
        <a:latin typeface="Tahoma" pitchFamily="34" charset="0"/>
        <a:ea typeface="+mn-ea"/>
        <a:cs typeface="Arial" pitchFamily="34" charset="0"/>
      </a:defRPr>
    </a:lvl8pPr>
    <a:lvl9pPr marL="3657600" algn="l" defTabSz="914400" rtl="0" eaLnBrk="1" latinLnBrk="0" hangingPunct="1">
      <a:defRPr kern="1200">
        <a:solidFill>
          <a:schemeClr val="tx1"/>
        </a:solidFill>
        <a:latin typeface="Tahoma"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a:srgbClr val="FFFF00"/>
    <a:srgbClr val="0066FF"/>
    <a:srgbClr val="000000"/>
    <a:srgbClr val="00CCFF"/>
    <a:srgbClr val="00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73162" autoAdjust="0"/>
  </p:normalViewPr>
  <p:slideViewPr>
    <p:cSldViewPr snapToGrid="0">
      <p:cViewPr varScale="1">
        <p:scale>
          <a:sx n="51" d="100"/>
          <a:sy n="51" d="100"/>
        </p:scale>
        <p:origin x="39" y="6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19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8" Type="http://schemas.openxmlformats.org/officeDocument/2006/relationships/slide" Target="slides/slide20.xml"/><Relationship Id="rId13" Type="http://schemas.openxmlformats.org/officeDocument/2006/relationships/slide" Target="slides/slide38.xml"/><Relationship Id="rId18" Type="http://schemas.openxmlformats.org/officeDocument/2006/relationships/slide" Target="slides/slide47.xml"/><Relationship Id="rId3" Type="http://schemas.openxmlformats.org/officeDocument/2006/relationships/slide" Target="slides/slide5.xml"/><Relationship Id="rId21" Type="http://schemas.openxmlformats.org/officeDocument/2006/relationships/slide" Target="slides/slide51.xml"/><Relationship Id="rId7" Type="http://schemas.openxmlformats.org/officeDocument/2006/relationships/slide" Target="slides/slide17.xml"/><Relationship Id="rId12" Type="http://schemas.openxmlformats.org/officeDocument/2006/relationships/slide" Target="slides/slide37.xml"/><Relationship Id="rId17" Type="http://schemas.openxmlformats.org/officeDocument/2006/relationships/slide" Target="slides/slide46.xml"/><Relationship Id="rId2" Type="http://schemas.openxmlformats.org/officeDocument/2006/relationships/slide" Target="slides/slide4.xml"/><Relationship Id="rId16" Type="http://schemas.openxmlformats.org/officeDocument/2006/relationships/slide" Target="slides/slide43.xml"/><Relationship Id="rId20" Type="http://schemas.openxmlformats.org/officeDocument/2006/relationships/slide" Target="slides/slide50.xml"/><Relationship Id="rId1" Type="http://schemas.openxmlformats.org/officeDocument/2006/relationships/slide" Target="slides/slide3.xml"/><Relationship Id="rId6" Type="http://schemas.openxmlformats.org/officeDocument/2006/relationships/slide" Target="slides/slide13.xml"/><Relationship Id="rId11" Type="http://schemas.openxmlformats.org/officeDocument/2006/relationships/slide" Target="slides/slide34.xml"/><Relationship Id="rId5" Type="http://schemas.openxmlformats.org/officeDocument/2006/relationships/slide" Target="slides/slide10.xml"/><Relationship Id="rId15" Type="http://schemas.openxmlformats.org/officeDocument/2006/relationships/slide" Target="slides/slide41.xml"/><Relationship Id="rId10" Type="http://schemas.openxmlformats.org/officeDocument/2006/relationships/slide" Target="slides/slide31.xml"/><Relationship Id="rId19" Type="http://schemas.openxmlformats.org/officeDocument/2006/relationships/slide" Target="slides/slide48.xml"/><Relationship Id="rId4" Type="http://schemas.openxmlformats.org/officeDocument/2006/relationships/slide" Target="slides/slide8.xml"/><Relationship Id="rId9" Type="http://schemas.openxmlformats.org/officeDocument/2006/relationships/slide" Target="slides/slide26.xml"/><Relationship Id="rId14"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0989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69635"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371663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4246548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This is an example of CREATE</a:t>
            </a:r>
            <a:r>
              <a:rPr lang="en-US" baseline="0" dirty="0" smtClean="0"/>
              <a:t> TABLE statements in SQL. Here we can see how a dependent table references its dominant table through creation of a foreign key. We will learn more about CREATE TABLE in chapter 6.</a:t>
            </a:r>
            <a:endParaRPr lang="en-US" dirty="0"/>
          </a:p>
        </p:txBody>
      </p:sp>
    </p:spTree>
    <p:extLst>
      <p:ext uri="{BB962C8B-B14F-4D97-AF65-F5344CB8AC3E}">
        <p14:creationId xmlns:p14="http://schemas.microsoft.com/office/powerpoint/2010/main" val="2961473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The next several slides show</a:t>
            </a:r>
            <a:r>
              <a:rPr lang="en-US" altLang="en-US" baseline="0" dirty="0" smtClean="0">
                <a:cs typeface="Arial" pitchFamily="34" charset="0"/>
              </a:rPr>
              <a:t> the mechanics of designing relational databases based on E-R and EER data models. As we saw in chapter 1, the database development life cycle often involves first constructing a conceptual model (E-R or EER) and then using this to create the logical model (relational database design). If you do a thorough job of developing the conceptual model, it should be a fairly simple matter to convert this to a well-structured relational database.</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However, if you just start by creating tables, you could wind up with a database that is not well-structured, which required you to fix these mistakes. This is the process of normalization, which will be discussed later.</a:t>
            </a:r>
            <a:endParaRPr lang="en-US" altLang="en-US" dirty="0" smtClean="0">
              <a:cs typeface="Arial" pitchFamily="34" charset="0"/>
            </a:endParaRPr>
          </a:p>
        </p:txBody>
      </p:sp>
    </p:spTree>
    <p:extLst>
      <p:ext uri="{BB962C8B-B14F-4D97-AF65-F5344CB8AC3E}">
        <p14:creationId xmlns:p14="http://schemas.microsoft.com/office/powerpoint/2010/main" val="2724038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50938" y="692150"/>
            <a:ext cx="4556125" cy="3416300"/>
          </a:xfrm>
          <a:ln/>
        </p:spPr>
      </p:sp>
      <p:sp>
        <p:nvSpPr>
          <p:cNvPr id="808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Very simple. Each attribute</a:t>
            </a:r>
            <a:r>
              <a:rPr lang="en-US" altLang="en-US" baseline="0" dirty="0" smtClean="0">
                <a:cs typeface="Arial" pitchFamily="34" charset="0"/>
              </a:rPr>
              <a:t> of the entity becomes a column (field) of the resulting relation. The identifier of the entity becomes a primary key in the relation.</a:t>
            </a:r>
            <a:endParaRPr lang="en-US" altLang="en-US" dirty="0" smtClean="0">
              <a:cs typeface="Arial" pitchFamily="34" charset="0"/>
            </a:endParaRPr>
          </a:p>
        </p:txBody>
      </p:sp>
    </p:spTree>
    <p:extLst>
      <p:ext uri="{BB962C8B-B14F-4D97-AF65-F5344CB8AC3E}">
        <p14:creationId xmlns:p14="http://schemas.microsoft.com/office/powerpoint/2010/main" val="2932983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 bit</a:t>
            </a:r>
            <a:r>
              <a:rPr lang="en-US" altLang="en-US" baseline="0" dirty="0" smtClean="0">
                <a:cs typeface="Arial" pitchFamily="34" charset="0"/>
              </a:rPr>
              <a:t> more complex. Although conceptually you can have a composite attribute, there is no such thing as a “composite column” or “composite field” in relational databases. So, the component attributes become individual columns. As you can see, there is no field called “Customer Address” in the relation, just its components.</a:t>
            </a:r>
            <a:endParaRPr lang="en-US" altLang="en-US" dirty="0" smtClean="0">
              <a:cs typeface="Arial" pitchFamily="34" charset="0"/>
            </a:endParaRPr>
          </a:p>
        </p:txBody>
      </p:sp>
    </p:spTree>
    <p:extLst>
      <p:ext uri="{BB962C8B-B14F-4D97-AF65-F5344CB8AC3E}">
        <p14:creationId xmlns:p14="http://schemas.microsoft.com/office/powerpoint/2010/main" val="2786490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Multivalued attributes in E-R</a:t>
            </a:r>
            <a:r>
              <a:rPr lang="en-US" baseline="0" dirty="0" smtClean="0"/>
              <a:t> models must be converted to separate relations in the logical database design. This is because there is no such thing as a multivalued attribute in relational databases. Remember the rules for 1</a:t>
            </a:r>
            <a:r>
              <a:rPr lang="en-US" baseline="30000" dirty="0" smtClean="0"/>
              <a:t>st</a:t>
            </a:r>
            <a:r>
              <a:rPr lang="en-US" baseline="0" dirty="0" smtClean="0"/>
              <a:t> normal form.</a:t>
            </a:r>
          </a:p>
          <a:p>
            <a:endParaRPr lang="en-US" baseline="0" dirty="0" smtClean="0"/>
          </a:p>
          <a:p>
            <a:r>
              <a:rPr lang="en-US" baseline="0" dirty="0" smtClean="0"/>
              <a:t>In this case, there is a one-to-many relationship in the final database structure. The Employee Skill relation has a composite primary key (</a:t>
            </a:r>
            <a:r>
              <a:rPr lang="en-US" baseline="0" dirty="0" err="1" smtClean="0"/>
              <a:t>EmployeeID</a:t>
            </a:r>
            <a:r>
              <a:rPr lang="en-US" baseline="0" dirty="0" smtClean="0"/>
              <a:t> and Skill). The </a:t>
            </a:r>
            <a:r>
              <a:rPr lang="en-US" baseline="0" dirty="0" err="1" smtClean="0"/>
              <a:t>EmployeeID</a:t>
            </a:r>
            <a:r>
              <a:rPr lang="en-US" baseline="0" dirty="0" smtClean="0"/>
              <a:t> portion of this composite primary key is also a foreign key to the Employee table.</a:t>
            </a:r>
            <a:endParaRPr lang="en-US" dirty="0"/>
          </a:p>
        </p:txBody>
      </p:sp>
    </p:spTree>
    <p:extLst>
      <p:ext uri="{BB962C8B-B14F-4D97-AF65-F5344CB8AC3E}">
        <p14:creationId xmlns:p14="http://schemas.microsoft.com/office/powerpoint/2010/main" val="2703350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50938" y="692150"/>
            <a:ext cx="4556125" cy="3416300"/>
          </a:xfrm>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62559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150938" y="692150"/>
            <a:ext cx="4556125" cy="3416300"/>
          </a:xfrm>
          <a:ln/>
        </p:spPr>
      </p:sp>
      <p:sp>
        <p:nvSpPr>
          <p:cNvPr id="839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Recall that double lines depict weak entities and identifying relationships.</a:t>
            </a:r>
          </a:p>
        </p:txBody>
      </p:sp>
    </p:spTree>
    <p:extLst>
      <p:ext uri="{BB962C8B-B14F-4D97-AF65-F5344CB8AC3E}">
        <p14:creationId xmlns:p14="http://schemas.microsoft.com/office/powerpoint/2010/main" val="3337329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If a foreign</a:t>
            </a:r>
            <a:r>
              <a:rPr lang="en-US" baseline="0" dirty="0" smtClean="0"/>
              <a:t> key is null, this implies an “optional one” in the 1:N relationship. But for weak entities this will never be the case. The weak entity cannot exist without its corresponding strong entity.</a:t>
            </a:r>
          </a:p>
          <a:p>
            <a:endParaRPr lang="en-US" baseline="0" dirty="0" smtClean="0"/>
          </a:p>
          <a:p>
            <a:r>
              <a:rPr lang="en-US" baseline="0" dirty="0" smtClean="0"/>
              <a:t>Note the assumption above. We assume that each dependent of an employee must have a unique name (first, middle, and last). Otherwise the fields comprising the composite primary key would not be unique, violating the rules of a relation.</a:t>
            </a:r>
            <a:endParaRPr lang="en-US" dirty="0"/>
          </a:p>
        </p:txBody>
      </p:sp>
    </p:spTree>
    <p:extLst>
      <p:ext uri="{BB962C8B-B14F-4D97-AF65-F5344CB8AC3E}">
        <p14:creationId xmlns:p14="http://schemas.microsoft.com/office/powerpoint/2010/main" val="1729240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1150938" y="692150"/>
            <a:ext cx="4556125" cy="3416300"/>
          </a:xfrm>
          <a:ln/>
        </p:spPr>
      </p:sp>
      <p:sp>
        <p:nvSpPr>
          <p:cNvPr id="849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3970119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1150938" y="692150"/>
            <a:ext cx="4556125" cy="3416300"/>
          </a:xfrm>
          <a:ln/>
        </p:spPr>
      </p:sp>
      <p:sp>
        <p:nvSpPr>
          <p:cNvPr id="860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Because of the mandatory one in the relationship, we could have modelled ORDER as a weak entity and Submits</a:t>
            </a:r>
            <a:r>
              <a:rPr lang="en-US" altLang="en-US" baseline="0" dirty="0" smtClean="0">
                <a:cs typeface="Arial" pitchFamily="34" charset="0"/>
              </a:rPr>
              <a:t> as an identifying relationship.</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In E-R diagrams, we generally don’t depict the idea of a “foreign key”. This is because the only purpose of a foreign key is to implement the relationship; it is not a meaningful piece of data in itself.</a:t>
            </a:r>
            <a:endParaRPr lang="en-US" altLang="en-US" dirty="0" smtClean="0">
              <a:cs typeface="Arial" pitchFamily="34" charset="0"/>
            </a:endParaRPr>
          </a:p>
        </p:txBody>
      </p:sp>
    </p:spTree>
    <p:extLst>
      <p:ext uri="{BB962C8B-B14F-4D97-AF65-F5344CB8AC3E}">
        <p14:creationId xmlns:p14="http://schemas.microsoft.com/office/powerpoint/2010/main" val="233239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All relations are tables, but not all tables</a:t>
            </a:r>
            <a:r>
              <a:rPr lang="en-US" altLang="en-US" baseline="0" dirty="0" smtClean="0">
                <a:cs typeface="Arial" pitchFamily="34" charset="0"/>
              </a:rPr>
              <a:t> are relations. Think of a “table” as simply being a grid with rows and columns. In this sense, a spreadsheet could be a “table”. To qualify as a relation, each row would need to be unique, which implies that each row needs to have a primary key.</a:t>
            </a:r>
            <a:endParaRPr lang="en-US" altLang="en-US" dirty="0" smtClean="0">
              <a:cs typeface="Arial" pitchFamily="34" charset="0"/>
            </a:endParaRPr>
          </a:p>
        </p:txBody>
      </p:sp>
    </p:spTree>
    <p:extLst>
      <p:ext uri="{BB962C8B-B14F-4D97-AF65-F5344CB8AC3E}">
        <p14:creationId xmlns:p14="http://schemas.microsoft.com/office/powerpoint/2010/main" val="6479367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2669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Note that any</a:t>
            </a:r>
            <a:r>
              <a:rPr lang="en-US" baseline="0" dirty="0" smtClean="0"/>
              <a:t> time you have a many-to-many relationship, whether or not it contains its own attributes, it must be implemented as a separate relation (table). Often this is called an intersection table or junction table.</a:t>
            </a:r>
          </a:p>
          <a:p>
            <a:endParaRPr lang="en-US" baseline="0" dirty="0" smtClean="0"/>
          </a:p>
          <a:p>
            <a:r>
              <a:rPr lang="en-US" baseline="0" dirty="0" smtClean="0"/>
              <a:t>In this example, the new table’s primary key is a composite, formed by two foreign keys, one to each of the entities comprising the M:N relationship (Employee and Course).</a:t>
            </a:r>
            <a:endParaRPr lang="en-US" dirty="0"/>
          </a:p>
        </p:txBody>
      </p:sp>
    </p:spTree>
    <p:extLst>
      <p:ext uri="{BB962C8B-B14F-4D97-AF65-F5344CB8AC3E}">
        <p14:creationId xmlns:p14="http://schemas.microsoft.com/office/powerpoint/2010/main" val="34778053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Although 1 – to - 1 relationships are less common than 1:N or M:N, they still can occur. This E-R diagram shows that a nurse could be in charge of at most one care center,</a:t>
            </a:r>
            <a:r>
              <a:rPr lang="en-US" baseline="0" dirty="0" smtClean="0"/>
              <a:t> and that each care center must have exactly one nurse in charge.</a:t>
            </a:r>
            <a:r>
              <a:rPr lang="en-US" dirty="0" smtClean="0"/>
              <a:t> </a:t>
            </a:r>
            <a:endParaRPr lang="en-US" dirty="0"/>
          </a:p>
        </p:txBody>
      </p:sp>
    </p:spTree>
    <p:extLst>
      <p:ext uri="{BB962C8B-B14F-4D97-AF65-F5344CB8AC3E}">
        <p14:creationId xmlns:p14="http://schemas.microsoft.com/office/powerpoint/2010/main" val="2901062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So, since the care</a:t>
            </a:r>
            <a:r>
              <a:rPr lang="en-US" baseline="0" dirty="0" smtClean="0"/>
              <a:t> center must have a charge nurse, this means the foreign key in this relationship goes into the Care Center table. Also, because of the mandatory one in the relationship, this must mean that the </a:t>
            </a:r>
            <a:r>
              <a:rPr lang="en-US" baseline="0" dirty="0" err="1" smtClean="0"/>
              <a:t>NurseInCharge</a:t>
            </a:r>
            <a:r>
              <a:rPr lang="en-US" baseline="0" dirty="0" smtClean="0"/>
              <a:t> field can never have a null value.</a:t>
            </a:r>
            <a:endParaRPr lang="en-US" dirty="0"/>
          </a:p>
        </p:txBody>
      </p:sp>
    </p:spTree>
    <p:extLst>
      <p:ext uri="{BB962C8B-B14F-4D97-AF65-F5344CB8AC3E}">
        <p14:creationId xmlns:p14="http://schemas.microsoft.com/office/powerpoint/2010/main" val="11613440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1150938" y="692150"/>
            <a:ext cx="4556125" cy="3416300"/>
          </a:xfrm>
          <a:ln/>
        </p:spPr>
      </p:sp>
      <p:sp>
        <p:nvSpPr>
          <p:cNvPr id="870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As we saw in chapter 2, M:N relationships can also be modeled as associative entities. Sometimes this is preferable. Associative entities will map onto intersection tables in the resulting logical database design.</a:t>
            </a:r>
          </a:p>
        </p:txBody>
      </p:sp>
    </p:spTree>
    <p:extLst>
      <p:ext uri="{BB962C8B-B14F-4D97-AF65-F5344CB8AC3E}">
        <p14:creationId xmlns:p14="http://schemas.microsoft.com/office/powerpoint/2010/main" val="3440978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1150938" y="692150"/>
            <a:ext cx="4556125" cy="3416300"/>
          </a:xfrm>
          <a:ln/>
        </p:spPr>
      </p:sp>
      <p:sp>
        <p:nvSpPr>
          <p:cNvPr id="880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Order Line, which implements</a:t>
            </a:r>
            <a:r>
              <a:rPr lang="en-US" altLang="en-US" baseline="0" dirty="0" smtClean="0">
                <a:cs typeface="Arial" pitchFamily="34" charset="0"/>
              </a:rPr>
              <a:t> a M:N relationship between Order and Product, is explicitly modelled as an associative entity.</a:t>
            </a:r>
            <a:endParaRPr lang="en-US" altLang="en-US" dirty="0" smtClean="0">
              <a:cs typeface="Arial" pitchFamily="34" charset="0"/>
            </a:endParaRPr>
          </a:p>
        </p:txBody>
      </p:sp>
    </p:spTree>
    <p:extLst>
      <p:ext uri="{BB962C8B-B14F-4D97-AF65-F5344CB8AC3E}">
        <p14:creationId xmlns:p14="http://schemas.microsoft.com/office/powerpoint/2010/main" val="3071770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resulting intersection table connects</a:t>
            </a:r>
            <a:r>
              <a:rPr lang="en-US" baseline="0" dirty="0" smtClean="0"/>
              <a:t> orders to products. The same would have been true if there was just a M:N relationship (instead of an associative entity) in the E-R model.</a:t>
            </a:r>
          </a:p>
          <a:p>
            <a:endParaRPr lang="en-US" baseline="0" dirty="0" smtClean="0"/>
          </a:p>
          <a:p>
            <a:r>
              <a:rPr lang="en-US" baseline="0" dirty="0" smtClean="0"/>
              <a:t>So, mapping associative entities to relational databases is essentially identical to mapping M:N relationships to relational databases.</a:t>
            </a:r>
            <a:endParaRPr lang="en-US" dirty="0"/>
          </a:p>
        </p:txBody>
      </p:sp>
    </p:spTree>
    <p:extLst>
      <p:ext uri="{BB962C8B-B14F-4D97-AF65-F5344CB8AC3E}">
        <p14:creationId xmlns:p14="http://schemas.microsoft.com/office/powerpoint/2010/main" val="40311482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1150938" y="692150"/>
            <a:ext cx="4556125" cy="3416300"/>
          </a:xfrm>
          <a:ln/>
        </p:spPr>
      </p:sp>
      <p:sp>
        <p:nvSpPr>
          <p:cNvPr id="89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In this case, the associative</a:t>
            </a:r>
            <a:r>
              <a:rPr lang="en-US" altLang="en-US" baseline="0" dirty="0" smtClean="0">
                <a:cs typeface="Arial" pitchFamily="34" charset="0"/>
              </a:rPr>
              <a:t> entity has its own identifier…..</a:t>
            </a:r>
            <a:endParaRPr lang="en-US" altLang="en-US" dirty="0" smtClean="0">
              <a:cs typeface="Arial" pitchFamily="34" charset="0"/>
            </a:endParaRPr>
          </a:p>
        </p:txBody>
      </p:sp>
    </p:spTree>
    <p:extLst>
      <p:ext uri="{BB962C8B-B14F-4D97-AF65-F5344CB8AC3E}">
        <p14:creationId xmlns:p14="http://schemas.microsoft.com/office/powerpoint/2010/main" val="6513062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1150938" y="692150"/>
            <a:ext cx="4556125" cy="3416300"/>
          </a:xfrm>
          <a:ln/>
        </p:spPr>
      </p:sp>
      <p:sp>
        <p:nvSpPr>
          <p:cNvPr id="901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…thus, the foreign keys of the resulting intersection relation are not part of the primary key.</a:t>
            </a:r>
          </a:p>
        </p:txBody>
      </p:sp>
    </p:spTree>
    <p:extLst>
      <p:ext uri="{BB962C8B-B14F-4D97-AF65-F5344CB8AC3E}">
        <p14:creationId xmlns:p14="http://schemas.microsoft.com/office/powerpoint/2010/main" val="1081907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1150938" y="692150"/>
            <a:ext cx="4556125" cy="3416300"/>
          </a:xfrm>
          <a:ln/>
        </p:spPr>
      </p:sp>
      <p:sp>
        <p:nvSpPr>
          <p:cNvPr id="911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2857802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People often confuse the term “relation” with the term “relationship”. A relation is a table that follows certain rules, and refers to actual relational database</a:t>
            </a:r>
            <a:r>
              <a:rPr lang="en-US" altLang="en-US" baseline="0" dirty="0" smtClean="0">
                <a:cs typeface="Arial" pitchFamily="34" charset="0"/>
              </a:rPr>
              <a:t> architecture</a:t>
            </a:r>
            <a:r>
              <a:rPr lang="en-US" altLang="en-US" dirty="0" smtClean="0">
                <a:cs typeface="Arial" pitchFamily="34" charset="0"/>
              </a:rPr>
              <a:t>. A relationship is a conceptual term that</a:t>
            </a:r>
            <a:r>
              <a:rPr lang="en-US" altLang="en-US" baseline="0" dirty="0" smtClean="0">
                <a:cs typeface="Arial" pitchFamily="34" charset="0"/>
              </a:rPr>
              <a:t> refers to how entities relate to each other. The ER concept of relationship will be implemented by primary and foreign keys connecting the database’s relations.</a:t>
            </a:r>
            <a:endParaRPr lang="en-US" altLang="en-US" dirty="0" smtClean="0">
              <a:cs typeface="Arial" pitchFamily="34" charset="0"/>
            </a:endParaRPr>
          </a:p>
        </p:txBody>
      </p:sp>
    </p:spTree>
    <p:extLst>
      <p:ext uri="{BB962C8B-B14F-4D97-AF65-F5344CB8AC3E}">
        <p14:creationId xmlns:p14="http://schemas.microsoft.com/office/powerpoint/2010/main" val="39268037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1150938" y="692150"/>
            <a:ext cx="4556125" cy="3416300"/>
          </a:xfrm>
          <a:ln/>
        </p:spPr>
      </p:sp>
      <p:sp>
        <p:nvSpPr>
          <p:cNvPr id="921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The E-R diagram involves a one-to-many relationship. Thus, the foreign ley is in the same table as the primary key. This is often called a “recursive” key because it points at records in the same table.</a:t>
            </a:r>
          </a:p>
          <a:p>
            <a:pPr eaLnBrk="1" hangingPunct="1"/>
            <a:endParaRPr lang="en-US" altLang="en-US" dirty="0" smtClean="0">
              <a:cs typeface="Arial" pitchFamily="34" charset="0"/>
            </a:endParaRPr>
          </a:p>
          <a:p>
            <a:pPr eaLnBrk="1" hangingPunct="1"/>
            <a:r>
              <a:rPr lang="en-US" altLang="en-US" dirty="0" smtClean="0">
                <a:cs typeface="Arial" pitchFamily="34" charset="0"/>
              </a:rPr>
              <a:t>Because of the optional relationship,</a:t>
            </a:r>
            <a:r>
              <a:rPr lang="en-US" altLang="en-US" baseline="0" dirty="0" smtClean="0">
                <a:cs typeface="Arial" pitchFamily="34" charset="0"/>
              </a:rPr>
              <a:t> it is possible for an employee not to have any supervisor. Therefore, the </a:t>
            </a:r>
            <a:r>
              <a:rPr lang="en-US" altLang="en-US" baseline="0" dirty="0" err="1" smtClean="0">
                <a:cs typeface="Arial" pitchFamily="34" charset="0"/>
              </a:rPr>
              <a:t>ManagerID</a:t>
            </a:r>
            <a:r>
              <a:rPr lang="en-US" altLang="en-US" baseline="0" dirty="0" smtClean="0">
                <a:cs typeface="Arial" pitchFamily="34" charset="0"/>
              </a:rPr>
              <a:t> field could be null.</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This structure is an example of storing hierarchies. It enables the representation of a supervisor who has subordinates, and these subordinates could in turn manage other subordinates, etc.</a:t>
            </a:r>
            <a:endParaRPr lang="en-US" altLang="en-US" dirty="0" smtClean="0">
              <a:cs typeface="Arial" pitchFamily="34" charset="0"/>
            </a:endParaRPr>
          </a:p>
        </p:txBody>
      </p:sp>
    </p:spTree>
    <p:extLst>
      <p:ext uri="{BB962C8B-B14F-4D97-AF65-F5344CB8AC3E}">
        <p14:creationId xmlns:p14="http://schemas.microsoft.com/office/powerpoint/2010/main" val="22141423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1150938" y="692150"/>
            <a:ext cx="4556125" cy="3416300"/>
          </a:xfrm>
          <a:ln/>
        </p:spPr>
      </p:sp>
      <p:sp>
        <p:nvSpPr>
          <p:cNvPr id="931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As always, any many-to-many relationship requires a separate table (relation). </a:t>
            </a:r>
          </a:p>
          <a:p>
            <a:pPr eaLnBrk="1" hangingPunct="1"/>
            <a:endParaRPr lang="en-US" altLang="en-US" dirty="0" smtClean="0">
              <a:cs typeface="Arial" pitchFamily="34" charset="0"/>
            </a:endParaRPr>
          </a:p>
          <a:p>
            <a:pPr eaLnBrk="1" hangingPunct="1"/>
            <a:r>
              <a:rPr lang="en-US" altLang="en-US" dirty="0" smtClean="0">
                <a:cs typeface="Arial" pitchFamily="34" charset="0"/>
              </a:rPr>
              <a:t>Bill-of-materials is another classic example of representing hierarchies in a database. An</a:t>
            </a:r>
            <a:r>
              <a:rPr lang="en-US" altLang="en-US" baseline="0" dirty="0" smtClean="0">
                <a:cs typeface="Arial" pitchFamily="34" charset="0"/>
              </a:rPr>
              <a:t> item may have sub-items, which could in turn have other sub-items, etc. However, there is a difference between this and the employees example from earlier. A given employee can have only one direct manager (1:N). But a component could conceivable be part of many other items (M:N).</a:t>
            </a:r>
            <a:endParaRPr lang="en-US" altLang="en-US" dirty="0" smtClean="0">
              <a:cs typeface="Arial" pitchFamily="34" charset="0"/>
            </a:endParaRPr>
          </a:p>
        </p:txBody>
      </p:sp>
    </p:spTree>
    <p:extLst>
      <p:ext uri="{BB962C8B-B14F-4D97-AF65-F5344CB8AC3E}">
        <p14:creationId xmlns:p14="http://schemas.microsoft.com/office/powerpoint/2010/main" val="21118871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1150938" y="692150"/>
            <a:ext cx="4556125" cy="3416300"/>
          </a:xfrm>
          <a:ln/>
        </p:spPr>
      </p:sp>
      <p:sp>
        <p:nvSpPr>
          <p:cNvPr id="942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15003794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1150938" y="692150"/>
            <a:ext cx="4556125" cy="3416300"/>
          </a:xfrm>
          <a:ln/>
        </p:spPr>
      </p:sp>
      <p:sp>
        <p:nvSpPr>
          <p:cNvPr id="952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Note that this ER diagram shows that a given physician can give a particular treatment to a particular patient, and that this could happen more than once. </a:t>
            </a:r>
          </a:p>
        </p:txBody>
      </p:sp>
    </p:spTree>
    <p:extLst>
      <p:ext uri="{BB962C8B-B14F-4D97-AF65-F5344CB8AC3E}">
        <p14:creationId xmlns:p14="http://schemas.microsoft.com/office/powerpoint/2010/main" val="23334995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1150938" y="692150"/>
            <a:ext cx="4556125" cy="3416300"/>
          </a:xfrm>
          <a:ln/>
        </p:spPr>
      </p:sp>
      <p:sp>
        <p:nvSpPr>
          <p:cNvPr id="962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is why the primary key of the Patient Treatment table needs more than just the three foreign keys to Physician, Treatment, and Patient. This is why date and time are part of the primary key. But this creates</a:t>
            </a:r>
            <a:r>
              <a:rPr lang="en-US" altLang="en-US" baseline="0" dirty="0" smtClean="0">
                <a:cs typeface="Arial" pitchFamily="34" charset="0"/>
              </a:rPr>
              <a:t> a primary key consisting of five separate columns.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Suppose later we were to create a table that depends on patient treatment. If we did this, then that table would have a five-field foreign key! Very cumbersome.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So, the solution would be to have a surrogate primary key. If you have large composite primary keys, this is an indicator that a surrogate key is preferable.</a:t>
            </a:r>
            <a:endParaRPr lang="en-US" altLang="en-US" dirty="0" smtClean="0">
              <a:cs typeface="Arial" pitchFamily="34" charset="0"/>
            </a:endParaRPr>
          </a:p>
        </p:txBody>
      </p:sp>
    </p:spTree>
    <p:extLst>
      <p:ext uri="{BB962C8B-B14F-4D97-AF65-F5344CB8AC3E}">
        <p14:creationId xmlns:p14="http://schemas.microsoft.com/office/powerpoint/2010/main" val="25815244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1150938" y="692150"/>
            <a:ext cx="4556125" cy="3416300"/>
          </a:xfrm>
          <a:ln/>
        </p:spPr>
      </p:sp>
      <p:sp>
        <p:nvSpPr>
          <p:cNvPr id="1003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The previous slides showed how to map an E-R model to a relational database design. If you follow these mappings, then your result will be a well-structured database. But if you just start by creating tables without considering the ER rules, then you will likely get a database that is not well-structured. These databases could</a:t>
            </a:r>
            <a:r>
              <a:rPr lang="en-US" altLang="en-US" baseline="0" dirty="0" smtClean="0">
                <a:cs typeface="Arial" pitchFamily="34" charset="0"/>
              </a:rPr>
              <a:t> cause anomalies because of data duplication. In the next several slides we’ll see how to correct these anomalies through a process called “normalization”.</a:t>
            </a:r>
            <a:endParaRPr lang="en-US" altLang="en-US" dirty="0" smtClean="0">
              <a:cs typeface="Arial" pitchFamily="34" charset="0"/>
            </a:endParaRPr>
          </a:p>
        </p:txBody>
      </p:sp>
    </p:spTree>
    <p:extLst>
      <p:ext uri="{BB962C8B-B14F-4D97-AF65-F5344CB8AC3E}">
        <p14:creationId xmlns:p14="http://schemas.microsoft.com/office/powerpoint/2010/main" val="18678598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1150938" y="692150"/>
            <a:ext cx="4556125" cy="3416300"/>
          </a:xfrm>
          <a:ln/>
        </p:spPr>
      </p:sp>
      <p:sp>
        <p:nvSpPr>
          <p:cNvPr id="1013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36334572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1150938" y="692150"/>
            <a:ext cx="4556125" cy="3416300"/>
          </a:xfrm>
          <a:ln/>
        </p:spPr>
      </p:sp>
      <p:sp>
        <p:nvSpPr>
          <p:cNvPr id="1024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is a relation. But it is not a well-structured relation. </a:t>
            </a:r>
          </a:p>
        </p:txBody>
      </p:sp>
    </p:spTree>
    <p:extLst>
      <p:ext uri="{BB962C8B-B14F-4D97-AF65-F5344CB8AC3E}">
        <p14:creationId xmlns:p14="http://schemas.microsoft.com/office/powerpoint/2010/main" val="19262970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1150938" y="692150"/>
            <a:ext cx="4556125" cy="3416300"/>
          </a:xfrm>
          <a:ln/>
        </p:spPr>
      </p:sp>
      <p:sp>
        <p:nvSpPr>
          <p:cNvPr id="1034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41845589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150938" y="692150"/>
            <a:ext cx="4556125" cy="3416300"/>
          </a:xfrm>
          <a:ln/>
        </p:spPr>
      </p:sp>
      <p:sp>
        <p:nvSpPr>
          <p:cNvPr id="1054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2775282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Keys are to databases as identifiers are to E-R models.</a:t>
            </a:r>
          </a:p>
        </p:txBody>
      </p:sp>
    </p:spTree>
    <p:extLst>
      <p:ext uri="{BB962C8B-B14F-4D97-AF65-F5344CB8AC3E}">
        <p14:creationId xmlns:p14="http://schemas.microsoft.com/office/powerpoint/2010/main" val="3522393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xfrm>
            <a:off x="1150938" y="692150"/>
            <a:ext cx="4556125" cy="3416300"/>
          </a:xfrm>
          <a:ln/>
        </p:spPr>
      </p:sp>
      <p:sp>
        <p:nvSpPr>
          <p:cNvPr id="1044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It is important that a database reach third normal form. Boyce-</a:t>
            </a:r>
            <a:r>
              <a:rPr lang="en-US" altLang="en-US" dirty="0" err="1" smtClean="0">
                <a:cs typeface="Arial" pitchFamily="34" charset="0"/>
              </a:rPr>
              <a:t>Codd</a:t>
            </a:r>
            <a:r>
              <a:rPr lang="en-US" altLang="en-US" dirty="0" smtClean="0">
                <a:cs typeface="Arial" pitchFamily="34" charset="0"/>
              </a:rPr>
              <a:t>, fourth, and fifth are of</a:t>
            </a:r>
            <a:r>
              <a:rPr lang="en-US" altLang="en-US" baseline="0" dirty="0" smtClean="0">
                <a:cs typeface="Arial" pitchFamily="34" charset="0"/>
              </a:rPr>
              <a:t> theoretical interest, but not generally considered vital for qualifying as a set of well-structured relations.</a:t>
            </a:r>
            <a:endParaRPr lang="en-US" altLang="en-US" dirty="0" smtClean="0">
              <a:cs typeface="Arial" pitchFamily="34" charset="0"/>
            </a:endParaRPr>
          </a:p>
        </p:txBody>
      </p:sp>
    </p:spTree>
    <p:extLst>
      <p:ext uri="{BB962C8B-B14F-4D97-AF65-F5344CB8AC3E}">
        <p14:creationId xmlns:p14="http://schemas.microsoft.com/office/powerpoint/2010/main" val="873007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xfrm>
            <a:off x="1150938" y="692150"/>
            <a:ext cx="4556125" cy="3416300"/>
          </a:xfrm>
          <a:ln/>
        </p:spPr>
      </p:sp>
      <p:sp>
        <p:nvSpPr>
          <p:cNvPr id="1064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18105885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xfrm>
            <a:off x="1150938" y="692150"/>
            <a:ext cx="4556125" cy="3416300"/>
          </a:xfrm>
          <a:ln/>
        </p:spPr>
      </p:sp>
      <p:sp>
        <p:nvSpPr>
          <p:cNvPr id="1075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table is not a relation. Note the blank</a:t>
            </a:r>
            <a:r>
              <a:rPr lang="en-US" altLang="en-US" baseline="0" dirty="0" smtClean="0">
                <a:cs typeface="Arial" pitchFamily="34" charset="0"/>
              </a:rPr>
              <a:t> </a:t>
            </a:r>
            <a:r>
              <a:rPr lang="en-US" altLang="en-US" baseline="0" dirty="0" err="1" smtClean="0">
                <a:cs typeface="Arial" pitchFamily="34" charset="0"/>
              </a:rPr>
              <a:t>OrderID</a:t>
            </a:r>
            <a:r>
              <a:rPr lang="en-US" altLang="en-US" baseline="0" dirty="0" smtClean="0">
                <a:cs typeface="Arial" pitchFamily="34" charset="0"/>
              </a:rPr>
              <a:t> field. Also, we don’t explicitly see the customer or order date for the second, third, and fifth rows. You can imagine seeing something like this in a spreadsheet and inferring that the second and third rows correspond with order 1006. But this is not sufficient for a database.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Basically, we here are violating the principle of “no multivalued attributes”. It’s as if </a:t>
            </a:r>
            <a:r>
              <a:rPr lang="en-US" altLang="en-US" baseline="0" dirty="0" err="1" smtClean="0">
                <a:cs typeface="Arial" pitchFamily="34" charset="0"/>
              </a:rPr>
              <a:t>OrderID</a:t>
            </a:r>
            <a:r>
              <a:rPr lang="en-US" altLang="en-US" baseline="0" dirty="0" smtClean="0">
                <a:cs typeface="Arial" pitchFamily="34" charset="0"/>
              </a:rPr>
              <a:t> 1006 has “</a:t>
            </a:r>
            <a:r>
              <a:rPr lang="en-US" altLang="en-US" baseline="0" dirty="0" err="1" smtClean="0">
                <a:cs typeface="Arial" pitchFamily="34" charset="0"/>
              </a:rPr>
              <a:t>ProductID</a:t>
            </a:r>
            <a:r>
              <a:rPr lang="en-US" altLang="en-US" baseline="0" dirty="0" smtClean="0">
                <a:cs typeface="Arial" pitchFamily="34" charset="0"/>
              </a:rPr>
              <a:t>” equaling 7, 5, and 4. You can’t have that in a true relation.</a:t>
            </a:r>
            <a:endParaRPr lang="en-US" altLang="en-US" dirty="0" smtClean="0">
              <a:cs typeface="Arial" pitchFamily="34" charset="0"/>
            </a:endParaRPr>
          </a:p>
        </p:txBody>
      </p:sp>
    </p:spTree>
    <p:extLst>
      <p:ext uri="{BB962C8B-B14F-4D97-AF65-F5344CB8AC3E}">
        <p14:creationId xmlns:p14="http://schemas.microsoft.com/office/powerpoint/2010/main" val="39526859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xfrm>
            <a:off x="1150938" y="692150"/>
            <a:ext cx="4556125" cy="3416300"/>
          </a:xfrm>
          <a:ln/>
        </p:spPr>
      </p:sp>
      <p:sp>
        <p:nvSpPr>
          <p:cNvPr id="1085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Now we have a true relation. It is in first normal form. But note the data duplication. This will cause anomalies.</a:t>
            </a:r>
          </a:p>
        </p:txBody>
      </p:sp>
    </p:spTree>
    <p:extLst>
      <p:ext uri="{BB962C8B-B14F-4D97-AF65-F5344CB8AC3E}">
        <p14:creationId xmlns:p14="http://schemas.microsoft.com/office/powerpoint/2010/main" val="20720799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xfrm>
            <a:off x="1150938" y="692150"/>
            <a:ext cx="4556125" cy="3416300"/>
          </a:xfrm>
          <a:ln/>
        </p:spPr>
      </p:sp>
      <p:sp>
        <p:nvSpPr>
          <p:cNvPr id="1095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26804531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1150938" y="692150"/>
            <a:ext cx="4556125" cy="3416300"/>
          </a:xfrm>
          <a:ln/>
        </p:spPr>
      </p:sp>
      <p:sp>
        <p:nvSpPr>
          <p:cNvPr id="1105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40234681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xfrm>
            <a:off x="1150938" y="692150"/>
            <a:ext cx="4556125" cy="3416300"/>
          </a:xfrm>
          <a:ln/>
        </p:spPr>
      </p:sp>
      <p:sp>
        <p:nvSpPr>
          <p:cNvPr id="1136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14096789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xfrm>
            <a:off x="1150938" y="692150"/>
            <a:ext cx="4556125" cy="3416300"/>
          </a:xfrm>
          <a:ln/>
        </p:spPr>
      </p:sp>
      <p:sp>
        <p:nvSpPr>
          <p:cNvPr id="1116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So, in</a:t>
            </a:r>
            <a:r>
              <a:rPr lang="en-US" altLang="en-US" baseline="0" dirty="0" smtClean="0">
                <a:cs typeface="Arial" pitchFamily="34" charset="0"/>
              </a:rPr>
              <a:t> this one relation, there are both partial and transitive dependencies. Because of partial dependencies, the relation is not in 2</a:t>
            </a:r>
            <a:r>
              <a:rPr lang="en-US" altLang="en-US" baseline="30000" dirty="0" smtClean="0">
                <a:cs typeface="Arial" pitchFamily="34" charset="0"/>
              </a:rPr>
              <a:t>nd</a:t>
            </a:r>
            <a:r>
              <a:rPr lang="en-US" altLang="en-US" baseline="0" dirty="0" smtClean="0">
                <a:cs typeface="Arial" pitchFamily="34" charset="0"/>
              </a:rPr>
              <a:t> normal form. So, our first step is to remove the partial dependencies by splitting the table into three, one for orders, one for products, and one for order line.</a:t>
            </a:r>
            <a:endParaRPr lang="en-US" altLang="en-US" dirty="0" smtClean="0">
              <a:cs typeface="Arial" pitchFamily="34" charset="0"/>
            </a:endParaRPr>
          </a:p>
        </p:txBody>
      </p:sp>
    </p:spTree>
    <p:extLst>
      <p:ext uri="{BB962C8B-B14F-4D97-AF65-F5344CB8AC3E}">
        <p14:creationId xmlns:p14="http://schemas.microsoft.com/office/powerpoint/2010/main" val="19997855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xfrm>
            <a:off x="1150938" y="692150"/>
            <a:ext cx="4556125" cy="3416300"/>
          </a:xfrm>
          <a:ln/>
        </p:spPr>
      </p:sp>
      <p:sp>
        <p:nvSpPr>
          <p:cNvPr id="1126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So, now we have three separate relations. There is no partial dependency. But we still have a transitive dependency. We will fix this next by</a:t>
            </a:r>
            <a:r>
              <a:rPr lang="en-US" altLang="en-US" baseline="0" dirty="0" smtClean="0">
                <a:cs typeface="Arial" pitchFamily="34" charset="0"/>
              </a:rPr>
              <a:t> splitting customers from orders.</a:t>
            </a:r>
            <a:endParaRPr lang="en-US" altLang="en-US" dirty="0" smtClean="0">
              <a:cs typeface="Arial" pitchFamily="34" charset="0"/>
            </a:endParaRPr>
          </a:p>
        </p:txBody>
      </p:sp>
    </p:spTree>
    <p:extLst>
      <p:ext uri="{BB962C8B-B14F-4D97-AF65-F5344CB8AC3E}">
        <p14:creationId xmlns:p14="http://schemas.microsoft.com/office/powerpoint/2010/main" val="28732041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xfrm>
            <a:off x="1150938" y="692150"/>
            <a:ext cx="4556125" cy="3416300"/>
          </a:xfrm>
          <a:ln/>
        </p:spPr>
      </p:sp>
      <p:sp>
        <p:nvSpPr>
          <p:cNvPr id="1146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Finally we are at third normal form. At this point we have a well-structured database.</a:t>
            </a:r>
          </a:p>
          <a:p>
            <a:pPr eaLnBrk="1" hangingPunct="1"/>
            <a:endParaRPr lang="en-US" altLang="en-US" dirty="0" smtClean="0">
              <a:cs typeface="Arial" pitchFamily="34" charset="0"/>
            </a:endParaRPr>
          </a:p>
          <a:p>
            <a:pPr eaLnBrk="1" hangingPunct="1"/>
            <a:r>
              <a:rPr lang="en-US" altLang="en-US" dirty="0" smtClean="0">
                <a:cs typeface="Arial" pitchFamily="34" charset="0"/>
              </a:rPr>
              <a:t>Note that if we had started with a thorough</a:t>
            </a:r>
            <a:r>
              <a:rPr lang="en-US" altLang="en-US" baseline="0" dirty="0" smtClean="0">
                <a:cs typeface="Arial" pitchFamily="34" charset="0"/>
              </a:rPr>
              <a:t> ER model, we would not have wound up with one big table containing multiple themes. The original table basically had three separate entities all wrapped into a single relation (customer, product, and order). Furthermore, it hid the fact of a many-to-many relationship between orders and products.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This illustrates the danger of going straight to the logical database design without first performing the conceptual model analysis. But this sort of thing happens all to often.</a:t>
            </a:r>
            <a:endParaRPr lang="en-US" altLang="en-US" dirty="0" smtClean="0">
              <a:cs typeface="Arial" pitchFamily="34" charset="0"/>
            </a:endParaRPr>
          </a:p>
        </p:txBody>
      </p:sp>
    </p:spTree>
    <p:extLst>
      <p:ext uri="{BB962C8B-B14F-4D97-AF65-F5344CB8AC3E}">
        <p14:creationId xmlns:p14="http://schemas.microsoft.com/office/powerpoint/2010/main" val="3444922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relation on the many side of a 1:N relationship will have a foreign key that corresponds with the primary key of</a:t>
            </a:r>
            <a:r>
              <a:rPr lang="en-US" baseline="0" dirty="0" smtClean="0"/>
              <a:t> the relation on the 1 side.</a:t>
            </a:r>
          </a:p>
          <a:p>
            <a:endParaRPr lang="en-US" baseline="0" dirty="0" smtClean="0"/>
          </a:p>
          <a:p>
            <a:r>
              <a:rPr lang="en-US" baseline="0" dirty="0" smtClean="0"/>
              <a:t>Any time you have a M:N relationship between entities, this must be implemented via a separate relation, often called an “intersection table” or a “junction table”. The Order Line table is an example of a relation that implements a many-to-many relationship between orders and products. Each order may involve several products, and likewise each product could be involved in many orders.</a:t>
            </a:r>
            <a:endParaRPr lang="en-US" dirty="0"/>
          </a:p>
        </p:txBody>
      </p:sp>
    </p:spTree>
    <p:extLst>
      <p:ext uri="{BB962C8B-B14F-4D97-AF65-F5344CB8AC3E}">
        <p14:creationId xmlns:p14="http://schemas.microsoft.com/office/powerpoint/2010/main" val="15490439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xfrm>
            <a:off x="1150938" y="692150"/>
            <a:ext cx="4556125" cy="3416300"/>
          </a:xfrm>
          <a:ln/>
        </p:spPr>
      </p:sp>
      <p:sp>
        <p:nvSpPr>
          <p:cNvPr id="1157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Most medium-to-large organizations have many reasonably independent systems development activities that at some point may need to come together to create a shared database. The result is that some of the relations generated from these various processes may be redundant. This is where view integration comes in handy. But you need to be cautious about the problems that stem from these redundancies.</a:t>
            </a:r>
            <a:endParaRPr lang="en-US" altLang="en-US" dirty="0" smtClean="0">
              <a:cs typeface="Arial" pitchFamily="34" charset="0"/>
            </a:endParaRPr>
          </a:p>
        </p:txBody>
      </p:sp>
    </p:spTree>
    <p:extLst>
      <p:ext uri="{BB962C8B-B14F-4D97-AF65-F5344CB8AC3E}">
        <p14:creationId xmlns:p14="http://schemas.microsoft.com/office/powerpoint/2010/main" val="10760915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1150938" y="692150"/>
            <a:ext cx="4556125" cy="3416300"/>
          </a:xfrm>
          <a:ln/>
        </p:spPr>
      </p:sp>
      <p:sp>
        <p:nvSpPr>
          <p:cNvPr id="1024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38096555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xfrm>
            <a:off x="1150938" y="692150"/>
            <a:ext cx="4556125" cy="3416300"/>
          </a:xfrm>
          <a:ln/>
        </p:spPr>
      </p:sp>
      <p:sp>
        <p:nvSpPr>
          <p:cNvPr id="1177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lnSpc>
                <a:spcPct val="90000"/>
              </a:lnSpc>
              <a:spcAft>
                <a:spcPts val="0"/>
              </a:spcAft>
              <a:buFont typeface="Wingdings 2"/>
              <a:buNone/>
              <a:defRPr/>
            </a:pPr>
            <a:r>
              <a:rPr lang="en-US" sz="1200" dirty="0" smtClean="0">
                <a:solidFill>
                  <a:srgbClr val="000000"/>
                </a:solidFill>
                <a:effectLst>
                  <a:outerShdw blurRad="38100" dist="38100" dir="2700000" algn="tl">
                    <a:srgbClr val="FFFFFF"/>
                  </a:outerShdw>
                </a:effectLst>
              </a:rPr>
              <a:t>Enterprise</a:t>
            </a:r>
            <a:r>
              <a:rPr lang="en-US" sz="1200" baseline="0" dirty="0" smtClean="0">
                <a:solidFill>
                  <a:srgbClr val="000000"/>
                </a:solidFill>
                <a:effectLst>
                  <a:outerShdw blurRad="38100" dist="38100" dir="2700000" algn="tl">
                    <a:srgbClr val="FFFFFF"/>
                  </a:outerShdw>
                </a:effectLst>
              </a:rPr>
              <a:t> keys are p</a:t>
            </a:r>
            <a:r>
              <a:rPr lang="en-US" sz="1200" dirty="0" smtClean="0">
                <a:solidFill>
                  <a:srgbClr val="000000"/>
                </a:solidFill>
                <a:effectLst>
                  <a:outerShdw blurRad="38100" dist="38100" dir="2700000" algn="tl">
                    <a:srgbClr val="FFFFFF"/>
                  </a:outerShdw>
                </a:effectLst>
              </a:rPr>
              <a:t>rimary keys that are unique in the whole database, not just within a single relation. </a:t>
            </a:r>
            <a:r>
              <a:rPr lang="en-US" sz="1200" smtClean="0">
                <a:solidFill>
                  <a:srgbClr val="000000"/>
                </a:solidFill>
                <a:effectLst>
                  <a:outerShdw blurRad="38100" dist="38100" dir="2700000" algn="tl">
                    <a:srgbClr val="FFFFFF"/>
                  </a:outerShdw>
                </a:effectLst>
              </a:rPr>
              <a:t>This corresponds </a:t>
            </a:r>
            <a:r>
              <a:rPr lang="en-US" sz="1200" dirty="0" smtClean="0">
                <a:solidFill>
                  <a:srgbClr val="000000"/>
                </a:solidFill>
                <a:effectLst>
                  <a:outerShdw blurRad="38100" dist="38100" dir="2700000" algn="tl">
                    <a:srgbClr val="FFFFFF"/>
                  </a:outerShdw>
                </a:effectLst>
              </a:rPr>
              <a:t>with the concept of an object ID in object-oriented systems</a:t>
            </a:r>
          </a:p>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1236349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2417275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50938" y="692150"/>
            <a:ext cx="4556125" cy="3416300"/>
          </a:xfrm>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A domain definition usually consists of the following components: domain name, meaning, data type, size (or length), and allowable values or allowable range (if applicable). </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There are many ways to enforce domain constraints. One way is in the SQL for creating tables, as we will see in later chapters. Another way is for applications to enforce this prior to inserting data into the database.</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For example, in Table 4-1, you can verify that an entered date is legitimate (e.g. not Feb. 29, 2015). Or, you can verify that the unit price is a positive number.</a:t>
            </a:r>
            <a:endParaRPr lang="en-US" altLang="en-US" dirty="0" smtClean="0">
              <a:cs typeface="Arial" pitchFamily="34" charset="0"/>
            </a:endParaRPr>
          </a:p>
        </p:txBody>
      </p:sp>
    </p:spTree>
    <p:extLst>
      <p:ext uri="{BB962C8B-B14F-4D97-AF65-F5344CB8AC3E}">
        <p14:creationId xmlns:p14="http://schemas.microsoft.com/office/powerpoint/2010/main" val="1647381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Because some tables are dependent</a:t>
            </a:r>
            <a:r>
              <a:rPr lang="en-US" altLang="en-US" baseline="0" dirty="0" smtClean="0">
                <a:cs typeface="Arial" pitchFamily="34" charset="0"/>
              </a:rPr>
              <a:t> on others, it is important to control how data is to be deleted. Referential integrity rules prevent data from being deleted when there is other data dependent on it. For example, a customer will not be deleted from the database if there are existing orders that were generated by that customer. The delete rules specify how such deletions can be controlled within the database.</a:t>
            </a:r>
            <a:endParaRPr lang="en-US" altLang="en-US" dirty="0" smtClean="0">
              <a:cs typeface="Arial" pitchFamily="34" charset="0"/>
            </a:endParaRPr>
          </a:p>
        </p:txBody>
      </p:sp>
    </p:spTree>
    <p:extLst>
      <p:ext uri="{BB962C8B-B14F-4D97-AF65-F5344CB8AC3E}">
        <p14:creationId xmlns:p14="http://schemas.microsoft.com/office/powerpoint/2010/main" val="2403428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50938" y="692150"/>
            <a:ext cx="4556125" cy="3416300"/>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In the relation diagrams of this chapter, arrows between foreign and primary keys depict referential integrity constraints.</a:t>
            </a:r>
          </a:p>
        </p:txBody>
      </p:sp>
    </p:spTree>
    <p:extLst>
      <p:ext uri="{BB962C8B-B14F-4D97-AF65-F5344CB8AC3E}">
        <p14:creationId xmlns:p14="http://schemas.microsoft.com/office/powerpoint/2010/main" val="271441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3DD23A31-3112-4658-9B41-6AB791DCFFBF}" type="datetime1">
              <a:rPr lang="en-US" smtClean="0"/>
              <a:pPr>
                <a:defRPr/>
              </a:pPr>
              <a:t>10/3/2016</a:t>
            </a:fld>
            <a:endParaRPr lang="en-US" dirty="0"/>
          </a:p>
        </p:txBody>
      </p:sp>
      <p:sp>
        <p:nvSpPr>
          <p:cNvPr id="8" name="Footer Placeholder 7"/>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4671636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C12D5F97-38A0-4A0B-996D-43ABE9B677AF}" type="datetime1">
              <a:rPr lang="en-US" smtClean="0"/>
              <a:pPr>
                <a:defRPr/>
              </a:pPr>
              <a:t>10/3/2016</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42574982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20BFEBBD-84A7-4791-8C5A-8531276ED93F}" type="datetime1">
              <a:rPr lang="en-US" smtClean="0"/>
              <a:pPr>
                <a:defRPr/>
              </a:pPr>
              <a:t>10/3/2016</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0243917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C7C37221-B29D-4862-9862-F119BB6BBE23}" type="datetime1">
              <a:rPr lang="en-US" smtClean="0"/>
              <a:pPr>
                <a:defRPr/>
              </a:pPr>
              <a:t>10/3/2016</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4</a:t>
            </a:r>
            <a:endParaRPr lang="en-US" sz="1600" dirty="0"/>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4-</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19569412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35A2D9BA-22F4-4F74-B2C1-B6266E049447}" type="datetime1">
              <a:rPr lang="en-US" smtClean="0"/>
              <a:pPr>
                <a:defRPr/>
              </a:pPr>
              <a:t>10/3/2016</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4</a:t>
            </a:r>
            <a:endParaRPr lang="en-US" sz="1600" dirty="0"/>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4-</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228667610"/>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2.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p:cNvSpPr>
            <a:spLocks noGrp="1" noChangeArrowheads="1"/>
          </p:cNvSpPr>
          <p:nvPr>
            <p:ph type="subTitle" idx="1"/>
          </p:nvPr>
        </p:nvSpPr>
        <p:spPr>
          <a:xfrm>
            <a:off x="990600" y="3352800"/>
            <a:ext cx="7315200" cy="1752600"/>
          </a:xfrm>
        </p:spPr>
        <p:txBody>
          <a:bodyPr lIns="90488" tIns="44450" rIns="90488" bIns="44450">
            <a:normAutofit fontScale="85000" lnSpcReduction="20000"/>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p>
          <a:p>
            <a:pPr marL="342900" indent="-342900" algn="ctr" eaLnBrk="1" hangingPunct="1">
              <a:lnSpc>
                <a:spcPct val="90000"/>
              </a:lnSpc>
            </a:pPr>
            <a:r>
              <a:rPr lang="en-US" altLang="en-US" sz="2000" b="1" i="1" dirty="0" smtClean="0">
                <a:solidFill>
                  <a:srgbClr val="0070C0"/>
                </a:solidFill>
                <a:cs typeface="Times New Roman" pitchFamily="18" charset="0"/>
              </a:rPr>
              <a:t>Global Edition</a:t>
            </a:r>
            <a:endParaRPr lang="en-US" altLang="en-US" sz="2000" dirty="0" smtClean="0">
              <a:solidFill>
                <a:srgbClr val="0070C0"/>
              </a:solidFill>
              <a:cs typeface="Times New Roman" pitchFamily="18" charset="0"/>
            </a:endParaRPr>
          </a:p>
          <a:p>
            <a:pPr marL="342900" indent="-342900" algn="ctr" eaLnBrk="1" hangingPunct="1">
              <a:lnSpc>
                <a:spcPct val="90000"/>
              </a:lnSpc>
            </a:pP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4098" name="Rectangle 2"/>
          <p:cNvSpPr>
            <a:spLocks noGrp="1" noChangeArrowheads="1"/>
          </p:cNvSpPr>
          <p:nvPr>
            <p:ph type="title"/>
          </p:nvPr>
        </p:nvSpPr>
        <p:spPr>
          <a:xfrm>
            <a:off x="762000" y="1371600"/>
            <a:ext cx="7772400" cy="1143000"/>
          </a:xfrm>
        </p:spPr>
        <p:txBody>
          <a:bodyPr lIns="90488" tIns="44450" rIns="90488" bIns="44450">
            <a:normAutofit fontScale="90000"/>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4:</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Logical Database Design and the Relational Model</a:t>
            </a:r>
          </a:p>
        </p:txBody>
      </p:sp>
      <p:sp>
        <p:nvSpPr>
          <p:cNvPr id="4" name="矩形 3"/>
          <p:cNvSpPr/>
          <p:nvPr/>
        </p:nvSpPr>
        <p:spPr>
          <a:xfrm>
            <a:off x="2352675" y="5420410"/>
            <a:ext cx="4572000" cy="369332"/>
          </a:xfrm>
          <a:prstGeom prst="rect">
            <a:avLst/>
          </a:prstGeom>
        </p:spPr>
        <p:txBody>
          <a:bodyPr>
            <a:spAutoFit/>
          </a:bodyPr>
          <a:lstStyle/>
          <a:p>
            <a:pPr marL="342900" indent="-342900" algn="l" eaLnBrk="1" hangingPunct="1"/>
            <a:r>
              <a:rPr lang="zh-TW" altLang="en-US" b="1" dirty="0" smtClean="0">
                <a:solidFill>
                  <a:srgbClr val="162A40"/>
                </a:solidFill>
                <a:ea typeface="新細明體" panose="02020500000000000000" pitchFamily="18" charset="-120"/>
                <a:cs typeface="Times New Roman" panose="02020603050405020304" pitchFamily="18" charset="0"/>
              </a:rPr>
              <a:t>授課老師：楊立偉教授，台灣大學</a:t>
            </a:r>
            <a:r>
              <a:rPr lang="zh-TW" altLang="en-US" b="1" dirty="0">
                <a:solidFill>
                  <a:srgbClr val="162A40"/>
                </a:solidFill>
                <a:ea typeface="新細明體" panose="02020500000000000000" pitchFamily="18" charset="-120"/>
                <a:cs typeface="Times New Roman" panose="02020603050405020304" pitchFamily="18" charset="0"/>
              </a:rPr>
              <a:t>工管系</a:t>
            </a:r>
            <a:endParaRPr lang="en-US" altLang="zh-TW" b="1" dirty="0">
              <a:solidFill>
                <a:srgbClr val="162A40"/>
              </a:solidFill>
              <a:ea typeface="新細明體" panose="02020500000000000000" pitchFamily="18" charset="-12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457200" y="336550"/>
            <a:ext cx="86868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Integrity Constraints</a:t>
            </a:r>
          </a:p>
        </p:txBody>
      </p:sp>
      <p:sp>
        <p:nvSpPr>
          <p:cNvPr id="19459" name="Rectangle 3"/>
          <p:cNvSpPr>
            <a:spLocks noGrp="1" noChangeArrowheads="1"/>
          </p:cNvSpPr>
          <p:nvPr>
            <p:ph idx="1"/>
          </p:nvPr>
        </p:nvSpPr>
        <p:spPr>
          <a:xfrm>
            <a:off x="-76200" y="1187450"/>
            <a:ext cx="9220200" cy="5105400"/>
          </a:xfrm>
        </p:spPr>
        <p:txBody>
          <a:bodyPr/>
          <a:lstStyle/>
          <a:p>
            <a:pPr eaLnBrk="1" hangingPunct="1"/>
            <a:r>
              <a:rPr lang="en-US" altLang="en-US" sz="2800" b="1" dirty="0" smtClean="0">
                <a:solidFill>
                  <a:srgbClr val="000000"/>
                </a:solidFill>
              </a:rPr>
              <a:t>Referential </a:t>
            </a:r>
            <a:r>
              <a:rPr lang="en-US" altLang="en-US" sz="2800" b="1" dirty="0" smtClean="0">
                <a:solidFill>
                  <a:srgbClr val="000000"/>
                </a:solidFill>
              </a:rPr>
              <a:t>Integrity</a:t>
            </a:r>
            <a:r>
              <a:rPr lang="zh-TW" altLang="en-US" sz="2800" b="1" dirty="0" smtClean="0">
                <a:solidFill>
                  <a:srgbClr val="000000"/>
                </a:solidFill>
              </a:rPr>
              <a:t> </a:t>
            </a:r>
            <a:r>
              <a:rPr lang="zh-TW" altLang="en-US" sz="2800" dirty="0" smtClean="0">
                <a:solidFill>
                  <a:srgbClr val="000000"/>
                </a:solidFill>
              </a:rPr>
              <a:t>參照完整性 </a:t>
            </a:r>
            <a:r>
              <a:rPr lang="en-US" altLang="en-US" sz="2800" dirty="0" smtClean="0">
                <a:solidFill>
                  <a:srgbClr val="000000"/>
                </a:solidFill>
              </a:rPr>
              <a:t>rule </a:t>
            </a:r>
            <a:r>
              <a:rPr lang="en-US" altLang="en-US" sz="2800" dirty="0" smtClean="0">
                <a:solidFill>
                  <a:srgbClr val="000000"/>
                </a:solidFill>
              </a:rPr>
              <a:t>states that any foreign key value (on the relation of the many side) MUST match a primary key value in the relation of the one side. (Or the foreign key can be null</a:t>
            </a:r>
            <a:r>
              <a:rPr lang="en-US" altLang="en-US" sz="2800" dirty="0" smtClean="0">
                <a:solidFill>
                  <a:srgbClr val="000000"/>
                </a:solidFill>
              </a:rPr>
              <a:t>)</a:t>
            </a:r>
            <a:r>
              <a:rPr lang="zh-TW" altLang="en-US" sz="2800" dirty="0" smtClean="0">
                <a:solidFill>
                  <a:srgbClr val="000000"/>
                </a:solidFill>
              </a:rPr>
              <a:t> </a:t>
            </a:r>
            <a:r>
              <a:rPr lang="zh-TW" altLang="en-US" sz="2000" dirty="0" smtClean="0">
                <a:solidFill>
                  <a:srgbClr val="000000"/>
                </a:solidFill>
              </a:rPr>
              <a:t>外鍵一定指向某筆紀錄或者為無值</a:t>
            </a:r>
            <a:r>
              <a:rPr lang="en-US" altLang="en-US" sz="2800" dirty="0" smtClean="0">
                <a:solidFill>
                  <a:srgbClr val="000000"/>
                </a:solidFill>
              </a:rPr>
              <a:t> </a:t>
            </a:r>
            <a:endParaRPr lang="en-US" altLang="en-US" sz="2800" dirty="0" smtClean="0">
              <a:solidFill>
                <a:srgbClr val="000000"/>
              </a:solidFill>
            </a:endParaRPr>
          </a:p>
          <a:p>
            <a:pPr lvl="1" eaLnBrk="1" hangingPunct="1"/>
            <a:r>
              <a:rPr lang="en-US" altLang="en-US" dirty="0" smtClean="0">
                <a:solidFill>
                  <a:srgbClr val="000000"/>
                </a:solidFill>
              </a:rPr>
              <a:t>For example: Delete </a:t>
            </a:r>
            <a:r>
              <a:rPr lang="en-US" altLang="en-US" dirty="0" smtClean="0">
                <a:solidFill>
                  <a:srgbClr val="000000"/>
                </a:solidFill>
              </a:rPr>
              <a:t>Rules</a:t>
            </a:r>
          </a:p>
          <a:p>
            <a:pPr marL="457200" lvl="1" indent="0" eaLnBrk="1" hangingPunct="1">
              <a:buNone/>
            </a:pPr>
            <a:r>
              <a:rPr lang="en-US" altLang="zh-TW" dirty="0">
                <a:solidFill>
                  <a:srgbClr val="000000"/>
                </a:solidFill>
              </a:rPr>
              <a:t>	</a:t>
            </a:r>
            <a:r>
              <a:rPr lang="zh-TW" altLang="en-US" sz="2000" dirty="0" smtClean="0">
                <a:solidFill>
                  <a:srgbClr val="000000"/>
                </a:solidFill>
              </a:rPr>
              <a:t>在</a:t>
            </a:r>
            <a:r>
              <a:rPr lang="zh-TW" altLang="en-US" sz="2000" dirty="0">
                <a:solidFill>
                  <a:srgbClr val="000000"/>
                </a:solidFill>
              </a:rPr>
              <a:t>刪除資料時，為了保持參照完整性的三種</a:t>
            </a:r>
            <a:r>
              <a:rPr lang="zh-TW" altLang="en-US" sz="2000" dirty="0" smtClean="0">
                <a:solidFill>
                  <a:srgbClr val="000000"/>
                </a:solidFill>
              </a:rPr>
              <a:t>做法</a:t>
            </a:r>
            <a:endParaRPr lang="en-US" altLang="en-US" dirty="0" smtClean="0">
              <a:solidFill>
                <a:srgbClr val="000000"/>
              </a:solidFill>
            </a:endParaRPr>
          </a:p>
          <a:p>
            <a:pPr lvl="2" eaLnBrk="1" hangingPunct="1"/>
            <a:r>
              <a:rPr lang="en-US" altLang="en-US" b="1" dirty="0" smtClean="0">
                <a:solidFill>
                  <a:srgbClr val="000000"/>
                </a:solidFill>
              </a:rPr>
              <a:t>Restrict</a:t>
            </a:r>
            <a:r>
              <a:rPr lang="en-US" altLang="en-US" dirty="0" smtClean="0">
                <a:solidFill>
                  <a:srgbClr val="000000"/>
                </a:solidFill>
              </a:rPr>
              <a:t>–don’t allow delete of  “parent” side if related rows exist in “dependent” side</a:t>
            </a:r>
          </a:p>
          <a:p>
            <a:pPr lvl="2" eaLnBrk="1" hangingPunct="1"/>
            <a:r>
              <a:rPr lang="en-US" altLang="en-US" b="1" dirty="0" smtClean="0">
                <a:solidFill>
                  <a:srgbClr val="000000"/>
                </a:solidFill>
              </a:rPr>
              <a:t>Cascade</a:t>
            </a:r>
            <a:r>
              <a:rPr lang="en-US" altLang="en-US" dirty="0" smtClean="0">
                <a:solidFill>
                  <a:srgbClr val="000000"/>
                </a:solidFill>
              </a:rPr>
              <a:t>–automatically delete “dependent” side rows that correspond with the “parent” side row to be deleted</a:t>
            </a:r>
          </a:p>
          <a:p>
            <a:pPr lvl="2" eaLnBrk="1" hangingPunct="1"/>
            <a:r>
              <a:rPr lang="en-US" altLang="en-US" b="1" dirty="0" smtClean="0">
                <a:solidFill>
                  <a:srgbClr val="000000"/>
                </a:solidFill>
              </a:rPr>
              <a:t>Set-to-Null</a:t>
            </a:r>
            <a:r>
              <a:rPr lang="en-US" altLang="en-US" dirty="0" smtClean="0">
                <a:solidFill>
                  <a:srgbClr val="000000"/>
                </a:solidFill>
              </a:rPr>
              <a:t>–set the foreign key in the dependent side to null if deleting from the parent side </a:t>
            </a:r>
            <a:r>
              <a:rPr lang="en-US" altLang="en-US" dirty="0" smtClean="0">
                <a:solidFill>
                  <a:srgbClr val="000000"/>
                </a:solidFill>
                <a:sym typeface="Wingdings" pitchFamily="2" charset="2"/>
              </a:rPr>
              <a:t> not allowed for weak entities</a:t>
            </a:r>
            <a:endParaRPr lang="en-US" altLang="en-US" dirty="0" smtClean="0">
              <a:solidFill>
                <a:srgbClr val="00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5600" y="1182688"/>
            <a:ext cx="8439150" cy="491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 Box 3"/>
          <p:cNvSpPr txBox="1">
            <a:spLocks noChangeArrowheads="1"/>
          </p:cNvSpPr>
          <p:nvPr/>
        </p:nvSpPr>
        <p:spPr bwMode="auto">
          <a:xfrm>
            <a:off x="725488" y="252413"/>
            <a:ext cx="75406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4-5 </a:t>
            </a:r>
          </a:p>
          <a:p>
            <a:r>
              <a:rPr lang="en-US" altLang="en-US" sz="2400">
                <a:solidFill>
                  <a:srgbClr val="000000"/>
                </a:solidFill>
                <a:latin typeface="Arial" pitchFamily="34" charset="0"/>
              </a:rPr>
              <a:t>Referential integrity constraints (Pine Valley Furniture)</a:t>
            </a:r>
          </a:p>
        </p:txBody>
      </p:sp>
      <p:sp>
        <p:nvSpPr>
          <p:cNvPr id="20485" name="Text Box 4"/>
          <p:cNvSpPr txBox="1">
            <a:spLocks noChangeArrowheads="1"/>
          </p:cNvSpPr>
          <p:nvPr/>
        </p:nvSpPr>
        <p:spPr bwMode="auto">
          <a:xfrm>
            <a:off x="5105400" y="2365375"/>
            <a:ext cx="2759075"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600" dirty="0">
                <a:solidFill>
                  <a:srgbClr val="990000"/>
                </a:solidFill>
                <a:latin typeface="Times New Roman" pitchFamily="18" charset="0"/>
              </a:rPr>
              <a:t>Referential integrity constraints are drawn via arrows from dependent to parent </a:t>
            </a:r>
            <a:r>
              <a:rPr lang="en-US" altLang="en-US" sz="2600" dirty="0" smtClean="0">
                <a:solidFill>
                  <a:srgbClr val="990000"/>
                </a:solidFill>
                <a:latin typeface="Times New Roman" pitchFamily="18" charset="0"/>
              </a:rPr>
              <a:t>table</a:t>
            </a:r>
            <a:r>
              <a:rPr lang="zh-TW" altLang="en-US" sz="2600" dirty="0" smtClean="0">
                <a:solidFill>
                  <a:srgbClr val="990000"/>
                </a:solidFill>
                <a:latin typeface="Times New Roman" pitchFamily="18" charset="0"/>
              </a:rPr>
              <a:t> </a:t>
            </a:r>
            <a:endParaRPr lang="en-US" altLang="zh-TW" sz="2600" dirty="0" smtClean="0">
              <a:solidFill>
                <a:srgbClr val="990000"/>
              </a:solidFill>
              <a:latin typeface="Times New Roman" pitchFamily="18" charset="0"/>
            </a:endParaRPr>
          </a:p>
          <a:p>
            <a:pPr algn="ctr"/>
            <a:r>
              <a:rPr lang="en-US" altLang="zh-TW" sz="2600" dirty="0" smtClean="0">
                <a:solidFill>
                  <a:srgbClr val="990000"/>
                </a:solidFill>
                <a:latin typeface="Times New Roman" pitchFamily="18" charset="0"/>
              </a:rPr>
              <a:t>(</a:t>
            </a:r>
            <a:r>
              <a:rPr lang="zh-TW" altLang="en-US" sz="2600" dirty="0">
                <a:solidFill>
                  <a:srgbClr val="990000"/>
                </a:solidFill>
                <a:latin typeface="Times New Roman" pitchFamily="18" charset="0"/>
              </a:rPr>
              <a:t>箭</a:t>
            </a:r>
            <a:r>
              <a:rPr lang="zh-TW" altLang="en-US" sz="2600" dirty="0" smtClean="0">
                <a:solidFill>
                  <a:srgbClr val="990000"/>
                </a:solidFill>
                <a:latin typeface="Times New Roman" pitchFamily="18" charset="0"/>
              </a:rPr>
              <a:t>號指向</a:t>
            </a:r>
            <a:r>
              <a:rPr lang="en-US" altLang="zh-TW" sz="2600" dirty="0" smtClean="0">
                <a:solidFill>
                  <a:srgbClr val="990000"/>
                </a:solidFill>
                <a:latin typeface="Times New Roman" pitchFamily="18" charset="0"/>
              </a:rPr>
              <a:t>parent)</a:t>
            </a:r>
            <a:endParaRPr lang="en-US" altLang="en-US" sz="2600" dirty="0">
              <a:solidFill>
                <a:srgbClr val="990000"/>
              </a:solidFill>
              <a:latin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7338" y="652463"/>
            <a:ext cx="5910262" cy="558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Text Box 8"/>
          <p:cNvSpPr txBox="1">
            <a:spLocks noChangeArrowheads="1"/>
          </p:cNvSpPr>
          <p:nvPr/>
        </p:nvSpPr>
        <p:spPr bwMode="auto">
          <a:xfrm>
            <a:off x="985838" y="174625"/>
            <a:ext cx="3714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Figure 4-6 SQL table definitions</a:t>
            </a:r>
          </a:p>
        </p:txBody>
      </p:sp>
      <p:grpSp>
        <p:nvGrpSpPr>
          <p:cNvPr id="21508" name="Group 13"/>
          <p:cNvGrpSpPr>
            <a:grpSpLocks/>
          </p:cNvGrpSpPr>
          <p:nvPr/>
        </p:nvGrpSpPr>
        <p:grpSpPr bwMode="auto">
          <a:xfrm>
            <a:off x="38100" y="973138"/>
            <a:ext cx="9117013" cy="4005262"/>
            <a:chOff x="24" y="677"/>
            <a:chExt cx="5743" cy="2523"/>
          </a:xfrm>
        </p:grpSpPr>
        <p:sp>
          <p:nvSpPr>
            <p:cNvPr id="21512" name="Text Box 7"/>
            <p:cNvSpPr txBox="1">
              <a:spLocks noChangeArrowheads="1"/>
            </p:cNvSpPr>
            <p:nvPr/>
          </p:nvSpPr>
          <p:spPr bwMode="auto">
            <a:xfrm>
              <a:off x="4029" y="1392"/>
              <a:ext cx="1738" cy="1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600">
                  <a:solidFill>
                    <a:srgbClr val="990000"/>
                  </a:solidFill>
                  <a:latin typeface="Times New Roman" pitchFamily="18" charset="0"/>
                </a:rPr>
                <a:t>Referential integrity constraints are implemented with foreign key to primary key references.</a:t>
              </a:r>
            </a:p>
          </p:txBody>
        </p:sp>
        <p:sp>
          <p:nvSpPr>
            <p:cNvPr id="21513" name="Rectangle 11"/>
            <p:cNvSpPr>
              <a:spLocks noChangeArrowheads="1"/>
            </p:cNvSpPr>
            <p:nvPr/>
          </p:nvSpPr>
          <p:spPr bwMode="auto">
            <a:xfrm>
              <a:off x="288" y="2064"/>
              <a:ext cx="3456" cy="146"/>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21514" name="Freeform 12"/>
            <p:cNvSpPr>
              <a:spLocks/>
            </p:cNvSpPr>
            <p:nvPr/>
          </p:nvSpPr>
          <p:spPr bwMode="auto">
            <a:xfrm>
              <a:off x="24" y="677"/>
              <a:ext cx="643" cy="1408"/>
            </a:xfrm>
            <a:custGeom>
              <a:avLst/>
              <a:gdLst>
                <a:gd name="T0" fmla="*/ 241 w 643"/>
                <a:gd name="T1" fmla="*/ 1408 h 1408"/>
                <a:gd name="T2" fmla="*/ 67 w 643"/>
                <a:gd name="T3" fmla="*/ 604 h 1408"/>
                <a:gd name="T4" fmla="*/ 643 w 643"/>
                <a:gd name="T5" fmla="*/ 0 h 1408"/>
                <a:gd name="T6" fmla="*/ 0 60000 65536"/>
                <a:gd name="T7" fmla="*/ 0 60000 65536"/>
                <a:gd name="T8" fmla="*/ 0 60000 65536"/>
                <a:gd name="T9" fmla="*/ 0 w 643"/>
                <a:gd name="T10" fmla="*/ 0 h 1408"/>
                <a:gd name="T11" fmla="*/ 643 w 643"/>
                <a:gd name="T12" fmla="*/ 1408 h 1408"/>
              </a:gdLst>
              <a:ahLst/>
              <a:cxnLst>
                <a:cxn ang="T6">
                  <a:pos x="T0" y="T1"/>
                </a:cxn>
                <a:cxn ang="T7">
                  <a:pos x="T2" y="T3"/>
                </a:cxn>
                <a:cxn ang="T8">
                  <a:pos x="T4" y="T5"/>
                </a:cxn>
              </a:cxnLst>
              <a:rect l="T9" t="T10" r="T11" b="T12"/>
              <a:pathLst>
                <a:path w="643" h="1408">
                  <a:moveTo>
                    <a:pt x="241" y="1408"/>
                  </a:moveTo>
                  <a:cubicBezTo>
                    <a:pt x="120" y="1123"/>
                    <a:pt x="0" y="839"/>
                    <a:pt x="67" y="604"/>
                  </a:cubicBezTo>
                  <a:cubicBezTo>
                    <a:pt x="134" y="369"/>
                    <a:pt x="547" y="101"/>
                    <a:pt x="643" y="0"/>
                  </a:cubicBezTo>
                </a:path>
              </a:pathLst>
            </a:custGeom>
            <a:noFill/>
            <a:ln w="15875">
              <a:solidFill>
                <a:srgbClr val="99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US"/>
            </a:p>
          </p:txBody>
        </p:sp>
      </p:grpSp>
      <p:sp>
        <p:nvSpPr>
          <p:cNvPr id="8" name="Text Box 10"/>
          <p:cNvSpPr txBox="1">
            <a:spLocks noChangeArrowheads="1"/>
          </p:cNvSpPr>
          <p:nvPr/>
        </p:nvSpPr>
        <p:spPr bwMode="auto">
          <a:xfrm>
            <a:off x="4787900" y="174625"/>
            <a:ext cx="40703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000" dirty="0">
                <a:solidFill>
                  <a:srgbClr val="990000"/>
                </a:solidFill>
                <a:ea typeface="新細明體" panose="02020500000000000000" pitchFamily="18" charset="-120"/>
              </a:rPr>
              <a:t>SQL </a:t>
            </a:r>
            <a:r>
              <a:rPr lang="zh-TW" altLang="en-US" sz="2000" dirty="0">
                <a:solidFill>
                  <a:srgbClr val="990000"/>
                </a:solidFill>
                <a:ea typeface="新細明體" panose="02020500000000000000" pitchFamily="18" charset="-120"/>
              </a:rPr>
              <a:t>四大指令之一 </a:t>
            </a:r>
            <a:r>
              <a:rPr lang="en-US" altLang="zh-TW" sz="2000" dirty="0">
                <a:solidFill>
                  <a:srgbClr val="990000"/>
                </a:solidFill>
                <a:ea typeface="新細明體" panose="02020500000000000000" pitchFamily="18" charset="-120"/>
              </a:rPr>
              <a:t>(</a:t>
            </a:r>
            <a:r>
              <a:rPr lang="zh-TW" altLang="en-US" sz="2000" dirty="0" smtClean="0">
                <a:solidFill>
                  <a:srgbClr val="990000"/>
                </a:solidFill>
                <a:ea typeface="新細明體" panose="02020500000000000000" pitchFamily="18" charset="-120"/>
              </a:rPr>
              <a:t>語法之後會</a:t>
            </a:r>
            <a:r>
              <a:rPr lang="zh-TW" altLang="en-US" sz="2000" dirty="0">
                <a:solidFill>
                  <a:srgbClr val="990000"/>
                </a:solidFill>
                <a:ea typeface="新細明體" panose="02020500000000000000" pitchFamily="18" charset="-120"/>
              </a:rPr>
              <a:t>教</a:t>
            </a:r>
            <a:r>
              <a:rPr lang="en-US" altLang="zh-TW" sz="2000" dirty="0">
                <a:solidFill>
                  <a:srgbClr val="990000"/>
                </a:solidFill>
                <a:ea typeface="新細明體" panose="02020500000000000000" pitchFamily="18" charset="-12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457200" y="619125"/>
            <a:ext cx="8686800" cy="8382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Transforming </a:t>
            </a:r>
            <a:r>
              <a:rPr lang="en-US" sz="4000" dirty="0" smtClean="0">
                <a:solidFill>
                  <a:srgbClr val="000000"/>
                </a:solidFill>
                <a:effectLst>
                  <a:outerShdw blurRad="38100" dist="38100" dir="2700000" algn="tl">
                    <a:srgbClr val="FFFFFF"/>
                  </a:outerShdw>
                </a:effectLst>
              </a:rPr>
              <a:t>E-R </a:t>
            </a:r>
            <a:r>
              <a:rPr lang="en-US" sz="4000" dirty="0" smtClean="0">
                <a:solidFill>
                  <a:srgbClr val="000000"/>
                </a:solidFill>
                <a:effectLst>
                  <a:outerShdw blurRad="38100" dist="38100" dir="2700000" algn="tl">
                    <a:srgbClr val="FFFFFF"/>
                  </a:outerShdw>
                </a:effectLst>
              </a:rPr>
              <a:t>Diagrams into </a:t>
            </a:r>
            <a:r>
              <a:rPr lang="en-US" sz="4000" dirty="0" smtClean="0">
                <a:solidFill>
                  <a:srgbClr val="000000"/>
                </a:solidFill>
                <a:effectLst>
                  <a:outerShdw blurRad="38100" dist="38100" dir="2700000" algn="tl">
                    <a:srgbClr val="FFFFFF"/>
                  </a:outerShdw>
                </a:effectLst>
              </a:rPr>
              <a:t>Relations</a:t>
            </a:r>
            <a:r>
              <a:rPr lang="zh-TW" altLang="en-US" sz="4000" dirty="0" smtClean="0">
                <a:solidFill>
                  <a:srgbClr val="000000"/>
                </a:solidFill>
                <a:effectLst>
                  <a:outerShdw blurRad="38100" dist="38100" dir="2700000" algn="tl">
                    <a:srgbClr val="FFFFFF"/>
                  </a:outerShdw>
                </a:effectLst>
              </a:rPr>
              <a:t> </a:t>
            </a:r>
            <a:r>
              <a:rPr lang="en-US" altLang="zh-TW" sz="4000" dirty="0" smtClean="0">
                <a:solidFill>
                  <a:srgbClr val="000000"/>
                </a:solidFill>
                <a:effectLst>
                  <a:outerShdw blurRad="38100" dist="38100" dir="2700000" algn="tl">
                    <a:srgbClr val="FFFFFF"/>
                  </a:outerShdw>
                </a:effectLst>
              </a:rPr>
              <a:t>(1)</a:t>
            </a:r>
            <a:endParaRPr lang="en-US" sz="4000" dirty="0" smtClean="0">
              <a:solidFill>
                <a:srgbClr val="000000"/>
              </a:solidFill>
              <a:effectLst>
                <a:outerShdw blurRad="38100" dist="38100" dir="2700000" algn="tl">
                  <a:srgbClr val="FFFFFF"/>
                </a:outerShdw>
              </a:effectLst>
            </a:endParaRPr>
          </a:p>
        </p:txBody>
      </p:sp>
      <p:sp>
        <p:nvSpPr>
          <p:cNvPr id="192515" name="Rectangle 3"/>
          <p:cNvSpPr>
            <a:spLocks noGrp="1" noChangeArrowheads="1"/>
          </p:cNvSpPr>
          <p:nvPr>
            <p:ph idx="1"/>
          </p:nvPr>
        </p:nvSpPr>
        <p:spPr>
          <a:xfrm>
            <a:off x="0" y="1739900"/>
            <a:ext cx="8993171" cy="3962400"/>
          </a:xfrm>
        </p:spPr>
        <p:txBody>
          <a:bodyPr>
            <a:noAutofit/>
          </a:bodyPr>
          <a:lstStyle/>
          <a:p>
            <a:pPr marL="609600" indent="-609600" eaLnBrk="1" fontAlgn="auto" hangingPunct="1">
              <a:spcAft>
                <a:spcPts val="0"/>
              </a:spcAft>
              <a:buFont typeface="Wingdings" pitchFamily="2" charset="2"/>
              <a:buNone/>
              <a:defRPr/>
            </a:pPr>
            <a:r>
              <a:rPr lang="en-US" sz="3600" dirty="0" smtClean="0">
                <a:solidFill>
                  <a:srgbClr val="000000"/>
                </a:solidFill>
                <a:effectLst>
                  <a:outerShdw blurRad="38100" dist="38100" dir="2700000" algn="tl">
                    <a:srgbClr val="FFFFFF"/>
                  </a:outerShdw>
                </a:effectLst>
              </a:rPr>
              <a:t>Mapping Regular Entities to Relations </a:t>
            </a:r>
          </a:p>
          <a:p>
            <a:pPr marL="990600" lvl="1" indent="-533400"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Simple attributes: E-R attributes map directly onto the relation</a:t>
            </a:r>
          </a:p>
          <a:p>
            <a:pPr marL="990600" lvl="1" indent="-533400"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Composite attributes: Use only their simple, component </a:t>
            </a:r>
            <a:r>
              <a:rPr lang="en-US" sz="3200" dirty="0" smtClean="0">
                <a:solidFill>
                  <a:srgbClr val="000000"/>
                </a:solidFill>
                <a:effectLst>
                  <a:outerShdw blurRad="38100" dist="38100" dir="2700000" algn="tl">
                    <a:srgbClr val="FFFFFF"/>
                  </a:outerShdw>
                </a:effectLst>
              </a:rPr>
              <a:t>attributes </a:t>
            </a:r>
            <a:r>
              <a:rPr lang="zh-TW" altLang="en-US" sz="2400" dirty="0" smtClean="0">
                <a:solidFill>
                  <a:srgbClr val="000000"/>
                </a:solidFill>
                <a:effectLst>
                  <a:outerShdw blurRad="38100" dist="38100" dir="2700000" algn="tl">
                    <a:srgbClr val="FFFFFF"/>
                  </a:outerShdw>
                </a:effectLst>
              </a:rPr>
              <a:t>複合屬性</a:t>
            </a:r>
            <a:r>
              <a:rPr lang="zh-TW" altLang="en-US" sz="2400" dirty="0">
                <a:solidFill>
                  <a:srgbClr val="000000"/>
                </a:solidFill>
                <a:effectLst>
                  <a:outerShdw blurRad="38100" dist="38100" dir="2700000" algn="tl">
                    <a:srgbClr val="FFFFFF"/>
                  </a:outerShdw>
                </a:effectLst>
              </a:rPr>
              <a:t>應</a:t>
            </a:r>
            <a:r>
              <a:rPr lang="zh-TW" altLang="en-US" sz="2400" dirty="0" smtClean="0">
                <a:solidFill>
                  <a:srgbClr val="000000"/>
                </a:solidFill>
                <a:effectLst>
                  <a:outerShdw blurRad="38100" dist="38100" dir="2700000" algn="tl">
                    <a:srgbClr val="FFFFFF"/>
                  </a:outerShdw>
                </a:effectLst>
              </a:rPr>
              <a:t>個別</a:t>
            </a:r>
            <a:r>
              <a:rPr lang="zh-TW" altLang="en-US" sz="2400" dirty="0">
                <a:solidFill>
                  <a:srgbClr val="000000"/>
                </a:solidFill>
                <a:effectLst>
                  <a:outerShdw blurRad="38100" dist="38100" dir="2700000" algn="tl">
                    <a:srgbClr val="FFFFFF"/>
                  </a:outerShdw>
                </a:effectLst>
              </a:rPr>
              <a:t>建立對應欄位</a:t>
            </a:r>
            <a:endParaRPr lang="en-US" sz="3200" dirty="0" smtClean="0">
              <a:solidFill>
                <a:srgbClr val="000000"/>
              </a:solidFill>
              <a:effectLst>
                <a:outerShdw blurRad="38100" dist="38100" dir="2700000" algn="tl">
                  <a:srgbClr val="FFFFFF"/>
                </a:outerShdw>
              </a:effectLst>
            </a:endParaRPr>
          </a:p>
          <a:p>
            <a:pPr marL="990600" lvl="1" indent="-533400"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Multivalued Attribute: Becomes a separate relation with a foreign key taken from the superior </a:t>
            </a:r>
            <a:r>
              <a:rPr lang="en-US" sz="3200" dirty="0" smtClean="0">
                <a:solidFill>
                  <a:srgbClr val="000000"/>
                </a:solidFill>
                <a:effectLst>
                  <a:outerShdw blurRad="38100" dist="38100" dir="2700000" algn="tl">
                    <a:srgbClr val="FFFFFF"/>
                  </a:outerShdw>
                </a:effectLst>
              </a:rPr>
              <a:t>entity </a:t>
            </a:r>
            <a:r>
              <a:rPr lang="zh-TW" altLang="en-US" sz="2400" dirty="0" smtClean="0">
                <a:solidFill>
                  <a:srgbClr val="000000"/>
                </a:solidFill>
                <a:effectLst>
                  <a:outerShdw blurRad="38100" dist="38100" dir="2700000" algn="tl">
                    <a:srgbClr val="FFFFFF"/>
                  </a:outerShdw>
                </a:effectLst>
              </a:rPr>
              <a:t>多值屬性應</a:t>
            </a:r>
            <a:r>
              <a:rPr lang="zh-TW" altLang="en-US" sz="2400" dirty="0">
                <a:solidFill>
                  <a:srgbClr val="000000"/>
                </a:solidFill>
                <a:effectLst>
                  <a:outerShdw blurRad="38100" dist="38100" dir="2700000" algn="tl">
                    <a:srgbClr val="FFFFFF"/>
                  </a:outerShdw>
                </a:effectLst>
              </a:rPr>
              <a:t>獨立成</a:t>
            </a:r>
            <a:r>
              <a:rPr lang="en-US" altLang="zh-TW" sz="2400" dirty="0" smtClean="0">
                <a:solidFill>
                  <a:srgbClr val="000000"/>
                </a:solidFill>
                <a:effectLst>
                  <a:outerShdw blurRad="38100" dist="38100" dir="2700000" algn="tl">
                    <a:srgbClr val="FFFFFF"/>
                  </a:outerShdw>
                </a:effectLst>
              </a:rPr>
              <a:t>Table</a:t>
            </a:r>
            <a:r>
              <a:rPr lang="zh-TW" altLang="en-US" sz="2400" dirty="0" smtClean="0">
                <a:solidFill>
                  <a:srgbClr val="000000"/>
                </a:solidFill>
                <a:effectLst>
                  <a:outerShdw blurRad="38100" dist="38100" dir="2700000" algn="tl">
                    <a:srgbClr val="FFFFFF"/>
                  </a:outerShdw>
                </a:effectLst>
              </a:rPr>
              <a:t>，以外鍵連結</a:t>
            </a:r>
            <a:endParaRPr lang="en-US" sz="3200"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7638" y="1052513"/>
            <a:ext cx="8829675" cy="219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ext Box 2"/>
          <p:cNvSpPr txBox="1">
            <a:spLocks noChangeArrowheads="1"/>
          </p:cNvSpPr>
          <p:nvPr/>
        </p:nvSpPr>
        <p:spPr bwMode="auto">
          <a:xfrm>
            <a:off x="290513" y="1190625"/>
            <a:ext cx="2590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b="1">
                <a:solidFill>
                  <a:srgbClr val="990000"/>
                </a:solidFill>
                <a:latin typeface="Arial" pitchFamily="34" charset="0"/>
              </a:rPr>
              <a:t>(a) CUSTOMER entity type with simple attributes</a:t>
            </a:r>
          </a:p>
        </p:txBody>
      </p:sp>
      <p:sp>
        <p:nvSpPr>
          <p:cNvPr id="23556" name="Text Box 3"/>
          <p:cNvSpPr txBox="1">
            <a:spLocks noChangeArrowheads="1"/>
          </p:cNvSpPr>
          <p:nvPr/>
        </p:nvSpPr>
        <p:spPr bwMode="auto">
          <a:xfrm>
            <a:off x="1836738" y="261938"/>
            <a:ext cx="4932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4-8 Mapping a regular entity</a:t>
            </a:r>
          </a:p>
        </p:txBody>
      </p:sp>
      <p:sp>
        <p:nvSpPr>
          <p:cNvPr id="23557" name="Text Box 4"/>
          <p:cNvSpPr txBox="1">
            <a:spLocks noChangeArrowheads="1"/>
          </p:cNvSpPr>
          <p:nvPr/>
        </p:nvSpPr>
        <p:spPr bwMode="auto">
          <a:xfrm>
            <a:off x="973138" y="3962400"/>
            <a:ext cx="3586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b="1">
                <a:solidFill>
                  <a:srgbClr val="990000"/>
                </a:solidFill>
                <a:latin typeface="Arial" pitchFamily="34" charset="0"/>
              </a:rPr>
              <a:t>(b) CUSTOMER relation</a:t>
            </a:r>
          </a:p>
        </p:txBody>
      </p:sp>
      <p:pic>
        <p:nvPicPr>
          <p:cNvPr id="23558" name="Picture 8"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8625" y="4429125"/>
            <a:ext cx="8178800"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463" y="812800"/>
            <a:ext cx="9102725"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 Box 3"/>
          <p:cNvSpPr txBox="1">
            <a:spLocks noChangeArrowheads="1"/>
          </p:cNvSpPr>
          <p:nvPr/>
        </p:nvSpPr>
        <p:spPr bwMode="auto">
          <a:xfrm>
            <a:off x="0" y="787400"/>
            <a:ext cx="20796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a:solidFill>
                  <a:srgbClr val="990000"/>
                </a:solidFill>
                <a:latin typeface="Arial" pitchFamily="34" charset="0"/>
              </a:rPr>
              <a:t>(a) CUSTOMER entity type with composite attribute</a:t>
            </a:r>
          </a:p>
        </p:txBody>
      </p:sp>
      <p:sp>
        <p:nvSpPr>
          <p:cNvPr id="24581" name="Text Box 4"/>
          <p:cNvSpPr txBox="1">
            <a:spLocks noChangeArrowheads="1"/>
          </p:cNvSpPr>
          <p:nvPr/>
        </p:nvSpPr>
        <p:spPr bwMode="auto">
          <a:xfrm>
            <a:off x="1676400" y="0"/>
            <a:ext cx="5745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4-9 Mapping a composite attribute</a:t>
            </a:r>
          </a:p>
        </p:txBody>
      </p:sp>
      <p:sp>
        <p:nvSpPr>
          <p:cNvPr id="24582" name="Text Box 6"/>
          <p:cNvSpPr txBox="1">
            <a:spLocks noChangeArrowheads="1"/>
          </p:cNvSpPr>
          <p:nvPr/>
        </p:nvSpPr>
        <p:spPr bwMode="auto">
          <a:xfrm>
            <a:off x="2152650" y="3857625"/>
            <a:ext cx="514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a:solidFill>
                  <a:srgbClr val="990000"/>
                </a:solidFill>
                <a:latin typeface="Arial" pitchFamily="34" charset="0"/>
              </a:rPr>
              <a:t>(b) CUSTOMER relation with address detail</a:t>
            </a:r>
          </a:p>
        </p:txBody>
      </p:sp>
      <p:pic>
        <p:nvPicPr>
          <p:cNvPr id="24583" name="Picture 8"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3688" y="4422775"/>
            <a:ext cx="864235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13705" y="3292474"/>
            <a:ext cx="7186140" cy="2475713"/>
          </a:xfrm>
          <a:prstGeom prst="rect">
            <a:avLst/>
          </a:prstGeom>
        </p:spPr>
      </p:pic>
      <p:pic>
        <p:nvPicPr>
          <p:cNvPr id="2" name="Picture 1"/>
          <p:cNvPicPr>
            <a:picLocks noChangeAspect="1"/>
          </p:cNvPicPr>
          <p:nvPr/>
        </p:nvPicPr>
        <p:blipFill>
          <a:blip r:embed="rId4"/>
          <a:stretch>
            <a:fillRect/>
          </a:stretch>
        </p:blipFill>
        <p:spPr>
          <a:xfrm>
            <a:off x="913596" y="1107281"/>
            <a:ext cx="6870338" cy="1727994"/>
          </a:xfrm>
          <a:prstGeom prst="rect">
            <a:avLst/>
          </a:prstGeom>
        </p:spPr>
      </p:pic>
      <p:sp>
        <p:nvSpPr>
          <p:cNvPr id="25605" name="Text Box 3"/>
          <p:cNvSpPr txBox="1">
            <a:spLocks noChangeArrowheads="1"/>
          </p:cNvSpPr>
          <p:nvPr/>
        </p:nvSpPr>
        <p:spPr bwMode="auto">
          <a:xfrm>
            <a:off x="293688" y="119063"/>
            <a:ext cx="7932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4-10 Mapping an entity with a multivalued attribute</a:t>
            </a:r>
          </a:p>
        </p:txBody>
      </p:sp>
      <p:sp>
        <p:nvSpPr>
          <p:cNvPr id="25606" name="Text Box 4"/>
          <p:cNvSpPr txBox="1">
            <a:spLocks noChangeArrowheads="1"/>
          </p:cNvSpPr>
          <p:nvPr/>
        </p:nvSpPr>
        <p:spPr bwMode="auto">
          <a:xfrm>
            <a:off x="133350" y="5707063"/>
            <a:ext cx="8961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Times New Roman" pitchFamily="18" charset="0"/>
              </a:rPr>
              <a:t>One–to–many relationship between original entity and new relation</a:t>
            </a:r>
          </a:p>
        </p:txBody>
      </p:sp>
      <p:sp>
        <p:nvSpPr>
          <p:cNvPr id="25607" name="Text Box 5"/>
          <p:cNvSpPr txBox="1">
            <a:spLocks noChangeArrowheads="1"/>
          </p:cNvSpPr>
          <p:nvPr/>
        </p:nvSpPr>
        <p:spPr bwMode="auto">
          <a:xfrm>
            <a:off x="1085850" y="1012825"/>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400">
                <a:solidFill>
                  <a:srgbClr val="990000"/>
                </a:solidFill>
                <a:latin typeface="Times New Roman" pitchFamily="18" charset="0"/>
              </a:rPr>
              <a:t>(a)</a:t>
            </a:r>
          </a:p>
        </p:txBody>
      </p:sp>
      <p:grpSp>
        <p:nvGrpSpPr>
          <p:cNvPr id="25608" name="Group 12"/>
          <p:cNvGrpSpPr>
            <a:grpSpLocks/>
          </p:cNvGrpSpPr>
          <p:nvPr/>
        </p:nvGrpSpPr>
        <p:grpSpPr bwMode="auto">
          <a:xfrm>
            <a:off x="277813" y="2835275"/>
            <a:ext cx="8866187" cy="1122363"/>
            <a:chOff x="96" y="1777"/>
            <a:chExt cx="5585" cy="707"/>
          </a:xfrm>
        </p:grpSpPr>
        <p:sp>
          <p:nvSpPr>
            <p:cNvPr id="25609" name="Text Box 8"/>
            <p:cNvSpPr txBox="1">
              <a:spLocks noChangeArrowheads="1"/>
            </p:cNvSpPr>
            <p:nvPr/>
          </p:nvSpPr>
          <p:spPr bwMode="auto">
            <a:xfrm>
              <a:off x="96" y="1777"/>
              <a:ext cx="55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Times New Roman" pitchFamily="18" charset="0"/>
                </a:rPr>
                <a:t>Multivalued attribute becomes a separate relation with foreign key</a:t>
              </a:r>
            </a:p>
          </p:txBody>
        </p:sp>
        <p:sp>
          <p:nvSpPr>
            <p:cNvPr id="25610" name="Text Box 9"/>
            <p:cNvSpPr txBox="1">
              <a:spLocks noChangeArrowheads="1"/>
            </p:cNvSpPr>
            <p:nvPr/>
          </p:nvSpPr>
          <p:spPr bwMode="auto">
            <a:xfrm>
              <a:off x="594" y="2196"/>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400" dirty="0">
                  <a:solidFill>
                    <a:srgbClr val="990000"/>
                  </a:solidFill>
                  <a:latin typeface="Times New Roman" pitchFamily="18" charset="0"/>
                </a:rPr>
                <a:t>(b)</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493713" y="619125"/>
            <a:ext cx="8686800" cy="838200"/>
          </a:xfrm>
        </p:spPr>
        <p:txBody>
          <a:bodyPr lIns="90488" tIns="44450" rIns="90488" bIns="44450">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Transforming </a:t>
            </a:r>
            <a:r>
              <a:rPr lang="en-US" sz="4000" dirty="0" smtClean="0">
                <a:solidFill>
                  <a:srgbClr val="000000"/>
                </a:solidFill>
                <a:effectLst>
                  <a:outerShdw blurRad="38100" dist="38100" dir="2700000" algn="tl">
                    <a:srgbClr val="FFFFFF"/>
                  </a:outerShdw>
                </a:effectLst>
              </a:rPr>
              <a:t>E-R </a:t>
            </a:r>
            <a:r>
              <a:rPr lang="en-US" sz="4000" dirty="0" smtClean="0">
                <a:solidFill>
                  <a:srgbClr val="000000"/>
                </a:solidFill>
                <a:effectLst>
                  <a:outerShdw blurRad="38100" dist="38100" dir="2700000" algn="tl">
                    <a:srgbClr val="FFFFFF"/>
                  </a:outerShdw>
                </a:effectLst>
              </a:rPr>
              <a:t>Diagrams into Relations </a:t>
            </a:r>
            <a:r>
              <a:rPr lang="en-US" sz="4000" dirty="0" smtClean="0">
                <a:solidFill>
                  <a:srgbClr val="000000"/>
                </a:solidFill>
                <a:effectLst>
                  <a:outerShdw blurRad="38100" dist="38100" dir="2700000" algn="tl">
                    <a:srgbClr val="FFFFFF"/>
                  </a:outerShdw>
                </a:effectLst>
              </a:rPr>
              <a:t>(2)</a:t>
            </a:r>
            <a:endParaRPr lang="en-US" sz="4000" dirty="0" smtClean="0">
              <a:solidFill>
                <a:srgbClr val="000000"/>
              </a:solidFill>
              <a:effectLst>
                <a:outerShdw blurRad="38100" dist="38100" dir="2700000" algn="tl">
                  <a:srgbClr val="FFFFFF"/>
                </a:outerShdw>
              </a:effectLst>
            </a:endParaRPr>
          </a:p>
        </p:txBody>
      </p:sp>
      <p:sp>
        <p:nvSpPr>
          <p:cNvPr id="196611" name="Rectangle 3"/>
          <p:cNvSpPr>
            <a:spLocks noGrp="1" noChangeArrowheads="1"/>
          </p:cNvSpPr>
          <p:nvPr>
            <p:ph idx="1"/>
          </p:nvPr>
        </p:nvSpPr>
        <p:spPr>
          <a:xfrm>
            <a:off x="0" y="1849438"/>
            <a:ext cx="9144000" cy="4040187"/>
          </a:xfrm>
        </p:spPr>
        <p:txBody>
          <a:bodyPr lIns="90488" tIns="44450" rIns="90488" bIns="44450">
            <a:noAutofit/>
          </a:bodyPr>
          <a:lstStyle/>
          <a:p>
            <a:pPr eaLnBrk="1" fontAlgn="auto" hangingPunct="1">
              <a:spcAft>
                <a:spcPts val="0"/>
              </a:spcAft>
              <a:buFont typeface="Wingdings" pitchFamily="2" charset="2"/>
              <a:buNone/>
              <a:defRPr/>
            </a:pPr>
            <a:r>
              <a:rPr lang="en-US" sz="4000" dirty="0" smtClean="0">
                <a:solidFill>
                  <a:srgbClr val="000000"/>
                </a:solidFill>
                <a:effectLst>
                  <a:outerShdw blurRad="38100" dist="38100" dir="2700000" algn="tl">
                    <a:srgbClr val="FFFFFF"/>
                  </a:outerShdw>
                </a:effectLst>
              </a:rPr>
              <a:t>Mapping Weak Entities</a:t>
            </a:r>
          </a:p>
          <a:p>
            <a:pPr lvl="1"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Becomes a separate relation with a foreign key taken from the superior entity</a:t>
            </a:r>
          </a:p>
          <a:p>
            <a:pPr lvl="1"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Primary key composed of:</a:t>
            </a:r>
          </a:p>
          <a:p>
            <a:pPr lvl="2"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Partial identifier of weak </a:t>
            </a:r>
            <a:r>
              <a:rPr lang="en-US" sz="3200" dirty="0" smtClean="0">
                <a:solidFill>
                  <a:srgbClr val="000000"/>
                </a:solidFill>
                <a:effectLst>
                  <a:outerShdw blurRad="38100" dist="38100" dir="2700000" algn="tl">
                    <a:srgbClr val="FFFFFF"/>
                  </a:outerShdw>
                </a:effectLst>
              </a:rPr>
              <a:t>entity </a:t>
            </a:r>
            <a:r>
              <a:rPr lang="zh-TW" altLang="en-US" dirty="0" smtClean="0">
                <a:solidFill>
                  <a:srgbClr val="000000"/>
                </a:solidFill>
                <a:effectLst>
                  <a:outerShdw blurRad="38100" dist="38100" dir="2700000" algn="tl">
                    <a:srgbClr val="FFFFFF"/>
                  </a:outerShdw>
                </a:effectLst>
              </a:rPr>
              <a:t>部分自己的</a:t>
            </a:r>
            <a:r>
              <a:rPr lang="en-US" altLang="zh-TW" dirty="0" smtClean="0">
                <a:solidFill>
                  <a:srgbClr val="000000"/>
                </a:solidFill>
                <a:effectLst>
                  <a:outerShdw blurRad="38100" dist="38100" dir="2700000" algn="tl">
                    <a:srgbClr val="FFFFFF"/>
                  </a:outerShdw>
                </a:effectLst>
              </a:rPr>
              <a:t>ID</a:t>
            </a:r>
            <a:r>
              <a:rPr lang="zh-TW" altLang="en-US" dirty="0" smtClean="0">
                <a:solidFill>
                  <a:srgbClr val="000000"/>
                </a:solidFill>
                <a:effectLst>
                  <a:outerShdw blurRad="38100" dist="38100" dir="2700000" algn="tl">
                    <a:srgbClr val="FFFFFF"/>
                  </a:outerShdw>
                </a:effectLst>
              </a:rPr>
              <a:t>欄位</a:t>
            </a:r>
            <a:endParaRPr lang="en-US" sz="3200" dirty="0" smtClean="0">
              <a:solidFill>
                <a:srgbClr val="000000"/>
              </a:solidFill>
              <a:effectLst>
                <a:outerShdw blurRad="38100" dist="38100" dir="2700000" algn="tl">
                  <a:srgbClr val="FFFFFF"/>
                </a:outerShdw>
              </a:effectLst>
            </a:endParaRPr>
          </a:p>
          <a:p>
            <a:pPr lvl="2"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Primary key of identifying relation (strong entity</a:t>
            </a:r>
            <a:r>
              <a:rPr lang="en-US" sz="3200" dirty="0" smtClean="0">
                <a:solidFill>
                  <a:srgbClr val="000000"/>
                </a:solidFill>
                <a:effectLst>
                  <a:outerShdw blurRad="38100" dist="38100" dir="2700000" algn="tl">
                    <a:srgbClr val="FFFFFF"/>
                  </a:outerShdw>
                </a:effectLst>
              </a:rPr>
              <a:t>)</a:t>
            </a:r>
            <a:r>
              <a:rPr lang="zh-TW" altLang="en-US" sz="3200" dirty="0" smtClean="0">
                <a:solidFill>
                  <a:srgbClr val="000000"/>
                </a:solidFill>
                <a:effectLst>
                  <a:outerShdw blurRad="38100" dist="38100" dir="2700000" algn="tl">
                    <a:srgbClr val="FFFFFF"/>
                  </a:outerShdw>
                </a:effectLst>
              </a:rPr>
              <a:t> </a:t>
            </a:r>
            <a:r>
              <a:rPr lang="zh-TW" altLang="en-US" dirty="0" smtClean="0">
                <a:solidFill>
                  <a:srgbClr val="000000"/>
                </a:solidFill>
                <a:effectLst>
                  <a:outerShdw blurRad="38100" dist="38100" dir="2700000" algn="tl">
                    <a:srgbClr val="FFFFFF"/>
                  </a:outerShdw>
                </a:effectLst>
              </a:rPr>
              <a:t>加上</a:t>
            </a:r>
            <a:r>
              <a:rPr lang="en-US" altLang="zh-TW" dirty="0" smtClean="0">
                <a:solidFill>
                  <a:srgbClr val="000000"/>
                </a:solidFill>
                <a:effectLst>
                  <a:outerShdw blurRad="38100" dist="38100" dir="2700000" algn="tl">
                    <a:srgbClr val="FFFFFF"/>
                  </a:outerShdw>
                </a:effectLst>
              </a:rPr>
              <a:t>Parent</a:t>
            </a:r>
            <a:r>
              <a:rPr lang="zh-TW" altLang="en-US" dirty="0" smtClean="0">
                <a:solidFill>
                  <a:srgbClr val="000000"/>
                </a:solidFill>
                <a:effectLst>
                  <a:outerShdw blurRad="38100" dist="38100" dir="2700000" algn="tl">
                    <a:srgbClr val="FFFFFF"/>
                  </a:outerShdw>
                </a:effectLst>
              </a:rPr>
              <a:t>的主鍵欄位</a:t>
            </a:r>
            <a:endParaRPr lang="en-US" sz="3200" dirty="0" smtClean="0">
              <a:solidFill>
                <a:srgbClr val="000000"/>
              </a:solidFill>
              <a:effectLst>
                <a:outerShdw blurRad="38100" dist="38100" dir="2700000" algn="tl">
                  <a:srgbClr val="FFFFFF"/>
                </a:outerShdw>
              </a:effectLst>
            </a:endParaRPr>
          </a:p>
          <a:p>
            <a:pPr lvl="1" eaLnBrk="1" fontAlgn="auto" hangingPunct="1">
              <a:spcAft>
                <a:spcPts val="0"/>
              </a:spcAft>
              <a:buFont typeface="Wingdings" pitchFamily="2" charset="2"/>
              <a:buNone/>
              <a:defRPr/>
            </a:pPr>
            <a:endParaRPr lang="en-US" sz="3600" dirty="0" smtClean="0">
              <a:solidFill>
                <a:srgbClr val="000000"/>
              </a:solidFill>
              <a:effectLst>
                <a:outerShdw blurRad="38100" dist="38100" dir="2700000" algn="tl">
                  <a:srgbClr val="FFFFFF"/>
                </a:outerShdw>
              </a:effectLst>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8"/>
          <p:cNvSpPr txBox="1">
            <a:spLocks noChangeArrowheads="1"/>
          </p:cNvSpPr>
          <p:nvPr/>
        </p:nvSpPr>
        <p:spPr bwMode="auto">
          <a:xfrm>
            <a:off x="936625" y="176213"/>
            <a:ext cx="65135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4-11 Example of mapping a weak entity</a:t>
            </a:r>
          </a:p>
          <a:p>
            <a:endParaRPr lang="en-US" altLang="en-US" sz="2400">
              <a:solidFill>
                <a:srgbClr val="000000"/>
              </a:solidFill>
              <a:latin typeface="Arial" pitchFamily="34" charset="0"/>
            </a:endParaRPr>
          </a:p>
          <a:p>
            <a:r>
              <a:rPr lang="en-US" altLang="en-US" sz="2400">
                <a:solidFill>
                  <a:srgbClr val="000000"/>
                </a:solidFill>
                <a:latin typeface="Arial" pitchFamily="34" charset="0"/>
              </a:rPr>
              <a:t>a) Weak entity DEPENDENT</a:t>
            </a:r>
          </a:p>
        </p:txBody>
      </p:sp>
      <p:pic>
        <p:nvPicPr>
          <p:cNvPr id="2" name="Picture 1"/>
          <p:cNvPicPr>
            <a:picLocks noChangeAspect="1"/>
          </p:cNvPicPr>
          <p:nvPr/>
        </p:nvPicPr>
        <p:blipFill>
          <a:blip r:embed="rId3"/>
          <a:stretch>
            <a:fillRect/>
          </a:stretch>
        </p:blipFill>
        <p:spPr>
          <a:xfrm>
            <a:off x="343571" y="1828330"/>
            <a:ext cx="8516324" cy="2705033"/>
          </a:xfrm>
          <a:prstGeom prst="rect">
            <a:avLst/>
          </a:prstGeom>
        </p:spPr>
      </p:pic>
      <p:sp>
        <p:nvSpPr>
          <p:cNvPr id="4" name="Rectangle 6"/>
          <p:cNvSpPr>
            <a:spLocks noChangeArrowheads="1"/>
          </p:cNvSpPr>
          <p:nvPr/>
        </p:nvSpPr>
        <p:spPr bwMode="auto">
          <a:xfrm>
            <a:off x="6889783" y="1396687"/>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dirty="0">
                <a:solidFill>
                  <a:srgbClr val="000000"/>
                </a:solidFill>
                <a:ea typeface="新細明體" panose="02020500000000000000" pitchFamily="18" charset="-120"/>
              </a:rPr>
              <a:t>扶養親屬</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97160" y="1811562"/>
            <a:ext cx="8752152" cy="2992415"/>
          </a:xfrm>
          <a:prstGeom prst="rect">
            <a:avLst/>
          </a:prstGeom>
        </p:spPr>
      </p:pic>
      <p:sp>
        <p:nvSpPr>
          <p:cNvPr id="28676" name="Text Box 4"/>
          <p:cNvSpPr txBox="1">
            <a:spLocks noChangeArrowheads="1"/>
          </p:cNvSpPr>
          <p:nvPr/>
        </p:nvSpPr>
        <p:spPr bwMode="auto">
          <a:xfrm>
            <a:off x="5257799" y="1828800"/>
            <a:ext cx="339680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dirty="0">
                <a:solidFill>
                  <a:srgbClr val="990000"/>
                </a:solidFill>
                <a:latin typeface="Times New Roman" pitchFamily="18" charset="0"/>
              </a:rPr>
              <a:t>NOTE: the domain constraint for the foreign key should NOT allow </a:t>
            </a:r>
            <a:r>
              <a:rPr lang="en-US" altLang="en-US" sz="2000" i="1" dirty="0">
                <a:solidFill>
                  <a:srgbClr val="990000"/>
                </a:solidFill>
                <a:latin typeface="Times New Roman" pitchFamily="18" charset="0"/>
              </a:rPr>
              <a:t>null</a:t>
            </a:r>
            <a:r>
              <a:rPr lang="en-US" altLang="en-US" sz="2000" dirty="0">
                <a:solidFill>
                  <a:srgbClr val="990000"/>
                </a:solidFill>
                <a:latin typeface="Times New Roman" pitchFamily="18" charset="0"/>
              </a:rPr>
              <a:t> value if DEPENDENT is a weak entity</a:t>
            </a:r>
          </a:p>
        </p:txBody>
      </p:sp>
      <p:sp>
        <p:nvSpPr>
          <p:cNvPr id="28677" name="Text Box 5"/>
          <p:cNvSpPr txBox="1">
            <a:spLocks noChangeArrowheads="1"/>
          </p:cNvSpPr>
          <p:nvPr/>
        </p:nvSpPr>
        <p:spPr bwMode="auto">
          <a:xfrm>
            <a:off x="5239883" y="3442666"/>
            <a:ext cx="1643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dirty="0">
                <a:solidFill>
                  <a:srgbClr val="990000"/>
                </a:solidFill>
                <a:latin typeface="Times New Roman" pitchFamily="18" charset="0"/>
              </a:rPr>
              <a:t>Foreign key</a:t>
            </a:r>
            <a:endParaRPr lang="en-US" altLang="en-US" sz="2000" i="1" dirty="0">
              <a:solidFill>
                <a:srgbClr val="990000"/>
              </a:solidFill>
              <a:latin typeface="Times New Roman" pitchFamily="18" charset="0"/>
            </a:endParaRPr>
          </a:p>
        </p:txBody>
      </p:sp>
      <p:grpSp>
        <p:nvGrpSpPr>
          <p:cNvPr id="28678" name="Group 6"/>
          <p:cNvGrpSpPr>
            <a:grpSpLocks/>
          </p:cNvGrpSpPr>
          <p:nvPr/>
        </p:nvGrpSpPr>
        <p:grpSpPr bwMode="auto">
          <a:xfrm>
            <a:off x="627063" y="4752975"/>
            <a:ext cx="5816600" cy="701675"/>
            <a:chOff x="528" y="3360"/>
            <a:chExt cx="3264" cy="442"/>
          </a:xfrm>
        </p:grpSpPr>
        <p:sp>
          <p:nvSpPr>
            <p:cNvPr id="28683" name="Text Box 7"/>
            <p:cNvSpPr txBox="1">
              <a:spLocks noChangeArrowheads="1"/>
            </p:cNvSpPr>
            <p:nvPr/>
          </p:nvSpPr>
          <p:spPr bwMode="auto">
            <a:xfrm>
              <a:off x="528" y="3552"/>
              <a:ext cx="32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Composite primary key</a:t>
              </a:r>
            </a:p>
          </p:txBody>
        </p:sp>
        <p:sp>
          <p:nvSpPr>
            <p:cNvPr id="28684" name="AutoShape 8"/>
            <p:cNvSpPr>
              <a:spLocks/>
            </p:cNvSpPr>
            <p:nvPr/>
          </p:nvSpPr>
          <p:spPr bwMode="auto">
            <a:xfrm rot="5400000" flipV="1">
              <a:off x="1999" y="1925"/>
              <a:ext cx="144" cy="3013"/>
            </a:xfrm>
            <a:prstGeom prst="rightBrace">
              <a:avLst>
                <a:gd name="adj1" fmla="val 174363"/>
                <a:gd name="adj2" fmla="val 50000"/>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grpSp>
      <p:sp>
        <p:nvSpPr>
          <p:cNvPr id="28679" name="Text Box 10"/>
          <p:cNvSpPr txBox="1">
            <a:spLocks noChangeArrowheads="1"/>
          </p:cNvSpPr>
          <p:nvPr/>
        </p:nvSpPr>
        <p:spPr bwMode="auto">
          <a:xfrm>
            <a:off x="936625" y="176213"/>
            <a:ext cx="74691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4-11 Example of mapping a weak entity (cont.)</a:t>
            </a:r>
          </a:p>
          <a:p>
            <a:endParaRPr lang="en-US" altLang="en-US" sz="2400">
              <a:solidFill>
                <a:srgbClr val="000000"/>
              </a:solidFill>
              <a:latin typeface="Arial" pitchFamily="34" charset="0"/>
            </a:endParaRPr>
          </a:p>
          <a:p>
            <a:r>
              <a:rPr lang="en-US" altLang="en-US" sz="2400">
                <a:solidFill>
                  <a:srgbClr val="000000"/>
                </a:solidFill>
                <a:latin typeface="Arial" pitchFamily="34" charset="0"/>
              </a:rPr>
              <a:t>b) Relations resulting from weak entity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49250" y="174625"/>
            <a:ext cx="8794750" cy="11430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Components of relational model</a:t>
            </a:r>
          </a:p>
        </p:txBody>
      </p:sp>
      <p:sp>
        <p:nvSpPr>
          <p:cNvPr id="13314" name="Content Placeholder 2"/>
          <p:cNvSpPr>
            <a:spLocks noGrp="1"/>
          </p:cNvSpPr>
          <p:nvPr>
            <p:ph idx="1"/>
          </p:nvPr>
        </p:nvSpPr>
        <p:spPr>
          <a:xfrm>
            <a:off x="223838" y="1392238"/>
            <a:ext cx="8920162" cy="4525962"/>
          </a:xfrm>
        </p:spPr>
        <p:txBody>
          <a:bodyPr/>
          <a:lstStyle/>
          <a:p>
            <a:pPr eaLnBrk="1" hangingPunct="1"/>
            <a:r>
              <a:rPr lang="en-US" altLang="en-US" sz="3600" smtClean="0"/>
              <a:t>Data structure</a:t>
            </a:r>
          </a:p>
          <a:p>
            <a:pPr lvl="1" eaLnBrk="1" hangingPunct="1"/>
            <a:r>
              <a:rPr lang="en-US" altLang="en-US" sz="3200" smtClean="0"/>
              <a:t>Tables (relations), rows, columns</a:t>
            </a:r>
          </a:p>
          <a:p>
            <a:pPr eaLnBrk="1" hangingPunct="1"/>
            <a:r>
              <a:rPr lang="en-US" altLang="en-US" sz="3600" smtClean="0"/>
              <a:t>Data manipulation</a:t>
            </a:r>
          </a:p>
          <a:p>
            <a:pPr lvl="1" eaLnBrk="1" hangingPunct="1"/>
            <a:r>
              <a:rPr lang="en-US" altLang="en-US" sz="3200" smtClean="0"/>
              <a:t>Powerful SQL operations for retrieving and modifying data</a:t>
            </a:r>
          </a:p>
          <a:p>
            <a:pPr eaLnBrk="1" hangingPunct="1"/>
            <a:r>
              <a:rPr lang="en-US" altLang="en-US" sz="3600" smtClean="0"/>
              <a:t>Data integrity</a:t>
            </a:r>
          </a:p>
          <a:p>
            <a:pPr lvl="1" eaLnBrk="1" hangingPunct="1"/>
            <a:r>
              <a:rPr lang="en-US" altLang="en-US" sz="3200" smtClean="0"/>
              <a:t>Mechanisms for implementing business rules that maintain integrity of manipulated data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457200" y="592138"/>
            <a:ext cx="8686800" cy="838200"/>
          </a:xfrm>
        </p:spPr>
        <p:txBody>
          <a:bodyPr lIns="90488" tIns="44450" rIns="90488" bIns="44450">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Transforming </a:t>
            </a:r>
            <a:r>
              <a:rPr lang="en-US" sz="4000" dirty="0" smtClean="0">
                <a:solidFill>
                  <a:srgbClr val="000000"/>
                </a:solidFill>
                <a:effectLst>
                  <a:outerShdw blurRad="38100" dist="38100" dir="2700000" algn="tl">
                    <a:srgbClr val="FFFFFF"/>
                  </a:outerShdw>
                </a:effectLst>
              </a:rPr>
              <a:t>E-R </a:t>
            </a:r>
            <a:r>
              <a:rPr lang="en-US" sz="4000" dirty="0" smtClean="0">
                <a:solidFill>
                  <a:srgbClr val="000000"/>
                </a:solidFill>
                <a:effectLst>
                  <a:outerShdw blurRad="38100" dist="38100" dir="2700000" algn="tl">
                    <a:srgbClr val="FFFFFF"/>
                  </a:outerShdw>
                </a:effectLst>
              </a:rPr>
              <a:t>Diagrams into Relations </a:t>
            </a:r>
            <a:r>
              <a:rPr lang="en-US" sz="4000" dirty="0" smtClean="0">
                <a:solidFill>
                  <a:srgbClr val="000000"/>
                </a:solidFill>
                <a:effectLst>
                  <a:outerShdw blurRad="38100" dist="38100" dir="2700000" algn="tl">
                    <a:srgbClr val="FFFFFF"/>
                  </a:outerShdw>
                </a:effectLst>
              </a:rPr>
              <a:t>(3)</a:t>
            </a:r>
            <a:endParaRPr lang="en-US" sz="4000" dirty="0" smtClean="0">
              <a:solidFill>
                <a:srgbClr val="000000"/>
              </a:solidFill>
              <a:effectLst>
                <a:outerShdw blurRad="38100" dist="38100" dir="2700000" algn="tl">
                  <a:srgbClr val="FFFFFF"/>
                </a:outerShdw>
              </a:effectLst>
            </a:endParaRPr>
          </a:p>
        </p:txBody>
      </p:sp>
      <p:sp>
        <p:nvSpPr>
          <p:cNvPr id="199683" name="Rectangle 3"/>
          <p:cNvSpPr>
            <a:spLocks noGrp="1" noChangeArrowheads="1"/>
          </p:cNvSpPr>
          <p:nvPr>
            <p:ph idx="1"/>
          </p:nvPr>
        </p:nvSpPr>
        <p:spPr>
          <a:xfrm>
            <a:off x="571500" y="1728788"/>
            <a:ext cx="8572500" cy="4525962"/>
          </a:xfrm>
        </p:spPr>
        <p:txBody>
          <a:bodyPr lIns="90488" tIns="44450" rIns="90488" bIns="44450">
            <a:noAutofit/>
          </a:bodyPr>
          <a:lstStyle/>
          <a:p>
            <a:pPr eaLnBrk="1" fontAlgn="auto" hangingPunct="1">
              <a:spcAft>
                <a:spcPts val="0"/>
              </a:spcAft>
              <a:buFont typeface="Wingdings" pitchFamily="2" charset="2"/>
              <a:buNone/>
              <a:defRPr/>
            </a:pPr>
            <a:r>
              <a:rPr lang="en-US" sz="4000" dirty="0" smtClean="0">
                <a:solidFill>
                  <a:srgbClr val="000000"/>
                </a:solidFill>
                <a:effectLst>
                  <a:outerShdw blurRad="38100" dist="38100" dir="2700000" algn="tl">
                    <a:srgbClr val="FFFFFF"/>
                  </a:outerShdw>
                </a:effectLst>
              </a:rPr>
              <a:t>Mapping Binary Relationships</a:t>
            </a:r>
          </a:p>
          <a:p>
            <a:pPr lvl="1" eaLnBrk="1" fontAlgn="auto" hangingPunct="1">
              <a:spcAft>
                <a:spcPts val="0"/>
              </a:spcAft>
              <a:buFont typeface="Wingdings 2"/>
              <a:buChar char=""/>
              <a:defRPr/>
            </a:pPr>
            <a:r>
              <a:rPr lang="en-US" sz="3200" b="1" dirty="0" smtClean="0">
                <a:solidFill>
                  <a:srgbClr val="000000"/>
                </a:solidFill>
                <a:effectLst>
                  <a:outerShdw blurRad="38100" dist="38100" dir="2700000" algn="tl">
                    <a:srgbClr val="FFFFFF"/>
                  </a:outerShdw>
                </a:effectLst>
              </a:rPr>
              <a:t>One-to-Many</a:t>
            </a:r>
            <a:r>
              <a:rPr lang="en-US" sz="3200" dirty="0" smtClean="0">
                <a:solidFill>
                  <a:srgbClr val="000000"/>
                </a:solidFill>
                <a:effectLst>
                  <a:outerShdw blurRad="38100" dist="38100" dir="2700000" algn="tl">
                    <a:srgbClr val="FFFFFF"/>
                  </a:outerShdw>
                </a:effectLst>
              </a:rPr>
              <a:t>–Primary key on the one side becomes a foreign key on the many side</a:t>
            </a:r>
          </a:p>
          <a:p>
            <a:pPr lvl="1" eaLnBrk="1" fontAlgn="auto" hangingPunct="1">
              <a:spcAft>
                <a:spcPts val="0"/>
              </a:spcAft>
              <a:buFont typeface="Wingdings 2"/>
              <a:buChar char=""/>
              <a:defRPr/>
            </a:pPr>
            <a:r>
              <a:rPr lang="en-US" sz="3200" b="1" dirty="0" smtClean="0">
                <a:solidFill>
                  <a:srgbClr val="000000"/>
                </a:solidFill>
                <a:effectLst>
                  <a:outerShdw blurRad="38100" dist="38100" dir="2700000" algn="tl">
                    <a:srgbClr val="FFFFFF"/>
                  </a:outerShdw>
                </a:effectLst>
              </a:rPr>
              <a:t>Many-to-Many</a:t>
            </a:r>
            <a:r>
              <a:rPr lang="en-US" sz="3200" dirty="0" smtClean="0">
                <a:solidFill>
                  <a:srgbClr val="000000"/>
                </a:solidFill>
                <a:effectLst>
                  <a:outerShdw blurRad="38100" dist="38100" dir="2700000" algn="tl">
                    <a:srgbClr val="FFFFFF"/>
                  </a:outerShdw>
                </a:effectLst>
              </a:rPr>
              <a:t>–Create a </a:t>
            </a:r>
            <a:r>
              <a:rPr lang="en-US" sz="3200" b="1" i="1" dirty="0" smtClean="0">
                <a:solidFill>
                  <a:srgbClr val="FF0000"/>
                </a:solidFill>
                <a:effectLst>
                  <a:outerShdw blurRad="38100" dist="38100" dir="2700000" algn="tl">
                    <a:srgbClr val="FFFFFF"/>
                  </a:outerShdw>
                </a:effectLst>
              </a:rPr>
              <a:t>new relation</a:t>
            </a:r>
            <a:r>
              <a:rPr lang="en-US" sz="3200" dirty="0" smtClean="0">
                <a:solidFill>
                  <a:srgbClr val="FF0000"/>
                </a:solidFill>
                <a:effectLst>
                  <a:outerShdw blurRad="38100" dist="38100" dir="2700000" algn="tl">
                    <a:srgbClr val="FFFFFF"/>
                  </a:outerShdw>
                </a:effectLst>
              </a:rPr>
              <a:t> </a:t>
            </a:r>
            <a:r>
              <a:rPr lang="en-US" sz="3200" dirty="0" smtClean="0">
                <a:solidFill>
                  <a:srgbClr val="000000"/>
                </a:solidFill>
                <a:effectLst>
                  <a:outerShdw blurRad="38100" dist="38100" dir="2700000" algn="tl">
                    <a:srgbClr val="FFFFFF"/>
                  </a:outerShdw>
                </a:effectLst>
              </a:rPr>
              <a:t>with the primary keys of the two entities as its primary key</a:t>
            </a:r>
          </a:p>
          <a:p>
            <a:pPr lvl="1" eaLnBrk="1" fontAlgn="auto" hangingPunct="1">
              <a:spcAft>
                <a:spcPts val="0"/>
              </a:spcAft>
              <a:buFont typeface="Wingdings 2"/>
              <a:buChar char=""/>
              <a:defRPr/>
            </a:pPr>
            <a:r>
              <a:rPr lang="en-US" sz="3200" b="1" dirty="0" smtClean="0">
                <a:solidFill>
                  <a:srgbClr val="000000"/>
                </a:solidFill>
                <a:effectLst>
                  <a:outerShdw blurRad="38100" dist="38100" dir="2700000" algn="tl">
                    <a:srgbClr val="FFFFFF"/>
                  </a:outerShdw>
                </a:effectLst>
              </a:rPr>
              <a:t>One-to-One</a:t>
            </a:r>
            <a:r>
              <a:rPr lang="en-US" sz="3200" dirty="0" smtClean="0">
                <a:solidFill>
                  <a:srgbClr val="000000"/>
                </a:solidFill>
                <a:effectLst>
                  <a:outerShdw blurRad="38100" dist="38100" dir="2700000" algn="tl">
                    <a:srgbClr val="FFFFFF"/>
                  </a:outerShdw>
                </a:effectLst>
              </a:rPr>
              <a:t>–Primary key on mandatory side becomes a foreign key on optional side</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73012" y="3318667"/>
            <a:ext cx="8052774" cy="3043495"/>
          </a:xfrm>
          <a:prstGeom prst="rect">
            <a:avLst/>
          </a:prstGeom>
        </p:spPr>
      </p:pic>
      <p:pic>
        <p:nvPicPr>
          <p:cNvPr id="2" name="Picture 1"/>
          <p:cNvPicPr>
            <a:picLocks noChangeAspect="1"/>
          </p:cNvPicPr>
          <p:nvPr/>
        </p:nvPicPr>
        <p:blipFill>
          <a:blip r:embed="rId4"/>
          <a:stretch>
            <a:fillRect/>
          </a:stretch>
        </p:blipFill>
        <p:spPr>
          <a:xfrm>
            <a:off x="1090613" y="1230312"/>
            <a:ext cx="7374649" cy="1690689"/>
          </a:xfrm>
          <a:prstGeom prst="rect">
            <a:avLst/>
          </a:prstGeom>
        </p:spPr>
      </p:pic>
      <p:sp>
        <p:nvSpPr>
          <p:cNvPr id="30725" name="Text Box 2"/>
          <p:cNvSpPr txBox="1">
            <a:spLocks noChangeArrowheads="1"/>
          </p:cNvSpPr>
          <p:nvPr/>
        </p:nvSpPr>
        <p:spPr bwMode="auto">
          <a:xfrm>
            <a:off x="1090613" y="185738"/>
            <a:ext cx="710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4-12 Example of mapping a 1:M relationship</a:t>
            </a:r>
          </a:p>
        </p:txBody>
      </p:sp>
      <p:sp>
        <p:nvSpPr>
          <p:cNvPr id="30726" name="Text Box 3"/>
          <p:cNvSpPr txBox="1">
            <a:spLocks noChangeArrowheads="1"/>
          </p:cNvSpPr>
          <p:nvPr/>
        </p:nvSpPr>
        <p:spPr bwMode="auto">
          <a:xfrm>
            <a:off x="1635125" y="771525"/>
            <a:ext cx="6492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a) Relationship between customers and orders</a:t>
            </a:r>
          </a:p>
        </p:txBody>
      </p:sp>
      <p:sp>
        <p:nvSpPr>
          <p:cNvPr id="30727" name="Text Box 5"/>
          <p:cNvSpPr txBox="1">
            <a:spLocks noChangeArrowheads="1"/>
          </p:cNvSpPr>
          <p:nvPr/>
        </p:nvSpPr>
        <p:spPr bwMode="auto">
          <a:xfrm>
            <a:off x="3433762" y="2202657"/>
            <a:ext cx="2895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200" dirty="0">
                <a:solidFill>
                  <a:srgbClr val="990000"/>
                </a:solidFill>
                <a:latin typeface="Times New Roman" pitchFamily="18" charset="0"/>
              </a:rPr>
              <a:t>Note the mandatory one</a:t>
            </a:r>
          </a:p>
        </p:txBody>
      </p:sp>
      <p:sp>
        <p:nvSpPr>
          <p:cNvPr id="30728" name="Text Box 7"/>
          <p:cNvSpPr txBox="1">
            <a:spLocks noChangeArrowheads="1"/>
          </p:cNvSpPr>
          <p:nvPr/>
        </p:nvSpPr>
        <p:spPr bwMode="auto">
          <a:xfrm>
            <a:off x="1695450" y="2905125"/>
            <a:ext cx="386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Mapping the relationship</a:t>
            </a:r>
          </a:p>
        </p:txBody>
      </p:sp>
      <p:sp>
        <p:nvSpPr>
          <p:cNvPr id="30729" name="Text Box 9"/>
          <p:cNvSpPr txBox="1">
            <a:spLocks noChangeArrowheads="1"/>
          </p:cNvSpPr>
          <p:nvPr/>
        </p:nvSpPr>
        <p:spPr bwMode="auto">
          <a:xfrm>
            <a:off x="5853113" y="4681538"/>
            <a:ext cx="27971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a:solidFill>
                  <a:srgbClr val="990000"/>
                </a:solidFill>
                <a:latin typeface="Times New Roman" pitchFamily="18" charset="0"/>
              </a:rPr>
              <a:t>Again, no null value in the foreign key…this is because of the mandatory minimum cardinality.</a:t>
            </a:r>
          </a:p>
        </p:txBody>
      </p:sp>
      <p:sp>
        <p:nvSpPr>
          <p:cNvPr id="30730" name="Text Box 10"/>
          <p:cNvSpPr txBox="1">
            <a:spLocks noChangeArrowheads="1"/>
          </p:cNvSpPr>
          <p:nvPr/>
        </p:nvSpPr>
        <p:spPr bwMode="auto">
          <a:xfrm>
            <a:off x="3904890" y="6032265"/>
            <a:ext cx="1643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dirty="0">
                <a:solidFill>
                  <a:srgbClr val="990000"/>
                </a:solidFill>
                <a:latin typeface="Times New Roman" pitchFamily="18" charset="0"/>
              </a:rPr>
              <a:t>Foreign key</a:t>
            </a:r>
            <a:endParaRPr lang="en-US" altLang="en-US" sz="2000" i="1" dirty="0">
              <a:solidFill>
                <a:srgbClr val="990000"/>
              </a:solidFill>
              <a:latin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3"/>
          <p:cNvSpPr txBox="1">
            <a:spLocks noChangeArrowheads="1"/>
          </p:cNvSpPr>
          <p:nvPr/>
        </p:nvSpPr>
        <p:spPr bwMode="auto">
          <a:xfrm>
            <a:off x="1184275" y="228600"/>
            <a:ext cx="7323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4-13 Example of mapping an M:N relationship</a:t>
            </a:r>
          </a:p>
        </p:txBody>
      </p:sp>
      <p:sp>
        <p:nvSpPr>
          <p:cNvPr id="31748" name="Text Box 4"/>
          <p:cNvSpPr txBox="1">
            <a:spLocks noChangeArrowheads="1"/>
          </p:cNvSpPr>
          <p:nvPr/>
        </p:nvSpPr>
        <p:spPr bwMode="auto">
          <a:xfrm>
            <a:off x="1778000" y="812800"/>
            <a:ext cx="4491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a) Completes relationship (M:N)</a:t>
            </a:r>
          </a:p>
        </p:txBody>
      </p:sp>
      <p:sp>
        <p:nvSpPr>
          <p:cNvPr id="31749" name="Text Box 6"/>
          <p:cNvSpPr txBox="1">
            <a:spLocks noChangeArrowheads="1"/>
          </p:cNvSpPr>
          <p:nvPr/>
        </p:nvSpPr>
        <p:spPr bwMode="auto">
          <a:xfrm>
            <a:off x="438150" y="5060950"/>
            <a:ext cx="905664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dirty="0">
                <a:solidFill>
                  <a:srgbClr val="990000"/>
                </a:solidFill>
                <a:latin typeface="Times New Roman" pitchFamily="18" charset="0"/>
              </a:rPr>
              <a:t>The </a:t>
            </a:r>
            <a:r>
              <a:rPr lang="en-US" altLang="en-US" sz="2400" i="1" dirty="0">
                <a:solidFill>
                  <a:srgbClr val="990000"/>
                </a:solidFill>
                <a:latin typeface="Times New Roman" pitchFamily="18" charset="0"/>
              </a:rPr>
              <a:t>Completes</a:t>
            </a:r>
            <a:r>
              <a:rPr lang="en-US" altLang="en-US" sz="2400" dirty="0">
                <a:solidFill>
                  <a:srgbClr val="990000"/>
                </a:solidFill>
                <a:latin typeface="Times New Roman" pitchFamily="18" charset="0"/>
              </a:rPr>
              <a:t> relationship will need to become a separate relation</a:t>
            </a:r>
            <a:r>
              <a:rPr lang="en-US" altLang="en-US" sz="2400" dirty="0" smtClean="0">
                <a:solidFill>
                  <a:srgbClr val="990000"/>
                </a:solidFill>
                <a:latin typeface="Times New Roman" pitchFamily="18" charset="0"/>
              </a:rPr>
              <a:t>.</a:t>
            </a:r>
          </a:p>
          <a:p>
            <a:pPr eaLnBrk="1" hangingPunct="1"/>
            <a:r>
              <a:rPr lang="zh-TW" altLang="en-US" sz="2400" dirty="0" smtClean="0">
                <a:solidFill>
                  <a:srgbClr val="990000"/>
                </a:solidFill>
                <a:latin typeface="Times New Roman" pitchFamily="18" charset="0"/>
              </a:rPr>
              <a:t>多對多關</a:t>
            </a:r>
            <a:r>
              <a:rPr lang="zh-TW" altLang="en-US" sz="2400" dirty="0">
                <a:solidFill>
                  <a:srgbClr val="990000"/>
                </a:solidFill>
                <a:latin typeface="Times New Roman" pitchFamily="18" charset="0"/>
              </a:rPr>
              <a:t>係</a:t>
            </a:r>
            <a:r>
              <a:rPr lang="zh-TW" altLang="en-US" sz="2400" dirty="0" smtClean="0">
                <a:solidFill>
                  <a:srgbClr val="990000"/>
                </a:solidFill>
                <a:latin typeface="Times New Roman" pitchFamily="18" charset="0"/>
              </a:rPr>
              <a:t>需要</a:t>
            </a:r>
            <a:r>
              <a:rPr lang="zh-TW" altLang="en-US" sz="2400" dirty="0">
                <a:solidFill>
                  <a:srgbClr val="990000"/>
                </a:solidFill>
                <a:latin typeface="Times New Roman" pitchFamily="18" charset="0"/>
              </a:rPr>
              <a:t>新開一個</a:t>
            </a:r>
            <a:r>
              <a:rPr lang="en-US" altLang="en-US" sz="2400" dirty="0">
                <a:solidFill>
                  <a:srgbClr val="990000"/>
                </a:solidFill>
                <a:latin typeface="Times New Roman" pitchFamily="18" charset="0"/>
              </a:rPr>
              <a:t>Table (</a:t>
            </a:r>
            <a:r>
              <a:rPr lang="zh-TW" altLang="en-US" sz="2400" dirty="0">
                <a:solidFill>
                  <a:srgbClr val="990000"/>
                </a:solidFill>
                <a:latin typeface="Times New Roman" pitchFamily="18" charset="0"/>
              </a:rPr>
              <a:t>假設取名為 </a:t>
            </a:r>
            <a:r>
              <a:rPr lang="en-US" altLang="en-US" sz="2400" dirty="0">
                <a:solidFill>
                  <a:srgbClr val="990000"/>
                </a:solidFill>
                <a:latin typeface="Times New Roman" pitchFamily="18" charset="0"/>
              </a:rPr>
              <a:t>Certificate </a:t>
            </a:r>
            <a:r>
              <a:rPr lang="zh-TW" altLang="en-US" sz="2400" dirty="0">
                <a:solidFill>
                  <a:srgbClr val="990000"/>
                </a:solidFill>
                <a:latin typeface="Times New Roman" pitchFamily="18" charset="0"/>
              </a:rPr>
              <a:t>結業證書</a:t>
            </a:r>
            <a:r>
              <a:rPr lang="en-US" altLang="zh-TW" sz="2400" dirty="0" smtClean="0">
                <a:solidFill>
                  <a:srgbClr val="990000"/>
                </a:solidFill>
                <a:latin typeface="Times New Roman" pitchFamily="18" charset="0"/>
              </a:rPr>
              <a:t>)</a:t>
            </a:r>
            <a:endParaRPr lang="en-US" altLang="zh-TW" sz="2400" dirty="0">
              <a:solidFill>
                <a:srgbClr val="990000"/>
              </a:solidFill>
              <a:latin typeface="Times New Roman" pitchFamily="18" charset="0"/>
            </a:endParaRPr>
          </a:p>
        </p:txBody>
      </p:sp>
      <p:pic>
        <p:nvPicPr>
          <p:cNvPr id="2" name="Picture 1"/>
          <p:cNvPicPr>
            <a:picLocks noChangeAspect="1"/>
          </p:cNvPicPr>
          <p:nvPr/>
        </p:nvPicPr>
        <p:blipFill>
          <a:blip r:embed="rId3"/>
          <a:stretch>
            <a:fillRect/>
          </a:stretch>
        </p:blipFill>
        <p:spPr>
          <a:xfrm>
            <a:off x="121382" y="1790163"/>
            <a:ext cx="8879170" cy="2686587"/>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53416" y="1440735"/>
            <a:ext cx="8773164" cy="4586578"/>
          </a:xfrm>
          <a:prstGeom prst="rect">
            <a:avLst/>
          </a:prstGeom>
        </p:spPr>
      </p:pic>
      <p:sp>
        <p:nvSpPr>
          <p:cNvPr id="32772" name="Text Box 3"/>
          <p:cNvSpPr txBox="1">
            <a:spLocks noChangeArrowheads="1"/>
          </p:cNvSpPr>
          <p:nvPr/>
        </p:nvSpPr>
        <p:spPr bwMode="auto">
          <a:xfrm>
            <a:off x="0" y="-990600"/>
            <a:ext cx="1841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endParaRPr lang="en-US" altLang="en-US" sz="2600">
              <a:latin typeface="Times New Roman" pitchFamily="18" charset="0"/>
            </a:endParaRPr>
          </a:p>
        </p:txBody>
      </p:sp>
      <p:sp>
        <p:nvSpPr>
          <p:cNvPr id="32773" name="Text Box 5"/>
          <p:cNvSpPr txBox="1">
            <a:spLocks noChangeArrowheads="1"/>
          </p:cNvSpPr>
          <p:nvPr/>
        </p:nvSpPr>
        <p:spPr bwMode="auto">
          <a:xfrm>
            <a:off x="7037388" y="3867150"/>
            <a:ext cx="1643062"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400">
                <a:solidFill>
                  <a:srgbClr val="990000"/>
                </a:solidFill>
                <a:latin typeface="Times New Roman" pitchFamily="18" charset="0"/>
              </a:rPr>
              <a:t>new </a:t>
            </a:r>
            <a:r>
              <a:rPr lang="en-US" altLang="en-US" sz="2400" i="1">
                <a:solidFill>
                  <a:srgbClr val="990000"/>
                </a:solidFill>
                <a:latin typeface="Times New Roman" pitchFamily="18" charset="0"/>
              </a:rPr>
              <a:t>intersection relation</a:t>
            </a:r>
          </a:p>
        </p:txBody>
      </p:sp>
      <p:grpSp>
        <p:nvGrpSpPr>
          <p:cNvPr id="32774" name="Group 6"/>
          <p:cNvGrpSpPr>
            <a:grpSpLocks/>
          </p:cNvGrpSpPr>
          <p:nvPr/>
        </p:nvGrpSpPr>
        <p:grpSpPr bwMode="auto">
          <a:xfrm>
            <a:off x="1127125" y="3752850"/>
            <a:ext cx="4556125" cy="771525"/>
            <a:chOff x="638" y="2265"/>
            <a:chExt cx="2870" cy="486"/>
          </a:xfrm>
        </p:grpSpPr>
        <p:sp>
          <p:nvSpPr>
            <p:cNvPr id="32783" name="Text Box 7"/>
            <p:cNvSpPr txBox="1">
              <a:spLocks noChangeArrowheads="1"/>
            </p:cNvSpPr>
            <p:nvPr/>
          </p:nvSpPr>
          <p:spPr bwMode="auto">
            <a:xfrm>
              <a:off x="638" y="2265"/>
              <a:ext cx="10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Foreign key</a:t>
              </a:r>
            </a:p>
          </p:txBody>
        </p:sp>
        <p:sp>
          <p:nvSpPr>
            <p:cNvPr id="32784" name="Text Box 8"/>
            <p:cNvSpPr txBox="1">
              <a:spLocks noChangeArrowheads="1"/>
            </p:cNvSpPr>
            <p:nvPr/>
          </p:nvSpPr>
          <p:spPr bwMode="auto">
            <a:xfrm>
              <a:off x="2473" y="2501"/>
              <a:ext cx="10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Foreign key</a:t>
              </a:r>
            </a:p>
          </p:txBody>
        </p:sp>
      </p:grpSp>
      <p:grpSp>
        <p:nvGrpSpPr>
          <p:cNvPr id="32775" name="Group 9"/>
          <p:cNvGrpSpPr>
            <a:grpSpLocks/>
          </p:cNvGrpSpPr>
          <p:nvPr/>
        </p:nvGrpSpPr>
        <p:grpSpPr bwMode="auto">
          <a:xfrm>
            <a:off x="2590800" y="2733675"/>
            <a:ext cx="2971800" cy="609600"/>
            <a:chOff x="1632" y="1632"/>
            <a:chExt cx="1872" cy="384"/>
          </a:xfrm>
        </p:grpSpPr>
        <p:sp>
          <p:nvSpPr>
            <p:cNvPr id="32781" name="Text Box 10"/>
            <p:cNvSpPr txBox="1">
              <a:spLocks noChangeArrowheads="1"/>
            </p:cNvSpPr>
            <p:nvPr/>
          </p:nvSpPr>
          <p:spPr bwMode="auto">
            <a:xfrm>
              <a:off x="1632" y="1632"/>
              <a:ext cx="18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Composite primary key</a:t>
              </a:r>
            </a:p>
          </p:txBody>
        </p:sp>
        <p:sp>
          <p:nvSpPr>
            <p:cNvPr id="32782" name="AutoShape 11"/>
            <p:cNvSpPr>
              <a:spLocks/>
            </p:cNvSpPr>
            <p:nvPr/>
          </p:nvSpPr>
          <p:spPr bwMode="auto">
            <a:xfrm rot="-5400000">
              <a:off x="2472" y="1080"/>
              <a:ext cx="144" cy="1728"/>
            </a:xfrm>
            <a:prstGeom prst="rightBrace">
              <a:avLst>
                <a:gd name="adj1" fmla="val 100000"/>
                <a:gd name="adj2" fmla="val 50000"/>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grpSp>
      <p:sp>
        <p:nvSpPr>
          <p:cNvPr id="32776" name="Text Box 12"/>
          <p:cNvSpPr txBox="1">
            <a:spLocks noChangeArrowheads="1"/>
          </p:cNvSpPr>
          <p:nvPr/>
        </p:nvSpPr>
        <p:spPr bwMode="auto">
          <a:xfrm>
            <a:off x="585788" y="228600"/>
            <a:ext cx="8270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4-13 Example of mapping an M:N relationship (cont.)</a:t>
            </a:r>
          </a:p>
        </p:txBody>
      </p:sp>
      <p:sp>
        <p:nvSpPr>
          <p:cNvPr id="32777" name="Text Box 13"/>
          <p:cNvSpPr txBox="1">
            <a:spLocks noChangeArrowheads="1"/>
          </p:cNvSpPr>
          <p:nvPr/>
        </p:nvSpPr>
        <p:spPr bwMode="auto">
          <a:xfrm>
            <a:off x="1778000" y="812800"/>
            <a:ext cx="381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Three resulting relations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12837" y="2095065"/>
            <a:ext cx="8743209" cy="2691248"/>
          </a:xfrm>
          <a:prstGeom prst="rect">
            <a:avLst/>
          </a:prstGeom>
        </p:spPr>
      </p:pic>
      <p:sp>
        <p:nvSpPr>
          <p:cNvPr id="33795" name="Text Box 5"/>
          <p:cNvSpPr txBox="1">
            <a:spLocks noChangeArrowheads="1"/>
          </p:cNvSpPr>
          <p:nvPr/>
        </p:nvSpPr>
        <p:spPr bwMode="auto">
          <a:xfrm>
            <a:off x="882650" y="228600"/>
            <a:ext cx="793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4-14 Example of mapping a binary 1:1 relationship</a:t>
            </a:r>
          </a:p>
        </p:txBody>
      </p:sp>
      <p:sp>
        <p:nvSpPr>
          <p:cNvPr id="33796" name="Text Box 6"/>
          <p:cNvSpPr txBox="1">
            <a:spLocks noChangeArrowheads="1"/>
          </p:cNvSpPr>
          <p:nvPr/>
        </p:nvSpPr>
        <p:spPr bwMode="auto">
          <a:xfrm>
            <a:off x="1778000" y="812800"/>
            <a:ext cx="51331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a) In charge relationship </a:t>
            </a:r>
            <a:r>
              <a:rPr lang="en-US" altLang="en-US" sz="2400" dirty="0" smtClean="0">
                <a:solidFill>
                  <a:srgbClr val="000000"/>
                </a:solidFill>
                <a:latin typeface="Arial" pitchFamily="34" charset="0"/>
              </a:rPr>
              <a:t>(binary 1:1</a:t>
            </a:r>
            <a:r>
              <a:rPr lang="en-US" altLang="en-US" sz="2400" dirty="0">
                <a:solidFill>
                  <a:srgbClr val="000000"/>
                </a:solidFill>
                <a:latin typeface="Arial" pitchFamily="34" charset="0"/>
              </a:rPr>
              <a:t>)</a:t>
            </a:r>
          </a:p>
        </p:txBody>
      </p:sp>
      <p:grpSp>
        <p:nvGrpSpPr>
          <p:cNvPr id="33797" name="Group 8"/>
          <p:cNvGrpSpPr>
            <a:grpSpLocks/>
          </p:cNvGrpSpPr>
          <p:nvPr/>
        </p:nvGrpSpPr>
        <p:grpSpPr bwMode="auto">
          <a:xfrm>
            <a:off x="2225966" y="4069120"/>
            <a:ext cx="6389687" cy="1352550"/>
            <a:chOff x="336" y="3084"/>
            <a:chExt cx="4025" cy="852"/>
          </a:xfrm>
        </p:grpSpPr>
        <p:sp>
          <p:nvSpPr>
            <p:cNvPr id="33802" name="Text Box 9"/>
            <p:cNvSpPr txBox="1">
              <a:spLocks noChangeArrowheads="1"/>
            </p:cNvSpPr>
            <p:nvPr/>
          </p:nvSpPr>
          <p:spPr bwMode="auto">
            <a:xfrm>
              <a:off x="336" y="3648"/>
              <a:ext cx="40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dirty="0">
                  <a:solidFill>
                    <a:srgbClr val="990000"/>
                  </a:solidFill>
                  <a:latin typeface="Times New Roman" pitchFamily="18" charset="0"/>
                </a:rPr>
                <a:t>Often in 1:1 relationships, one direction is optional</a:t>
              </a:r>
            </a:p>
          </p:txBody>
        </p:sp>
        <p:sp>
          <p:nvSpPr>
            <p:cNvPr id="33803" name="Line 10"/>
            <p:cNvSpPr>
              <a:spLocks noChangeShapeType="1"/>
            </p:cNvSpPr>
            <p:nvPr/>
          </p:nvSpPr>
          <p:spPr bwMode="auto">
            <a:xfrm flipV="1">
              <a:off x="2868" y="3084"/>
              <a:ext cx="25" cy="564"/>
            </a:xfrm>
            <a:prstGeom prst="line">
              <a:avLst/>
            </a:prstGeom>
            <a:noFill/>
            <a:ln w="28575">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32779" y="1532586"/>
            <a:ext cx="8513718" cy="2872727"/>
          </a:xfrm>
          <a:prstGeom prst="rect">
            <a:avLst/>
          </a:prstGeom>
        </p:spPr>
      </p:pic>
      <p:sp>
        <p:nvSpPr>
          <p:cNvPr id="34819" name="Text Box 2"/>
          <p:cNvSpPr txBox="1">
            <a:spLocks noChangeArrowheads="1"/>
          </p:cNvSpPr>
          <p:nvPr/>
        </p:nvSpPr>
        <p:spPr bwMode="auto">
          <a:xfrm>
            <a:off x="1165225" y="803275"/>
            <a:ext cx="305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Resulting relations</a:t>
            </a:r>
          </a:p>
        </p:txBody>
      </p:sp>
      <p:sp>
        <p:nvSpPr>
          <p:cNvPr id="34820" name="Text Box 5"/>
          <p:cNvSpPr txBox="1">
            <a:spLocks noChangeArrowheads="1"/>
          </p:cNvSpPr>
          <p:nvPr/>
        </p:nvSpPr>
        <p:spPr bwMode="auto">
          <a:xfrm>
            <a:off x="227013" y="228600"/>
            <a:ext cx="8882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4-14 Example of mapping a binary 1:1 relationship (cont.)</a:t>
            </a:r>
          </a:p>
        </p:txBody>
      </p:sp>
      <p:sp>
        <p:nvSpPr>
          <p:cNvPr id="34826" name="Text Box 8"/>
          <p:cNvSpPr txBox="1">
            <a:spLocks noChangeArrowheads="1"/>
          </p:cNvSpPr>
          <p:nvPr/>
        </p:nvSpPr>
        <p:spPr bwMode="auto">
          <a:xfrm>
            <a:off x="832260" y="5221523"/>
            <a:ext cx="65928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dirty="0">
                <a:solidFill>
                  <a:srgbClr val="990000"/>
                </a:solidFill>
                <a:latin typeface="Times New Roman" pitchFamily="18" charset="0"/>
              </a:rPr>
              <a:t>Foreign key goes in the relation on the optional side,</a:t>
            </a:r>
          </a:p>
          <a:p>
            <a:pPr eaLnBrk="1" hangingPunct="1"/>
            <a:r>
              <a:rPr lang="en-US" altLang="en-US" sz="2400" dirty="0">
                <a:solidFill>
                  <a:srgbClr val="990000"/>
                </a:solidFill>
                <a:latin typeface="Times New Roman" pitchFamily="18" charset="0"/>
              </a:rPr>
              <a:t>matching the primary key on the mandatory side</a:t>
            </a:r>
          </a:p>
        </p:txBody>
      </p:sp>
      <p:sp>
        <p:nvSpPr>
          <p:cNvPr id="8" name="Rectangle 10"/>
          <p:cNvSpPr>
            <a:spLocks noChangeArrowheads="1"/>
          </p:cNvSpPr>
          <p:nvPr/>
        </p:nvSpPr>
        <p:spPr bwMode="auto">
          <a:xfrm>
            <a:off x="837562" y="4405313"/>
            <a:ext cx="71685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dirty="0">
                <a:solidFill>
                  <a:srgbClr val="990000"/>
                </a:solidFill>
                <a:ea typeface="新細明體" panose="02020500000000000000" pitchFamily="18" charset="-120"/>
              </a:rPr>
              <a:t>通常 </a:t>
            </a:r>
            <a:r>
              <a:rPr lang="en-US" altLang="zh-TW" sz="2400" dirty="0">
                <a:solidFill>
                  <a:srgbClr val="990000"/>
                </a:solidFill>
                <a:ea typeface="新細明體" panose="02020500000000000000" pitchFamily="18" charset="-120"/>
              </a:rPr>
              <a:t>1:1 </a:t>
            </a:r>
            <a:r>
              <a:rPr lang="zh-TW" altLang="en-US" sz="2400" dirty="0" smtClean="0">
                <a:solidFill>
                  <a:srgbClr val="990000"/>
                </a:solidFill>
                <a:ea typeface="新細明體" panose="02020500000000000000" pitchFamily="18" charset="-120"/>
              </a:rPr>
              <a:t>關係，在</a:t>
            </a:r>
            <a:r>
              <a:rPr lang="zh-TW" altLang="en-US" sz="2400" dirty="0">
                <a:solidFill>
                  <a:srgbClr val="990000"/>
                </a:solidFill>
                <a:ea typeface="新細明體" panose="02020500000000000000" pitchFamily="18" charset="-120"/>
              </a:rPr>
              <a:t>其中一張</a:t>
            </a:r>
            <a:r>
              <a:rPr lang="en-US" altLang="zh-TW" sz="2400" dirty="0">
                <a:solidFill>
                  <a:srgbClr val="990000"/>
                </a:solidFill>
                <a:ea typeface="新細明體" panose="02020500000000000000" pitchFamily="18" charset="-120"/>
              </a:rPr>
              <a:t>Table </a:t>
            </a:r>
            <a:r>
              <a:rPr lang="zh-TW" altLang="en-US" sz="2400" dirty="0">
                <a:solidFill>
                  <a:srgbClr val="990000"/>
                </a:solidFill>
                <a:ea typeface="新細明體" panose="02020500000000000000" pitchFamily="18" charset="-120"/>
              </a:rPr>
              <a:t>加上外鍵欄位即可</a:t>
            </a:r>
          </a:p>
          <a:p>
            <a:pPr eaLnBrk="1" hangingPunct="1">
              <a:spcBef>
                <a:spcPct val="0"/>
              </a:spcBef>
              <a:buClrTx/>
              <a:buSzTx/>
              <a:buFontTx/>
              <a:buNone/>
            </a:pPr>
            <a:r>
              <a:rPr lang="zh-TW" altLang="en-US" sz="2400" dirty="0">
                <a:solidFill>
                  <a:srgbClr val="990000"/>
                </a:solidFill>
                <a:ea typeface="新細明體" panose="02020500000000000000" pitchFamily="18" charset="-120"/>
              </a:rPr>
              <a:t>→挑哪一張</a:t>
            </a:r>
            <a:r>
              <a:rPr lang="en-US" altLang="zh-TW" sz="2400" dirty="0">
                <a:solidFill>
                  <a:srgbClr val="990000"/>
                </a:solidFill>
                <a:ea typeface="新細明體" panose="02020500000000000000" pitchFamily="18" charset="-120"/>
              </a:rPr>
              <a:t>Table </a:t>
            </a:r>
            <a:r>
              <a:rPr lang="zh-TW" altLang="en-US" sz="2400" dirty="0">
                <a:solidFill>
                  <a:srgbClr val="990000"/>
                </a:solidFill>
                <a:ea typeface="新細明體" panose="02020500000000000000" pitchFamily="18" charset="-120"/>
              </a:rPr>
              <a:t>較佳 </a:t>
            </a:r>
            <a:r>
              <a:rPr lang="en-US" altLang="zh-TW" sz="2400" dirty="0">
                <a:solidFill>
                  <a:srgbClr val="990000"/>
                </a:solidFill>
                <a:ea typeface="新細明體" panose="02020500000000000000" pitchFamily="18" charset="-120"/>
              </a:rPr>
              <a:t>?</a:t>
            </a:r>
          </a:p>
        </p:txBody>
      </p:sp>
      <p:sp>
        <p:nvSpPr>
          <p:cNvPr id="9" name="Rectangle 11"/>
          <p:cNvSpPr>
            <a:spLocks noChangeArrowheads="1"/>
          </p:cNvSpPr>
          <p:nvPr/>
        </p:nvSpPr>
        <p:spPr bwMode="auto">
          <a:xfrm>
            <a:off x="7027424" y="5796198"/>
            <a:ext cx="1376362" cy="495300"/>
          </a:xfrm>
          <a:prstGeom prst="rect">
            <a:avLst/>
          </a:prstGeom>
          <a:noFill/>
          <a:ln w="381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a:solidFill>
                  <a:srgbClr val="990000"/>
                </a:solidFill>
                <a:ea typeface="新細明體" panose="02020500000000000000" pitchFamily="18" charset="-120"/>
              </a:rPr>
              <a:t>為什麼 </a:t>
            </a:r>
            <a:r>
              <a:rPr lang="en-US" altLang="zh-TW" sz="2400">
                <a:solidFill>
                  <a:srgbClr val="990000"/>
                </a:solidFill>
                <a:ea typeface="新細明體" panose="02020500000000000000" pitchFamily="18" charset="-12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Bottom)">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Bottom)">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457200" y="631825"/>
            <a:ext cx="8686800" cy="8382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Transforming </a:t>
            </a:r>
            <a:r>
              <a:rPr lang="en-US" sz="4000" dirty="0" smtClean="0">
                <a:solidFill>
                  <a:srgbClr val="000000"/>
                </a:solidFill>
                <a:effectLst>
                  <a:outerShdw blurRad="38100" dist="38100" dir="2700000" algn="tl">
                    <a:srgbClr val="FFFFFF"/>
                  </a:outerShdw>
                </a:effectLst>
              </a:rPr>
              <a:t>E-R </a:t>
            </a:r>
            <a:r>
              <a:rPr lang="en-US" sz="4000" dirty="0" smtClean="0">
                <a:solidFill>
                  <a:srgbClr val="000000"/>
                </a:solidFill>
                <a:effectLst>
                  <a:outerShdw blurRad="38100" dist="38100" dir="2700000" algn="tl">
                    <a:srgbClr val="FFFFFF"/>
                  </a:outerShdw>
                </a:effectLst>
              </a:rPr>
              <a:t>Diagrams into Relations </a:t>
            </a:r>
            <a:r>
              <a:rPr lang="en-US" sz="4000" dirty="0" smtClean="0">
                <a:solidFill>
                  <a:srgbClr val="000000"/>
                </a:solidFill>
                <a:effectLst>
                  <a:outerShdw blurRad="38100" dist="38100" dir="2700000" algn="tl">
                    <a:srgbClr val="FFFFFF"/>
                  </a:outerShdw>
                </a:effectLst>
              </a:rPr>
              <a:t>(4)</a:t>
            </a:r>
            <a:endParaRPr lang="en-US" sz="4000" dirty="0" smtClean="0">
              <a:solidFill>
                <a:srgbClr val="000000"/>
              </a:solidFill>
              <a:effectLst>
                <a:outerShdw blurRad="38100" dist="38100" dir="2700000" algn="tl">
                  <a:srgbClr val="FFFFFF"/>
                </a:outerShdw>
              </a:effectLst>
            </a:endParaRPr>
          </a:p>
        </p:txBody>
      </p:sp>
      <p:sp>
        <p:nvSpPr>
          <p:cNvPr id="206851" name="Rectangle 3"/>
          <p:cNvSpPr>
            <a:spLocks noGrp="1" noChangeArrowheads="1"/>
          </p:cNvSpPr>
          <p:nvPr>
            <p:ph idx="1"/>
          </p:nvPr>
        </p:nvSpPr>
        <p:spPr>
          <a:xfrm>
            <a:off x="161925" y="1836738"/>
            <a:ext cx="8686800" cy="4525962"/>
          </a:xfrm>
        </p:spPr>
        <p:txBody>
          <a:bodyPr>
            <a:normAutofit/>
          </a:bodyPr>
          <a:lstStyle/>
          <a:p>
            <a:pPr eaLnBrk="1" fontAlgn="auto" hangingPunct="1">
              <a:lnSpc>
                <a:spcPct val="90000"/>
              </a:lnSpc>
              <a:spcAft>
                <a:spcPts val="0"/>
              </a:spcAft>
              <a:buFont typeface="Wingdings" pitchFamily="2" charset="2"/>
              <a:buNone/>
              <a:defRPr/>
            </a:pPr>
            <a:r>
              <a:rPr lang="en-US" sz="4000" dirty="0" smtClean="0">
                <a:solidFill>
                  <a:srgbClr val="000000"/>
                </a:solidFill>
                <a:effectLst>
                  <a:outerShdw blurRad="38100" dist="38100" dir="2700000" algn="tl">
                    <a:srgbClr val="FFFFFF"/>
                  </a:outerShdw>
                </a:effectLst>
              </a:rPr>
              <a:t>Mapping Associative Entities</a:t>
            </a:r>
          </a:p>
          <a:p>
            <a:pPr lvl="1"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Identifier Not Assigned </a:t>
            </a:r>
            <a:r>
              <a:rPr lang="zh-TW" altLang="en-US" sz="3600" dirty="0">
                <a:solidFill>
                  <a:srgbClr val="000000"/>
                </a:solidFill>
                <a:effectLst>
                  <a:outerShdw blurRad="38100" dist="38100" dir="2700000" algn="tl">
                    <a:srgbClr val="FFFFFF"/>
                  </a:outerShdw>
                </a:effectLst>
              </a:rPr>
              <a:t>未</a:t>
            </a:r>
            <a:r>
              <a:rPr lang="zh-TW" altLang="en-US" sz="3600" dirty="0" smtClean="0">
                <a:solidFill>
                  <a:srgbClr val="000000"/>
                </a:solidFill>
                <a:effectLst>
                  <a:outerShdw blurRad="38100" dist="38100" dir="2700000" algn="tl">
                    <a:srgbClr val="FFFFFF"/>
                  </a:outerShdw>
                </a:effectLst>
              </a:rPr>
              <a:t>特別給定</a:t>
            </a:r>
            <a:r>
              <a:rPr lang="en-US" altLang="zh-TW" sz="3600" dirty="0" smtClean="0">
                <a:solidFill>
                  <a:srgbClr val="000000"/>
                </a:solidFill>
                <a:effectLst>
                  <a:outerShdw blurRad="38100" dist="38100" dir="2700000" algn="tl">
                    <a:srgbClr val="FFFFFF"/>
                  </a:outerShdw>
                </a:effectLst>
              </a:rPr>
              <a:t>id</a:t>
            </a:r>
            <a:r>
              <a:rPr lang="zh-TW" altLang="en-US" sz="3600" dirty="0" smtClean="0">
                <a:solidFill>
                  <a:srgbClr val="000000"/>
                </a:solidFill>
                <a:effectLst>
                  <a:outerShdw blurRad="38100" dist="38100" dir="2700000" algn="tl">
                    <a:srgbClr val="FFFFFF"/>
                  </a:outerShdw>
                </a:effectLst>
              </a:rPr>
              <a:t>者</a:t>
            </a:r>
            <a:endParaRPr lang="en-US" sz="3600" dirty="0" smtClean="0">
              <a:solidFill>
                <a:srgbClr val="000000"/>
              </a:solidFill>
              <a:effectLst>
                <a:outerShdw blurRad="38100" dist="38100" dir="2700000" algn="tl">
                  <a:srgbClr val="FFFFFF"/>
                </a:outerShdw>
              </a:effectLst>
            </a:endParaRPr>
          </a:p>
          <a:p>
            <a:pPr lvl="2"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Default primary key for the association relation is composed of the primary keys of the two entities (as in M:N relationship)</a:t>
            </a:r>
          </a:p>
          <a:p>
            <a:pPr lvl="1"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Identifier Assigned </a:t>
            </a:r>
            <a:r>
              <a:rPr lang="zh-TW" altLang="en-US" sz="3600" dirty="0" smtClean="0">
                <a:solidFill>
                  <a:srgbClr val="000000"/>
                </a:solidFill>
                <a:effectLst>
                  <a:outerShdw blurRad="38100" dist="38100" dir="2700000" algn="tl">
                    <a:srgbClr val="FFFFFF"/>
                  </a:outerShdw>
                </a:effectLst>
              </a:rPr>
              <a:t>另給定</a:t>
            </a:r>
            <a:r>
              <a:rPr lang="en-US" altLang="zh-TW" sz="3600" dirty="0" smtClean="0">
                <a:solidFill>
                  <a:srgbClr val="000000"/>
                </a:solidFill>
                <a:effectLst>
                  <a:outerShdw blurRad="38100" dist="38100" dir="2700000" algn="tl">
                    <a:srgbClr val="FFFFFF"/>
                  </a:outerShdw>
                </a:effectLst>
              </a:rPr>
              <a:t>id</a:t>
            </a:r>
            <a:r>
              <a:rPr lang="zh-TW" altLang="en-US" sz="3600" dirty="0" smtClean="0">
                <a:solidFill>
                  <a:srgbClr val="000000"/>
                </a:solidFill>
                <a:effectLst>
                  <a:outerShdw blurRad="38100" dist="38100" dir="2700000" algn="tl">
                    <a:srgbClr val="FFFFFF"/>
                  </a:outerShdw>
                </a:effectLst>
              </a:rPr>
              <a:t>者</a:t>
            </a:r>
            <a:endParaRPr lang="en-US" sz="3600" dirty="0" smtClean="0">
              <a:solidFill>
                <a:srgbClr val="000000"/>
              </a:solidFill>
              <a:effectLst>
                <a:outerShdw blurRad="38100" dist="38100" dir="2700000" algn="tl">
                  <a:srgbClr val="FFFFFF"/>
                </a:outerShdw>
              </a:effectLst>
            </a:endParaRPr>
          </a:p>
          <a:p>
            <a:pPr lvl="2"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It is natural and familiar to end-users</a:t>
            </a:r>
          </a:p>
          <a:p>
            <a:pPr lvl="2"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Default identifier may not be unique</a:t>
            </a:r>
          </a:p>
          <a:p>
            <a:pPr eaLnBrk="1" fontAlgn="auto" hangingPunct="1">
              <a:lnSpc>
                <a:spcPct val="90000"/>
              </a:lnSpc>
              <a:spcAft>
                <a:spcPts val="0"/>
              </a:spcAft>
              <a:buFont typeface="Wingdings" pitchFamily="2" charset="2"/>
              <a:buNone/>
              <a:defRPr/>
            </a:pPr>
            <a:endParaRPr lang="en-US" sz="4000"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3188" y="2505476"/>
            <a:ext cx="8895144" cy="2478647"/>
          </a:xfrm>
          <a:prstGeom prst="rect">
            <a:avLst/>
          </a:prstGeom>
        </p:spPr>
      </p:pic>
      <p:sp>
        <p:nvSpPr>
          <p:cNvPr id="36868" name="Text Box 8"/>
          <p:cNvSpPr txBox="1">
            <a:spLocks noChangeArrowheads="1"/>
          </p:cNvSpPr>
          <p:nvPr/>
        </p:nvSpPr>
        <p:spPr bwMode="auto">
          <a:xfrm>
            <a:off x="1139825" y="228600"/>
            <a:ext cx="7440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4-15 Example of mapping an associative entity</a:t>
            </a:r>
          </a:p>
        </p:txBody>
      </p:sp>
      <p:sp>
        <p:nvSpPr>
          <p:cNvPr id="36869" name="Text Box 9"/>
          <p:cNvSpPr txBox="1">
            <a:spLocks noChangeArrowheads="1"/>
          </p:cNvSpPr>
          <p:nvPr/>
        </p:nvSpPr>
        <p:spPr bwMode="auto">
          <a:xfrm>
            <a:off x="1778000" y="812800"/>
            <a:ext cx="3319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a) An associative entity</a:t>
            </a:r>
          </a:p>
        </p:txBody>
      </p:sp>
      <p:cxnSp>
        <p:nvCxnSpPr>
          <p:cNvPr id="8" name="Straight Arrow Connector 7"/>
          <p:cNvCxnSpPr/>
          <p:nvPr/>
        </p:nvCxnSpPr>
        <p:spPr bwMode="auto">
          <a:xfrm>
            <a:off x="3309938" y="1219200"/>
            <a:ext cx="734028" cy="1433848"/>
          </a:xfrm>
          <a:prstGeom prst="straightConnector1">
            <a:avLst/>
          </a:prstGeom>
          <a:ln>
            <a:solidFill>
              <a:srgbClr val="990000"/>
            </a:solidFill>
            <a:headEnd type="none" w="med" len="med"/>
            <a:tailEnd type="arrow"/>
          </a:ln>
          <a:effectLst/>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5960" y="1728585"/>
            <a:ext cx="8583339" cy="3259496"/>
          </a:xfrm>
          <a:prstGeom prst="rect">
            <a:avLst/>
          </a:prstGeom>
        </p:spPr>
      </p:pic>
      <p:sp>
        <p:nvSpPr>
          <p:cNvPr id="37892" name="Text Box 9"/>
          <p:cNvSpPr txBox="1">
            <a:spLocks noChangeArrowheads="1"/>
          </p:cNvSpPr>
          <p:nvPr/>
        </p:nvSpPr>
        <p:spPr bwMode="auto">
          <a:xfrm>
            <a:off x="455613" y="228600"/>
            <a:ext cx="838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4-15 Example of mapping an associative entity (cont.)</a:t>
            </a:r>
          </a:p>
        </p:txBody>
      </p:sp>
      <p:sp>
        <p:nvSpPr>
          <p:cNvPr id="37893" name="Text Box 10"/>
          <p:cNvSpPr txBox="1">
            <a:spLocks noChangeArrowheads="1"/>
          </p:cNvSpPr>
          <p:nvPr/>
        </p:nvSpPr>
        <p:spPr bwMode="auto">
          <a:xfrm>
            <a:off x="1778000" y="812800"/>
            <a:ext cx="381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Three resulting relations</a:t>
            </a:r>
          </a:p>
        </p:txBody>
      </p:sp>
      <p:grpSp>
        <p:nvGrpSpPr>
          <p:cNvPr id="37894" name="Group 20"/>
          <p:cNvGrpSpPr>
            <a:grpSpLocks/>
          </p:cNvGrpSpPr>
          <p:nvPr/>
        </p:nvGrpSpPr>
        <p:grpSpPr bwMode="auto">
          <a:xfrm>
            <a:off x="257175" y="3149600"/>
            <a:ext cx="7837488" cy="2760663"/>
            <a:chOff x="363" y="1966"/>
            <a:chExt cx="4937" cy="1739"/>
          </a:xfrm>
        </p:grpSpPr>
        <p:sp>
          <p:nvSpPr>
            <p:cNvPr id="37898" name="Text Box 16"/>
            <p:cNvSpPr txBox="1">
              <a:spLocks noChangeArrowheads="1"/>
            </p:cNvSpPr>
            <p:nvPr/>
          </p:nvSpPr>
          <p:spPr bwMode="auto">
            <a:xfrm>
              <a:off x="609" y="3414"/>
              <a:ext cx="469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400">
                  <a:solidFill>
                    <a:srgbClr val="990000"/>
                  </a:solidFill>
                  <a:latin typeface="Times New Roman" pitchFamily="18" charset="0"/>
                </a:rPr>
                <a:t>Composite primary key formed from the two foreign keys</a:t>
              </a:r>
            </a:p>
          </p:txBody>
        </p:sp>
        <p:sp>
          <p:nvSpPr>
            <p:cNvPr id="37899" name="Rectangle 18"/>
            <p:cNvSpPr>
              <a:spLocks noChangeArrowheads="1"/>
            </p:cNvSpPr>
            <p:nvPr/>
          </p:nvSpPr>
          <p:spPr bwMode="auto">
            <a:xfrm>
              <a:off x="969" y="1966"/>
              <a:ext cx="1189" cy="356"/>
            </a:xfrm>
            <a:prstGeom prst="rect">
              <a:avLst/>
            </a:prstGeom>
            <a:noFill/>
            <a:ln w="127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37900" name="Freeform 19"/>
            <p:cNvSpPr>
              <a:spLocks/>
            </p:cNvSpPr>
            <p:nvPr/>
          </p:nvSpPr>
          <p:spPr bwMode="auto">
            <a:xfrm>
              <a:off x="363" y="2231"/>
              <a:ext cx="579" cy="1249"/>
            </a:xfrm>
            <a:custGeom>
              <a:avLst/>
              <a:gdLst>
                <a:gd name="T0" fmla="*/ 560 w 579"/>
                <a:gd name="T1" fmla="*/ 1113 h 1298"/>
                <a:gd name="T2" fmla="*/ 3 w 579"/>
                <a:gd name="T3" fmla="*/ 297 h 1298"/>
                <a:gd name="T4" fmla="*/ 579 w 579"/>
                <a:gd name="T5" fmla="*/ 0 h 1298"/>
                <a:gd name="T6" fmla="*/ 0 60000 65536"/>
                <a:gd name="T7" fmla="*/ 0 60000 65536"/>
                <a:gd name="T8" fmla="*/ 0 60000 65536"/>
                <a:gd name="T9" fmla="*/ 0 w 579"/>
                <a:gd name="T10" fmla="*/ 0 h 1298"/>
                <a:gd name="T11" fmla="*/ 579 w 579"/>
                <a:gd name="T12" fmla="*/ 1298 h 1298"/>
              </a:gdLst>
              <a:ahLst/>
              <a:cxnLst>
                <a:cxn ang="T6">
                  <a:pos x="T0" y="T1"/>
                </a:cxn>
                <a:cxn ang="T7">
                  <a:pos x="T2" y="T3"/>
                </a:cxn>
                <a:cxn ang="T8">
                  <a:pos x="T4" y="T5"/>
                </a:cxn>
              </a:cxnLst>
              <a:rect l="T9" t="T10" r="T11" b="T12"/>
              <a:pathLst>
                <a:path w="579" h="1298">
                  <a:moveTo>
                    <a:pt x="560" y="1298"/>
                  </a:moveTo>
                  <a:cubicBezTo>
                    <a:pt x="280" y="930"/>
                    <a:pt x="0" y="563"/>
                    <a:pt x="3" y="347"/>
                  </a:cubicBezTo>
                  <a:cubicBezTo>
                    <a:pt x="6" y="131"/>
                    <a:pt x="292" y="65"/>
                    <a:pt x="579" y="0"/>
                  </a:cubicBezTo>
                </a:path>
              </a:pathLst>
            </a:custGeom>
            <a:noFill/>
            <a:ln w="12700">
              <a:solidFill>
                <a:srgbClr val="99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5"/>
          <p:cNvSpPr txBox="1">
            <a:spLocks noChangeArrowheads="1"/>
          </p:cNvSpPr>
          <p:nvPr/>
        </p:nvSpPr>
        <p:spPr bwMode="auto">
          <a:xfrm>
            <a:off x="800100" y="228600"/>
            <a:ext cx="8143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4-16 Example of mapping an associative entity with</a:t>
            </a:r>
          </a:p>
          <a:p>
            <a:pPr algn="ctr"/>
            <a:r>
              <a:rPr lang="en-US" altLang="en-US" sz="2400">
                <a:solidFill>
                  <a:srgbClr val="000000"/>
                </a:solidFill>
                <a:latin typeface="Arial" pitchFamily="34" charset="0"/>
              </a:rPr>
              <a:t> an identifier</a:t>
            </a:r>
          </a:p>
        </p:txBody>
      </p:sp>
      <p:sp>
        <p:nvSpPr>
          <p:cNvPr id="38916" name="Text Box 6"/>
          <p:cNvSpPr txBox="1">
            <a:spLocks noChangeArrowheads="1"/>
          </p:cNvSpPr>
          <p:nvPr/>
        </p:nvSpPr>
        <p:spPr bwMode="auto">
          <a:xfrm>
            <a:off x="1735138" y="1198563"/>
            <a:ext cx="452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a) SHIPMENT associative entity</a:t>
            </a:r>
          </a:p>
        </p:txBody>
      </p:sp>
      <p:pic>
        <p:nvPicPr>
          <p:cNvPr id="2" name="Picture 1"/>
          <p:cNvPicPr>
            <a:picLocks noChangeAspect="1"/>
          </p:cNvPicPr>
          <p:nvPr/>
        </p:nvPicPr>
        <p:blipFill>
          <a:blip r:embed="rId3"/>
          <a:stretch>
            <a:fillRect/>
          </a:stretch>
        </p:blipFill>
        <p:spPr>
          <a:xfrm>
            <a:off x="179109" y="2086377"/>
            <a:ext cx="8863965" cy="193395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685800" y="120650"/>
            <a:ext cx="7772400" cy="11430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Relation</a:t>
            </a:r>
          </a:p>
        </p:txBody>
      </p:sp>
      <p:sp>
        <p:nvSpPr>
          <p:cNvPr id="185347" name="Rectangle 3"/>
          <p:cNvSpPr>
            <a:spLocks noGrp="1" noChangeArrowheads="1"/>
          </p:cNvSpPr>
          <p:nvPr>
            <p:ph idx="1"/>
          </p:nvPr>
        </p:nvSpPr>
        <p:spPr>
          <a:xfrm>
            <a:off x="381000" y="1143000"/>
            <a:ext cx="8458200" cy="5399202"/>
          </a:xfrm>
        </p:spPr>
        <p:txBody>
          <a:bodyPr>
            <a:normAutofit/>
          </a:bodyPr>
          <a:lstStyle/>
          <a:p>
            <a:pPr eaLnBrk="1" fontAlgn="auto" hangingPunct="1">
              <a:spcBef>
                <a:spcPts val="600"/>
              </a:spcBef>
              <a:spcAft>
                <a:spcPts val="0"/>
              </a:spcAft>
              <a:buFont typeface="Wingdings 2"/>
              <a:buChar char=""/>
              <a:defRPr/>
            </a:pPr>
            <a:r>
              <a:rPr lang="en-US" sz="2400" dirty="0" smtClean="0">
                <a:solidFill>
                  <a:srgbClr val="000000"/>
                </a:solidFill>
                <a:effectLst>
                  <a:outerShdw blurRad="38100" dist="38100" dir="2700000" algn="tl">
                    <a:srgbClr val="FFFFFF"/>
                  </a:outerShdw>
                </a:effectLst>
              </a:rPr>
              <a:t>A relation is a named, two-dimensional table of data. </a:t>
            </a:r>
            <a:r>
              <a:rPr lang="zh-TW" altLang="en-US" sz="2400" dirty="0" smtClean="0">
                <a:solidFill>
                  <a:srgbClr val="000000"/>
                </a:solidFill>
                <a:effectLst>
                  <a:outerShdw blurRad="38100" dist="38100" dir="2700000" algn="tl">
                    <a:srgbClr val="FFFFFF"/>
                  </a:outerShdw>
                </a:effectLst>
              </a:rPr>
              <a:t>二維的表格</a:t>
            </a:r>
            <a:endParaRPr lang="en-US" sz="2400" dirty="0" smtClean="0">
              <a:solidFill>
                <a:srgbClr val="000000"/>
              </a:solidFill>
              <a:effectLst>
                <a:outerShdw blurRad="38100" dist="38100" dir="2700000" algn="tl">
                  <a:srgbClr val="FFFFFF"/>
                </a:outerShdw>
              </a:effectLst>
            </a:endParaRPr>
          </a:p>
          <a:p>
            <a:pPr eaLnBrk="1" fontAlgn="auto" hangingPunct="1">
              <a:spcBef>
                <a:spcPts val="600"/>
              </a:spcBef>
              <a:spcAft>
                <a:spcPts val="0"/>
              </a:spcAft>
              <a:buFont typeface="Wingdings 2"/>
              <a:buChar char=""/>
              <a:defRPr/>
            </a:pPr>
            <a:r>
              <a:rPr lang="en-US" sz="2400" dirty="0" smtClean="0">
                <a:solidFill>
                  <a:srgbClr val="000000"/>
                </a:solidFill>
                <a:effectLst>
                  <a:outerShdw blurRad="38100" dist="38100" dir="2700000" algn="tl">
                    <a:srgbClr val="FFFFFF"/>
                  </a:outerShdw>
                </a:effectLst>
              </a:rPr>
              <a:t>A table consists of rows </a:t>
            </a:r>
            <a:r>
              <a:rPr lang="zh-TW" altLang="en-US" sz="2400" dirty="0" smtClean="0">
                <a:solidFill>
                  <a:srgbClr val="000000"/>
                </a:solidFill>
                <a:effectLst>
                  <a:outerShdw blurRad="38100" dist="38100" dir="2700000" algn="tl">
                    <a:srgbClr val="FFFFFF"/>
                  </a:outerShdw>
                </a:effectLst>
              </a:rPr>
              <a:t>列 </a:t>
            </a:r>
            <a:r>
              <a:rPr lang="en-US" sz="2400" dirty="0" smtClean="0">
                <a:solidFill>
                  <a:srgbClr val="000000"/>
                </a:solidFill>
                <a:effectLst>
                  <a:outerShdw blurRad="38100" dist="38100" dir="2700000" algn="tl">
                    <a:srgbClr val="FFFFFF"/>
                  </a:outerShdw>
                </a:effectLst>
              </a:rPr>
              <a:t>(records</a:t>
            </a:r>
            <a:r>
              <a:rPr lang="zh-TW" altLang="en-US" sz="2400" dirty="0" smtClean="0">
                <a:solidFill>
                  <a:srgbClr val="000000"/>
                </a:solidFill>
                <a:effectLst>
                  <a:outerShdw blurRad="38100" dist="38100" dir="2700000" algn="tl">
                    <a:srgbClr val="FFFFFF"/>
                  </a:outerShdw>
                </a:effectLst>
              </a:rPr>
              <a:t> 紀錄</a:t>
            </a:r>
            <a:r>
              <a:rPr lang="en-US" sz="2400" dirty="0" smtClean="0">
                <a:solidFill>
                  <a:srgbClr val="000000"/>
                </a:solidFill>
                <a:effectLst>
                  <a:outerShdw blurRad="38100" dist="38100" dir="2700000" algn="tl">
                    <a:srgbClr val="FFFFFF"/>
                  </a:outerShdw>
                </a:effectLst>
              </a:rPr>
              <a:t>) </a:t>
            </a:r>
            <a:r>
              <a:rPr lang="en-US" sz="2400" dirty="0" smtClean="0">
                <a:solidFill>
                  <a:srgbClr val="000000"/>
                </a:solidFill>
                <a:effectLst>
                  <a:outerShdw blurRad="38100" dist="38100" dir="2700000" algn="tl">
                    <a:srgbClr val="FFFFFF"/>
                  </a:outerShdw>
                </a:effectLst>
              </a:rPr>
              <a:t>and </a:t>
            </a:r>
            <a:r>
              <a:rPr lang="en-US" sz="2400" dirty="0" smtClean="0">
                <a:solidFill>
                  <a:srgbClr val="000000"/>
                </a:solidFill>
                <a:effectLst>
                  <a:outerShdw blurRad="38100" dist="38100" dir="2700000" algn="tl">
                    <a:srgbClr val="FFFFFF"/>
                  </a:outerShdw>
                </a:effectLst>
              </a:rPr>
              <a:t>columns</a:t>
            </a:r>
            <a:r>
              <a:rPr lang="zh-TW" altLang="en-US" sz="2400" dirty="0" smtClean="0">
                <a:solidFill>
                  <a:srgbClr val="000000"/>
                </a:solidFill>
                <a:effectLst>
                  <a:outerShdw blurRad="38100" dist="38100" dir="2700000" algn="tl">
                    <a:srgbClr val="FFFFFF"/>
                  </a:outerShdw>
                </a:effectLst>
              </a:rPr>
              <a:t> 欄</a:t>
            </a:r>
            <a:r>
              <a:rPr lang="en-US" sz="2400" dirty="0" smtClean="0">
                <a:solidFill>
                  <a:srgbClr val="000000"/>
                </a:solidFill>
                <a:effectLst>
                  <a:outerShdw blurRad="38100" dist="38100" dir="2700000" algn="tl">
                    <a:srgbClr val="FFFFFF"/>
                  </a:outerShdw>
                </a:effectLst>
              </a:rPr>
              <a:t> (</a:t>
            </a:r>
            <a:r>
              <a:rPr lang="en-US" sz="2400" dirty="0" smtClean="0">
                <a:solidFill>
                  <a:srgbClr val="000000"/>
                </a:solidFill>
                <a:effectLst>
                  <a:outerShdw blurRad="38100" dist="38100" dir="2700000" algn="tl">
                    <a:srgbClr val="FFFFFF"/>
                  </a:outerShdw>
                </a:effectLst>
              </a:rPr>
              <a:t>attribute </a:t>
            </a:r>
            <a:r>
              <a:rPr lang="zh-TW" altLang="en-US" sz="2400" dirty="0" smtClean="0">
                <a:solidFill>
                  <a:srgbClr val="000000"/>
                </a:solidFill>
                <a:effectLst>
                  <a:outerShdw blurRad="38100" dist="38100" dir="2700000" algn="tl">
                    <a:srgbClr val="FFFFFF"/>
                  </a:outerShdw>
                </a:effectLst>
              </a:rPr>
              <a:t>屬性 </a:t>
            </a:r>
            <a:r>
              <a:rPr lang="en-US" sz="2400" dirty="0" smtClean="0">
                <a:solidFill>
                  <a:srgbClr val="000000"/>
                </a:solidFill>
                <a:effectLst>
                  <a:outerShdw blurRad="38100" dist="38100" dir="2700000" algn="tl">
                    <a:srgbClr val="FFFFFF"/>
                  </a:outerShdw>
                </a:effectLst>
              </a:rPr>
              <a:t>or field</a:t>
            </a:r>
            <a:r>
              <a:rPr lang="zh-TW" altLang="en-US" sz="2400" dirty="0" smtClean="0">
                <a:solidFill>
                  <a:srgbClr val="000000"/>
                </a:solidFill>
                <a:effectLst>
                  <a:outerShdw blurRad="38100" dist="38100" dir="2700000" algn="tl">
                    <a:srgbClr val="FFFFFF"/>
                  </a:outerShdw>
                </a:effectLst>
              </a:rPr>
              <a:t> 欄位</a:t>
            </a:r>
            <a:r>
              <a:rPr lang="en-US" sz="2400" dirty="0" smtClean="0">
                <a:solidFill>
                  <a:srgbClr val="000000"/>
                </a:solidFill>
                <a:effectLst>
                  <a:outerShdw blurRad="38100" dist="38100" dir="2700000" algn="tl">
                    <a:srgbClr val="FFFFFF"/>
                  </a:outerShdw>
                </a:effectLst>
              </a:rPr>
              <a:t>).</a:t>
            </a:r>
            <a:endParaRPr lang="en-US" sz="2400" dirty="0" smtClean="0">
              <a:solidFill>
                <a:srgbClr val="000000"/>
              </a:solidFill>
              <a:effectLst>
                <a:outerShdw blurRad="38100" dist="38100" dir="2700000" algn="tl">
                  <a:srgbClr val="FFFFFF"/>
                </a:outerShdw>
              </a:effectLst>
            </a:endParaRPr>
          </a:p>
          <a:p>
            <a:pPr eaLnBrk="1" fontAlgn="auto" hangingPunct="1">
              <a:spcBef>
                <a:spcPts val="600"/>
              </a:spcBef>
              <a:spcAft>
                <a:spcPts val="0"/>
              </a:spcAft>
              <a:buFont typeface="Wingdings 2"/>
              <a:buChar char=""/>
              <a:defRPr/>
            </a:pPr>
            <a:r>
              <a:rPr lang="en-US" sz="2800" dirty="0" smtClean="0">
                <a:solidFill>
                  <a:srgbClr val="000000"/>
                </a:solidFill>
                <a:effectLst>
                  <a:outerShdw blurRad="38100" dist="38100" dir="2700000" algn="tl">
                    <a:srgbClr val="FFFFFF"/>
                  </a:outerShdw>
                </a:effectLst>
              </a:rPr>
              <a:t>Requirements for a table to qualify as a relation:</a:t>
            </a:r>
          </a:p>
          <a:p>
            <a:pPr lvl="1" eaLnBrk="1" fontAlgn="auto" hangingPunct="1">
              <a:spcBef>
                <a:spcPts val="600"/>
              </a:spcBef>
              <a:spcAft>
                <a:spcPts val="0"/>
              </a:spcAft>
              <a:buFont typeface="Wingdings 2"/>
              <a:buChar char=""/>
              <a:defRPr/>
            </a:pPr>
            <a:r>
              <a:rPr lang="en-US" sz="2000" dirty="0" smtClean="0">
                <a:solidFill>
                  <a:srgbClr val="000000"/>
                </a:solidFill>
                <a:effectLst>
                  <a:outerShdw blurRad="38100" dist="38100" dir="2700000" algn="tl">
                    <a:srgbClr val="FFFFFF"/>
                  </a:outerShdw>
                </a:effectLst>
              </a:rPr>
              <a:t>It must have a unique name.</a:t>
            </a:r>
          </a:p>
          <a:p>
            <a:pPr lvl="1" eaLnBrk="1" fontAlgn="auto" hangingPunct="1">
              <a:spcBef>
                <a:spcPts val="600"/>
              </a:spcBef>
              <a:spcAft>
                <a:spcPts val="0"/>
              </a:spcAft>
              <a:buFont typeface="Wingdings 2"/>
              <a:buChar char=""/>
              <a:defRPr/>
            </a:pPr>
            <a:r>
              <a:rPr lang="en-US" sz="2000" dirty="0" smtClean="0">
                <a:solidFill>
                  <a:srgbClr val="000000"/>
                </a:solidFill>
                <a:effectLst>
                  <a:outerShdw blurRad="38100" dist="38100" dir="2700000" algn="tl">
                    <a:srgbClr val="FFFFFF"/>
                  </a:outerShdw>
                </a:effectLst>
              </a:rPr>
              <a:t>Every attribute value must be atomic (</a:t>
            </a:r>
            <a:r>
              <a:rPr lang="en-US" sz="2000" dirty="0" smtClean="0">
                <a:solidFill>
                  <a:srgbClr val="FF0000"/>
                </a:solidFill>
                <a:effectLst>
                  <a:outerShdw blurRad="38100" dist="38100" dir="2700000" algn="tl">
                    <a:srgbClr val="FFFFFF"/>
                  </a:outerShdw>
                </a:effectLst>
              </a:rPr>
              <a:t>not multivalued, not composite</a:t>
            </a:r>
            <a:r>
              <a:rPr lang="en-US" sz="2000" dirty="0" smtClean="0">
                <a:solidFill>
                  <a:srgbClr val="000000"/>
                </a:solidFill>
                <a:effectLst>
                  <a:outerShdw blurRad="38100" dist="38100" dir="2700000" algn="tl">
                    <a:srgbClr val="FFFFFF"/>
                  </a:outerShdw>
                </a:effectLst>
              </a:rPr>
              <a:t>).</a:t>
            </a:r>
          </a:p>
          <a:p>
            <a:pPr lvl="1" eaLnBrk="1" fontAlgn="auto" hangingPunct="1">
              <a:spcBef>
                <a:spcPts val="600"/>
              </a:spcBef>
              <a:spcAft>
                <a:spcPts val="0"/>
              </a:spcAft>
              <a:buFont typeface="Wingdings 2"/>
              <a:buChar char=""/>
              <a:defRPr/>
            </a:pPr>
            <a:r>
              <a:rPr lang="en-US" sz="2000" dirty="0" smtClean="0">
                <a:solidFill>
                  <a:srgbClr val="000000"/>
                </a:solidFill>
                <a:effectLst>
                  <a:outerShdw blurRad="38100" dist="38100" dir="2700000" algn="tl">
                    <a:srgbClr val="FFFFFF"/>
                  </a:outerShdw>
                </a:effectLst>
              </a:rPr>
              <a:t>Every row must be unique (can’t have two rows with exactly the same values for all their fields</a:t>
            </a:r>
            <a:r>
              <a:rPr lang="en-US" sz="2000" dirty="0" smtClean="0">
                <a:solidFill>
                  <a:srgbClr val="000000"/>
                </a:solidFill>
                <a:effectLst>
                  <a:outerShdw blurRad="38100" dist="38100" dir="2700000" algn="tl">
                    <a:srgbClr val="FFFFFF"/>
                  </a:outerShdw>
                </a:effectLst>
              </a:rPr>
              <a:t>).</a:t>
            </a:r>
            <a:r>
              <a:rPr lang="zh-TW" altLang="en-US" sz="2000" dirty="0" smtClean="0">
                <a:solidFill>
                  <a:srgbClr val="000000"/>
                </a:solidFill>
                <a:effectLst>
                  <a:outerShdw blurRad="38100" dist="38100" dir="2700000" algn="tl">
                    <a:srgbClr val="FFFFFF"/>
                  </a:outerShdw>
                </a:effectLst>
              </a:rPr>
              <a:t> 不可以有兩列是完全一樣的</a:t>
            </a:r>
            <a:endParaRPr lang="en-US" sz="2000" dirty="0" smtClean="0">
              <a:solidFill>
                <a:srgbClr val="000000"/>
              </a:solidFill>
              <a:effectLst>
                <a:outerShdw blurRad="38100" dist="38100" dir="2700000" algn="tl">
                  <a:srgbClr val="FFFFFF"/>
                </a:outerShdw>
              </a:effectLst>
            </a:endParaRPr>
          </a:p>
          <a:p>
            <a:pPr lvl="1" eaLnBrk="1" fontAlgn="auto" hangingPunct="1">
              <a:spcBef>
                <a:spcPts val="600"/>
              </a:spcBef>
              <a:spcAft>
                <a:spcPts val="0"/>
              </a:spcAft>
              <a:buFont typeface="Wingdings 2"/>
              <a:buChar char=""/>
              <a:defRPr/>
            </a:pPr>
            <a:r>
              <a:rPr lang="en-US" sz="2000" dirty="0" smtClean="0">
                <a:solidFill>
                  <a:srgbClr val="000000"/>
                </a:solidFill>
                <a:effectLst>
                  <a:outerShdw blurRad="38100" dist="38100" dir="2700000" algn="tl">
                    <a:srgbClr val="FFFFFF"/>
                  </a:outerShdw>
                </a:effectLst>
              </a:rPr>
              <a:t>Attributes (columns) in tables must have unique names.</a:t>
            </a:r>
          </a:p>
          <a:p>
            <a:pPr lvl="1" eaLnBrk="1" fontAlgn="auto" hangingPunct="1">
              <a:spcBef>
                <a:spcPts val="600"/>
              </a:spcBef>
              <a:spcAft>
                <a:spcPts val="0"/>
              </a:spcAft>
              <a:buFont typeface="Wingdings 2"/>
              <a:buChar char=""/>
              <a:defRPr/>
            </a:pPr>
            <a:r>
              <a:rPr lang="en-US" sz="2000" dirty="0" smtClean="0">
                <a:solidFill>
                  <a:srgbClr val="000000"/>
                </a:solidFill>
                <a:effectLst>
                  <a:outerShdw blurRad="38100" dist="38100" dir="2700000" algn="tl">
                    <a:srgbClr val="FFFFFF"/>
                  </a:outerShdw>
                </a:effectLst>
              </a:rPr>
              <a:t>The order of the columns must be irrelevant</a:t>
            </a:r>
            <a:r>
              <a:rPr lang="en-US" sz="2000" dirty="0" smtClean="0">
                <a:solidFill>
                  <a:srgbClr val="000000"/>
                </a:solidFill>
                <a:effectLst>
                  <a:outerShdw blurRad="38100" dist="38100" dir="2700000" algn="tl">
                    <a:srgbClr val="FFFFFF"/>
                  </a:outerShdw>
                </a:effectLst>
              </a:rPr>
              <a:t>.</a:t>
            </a:r>
            <a:r>
              <a:rPr lang="zh-TW" altLang="en-US" sz="2000" dirty="0" smtClean="0">
                <a:solidFill>
                  <a:srgbClr val="000000"/>
                </a:solidFill>
                <a:effectLst>
                  <a:outerShdw blurRad="38100" dist="38100" dir="2700000" algn="tl">
                    <a:srgbClr val="FFFFFF"/>
                  </a:outerShdw>
                </a:effectLst>
              </a:rPr>
              <a:t> 欄位順序不重要</a:t>
            </a:r>
            <a:endParaRPr lang="en-US" sz="2000" dirty="0" smtClean="0">
              <a:solidFill>
                <a:srgbClr val="000000"/>
              </a:solidFill>
              <a:effectLst>
                <a:outerShdw blurRad="38100" dist="38100" dir="2700000" algn="tl">
                  <a:srgbClr val="FFFFFF"/>
                </a:outerShdw>
              </a:effectLst>
            </a:endParaRPr>
          </a:p>
          <a:p>
            <a:pPr lvl="1" eaLnBrk="1" fontAlgn="auto" hangingPunct="1">
              <a:spcBef>
                <a:spcPts val="600"/>
              </a:spcBef>
              <a:spcAft>
                <a:spcPts val="0"/>
              </a:spcAft>
              <a:buFont typeface="Wingdings 2"/>
              <a:buChar char=""/>
              <a:defRPr/>
            </a:pPr>
            <a:r>
              <a:rPr lang="en-US" sz="2000" dirty="0" smtClean="0">
                <a:solidFill>
                  <a:srgbClr val="000000"/>
                </a:solidFill>
                <a:effectLst>
                  <a:outerShdw blurRad="38100" dist="38100" dir="2700000" algn="tl">
                    <a:srgbClr val="FFFFFF"/>
                  </a:outerShdw>
                </a:effectLst>
              </a:rPr>
              <a:t>The order of the rows must be irrelevant</a:t>
            </a:r>
            <a:r>
              <a:rPr lang="en-US" sz="2000" dirty="0" smtClean="0">
                <a:solidFill>
                  <a:srgbClr val="000000"/>
                </a:solidFill>
                <a:effectLst>
                  <a:outerShdw blurRad="38100" dist="38100" dir="2700000" algn="tl">
                    <a:srgbClr val="FFFFFF"/>
                  </a:outerShdw>
                </a:effectLst>
              </a:rPr>
              <a:t>.</a:t>
            </a:r>
            <a:r>
              <a:rPr lang="zh-TW" altLang="en-US" sz="2000" dirty="0" smtClean="0">
                <a:solidFill>
                  <a:srgbClr val="000000"/>
                </a:solidFill>
                <a:effectLst>
                  <a:outerShdw blurRad="38100" dist="38100" dir="2700000" algn="tl">
                    <a:srgbClr val="FFFFFF"/>
                  </a:outerShdw>
                </a:effectLst>
              </a:rPr>
              <a:t> 紀錄順序不重要</a:t>
            </a:r>
            <a:endParaRPr lang="en-US" sz="2000" dirty="0" smtClean="0">
              <a:solidFill>
                <a:srgbClr val="000000"/>
              </a:solidFill>
              <a:effectLst>
                <a:outerShdw blurRad="38100" dist="38100" dir="2700000" algn="tl">
                  <a:srgbClr val="FFFFFF"/>
                </a:outerShdw>
              </a:effectLst>
            </a:endParaRPr>
          </a:p>
          <a:p>
            <a:pPr algn="ctr" eaLnBrk="1" fontAlgn="auto" hangingPunct="1">
              <a:spcBef>
                <a:spcPts val="600"/>
              </a:spcBef>
              <a:spcAft>
                <a:spcPts val="0"/>
              </a:spcAft>
              <a:buFont typeface="Wingdings" pitchFamily="2" charset="2"/>
              <a:buNone/>
              <a:defRPr/>
            </a:pPr>
            <a:r>
              <a:rPr lang="en-US" sz="2400" dirty="0" smtClean="0">
                <a:solidFill>
                  <a:srgbClr val="990000"/>
                </a:solidFill>
              </a:rPr>
              <a:t>NOTE: All </a:t>
            </a:r>
            <a:r>
              <a:rPr lang="en-US" sz="2400" i="1" dirty="0" smtClean="0">
                <a:solidFill>
                  <a:srgbClr val="990000"/>
                </a:solidFill>
              </a:rPr>
              <a:t>relations</a:t>
            </a:r>
            <a:r>
              <a:rPr lang="en-US" sz="2400" dirty="0" smtClean="0">
                <a:solidFill>
                  <a:srgbClr val="990000"/>
                </a:solidFill>
              </a:rPr>
              <a:t> are in  </a:t>
            </a:r>
            <a:r>
              <a:rPr lang="en-US" b="1" i="1" dirty="0" smtClean="0">
                <a:solidFill>
                  <a:srgbClr val="990000"/>
                </a:solidFill>
              </a:rPr>
              <a:t>1</a:t>
            </a:r>
            <a:r>
              <a:rPr lang="en-US" b="1" i="1" baseline="30000" dirty="0" smtClean="0">
                <a:solidFill>
                  <a:srgbClr val="990000"/>
                </a:solidFill>
              </a:rPr>
              <a:t>st</a:t>
            </a:r>
            <a:r>
              <a:rPr lang="en-US" b="1" i="1" dirty="0" smtClean="0">
                <a:solidFill>
                  <a:srgbClr val="990000"/>
                </a:solidFill>
              </a:rPr>
              <a:t> Normal form.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6574" y="1795463"/>
            <a:ext cx="8161119" cy="4193213"/>
          </a:xfrm>
          <a:prstGeom prst="rect">
            <a:avLst/>
          </a:prstGeom>
        </p:spPr>
      </p:pic>
      <p:sp>
        <p:nvSpPr>
          <p:cNvPr id="39940" name="Text Box 2"/>
          <p:cNvSpPr txBox="1">
            <a:spLocks noChangeArrowheads="1"/>
          </p:cNvSpPr>
          <p:nvPr/>
        </p:nvSpPr>
        <p:spPr bwMode="auto">
          <a:xfrm>
            <a:off x="800100" y="228600"/>
            <a:ext cx="8143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4-16 Example of mapping an associative entity with</a:t>
            </a:r>
          </a:p>
          <a:p>
            <a:pPr algn="ctr"/>
            <a:r>
              <a:rPr lang="en-US" altLang="en-US" sz="2400">
                <a:solidFill>
                  <a:srgbClr val="000000"/>
                </a:solidFill>
                <a:latin typeface="Arial" pitchFamily="34" charset="0"/>
              </a:rPr>
              <a:t> an identifier (cont.)</a:t>
            </a:r>
          </a:p>
        </p:txBody>
      </p:sp>
      <p:sp>
        <p:nvSpPr>
          <p:cNvPr id="39941" name="Text Box 3"/>
          <p:cNvSpPr txBox="1">
            <a:spLocks noChangeArrowheads="1"/>
          </p:cNvSpPr>
          <p:nvPr/>
        </p:nvSpPr>
        <p:spPr bwMode="auto">
          <a:xfrm>
            <a:off x="1735138" y="1198563"/>
            <a:ext cx="381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Three resulting relations</a:t>
            </a:r>
          </a:p>
        </p:txBody>
      </p:sp>
      <p:sp>
        <p:nvSpPr>
          <p:cNvPr id="39942" name="Text Box 6"/>
          <p:cNvSpPr txBox="1">
            <a:spLocks noChangeArrowheads="1"/>
          </p:cNvSpPr>
          <p:nvPr/>
        </p:nvSpPr>
        <p:spPr bwMode="auto">
          <a:xfrm>
            <a:off x="3562350" y="3228975"/>
            <a:ext cx="4090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Primary key differs from foreign keys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457200" y="604838"/>
            <a:ext cx="8686800" cy="838200"/>
          </a:xfrm>
        </p:spPr>
        <p:txBody>
          <a:bodyPr lIns="90488" tIns="44450" rIns="90488" bIns="44450">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Transforming </a:t>
            </a:r>
            <a:r>
              <a:rPr lang="en-US" sz="4000" dirty="0" smtClean="0">
                <a:solidFill>
                  <a:srgbClr val="000000"/>
                </a:solidFill>
                <a:effectLst>
                  <a:outerShdw blurRad="38100" dist="38100" dir="2700000" algn="tl">
                    <a:srgbClr val="FFFFFF"/>
                  </a:outerShdw>
                </a:effectLst>
              </a:rPr>
              <a:t>E-R </a:t>
            </a:r>
            <a:r>
              <a:rPr lang="en-US" sz="4000" dirty="0" smtClean="0">
                <a:solidFill>
                  <a:srgbClr val="000000"/>
                </a:solidFill>
                <a:effectLst>
                  <a:outerShdw blurRad="38100" dist="38100" dir="2700000" algn="tl">
                    <a:srgbClr val="FFFFFF"/>
                  </a:outerShdw>
                </a:effectLst>
              </a:rPr>
              <a:t>Diagrams into Relations </a:t>
            </a:r>
            <a:r>
              <a:rPr lang="en-US" sz="4000" dirty="0" smtClean="0">
                <a:solidFill>
                  <a:srgbClr val="000000"/>
                </a:solidFill>
                <a:effectLst>
                  <a:outerShdw blurRad="38100" dist="38100" dir="2700000" algn="tl">
                    <a:srgbClr val="FFFFFF"/>
                  </a:outerShdw>
                </a:effectLst>
              </a:rPr>
              <a:t>(5)</a:t>
            </a:r>
            <a:endParaRPr lang="en-US" sz="4000" dirty="0" smtClean="0">
              <a:solidFill>
                <a:srgbClr val="000000"/>
              </a:solidFill>
              <a:effectLst>
                <a:outerShdw blurRad="38100" dist="38100" dir="2700000" algn="tl">
                  <a:srgbClr val="FFFFFF"/>
                </a:outerShdw>
              </a:effectLst>
            </a:endParaRPr>
          </a:p>
        </p:txBody>
      </p:sp>
      <p:sp>
        <p:nvSpPr>
          <p:cNvPr id="209923" name="Rectangle 3"/>
          <p:cNvSpPr>
            <a:spLocks noGrp="1" noChangeArrowheads="1"/>
          </p:cNvSpPr>
          <p:nvPr>
            <p:ph idx="1"/>
          </p:nvPr>
        </p:nvSpPr>
        <p:spPr>
          <a:xfrm>
            <a:off x="457200" y="1689100"/>
            <a:ext cx="8686800" cy="4525963"/>
          </a:xfrm>
        </p:spPr>
        <p:txBody>
          <a:bodyPr lIns="90488" tIns="44450" rIns="90488" bIns="44450">
            <a:normAutofit/>
          </a:bodyPr>
          <a:lstStyle/>
          <a:p>
            <a:pPr eaLnBrk="1" fontAlgn="auto" hangingPunct="1">
              <a:spcAft>
                <a:spcPts val="0"/>
              </a:spcAft>
              <a:buFont typeface="Wingdings" pitchFamily="2" charset="2"/>
              <a:buNone/>
              <a:defRPr/>
            </a:pPr>
            <a:r>
              <a:rPr lang="en-US" sz="4000" dirty="0" smtClean="0">
                <a:solidFill>
                  <a:srgbClr val="000000"/>
                </a:solidFill>
                <a:effectLst>
                  <a:outerShdw blurRad="38100" dist="38100" dir="2700000" algn="tl">
                    <a:srgbClr val="FFFFFF"/>
                  </a:outerShdw>
                </a:effectLst>
              </a:rPr>
              <a:t>Mapping Unary Relationships</a:t>
            </a: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One-to-Many–Recursive foreign key in the same </a:t>
            </a:r>
            <a:r>
              <a:rPr lang="en-US" sz="3200" dirty="0" smtClean="0">
                <a:solidFill>
                  <a:srgbClr val="000000"/>
                </a:solidFill>
                <a:effectLst>
                  <a:outerShdw blurRad="38100" dist="38100" dir="2700000" algn="tl">
                    <a:srgbClr val="FFFFFF"/>
                  </a:outerShdw>
                </a:effectLst>
              </a:rPr>
              <a:t>relation </a:t>
            </a:r>
            <a:r>
              <a:rPr lang="zh-TW" altLang="en-US" sz="2400" dirty="0" smtClean="0">
                <a:solidFill>
                  <a:srgbClr val="000000"/>
                </a:solidFill>
                <a:effectLst>
                  <a:outerShdw blurRad="38100" dist="38100" dir="2700000" algn="tl">
                    <a:srgbClr val="FFFFFF"/>
                  </a:outerShdw>
                </a:effectLst>
              </a:rPr>
              <a:t>直接加外鍵欄位即可</a:t>
            </a:r>
            <a:endParaRPr lang="en-US" sz="2400" dirty="0" smtClean="0">
              <a:solidFill>
                <a:srgbClr val="000000"/>
              </a:solidFill>
              <a:effectLst>
                <a:outerShdw blurRad="38100" dist="38100" dir="2700000" algn="tl">
                  <a:srgbClr val="FFFFFF"/>
                </a:outerShdw>
              </a:effectLst>
            </a:endParaRP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Many-to-Many–Two relations</a:t>
            </a:r>
            <a:r>
              <a:rPr lang="en-US" sz="3200" dirty="0" smtClean="0">
                <a:solidFill>
                  <a:srgbClr val="000000"/>
                </a:solidFill>
                <a:effectLst>
                  <a:outerShdw blurRad="38100" dist="38100" dir="2700000" algn="tl">
                    <a:srgbClr val="FFFFFF"/>
                  </a:outerShdw>
                </a:effectLst>
              </a:rPr>
              <a:t>:</a:t>
            </a:r>
            <a:r>
              <a:rPr lang="zh-TW" altLang="en-US" sz="3200" dirty="0" smtClean="0">
                <a:solidFill>
                  <a:srgbClr val="000000"/>
                </a:solidFill>
                <a:effectLst>
                  <a:outerShdw blurRad="38100" dist="38100" dir="2700000" algn="tl">
                    <a:srgbClr val="FFFFFF"/>
                  </a:outerShdw>
                </a:effectLst>
              </a:rPr>
              <a:t> </a:t>
            </a:r>
            <a:r>
              <a:rPr lang="zh-TW" altLang="en-US" dirty="0" smtClean="0">
                <a:solidFill>
                  <a:srgbClr val="000000"/>
                </a:solidFill>
                <a:effectLst>
                  <a:outerShdw blurRad="38100" dist="38100" dir="2700000" algn="tl">
                    <a:srgbClr val="FFFFFF"/>
                  </a:outerShdw>
                </a:effectLst>
              </a:rPr>
              <a:t>要多開一張</a:t>
            </a:r>
            <a:r>
              <a:rPr lang="en-US" altLang="zh-TW" dirty="0" smtClean="0">
                <a:solidFill>
                  <a:srgbClr val="000000"/>
                </a:solidFill>
                <a:effectLst>
                  <a:outerShdw blurRad="38100" dist="38100" dir="2700000" algn="tl">
                    <a:srgbClr val="FFFFFF"/>
                  </a:outerShdw>
                </a:effectLst>
              </a:rPr>
              <a:t>Table</a:t>
            </a:r>
            <a:endParaRPr lang="en-US" sz="3200" dirty="0" smtClean="0">
              <a:solidFill>
                <a:srgbClr val="000000"/>
              </a:solidFill>
              <a:effectLst>
                <a:outerShdw blurRad="38100" dist="38100" dir="2700000" algn="tl">
                  <a:srgbClr val="FFFFFF"/>
                </a:outerShdw>
              </a:effectLst>
            </a:endParaRPr>
          </a:p>
          <a:p>
            <a:pPr lvl="2"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One for the entity type</a:t>
            </a:r>
          </a:p>
          <a:p>
            <a:pPr lvl="2"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One for an associative relation in which the primary key has two attributes, both taken from the primary key of the entity</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24747" y="966788"/>
            <a:ext cx="8329865" cy="2626418"/>
          </a:xfrm>
          <a:prstGeom prst="rect">
            <a:avLst/>
          </a:prstGeom>
        </p:spPr>
      </p:pic>
      <p:sp>
        <p:nvSpPr>
          <p:cNvPr id="41988" name="Text Box 4"/>
          <p:cNvSpPr txBox="1">
            <a:spLocks noChangeArrowheads="1"/>
          </p:cNvSpPr>
          <p:nvPr/>
        </p:nvSpPr>
        <p:spPr bwMode="auto">
          <a:xfrm>
            <a:off x="1066800" y="228600"/>
            <a:ext cx="6307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4-17 Mapping a unary 1:N relationship</a:t>
            </a:r>
          </a:p>
        </p:txBody>
      </p:sp>
      <p:sp>
        <p:nvSpPr>
          <p:cNvPr id="41989" name="Text Box 5"/>
          <p:cNvSpPr txBox="1">
            <a:spLocks noChangeArrowheads="1"/>
          </p:cNvSpPr>
          <p:nvPr/>
        </p:nvSpPr>
        <p:spPr bwMode="auto">
          <a:xfrm>
            <a:off x="1093788" y="2555875"/>
            <a:ext cx="22098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latin typeface="Times New Roman" pitchFamily="18" charset="0"/>
              </a:rPr>
              <a:t>(a) EMPLOYEE entity with unary relationship</a:t>
            </a:r>
          </a:p>
        </p:txBody>
      </p:sp>
      <p:sp>
        <p:nvSpPr>
          <p:cNvPr id="41991" name="Text Box 6"/>
          <p:cNvSpPr txBox="1">
            <a:spLocks noChangeArrowheads="1"/>
          </p:cNvSpPr>
          <p:nvPr/>
        </p:nvSpPr>
        <p:spPr bwMode="auto">
          <a:xfrm>
            <a:off x="304800" y="4284663"/>
            <a:ext cx="15240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latin typeface="Times New Roman" pitchFamily="18" charset="0"/>
              </a:rPr>
              <a:t>(b) EMPLOYEE relation with recursive foreign key</a:t>
            </a:r>
          </a:p>
        </p:txBody>
      </p:sp>
      <p:pic>
        <p:nvPicPr>
          <p:cNvPr id="3" name="Picture 2"/>
          <p:cNvPicPr>
            <a:picLocks noChangeAspect="1"/>
          </p:cNvPicPr>
          <p:nvPr/>
        </p:nvPicPr>
        <p:blipFill>
          <a:blip r:embed="rId4"/>
          <a:stretch>
            <a:fillRect/>
          </a:stretch>
        </p:blipFill>
        <p:spPr>
          <a:xfrm>
            <a:off x="1828800" y="4200414"/>
            <a:ext cx="7070776" cy="1672352"/>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1143000" y="152400"/>
            <a:ext cx="6391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4-18 Mapping a unary M:N relationship</a:t>
            </a:r>
          </a:p>
        </p:txBody>
      </p:sp>
      <p:sp>
        <p:nvSpPr>
          <p:cNvPr id="43012" name="Text Box 4"/>
          <p:cNvSpPr txBox="1">
            <a:spLocks noChangeArrowheads="1"/>
          </p:cNvSpPr>
          <p:nvPr/>
        </p:nvSpPr>
        <p:spPr bwMode="auto">
          <a:xfrm>
            <a:off x="5548313" y="1027113"/>
            <a:ext cx="296462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dirty="0">
                <a:solidFill>
                  <a:srgbClr val="990000"/>
                </a:solidFill>
                <a:latin typeface="Times New Roman" pitchFamily="18" charset="0"/>
              </a:rPr>
              <a:t>(a) Bill-of-materials relationships </a:t>
            </a:r>
            <a:r>
              <a:rPr lang="en-US" altLang="en-US" sz="2000" dirty="0" smtClean="0">
                <a:solidFill>
                  <a:srgbClr val="990000"/>
                </a:solidFill>
                <a:latin typeface="Times New Roman" pitchFamily="18" charset="0"/>
              </a:rPr>
              <a:t>(unary M:N</a:t>
            </a:r>
            <a:r>
              <a:rPr lang="en-US" altLang="en-US" sz="2000" dirty="0">
                <a:solidFill>
                  <a:srgbClr val="990000"/>
                </a:solidFill>
                <a:latin typeface="Times New Roman" pitchFamily="18" charset="0"/>
              </a:rPr>
              <a:t>)</a:t>
            </a:r>
          </a:p>
        </p:txBody>
      </p:sp>
      <p:sp>
        <p:nvSpPr>
          <p:cNvPr id="43013" name="Text Box 5"/>
          <p:cNvSpPr txBox="1">
            <a:spLocks noChangeArrowheads="1"/>
          </p:cNvSpPr>
          <p:nvPr/>
        </p:nvSpPr>
        <p:spPr bwMode="auto">
          <a:xfrm>
            <a:off x="1485900" y="4292600"/>
            <a:ext cx="1905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(b) ITEM and COMPONENT relations</a:t>
            </a:r>
          </a:p>
        </p:txBody>
      </p:sp>
      <p:pic>
        <p:nvPicPr>
          <p:cNvPr id="2" name="Picture 1"/>
          <p:cNvPicPr>
            <a:picLocks noChangeAspect="1"/>
          </p:cNvPicPr>
          <p:nvPr/>
        </p:nvPicPr>
        <p:blipFill>
          <a:blip r:embed="rId3"/>
          <a:stretch>
            <a:fillRect/>
          </a:stretch>
        </p:blipFill>
        <p:spPr>
          <a:xfrm>
            <a:off x="558420" y="829469"/>
            <a:ext cx="4261423" cy="2493280"/>
          </a:xfrm>
          <a:prstGeom prst="rect">
            <a:avLst/>
          </a:prstGeom>
        </p:spPr>
      </p:pic>
      <p:pic>
        <p:nvPicPr>
          <p:cNvPr id="3" name="Picture 2"/>
          <p:cNvPicPr>
            <a:picLocks noChangeAspect="1"/>
          </p:cNvPicPr>
          <p:nvPr/>
        </p:nvPicPr>
        <p:blipFill>
          <a:blip r:embed="rId4"/>
          <a:stretch>
            <a:fillRect/>
          </a:stretch>
        </p:blipFill>
        <p:spPr>
          <a:xfrm>
            <a:off x="3505200" y="3509369"/>
            <a:ext cx="4805136" cy="283991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457200" y="631825"/>
            <a:ext cx="8686800" cy="8382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Transforming </a:t>
            </a:r>
            <a:r>
              <a:rPr lang="en-US" sz="4000" dirty="0" smtClean="0">
                <a:solidFill>
                  <a:srgbClr val="000000"/>
                </a:solidFill>
                <a:effectLst>
                  <a:outerShdw blurRad="38100" dist="38100" dir="2700000" algn="tl">
                    <a:srgbClr val="FFFFFF"/>
                  </a:outerShdw>
                </a:effectLst>
              </a:rPr>
              <a:t>E-R </a:t>
            </a:r>
            <a:r>
              <a:rPr lang="en-US" sz="4000" dirty="0" smtClean="0">
                <a:solidFill>
                  <a:srgbClr val="000000"/>
                </a:solidFill>
                <a:effectLst>
                  <a:outerShdw blurRad="38100" dist="38100" dir="2700000" algn="tl">
                    <a:srgbClr val="FFFFFF"/>
                  </a:outerShdw>
                </a:effectLst>
              </a:rPr>
              <a:t>Diagrams into Relations </a:t>
            </a:r>
            <a:r>
              <a:rPr lang="en-US" sz="4000" dirty="0" smtClean="0">
                <a:solidFill>
                  <a:srgbClr val="000000"/>
                </a:solidFill>
                <a:effectLst>
                  <a:outerShdw blurRad="38100" dist="38100" dir="2700000" algn="tl">
                    <a:srgbClr val="FFFFFF"/>
                  </a:outerShdw>
                </a:effectLst>
              </a:rPr>
              <a:t>(6)</a:t>
            </a:r>
            <a:endParaRPr lang="en-US" sz="4000" dirty="0" smtClean="0">
              <a:solidFill>
                <a:srgbClr val="000000"/>
              </a:solidFill>
              <a:effectLst>
                <a:outerShdw blurRad="38100" dist="38100" dir="2700000" algn="tl">
                  <a:srgbClr val="FFFFFF"/>
                </a:outerShdw>
              </a:effectLst>
            </a:endParaRPr>
          </a:p>
        </p:txBody>
      </p:sp>
      <p:sp>
        <p:nvSpPr>
          <p:cNvPr id="212995" name="Rectangle 3"/>
          <p:cNvSpPr>
            <a:spLocks noGrp="1" noChangeArrowheads="1"/>
          </p:cNvSpPr>
          <p:nvPr>
            <p:ph idx="1"/>
          </p:nvPr>
        </p:nvSpPr>
        <p:spPr>
          <a:xfrm>
            <a:off x="277813" y="1930400"/>
            <a:ext cx="8686800" cy="4094163"/>
          </a:xfrm>
        </p:spPr>
        <p:txBody>
          <a:bodyPr>
            <a:normAutofit/>
          </a:bodyPr>
          <a:lstStyle/>
          <a:p>
            <a:pPr eaLnBrk="1" fontAlgn="auto" hangingPunct="1">
              <a:spcAft>
                <a:spcPts val="0"/>
              </a:spcAft>
              <a:buFont typeface="Wingdings" pitchFamily="2" charset="2"/>
              <a:buNone/>
              <a:defRPr/>
            </a:pPr>
            <a:r>
              <a:rPr lang="en-US" sz="4000" dirty="0" smtClean="0">
                <a:solidFill>
                  <a:srgbClr val="000000"/>
                </a:solidFill>
                <a:effectLst>
                  <a:outerShdw blurRad="38100" dist="38100" dir="2700000" algn="tl">
                    <a:srgbClr val="FFFFFF"/>
                  </a:outerShdw>
                </a:effectLst>
              </a:rPr>
              <a:t>Mapping Ternary (and n-</a:t>
            </a:r>
            <a:r>
              <a:rPr lang="en-US" sz="4000" dirty="0" err="1" smtClean="0">
                <a:solidFill>
                  <a:srgbClr val="000000"/>
                </a:solidFill>
                <a:effectLst>
                  <a:outerShdw blurRad="38100" dist="38100" dir="2700000" algn="tl">
                    <a:srgbClr val="FFFFFF"/>
                  </a:outerShdw>
                </a:effectLst>
              </a:rPr>
              <a:t>ary</a:t>
            </a:r>
            <a:r>
              <a:rPr lang="en-US" sz="4000" dirty="0" smtClean="0">
                <a:solidFill>
                  <a:srgbClr val="000000"/>
                </a:solidFill>
                <a:effectLst>
                  <a:outerShdw blurRad="38100" dist="38100" dir="2700000" algn="tl">
                    <a:srgbClr val="FFFFFF"/>
                  </a:outerShdw>
                </a:effectLst>
              </a:rPr>
              <a:t>) Relationships</a:t>
            </a:r>
          </a:p>
          <a:p>
            <a:pPr lvl="1"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One relation for each entity and one for the associative entity</a:t>
            </a:r>
          </a:p>
          <a:p>
            <a:pPr lvl="1"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Associative entity has foreign keys to each entity in the relationship</a:t>
            </a:r>
          </a:p>
          <a:p>
            <a:pPr eaLnBrk="1" fontAlgn="auto" hangingPunct="1">
              <a:spcAft>
                <a:spcPts val="0"/>
              </a:spcAft>
              <a:buFont typeface="Wingdings" pitchFamily="2" charset="2"/>
              <a:buNone/>
              <a:defRPr/>
            </a:pPr>
            <a:endParaRPr lang="en-US" sz="4000"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2"/>
          <p:cNvSpPr txBox="1">
            <a:spLocks noChangeArrowheads="1"/>
          </p:cNvSpPr>
          <p:nvPr/>
        </p:nvSpPr>
        <p:spPr bwMode="auto">
          <a:xfrm>
            <a:off x="1828800" y="0"/>
            <a:ext cx="5934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4-19 Mapping a ternary relationship</a:t>
            </a:r>
          </a:p>
        </p:txBody>
      </p:sp>
      <p:sp>
        <p:nvSpPr>
          <p:cNvPr id="45060" name="Text Box 3"/>
          <p:cNvSpPr txBox="1">
            <a:spLocks noChangeArrowheads="1"/>
          </p:cNvSpPr>
          <p:nvPr/>
        </p:nvSpPr>
        <p:spPr bwMode="auto">
          <a:xfrm>
            <a:off x="579438" y="669925"/>
            <a:ext cx="79041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a) PATIENT TREATMENT Ternary relationship with associative entity</a:t>
            </a:r>
          </a:p>
        </p:txBody>
      </p:sp>
      <p:pic>
        <p:nvPicPr>
          <p:cNvPr id="2" name="Picture 1"/>
          <p:cNvPicPr>
            <a:picLocks noChangeAspect="1"/>
          </p:cNvPicPr>
          <p:nvPr/>
        </p:nvPicPr>
        <p:blipFill>
          <a:blip r:embed="rId3"/>
          <a:stretch>
            <a:fillRect/>
          </a:stretch>
        </p:blipFill>
        <p:spPr>
          <a:xfrm>
            <a:off x="316169" y="1704975"/>
            <a:ext cx="8649457" cy="3974608"/>
          </a:xfrm>
          <a:prstGeom prst="rect">
            <a:avLst/>
          </a:prstGeom>
        </p:spPr>
      </p:pic>
      <p:sp>
        <p:nvSpPr>
          <p:cNvPr id="5" name="Rectangle 7"/>
          <p:cNvSpPr>
            <a:spLocks noChangeArrowheads="1"/>
          </p:cNvSpPr>
          <p:nvPr/>
        </p:nvSpPr>
        <p:spPr bwMode="auto">
          <a:xfrm>
            <a:off x="5495925" y="1776413"/>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000">
                <a:solidFill>
                  <a:srgbClr val="990000"/>
                </a:solidFill>
                <a:ea typeface="新細明體" panose="02020500000000000000" pitchFamily="18" charset="-120"/>
              </a:rPr>
              <a:t>內科醫師</a:t>
            </a:r>
          </a:p>
        </p:txBody>
      </p:sp>
      <p:sp>
        <p:nvSpPr>
          <p:cNvPr id="6" name="Rectangle 8"/>
          <p:cNvSpPr>
            <a:spLocks noChangeArrowheads="1"/>
          </p:cNvSpPr>
          <p:nvPr/>
        </p:nvSpPr>
        <p:spPr bwMode="auto">
          <a:xfrm>
            <a:off x="946150" y="381635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000" dirty="0">
                <a:solidFill>
                  <a:srgbClr val="990000"/>
                </a:solidFill>
                <a:ea typeface="新細明體" panose="02020500000000000000" pitchFamily="18" charset="-120"/>
              </a:rPr>
              <a:t>病患</a:t>
            </a:r>
          </a:p>
        </p:txBody>
      </p:sp>
      <p:sp>
        <p:nvSpPr>
          <p:cNvPr id="7" name="Rectangle 9"/>
          <p:cNvSpPr>
            <a:spLocks noChangeArrowheads="1"/>
          </p:cNvSpPr>
          <p:nvPr/>
        </p:nvSpPr>
        <p:spPr bwMode="auto">
          <a:xfrm>
            <a:off x="7085013" y="3814763"/>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000">
                <a:solidFill>
                  <a:srgbClr val="990000"/>
                </a:solidFill>
                <a:ea typeface="新細明體" panose="02020500000000000000" pitchFamily="18" charset="-120"/>
              </a:rPr>
              <a:t>處方</a:t>
            </a:r>
          </a:p>
        </p:txBody>
      </p:sp>
      <p:sp>
        <p:nvSpPr>
          <p:cNvPr id="8" name="Rectangle 10"/>
          <p:cNvSpPr>
            <a:spLocks noChangeArrowheads="1"/>
          </p:cNvSpPr>
          <p:nvPr/>
        </p:nvSpPr>
        <p:spPr bwMode="auto">
          <a:xfrm>
            <a:off x="4784725" y="3821113"/>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000">
                <a:solidFill>
                  <a:srgbClr val="990000"/>
                </a:solidFill>
                <a:ea typeface="新細明體" panose="02020500000000000000" pitchFamily="18" charset="-120"/>
              </a:rPr>
              <a:t>看病紀錄</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2"/>
          <p:cNvSpPr txBox="1">
            <a:spLocks noChangeArrowheads="1"/>
          </p:cNvSpPr>
          <p:nvPr/>
        </p:nvSpPr>
        <p:spPr bwMode="auto">
          <a:xfrm>
            <a:off x="525463" y="987425"/>
            <a:ext cx="8215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Mapping the ternary relationship PATIENT TREATMENT</a:t>
            </a:r>
          </a:p>
        </p:txBody>
      </p:sp>
      <p:sp>
        <p:nvSpPr>
          <p:cNvPr id="46084" name="Text Box 4"/>
          <p:cNvSpPr txBox="1">
            <a:spLocks noChangeArrowheads="1"/>
          </p:cNvSpPr>
          <p:nvPr/>
        </p:nvSpPr>
        <p:spPr bwMode="auto">
          <a:xfrm>
            <a:off x="463550" y="4146550"/>
            <a:ext cx="154622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Remember that the primary key MUST be unique.</a:t>
            </a:r>
          </a:p>
        </p:txBody>
      </p:sp>
      <p:sp>
        <p:nvSpPr>
          <p:cNvPr id="46085" name="Text Box 5"/>
          <p:cNvSpPr txBox="1">
            <a:spLocks noChangeArrowheads="1"/>
          </p:cNvSpPr>
          <p:nvPr/>
        </p:nvSpPr>
        <p:spPr bwMode="auto">
          <a:xfrm>
            <a:off x="1414463" y="0"/>
            <a:ext cx="6881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4-19 Mapping a ternary relationship (cont.)</a:t>
            </a:r>
          </a:p>
        </p:txBody>
      </p:sp>
      <p:sp>
        <p:nvSpPr>
          <p:cNvPr id="46086" name="Text Box 7"/>
          <p:cNvSpPr txBox="1">
            <a:spLocks noChangeArrowheads="1"/>
          </p:cNvSpPr>
          <p:nvPr/>
        </p:nvSpPr>
        <p:spPr bwMode="auto">
          <a:xfrm>
            <a:off x="1925638" y="4197350"/>
            <a:ext cx="19240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This is why treatment date and time are included in the composite primary key.</a:t>
            </a:r>
          </a:p>
        </p:txBody>
      </p:sp>
      <p:sp>
        <p:nvSpPr>
          <p:cNvPr id="46087" name="Text Box 8"/>
          <p:cNvSpPr txBox="1">
            <a:spLocks noChangeArrowheads="1"/>
          </p:cNvSpPr>
          <p:nvPr/>
        </p:nvSpPr>
        <p:spPr bwMode="auto">
          <a:xfrm>
            <a:off x="3892550" y="4144963"/>
            <a:ext cx="19240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But this makes a very cumbersome key…</a:t>
            </a:r>
          </a:p>
        </p:txBody>
      </p:sp>
      <p:sp>
        <p:nvSpPr>
          <p:cNvPr id="46088" name="Text Box 9"/>
          <p:cNvSpPr txBox="1">
            <a:spLocks noChangeArrowheads="1"/>
          </p:cNvSpPr>
          <p:nvPr/>
        </p:nvSpPr>
        <p:spPr bwMode="auto">
          <a:xfrm>
            <a:off x="6426200" y="4110038"/>
            <a:ext cx="19240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dirty="0">
                <a:solidFill>
                  <a:srgbClr val="990000"/>
                </a:solidFill>
                <a:latin typeface="Times New Roman" pitchFamily="18" charset="0"/>
              </a:rPr>
              <a:t>It would be better to create a surrogate key like Treatment#.</a:t>
            </a:r>
          </a:p>
        </p:txBody>
      </p:sp>
      <p:pic>
        <p:nvPicPr>
          <p:cNvPr id="2" name="Picture 1"/>
          <p:cNvPicPr>
            <a:picLocks noChangeAspect="1"/>
          </p:cNvPicPr>
          <p:nvPr/>
        </p:nvPicPr>
        <p:blipFill>
          <a:blip r:embed="rId3"/>
          <a:stretch>
            <a:fillRect/>
          </a:stretch>
        </p:blipFill>
        <p:spPr>
          <a:xfrm>
            <a:off x="262987" y="1697037"/>
            <a:ext cx="8582407" cy="2092325"/>
          </a:xfrm>
          <a:prstGeom prst="rect">
            <a:avLst/>
          </a:prstGeom>
        </p:spPr>
      </p:pic>
      <p:sp>
        <p:nvSpPr>
          <p:cNvPr id="9" name="Rectangle 11"/>
          <p:cNvSpPr>
            <a:spLocks noChangeArrowheads="1"/>
          </p:cNvSpPr>
          <p:nvPr/>
        </p:nvSpPr>
        <p:spPr bwMode="auto">
          <a:xfrm>
            <a:off x="5535302" y="5461001"/>
            <a:ext cx="3486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000" dirty="0">
                <a:solidFill>
                  <a:srgbClr val="990000"/>
                </a:solidFill>
                <a:ea typeface="新細明體" panose="02020500000000000000" pitchFamily="18" charset="-120"/>
              </a:rPr>
              <a:t>主鍵是複合欄位而且又很長時</a:t>
            </a:r>
          </a:p>
          <a:p>
            <a:pPr eaLnBrk="1" hangingPunct="1">
              <a:spcBef>
                <a:spcPct val="0"/>
              </a:spcBef>
              <a:buClrTx/>
              <a:buSzTx/>
              <a:buFontTx/>
              <a:buNone/>
            </a:pPr>
            <a:r>
              <a:rPr lang="zh-TW" altLang="en-US" sz="2000" dirty="0">
                <a:solidFill>
                  <a:srgbClr val="990000"/>
                </a:solidFill>
                <a:ea typeface="新細明體" panose="02020500000000000000" pitchFamily="18" charset="-120"/>
              </a:rPr>
              <a:t>考慮直接給一個編號當主鍵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533400" y="349250"/>
            <a:ext cx="7319963" cy="838200"/>
          </a:xfrm>
        </p:spPr>
        <p:txBody>
          <a:bodyPr>
            <a:norm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Data </a:t>
            </a:r>
            <a:r>
              <a:rPr lang="en-US" sz="4000" dirty="0" smtClean="0">
                <a:solidFill>
                  <a:srgbClr val="000000"/>
                </a:solidFill>
                <a:effectLst>
                  <a:outerShdw blurRad="38100" dist="38100" dir="2700000" algn="tl">
                    <a:srgbClr val="FFFFFF"/>
                  </a:outerShdw>
                </a:effectLst>
              </a:rPr>
              <a:t>Normalization </a:t>
            </a:r>
            <a:r>
              <a:rPr lang="zh-TW" altLang="en-US" sz="4000" dirty="0" smtClean="0">
                <a:solidFill>
                  <a:srgbClr val="000000"/>
                </a:solidFill>
                <a:effectLst>
                  <a:outerShdw blurRad="38100" dist="38100" dir="2700000" algn="tl">
                    <a:srgbClr val="FFFFFF"/>
                  </a:outerShdw>
                </a:effectLst>
              </a:rPr>
              <a:t>正規化</a:t>
            </a:r>
            <a:endParaRPr lang="en-US" sz="4000" dirty="0" smtClean="0">
              <a:solidFill>
                <a:srgbClr val="000000"/>
              </a:solidFill>
              <a:effectLst>
                <a:outerShdw blurRad="38100" dist="38100" dir="2700000" algn="tl">
                  <a:srgbClr val="FFFFFF"/>
                </a:outerShdw>
              </a:effectLst>
            </a:endParaRPr>
          </a:p>
        </p:txBody>
      </p:sp>
      <p:sp>
        <p:nvSpPr>
          <p:cNvPr id="219139" name="Rectangle 3"/>
          <p:cNvSpPr>
            <a:spLocks noGrp="1" noChangeArrowheads="1"/>
          </p:cNvSpPr>
          <p:nvPr>
            <p:ph idx="1"/>
          </p:nvPr>
        </p:nvSpPr>
        <p:spPr>
          <a:xfrm>
            <a:off x="681038" y="1356803"/>
            <a:ext cx="8099425" cy="4572000"/>
          </a:xfrm>
        </p:spPr>
        <p:txBody>
          <a:bodyPr>
            <a:noAutofit/>
          </a:bodyPr>
          <a:lstStyle/>
          <a:p>
            <a:pPr eaLnBrk="1" fontAlgn="auto" hangingPunct="1">
              <a:spcBef>
                <a:spcPts val="0"/>
              </a:spcBef>
              <a:spcAft>
                <a:spcPts val="0"/>
              </a:spcAft>
              <a:buFont typeface="Wingdings 2"/>
              <a:buChar char=""/>
              <a:defRPr/>
            </a:pPr>
            <a:r>
              <a:rPr lang="en-US" sz="3600" dirty="0" smtClean="0">
                <a:solidFill>
                  <a:srgbClr val="000000"/>
                </a:solidFill>
                <a:effectLst>
                  <a:outerShdw blurRad="38100" dist="38100" dir="2700000" algn="tl">
                    <a:srgbClr val="FFFFFF"/>
                  </a:outerShdw>
                </a:effectLst>
              </a:rPr>
              <a:t>Primarily a tool to validate and improve a logical design so that it satisfies certain constraints that </a:t>
            </a:r>
            <a:r>
              <a:rPr lang="en-US" sz="4000" b="1" i="1" dirty="0" smtClean="0">
                <a:solidFill>
                  <a:srgbClr val="000000"/>
                </a:solidFill>
                <a:effectLst>
                  <a:outerShdw blurRad="38100" dist="38100" dir="2700000" algn="tl">
                    <a:srgbClr val="FFFFFF"/>
                  </a:outerShdw>
                </a:effectLst>
              </a:rPr>
              <a:t>avoid unnecessary duplication of </a:t>
            </a:r>
            <a:r>
              <a:rPr lang="en-US" sz="4000" b="1" i="1" dirty="0" smtClean="0">
                <a:solidFill>
                  <a:srgbClr val="000000"/>
                </a:solidFill>
                <a:effectLst>
                  <a:outerShdw blurRad="38100" dist="38100" dir="2700000" algn="tl">
                    <a:srgbClr val="FFFFFF"/>
                  </a:outerShdw>
                </a:effectLst>
              </a:rPr>
              <a:t>data</a:t>
            </a:r>
          </a:p>
          <a:p>
            <a:pPr marL="0" indent="0" eaLnBrk="1" fontAlgn="auto" hangingPunct="1">
              <a:spcBef>
                <a:spcPts val="0"/>
              </a:spcBef>
              <a:spcAft>
                <a:spcPts val="0"/>
              </a:spcAft>
              <a:buNone/>
              <a:defRPr/>
            </a:pPr>
            <a:r>
              <a:rPr lang="zh-TW" altLang="en-US" sz="2800" dirty="0">
                <a:solidFill>
                  <a:srgbClr val="000000"/>
                </a:solidFill>
                <a:effectLst>
                  <a:outerShdw blurRad="38100" dist="38100" dir="2700000" algn="tl">
                    <a:srgbClr val="FFFFFF"/>
                  </a:outerShdw>
                </a:effectLst>
              </a:rPr>
              <a:t> </a:t>
            </a:r>
            <a:r>
              <a:rPr lang="zh-TW" altLang="en-US" sz="2800" dirty="0" smtClean="0">
                <a:solidFill>
                  <a:srgbClr val="000000"/>
                </a:solidFill>
                <a:effectLst>
                  <a:outerShdw blurRad="38100" dist="38100" dir="2700000" algn="tl">
                    <a:srgbClr val="FFFFFF"/>
                  </a:outerShdw>
                </a:effectLst>
              </a:rPr>
              <a:t>   避免</a:t>
            </a:r>
            <a:r>
              <a:rPr lang="zh-TW" altLang="en-US" sz="2800" dirty="0">
                <a:solidFill>
                  <a:srgbClr val="000000"/>
                </a:solidFill>
                <a:effectLst>
                  <a:outerShdw blurRad="38100" dist="38100" dir="2700000" algn="tl">
                    <a:srgbClr val="FFFFFF"/>
                  </a:outerShdw>
                </a:effectLst>
              </a:rPr>
              <a:t>資料重複與各種異象</a:t>
            </a:r>
            <a:endParaRPr lang="en-US" sz="2800" dirty="0" smtClean="0">
              <a:solidFill>
                <a:srgbClr val="000000"/>
              </a:solidFill>
              <a:effectLst>
                <a:outerShdw blurRad="38100" dist="38100" dir="2700000" algn="tl">
                  <a:srgbClr val="FFFFFF"/>
                </a:outerShdw>
              </a:effectLst>
            </a:endParaRPr>
          </a:p>
          <a:p>
            <a:pPr eaLnBrk="1" fontAlgn="auto" hangingPunct="1">
              <a:spcBef>
                <a:spcPts val="0"/>
              </a:spcBef>
              <a:spcAft>
                <a:spcPts val="0"/>
              </a:spcAft>
              <a:buFont typeface="Wingdings 2"/>
              <a:buChar char=""/>
              <a:defRPr/>
            </a:pPr>
            <a:r>
              <a:rPr lang="en-US" sz="3600" dirty="0" smtClean="0">
                <a:solidFill>
                  <a:srgbClr val="000000"/>
                </a:solidFill>
                <a:effectLst>
                  <a:outerShdw blurRad="38100" dist="38100" dir="2700000" algn="tl">
                    <a:srgbClr val="FFFFFF"/>
                  </a:outerShdw>
                </a:effectLst>
              </a:rPr>
              <a:t>The process of decomposing relations with anomalies to produce smaller, </a:t>
            </a:r>
            <a:r>
              <a:rPr lang="en-US" sz="4000" b="1" i="1" dirty="0" smtClean="0">
                <a:solidFill>
                  <a:srgbClr val="000000"/>
                </a:solidFill>
                <a:effectLst>
                  <a:outerShdw blurRad="38100" dist="38100" dir="2700000" algn="tl">
                    <a:srgbClr val="FFFFFF"/>
                  </a:outerShdw>
                </a:effectLst>
              </a:rPr>
              <a:t>well-structured</a:t>
            </a:r>
            <a:r>
              <a:rPr lang="en-US" sz="3600" dirty="0" smtClean="0">
                <a:solidFill>
                  <a:srgbClr val="000000"/>
                </a:solidFill>
                <a:effectLst>
                  <a:outerShdw blurRad="38100" dist="38100" dir="2700000" algn="tl">
                    <a:srgbClr val="FFFFFF"/>
                  </a:outerShdw>
                </a:effectLst>
              </a:rPr>
              <a:t> </a:t>
            </a:r>
            <a:r>
              <a:rPr lang="en-US" sz="3600" dirty="0" smtClean="0">
                <a:solidFill>
                  <a:srgbClr val="000000"/>
                </a:solidFill>
                <a:effectLst>
                  <a:outerShdw blurRad="38100" dist="38100" dir="2700000" algn="tl">
                    <a:srgbClr val="FFFFFF"/>
                  </a:outerShdw>
                </a:effectLst>
              </a:rPr>
              <a:t>relations</a:t>
            </a:r>
          </a:p>
          <a:p>
            <a:pPr marL="0" indent="0" eaLnBrk="1" fontAlgn="auto" hangingPunct="1">
              <a:spcBef>
                <a:spcPts val="0"/>
              </a:spcBef>
              <a:spcAft>
                <a:spcPts val="0"/>
              </a:spcAft>
              <a:buNone/>
              <a:defRPr/>
            </a:pPr>
            <a:r>
              <a:rPr lang="en-US" altLang="zh-TW" sz="2800" dirty="0">
                <a:solidFill>
                  <a:srgbClr val="000000"/>
                </a:solidFill>
                <a:effectLst>
                  <a:outerShdw blurRad="38100" dist="38100" dir="2700000" algn="tl">
                    <a:srgbClr val="FFFFFF"/>
                  </a:outerShdw>
                </a:effectLst>
              </a:rPr>
              <a:t> </a:t>
            </a:r>
            <a:r>
              <a:rPr lang="en-US" altLang="zh-TW" sz="2800" dirty="0" smtClean="0">
                <a:solidFill>
                  <a:srgbClr val="000000"/>
                </a:solidFill>
                <a:effectLst>
                  <a:outerShdw blurRad="38100" dist="38100" dir="2700000" algn="tl">
                    <a:srgbClr val="FFFFFF"/>
                  </a:outerShdw>
                </a:effectLst>
              </a:rPr>
              <a:t>   </a:t>
            </a:r>
            <a:r>
              <a:rPr lang="zh-TW" altLang="en-US" sz="2800" dirty="0" smtClean="0">
                <a:solidFill>
                  <a:srgbClr val="000000"/>
                </a:solidFill>
                <a:effectLst>
                  <a:outerShdw blurRad="38100" dist="38100" dir="2700000" algn="tl">
                    <a:srgbClr val="FFFFFF"/>
                  </a:outerShdw>
                </a:effectLst>
              </a:rPr>
              <a:t>切</a:t>
            </a:r>
            <a:r>
              <a:rPr lang="zh-TW" altLang="en-US" sz="2800" dirty="0">
                <a:solidFill>
                  <a:srgbClr val="000000"/>
                </a:solidFill>
                <a:effectLst>
                  <a:outerShdw blurRad="38100" dist="38100" dir="2700000" algn="tl">
                    <a:srgbClr val="FFFFFF"/>
                  </a:outerShdw>
                </a:effectLst>
              </a:rPr>
              <a:t>成較小</a:t>
            </a:r>
            <a:r>
              <a:rPr lang="en-US" altLang="zh-TW" sz="2800" dirty="0">
                <a:solidFill>
                  <a:srgbClr val="000000"/>
                </a:solidFill>
                <a:effectLst>
                  <a:outerShdw blurRad="38100" dist="38100" dir="2700000" algn="tl">
                    <a:srgbClr val="FFFFFF"/>
                  </a:outerShdw>
                </a:effectLst>
              </a:rPr>
              <a:t>, </a:t>
            </a:r>
            <a:r>
              <a:rPr lang="zh-TW" altLang="en-US" sz="2800" dirty="0">
                <a:solidFill>
                  <a:srgbClr val="000000"/>
                </a:solidFill>
                <a:effectLst>
                  <a:outerShdw blurRad="38100" dist="38100" dir="2700000" algn="tl">
                    <a:srgbClr val="FFFFFF"/>
                  </a:outerShdw>
                </a:effectLst>
              </a:rPr>
              <a:t>結構較好的</a:t>
            </a:r>
            <a:r>
              <a:rPr lang="zh-TW" altLang="en-US" sz="2800" dirty="0" smtClean="0">
                <a:solidFill>
                  <a:srgbClr val="000000"/>
                </a:solidFill>
                <a:effectLst>
                  <a:outerShdw blurRad="38100" dist="38100" dir="2700000" algn="tl">
                    <a:srgbClr val="FFFFFF"/>
                  </a:outerShdw>
                </a:effectLst>
              </a:rPr>
              <a:t>表</a:t>
            </a:r>
            <a:endParaRPr lang="zh-TW" altLang="en-US" sz="3600" dirty="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676275" y="93663"/>
            <a:ext cx="7772400" cy="11430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Well-Structured Relations</a:t>
            </a:r>
          </a:p>
        </p:txBody>
      </p:sp>
      <p:sp>
        <p:nvSpPr>
          <p:cNvPr id="220163" name="Rectangle 3"/>
          <p:cNvSpPr>
            <a:spLocks noGrp="1" noChangeArrowheads="1"/>
          </p:cNvSpPr>
          <p:nvPr>
            <p:ph idx="1"/>
          </p:nvPr>
        </p:nvSpPr>
        <p:spPr>
          <a:xfrm>
            <a:off x="488950" y="1327150"/>
            <a:ext cx="8143875" cy="4360863"/>
          </a:xfrm>
        </p:spPr>
        <p:txBody>
          <a:bodyPr>
            <a:normAutofit/>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A relation that contains </a:t>
            </a:r>
            <a:r>
              <a:rPr lang="en-US" sz="2800" dirty="0" smtClean="0">
                <a:solidFill>
                  <a:srgbClr val="FF0000"/>
                </a:solidFill>
                <a:effectLst>
                  <a:outerShdw blurRad="38100" dist="38100" dir="2700000" algn="tl">
                    <a:srgbClr val="FFFFFF"/>
                  </a:outerShdw>
                </a:effectLst>
              </a:rPr>
              <a:t>minimal data redundancy </a:t>
            </a:r>
            <a:r>
              <a:rPr lang="en-US" sz="2800" dirty="0" smtClean="0">
                <a:solidFill>
                  <a:srgbClr val="000000"/>
                </a:solidFill>
                <a:effectLst>
                  <a:outerShdw blurRad="38100" dist="38100" dir="2700000" algn="tl">
                    <a:srgbClr val="FFFFFF"/>
                  </a:outerShdw>
                </a:effectLst>
              </a:rPr>
              <a:t>and allows users to insert, delete, and update rows </a:t>
            </a:r>
            <a:r>
              <a:rPr lang="en-US" sz="2800" dirty="0" smtClean="0">
                <a:solidFill>
                  <a:srgbClr val="FF0000"/>
                </a:solidFill>
                <a:effectLst>
                  <a:outerShdw blurRad="38100" dist="38100" dir="2700000" algn="tl">
                    <a:srgbClr val="FFFFFF"/>
                  </a:outerShdw>
                </a:effectLst>
              </a:rPr>
              <a:t>without causing data inconsistencies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Goal is to avoid </a:t>
            </a:r>
            <a:r>
              <a:rPr lang="en-US" sz="2800" dirty="0" smtClean="0">
                <a:solidFill>
                  <a:srgbClr val="000000"/>
                </a:solidFill>
                <a:effectLst>
                  <a:outerShdw blurRad="38100" dist="38100" dir="2700000" algn="tl">
                    <a:srgbClr val="FFFFFF"/>
                  </a:outerShdw>
                </a:effectLst>
              </a:rPr>
              <a:t>anomalies </a:t>
            </a:r>
            <a:r>
              <a:rPr lang="zh-TW" altLang="en-US" sz="2800" dirty="0" smtClean="0">
                <a:solidFill>
                  <a:srgbClr val="000000"/>
                </a:solidFill>
                <a:effectLst>
                  <a:outerShdw blurRad="38100" dist="38100" dir="2700000" algn="tl">
                    <a:srgbClr val="FFFFFF"/>
                  </a:outerShdw>
                </a:effectLst>
              </a:rPr>
              <a:t>為了避免異象</a:t>
            </a:r>
            <a:endParaRPr lang="en-US" sz="2800" dirty="0" smtClean="0">
              <a:solidFill>
                <a:srgbClr val="000000"/>
              </a:solidFill>
              <a:effectLst>
                <a:outerShdw blurRad="38100" dist="38100" dir="2700000" algn="tl">
                  <a:srgbClr val="FFFFFF"/>
                </a:outerShdw>
              </a:effectLst>
            </a:endParaRPr>
          </a:p>
          <a:p>
            <a:pPr lvl="1" eaLnBrk="1" fontAlgn="auto" hangingPunct="1">
              <a:lnSpc>
                <a:spcPct val="9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Insertion Anomaly</a:t>
            </a:r>
            <a:r>
              <a:rPr lang="en-US" sz="2400" dirty="0" smtClean="0">
                <a:solidFill>
                  <a:srgbClr val="000000"/>
                </a:solidFill>
                <a:effectLst>
                  <a:outerShdw blurRad="38100" dist="38100" dir="2700000" algn="tl">
                    <a:srgbClr val="FFFFFF"/>
                  </a:outerShdw>
                </a:effectLst>
              </a:rPr>
              <a:t>–adding new rows forces user to create duplicate data</a:t>
            </a:r>
          </a:p>
          <a:p>
            <a:pPr lvl="1" eaLnBrk="1" fontAlgn="auto" hangingPunct="1">
              <a:lnSpc>
                <a:spcPct val="9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Deletion Anomaly</a:t>
            </a:r>
            <a:r>
              <a:rPr lang="en-US" sz="2400" dirty="0" smtClean="0">
                <a:solidFill>
                  <a:srgbClr val="000000"/>
                </a:solidFill>
                <a:effectLst>
                  <a:outerShdw blurRad="38100" dist="38100" dir="2700000" algn="tl">
                    <a:srgbClr val="FFFFFF"/>
                  </a:outerShdw>
                </a:effectLst>
              </a:rPr>
              <a:t>–deleting rows may cause a loss of data that would be needed for other future rows</a:t>
            </a:r>
          </a:p>
          <a:p>
            <a:pPr lvl="1" eaLnBrk="1" fontAlgn="auto" hangingPunct="1">
              <a:lnSpc>
                <a:spcPct val="9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Modification Anomaly</a:t>
            </a:r>
            <a:r>
              <a:rPr lang="en-US" sz="2400" dirty="0" smtClean="0">
                <a:solidFill>
                  <a:srgbClr val="000000"/>
                </a:solidFill>
                <a:effectLst>
                  <a:outerShdw blurRad="38100" dist="38100" dir="2700000" algn="tl">
                    <a:srgbClr val="FFFFFF"/>
                  </a:outerShdw>
                </a:effectLst>
              </a:rPr>
              <a:t>–changing data in a row forces changes to other rows because of duplication</a:t>
            </a:r>
          </a:p>
        </p:txBody>
      </p:sp>
      <p:sp>
        <p:nvSpPr>
          <p:cNvPr id="51205" name="Text Box 4"/>
          <p:cNvSpPr txBox="1">
            <a:spLocks noChangeArrowheads="1"/>
          </p:cNvSpPr>
          <p:nvPr/>
        </p:nvSpPr>
        <p:spPr bwMode="auto">
          <a:xfrm>
            <a:off x="216816" y="5432425"/>
            <a:ext cx="864438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600" b="1" dirty="0">
                <a:solidFill>
                  <a:srgbClr val="990000"/>
                </a:solidFill>
                <a:latin typeface="Times New Roman" pitchFamily="18" charset="0"/>
              </a:rPr>
              <a:t>General rule of thumb: A table should not pertain to more than one entity type</a:t>
            </a:r>
            <a:r>
              <a:rPr lang="en-US" altLang="en-US" sz="2600" b="1" dirty="0" smtClean="0">
                <a:solidFill>
                  <a:srgbClr val="990000"/>
                </a:solidFill>
                <a:latin typeface="Times New Roman" pitchFamily="18" charset="0"/>
              </a:rPr>
              <a:t>.</a:t>
            </a:r>
            <a:r>
              <a:rPr lang="zh-TW" altLang="en-US" sz="2600" b="1" dirty="0" smtClean="0">
                <a:solidFill>
                  <a:srgbClr val="990000"/>
                </a:solidFill>
                <a:latin typeface="Times New Roman" pitchFamily="18" charset="0"/>
              </a:rPr>
              <a:t> </a:t>
            </a:r>
            <a:r>
              <a:rPr lang="zh-TW" altLang="en-US" sz="2600" dirty="0" smtClean="0">
                <a:solidFill>
                  <a:srgbClr val="990000"/>
                </a:solidFill>
                <a:latin typeface="Times New Roman" pitchFamily="18" charset="0"/>
              </a:rPr>
              <a:t>一張表不該表示超過一個</a:t>
            </a:r>
            <a:r>
              <a:rPr lang="en-US" altLang="zh-TW" sz="2600" dirty="0" smtClean="0">
                <a:solidFill>
                  <a:srgbClr val="990000"/>
                </a:solidFill>
                <a:latin typeface="Times New Roman" pitchFamily="18" charset="0"/>
              </a:rPr>
              <a:t>entity</a:t>
            </a:r>
            <a:endParaRPr lang="en-US" altLang="en-US" sz="2600" dirty="0">
              <a:solidFill>
                <a:srgbClr val="990000"/>
              </a:solidFill>
              <a:latin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603250" y="256459"/>
            <a:ext cx="7772400" cy="762000"/>
          </a:xfrm>
        </p:spPr>
        <p:txBody>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Example–Figure 4-2b</a:t>
            </a:r>
          </a:p>
        </p:txBody>
      </p:sp>
      <p:sp>
        <p:nvSpPr>
          <p:cNvPr id="52228" name="Text Box 3"/>
          <p:cNvSpPr txBox="1">
            <a:spLocks noChangeArrowheads="1"/>
          </p:cNvSpPr>
          <p:nvPr/>
        </p:nvSpPr>
        <p:spPr bwMode="auto">
          <a:xfrm>
            <a:off x="153968" y="4599497"/>
            <a:ext cx="36343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990000"/>
                </a:solidFill>
                <a:latin typeface="Times New Roman" pitchFamily="18" charset="0"/>
              </a:rPr>
              <a:t>Question–Is this a relation? </a:t>
            </a:r>
          </a:p>
        </p:txBody>
      </p:sp>
      <p:sp>
        <p:nvSpPr>
          <p:cNvPr id="52229" name="Text Box 4"/>
          <p:cNvSpPr txBox="1">
            <a:spLocks noChangeArrowheads="1"/>
          </p:cNvSpPr>
          <p:nvPr/>
        </p:nvSpPr>
        <p:spPr bwMode="auto">
          <a:xfrm>
            <a:off x="4647417" y="4495800"/>
            <a:ext cx="417185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66FF"/>
                </a:solidFill>
                <a:latin typeface="Times New Roman" pitchFamily="18" charset="0"/>
              </a:rPr>
              <a:t>Answer–Yes: Unique rows and no multivalued attributes</a:t>
            </a:r>
          </a:p>
        </p:txBody>
      </p:sp>
      <p:sp>
        <p:nvSpPr>
          <p:cNvPr id="52230" name="Text Box 5"/>
          <p:cNvSpPr txBox="1">
            <a:spLocks noChangeArrowheads="1"/>
          </p:cNvSpPr>
          <p:nvPr/>
        </p:nvSpPr>
        <p:spPr bwMode="auto">
          <a:xfrm>
            <a:off x="153968" y="5361497"/>
            <a:ext cx="45566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990000"/>
                </a:solidFill>
                <a:latin typeface="Times New Roman" pitchFamily="18" charset="0"/>
              </a:rPr>
              <a:t>Question–What’s the primary key? </a:t>
            </a:r>
          </a:p>
        </p:txBody>
      </p:sp>
      <p:sp>
        <p:nvSpPr>
          <p:cNvPr id="52231" name="Text Box 6"/>
          <p:cNvSpPr txBox="1">
            <a:spLocks noChangeArrowheads="1"/>
          </p:cNvSpPr>
          <p:nvPr/>
        </p:nvSpPr>
        <p:spPr bwMode="auto">
          <a:xfrm>
            <a:off x="4613226" y="5314950"/>
            <a:ext cx="443940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66FF"/>
                </a:solidFill>
                <a:latin typeface="Times New Roman" pitchFamily="18" charset="0"/>
              </a:rPr>
              <a:t>Answer–Composite: </a:t>
            </a:r>
            <a:r>
              <a:rPr lang="en-US" altLang="en-US" sz="2400" dirty="0" err="1">
                <a:solidFill>
                  <a:srgbClr val="0066FF"/>
                </a:solidFill>
                <a:latin typeface="Times New Roman" pitchFamily="18" charset="0"/>
              </a:rPr>
              <a:t>EmpID</a:t>
            </a:r>
            <a:r>
              <a:rPr lang="en-US" altLang="en-US" sz="2400" dirty="0">
                <a:solidFill>
                  <a:srgbClr val="0066FF"/>
                </a:solidFill>
                <a:latin typeface="Times New Roman" pitchFamily="18" charset="0"/>
              </a:rPr>
              <a:t>, </a:t>
            </a:r>
            <a:r>
              <a:rPr lang="en-US" altLang="en-US" sz="2400" dirty="0" err="1">
                <a:solidFill>
                  <a:srgbClr val="0066FF"/>
                </a:solidFill>
                <a:latin typeface="Times New Roman" pitchFamily="18" charset="0"/>
              </a:rPr>
              <a:t>CourseTitle</a:t>
            </a:r>
            <a:endParaRPr lang="en-US" altLang="en-US" sz="2400" dirty="0">
              <a:solidFill>
                <a:srgbClr val="0066FF"/>
              </a:solidFill>
              <a:latin typeface="Times New Roman" pitchFamily="18" charset="0"/>
            </a:endParaRPr>
          </a:p>
        </p:txBody>
      </p:sp>
      <p:pic>
        <p:nvPicPr>
          <p:cNvPr id="2" name="Picture 1"/>
          <p:cNvPicPr>
            <a:picLocks noChangeAspect="1"/>
          </p:cNvPicPr>
          <p:nvPr/>
        </p:nvPicPr>
        <p:blipFill>
          <a:blip r:embed="rId3"/>
          <a:stretch>
            <a:fillRect/>
          </a:stretch>
        </p:blipFill>
        <p:spPr>
          <a:xfrm>
            <a:off x="226967" y="1291509"/>
            <a:ext cx="8791764" cy="293124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457200" y="390525"/>
            <a:ext cx="86868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Correspondence with E-R Model</a:t>
            </a:r>
          </a:p>
        </p:txBody>
      </p:sp>
      <p:sp>
        <p:nvSpPr>
          <p:cNvPr id="186371" name="Rectangle 3"/>
          <p:cNvSpPr>
            <a:spLocks noGrp="1" noChangeArrowheads="1"/>
          </p:cNvSpPr>
          <p:nvPr>
            <p:ph idx="1"/>
          </p:nvPr>
        </p:nvSpPr>
        <p:spPr>
          <a:xfrm>
            <a:off x="381000" y="1981199"/>
            <a:ext cx="8458200" cy="4363039"/>
          </a:xfrm>
        </p:spPr>
        <p:txBody>
          <a:bodyPr>
            <a:normAutofit/>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Relations (tables) correspond with entity types and with many-to-many relationship types</a:t>
            </a:r>
            <a:r>
              <a:rPr lang="en-US" sz="2800" dirty="0" smtClean="0">
                <a:solidFill>
                  <a:srgbClr val="000000"/>
                </a:solidFill>
                <a:effectLst>
                  <a:outerShdw blurRad="38100" dist="38100" dir="2700000" algn="tl">
                    <a:srgbClr val="FFFFFF"/>
                  </a:outerShdw>
                </a:effectLst>
              </a:rPr>
              <a:t>.</a:t>
            </a:r>
            <a:r>
              <a:rPr lang="zh-TW" altLang="en-US" sz="2800" dirty="0" smtClean="0">
                <a:solidFill>
                  <a:srgbClr val="000000"/>
                </a:solidFill>
                <a:effectLst>
                  <a:outerShdw blurRad="38100" dist="38100" dir="2700000" algn="tl">
                    <a:srgbClr val="FFFFFF"/>
                  </a:outerShdw>
                </a:effectLst>
              </a:rPr>
              <a:t> </a:t>
            </a:r>
            <a:endParaRPr lang="en-US" altLang="zh-TW" sz="2800" dirty="0" smtClean="0">
              <a:solidFill>
                <a:srgbClr val="000000"/>
              </a:solidFill>
              <a:effectLst>
                <a:outerShdw blurRad="38100" dist="38100" dir="2700000" algn="tl">
                  <a:srgbClr val="FFFFFF"/>
                </a:outerShdw>
              </a:effectLst>
            </a:endParaRPr>
          </a:p>
          <a:p>
            <a:pPr marL="0" indent="0" eaLnBrk="1" fontAlgn="auto" hangingPunct="1">
              <a:lnSpc>
                <a:spcPct val="90000"/>
              </a:lnSpc>
              <a:spcAft>
                <a:spcPts val="0"/>
              </a:spcAft>
              <a:buNone/>
              <a:defRPr/>
            </a:pPr>
            <a:r>
              <a:rPr lang="zh-TW" altLang="en-US" sz="2800" dirty="0" smtClean="0">
                <a:solidFill>
                  <a:srgbClr val="000000"/>
                </a:solidFill>
                <a:effectLst>
                  <a:outerShdw blurRad="38100" dist="38100" dir="2700000" algn="tl">
                    <a:srgbClr val="FFFFFF"/>
                  </a:outerShdw>
                </a:effectLst>
              </a:rPr>
              <a:t>    </a:t>
            </a:r>
            <a:r>
              <a:rPr lang="zh-TW" altLang="en-US" sz="2400" dirty="0" smtClean="0">
                <a:solidFill>
                  <a:srgbClr val="000000"/>
                </a:solidFill>
                <a:effectLst>
                  <a:outerShdw blurRad="38100" dist="38100" dir="2700000" algn="tl">
                    <a:srgbClr val="FFFFFF"/>
                  </a:outerShdw>
                </a:effectLst>
              </a:rPr>
              <a:t>個體或多</a:t>
            </a:r>
            <a:r>
              <a:rPr lang="zh-TW" altLang="en-US" sz="2400" dirty="0">
                <a:solidFill>
                  <a:srgbClr val="000000"/>
                </a:solidFill>
                <a:effectLst>
                  <a:outerShdw blurRad="38100" dist="38100" dir="2700000" algn="tl">
                    <a:srgbClr val="FFFFFF"/>
                  </a:outerShdw>
                </a:effectLst>
              </a:rPr>
              <a:t>對多</a:t>
            </a:r>
            <a:r>
              <a:rPr lang="zh-TW" altLang="en-US" sz="2400" dirty="0" smtClean="0">
                <a:solidFill>
                  <a:srgbClr val="000000"/>
                </a:solidFill>
                <a:effectLst>
                  <a:outerShdw blurRad="38100" dist="38100" dir="2700000" algn="tl">
                    <a:srgbClr val="FFFFFF"/>
                  </a:outerShdw>
                </a:effectLst>
              </a:rPr>
              <a:t>關係，</a:t>
            </a:r>
            <a:r>
              <a:rPr lang="zh-TW" altLang="en-US" sz="2400" dirty="0">
                <a:solidFill>
                  <a:srgbClr val="000000"/>
                </a:solidFill>
                <a:effectLst>
                  <a:outerShdw blurRad="38100" dist="38100" dir="2700000" algn="tl">
                    <a:srgbClr val="FFFFFF"/>
                  </a:outerShdw>
                </a:effectLst>
              </a:rPr>
              <a:t>應該轉成</a:t>
            </a:r>
            <a:r>
              <a:rPr lang="en-US" altLang="zh-TW" sz="2400" dirty="0">
                <a:solidFill>
                  <a:srgbClr val="000000"/>
                </a:solidFill>
                <a:effectLst>
                  <a:outerShdw blurRad="38100" dist="38100" dir="2700000" algn="tl">
                    <a:srgbClr val="FFFFFF"/>
                  </a:outerShdw>
                </a:effectLst>
              </a:rPr>
              <a:t>Table</a:t>
            </a:r>
            <a:endParaRPr lang="en-US" sz="2800"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Rows correspond with entity instances and with many-to-many relationship instances.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Columns correspond with attributes.</a:t>
            </a:r>
          </a:p>
          <a:p>
            <a:pPr eaLnBrk="1" fontAlgn="auto" hangingPunct="1">
              <a:lnSpc>
                <a:spcPct val="90000"/>
              </a:lnSpc>
              <a:spcAft>
                <a:spcPts val="0"/>
              </a:spcAft>
              <a:buFont typeface="Wingdings 2"/>
              <a:buChar char=""/>
              <a:defRPr/>
            </a:pPr>
            <a:endParaRPr lang="en-US" sz="2800"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NOTE: The word </a:t>
            </a:r>
            <a:r>
              <a:rPr lang="en-US" b="1" i="1" dirty="0" smtClean="0">
                <a:solidFill>
                  <a:srgbClr val="000000"/>
                </a:solidFill>
                <a:effectLst>
                  <a:outerShdw blurRad="38100" dist="38100" dir="2700000" algn="tl">
                    <a:srgbClr val="FFFFFF"/>
                  </a:outerShdw>
                </a:effectLst>
              </a:rPr>
              <a:t>relation</a:t>
            </a:r>
            <a:r>
              <a:rPr lang="en-US" sz="2400" dirty="0" smtClean="0">
                <a:solidFill>
                  <a:srgbClr val="000000"/>
                </a:solidFill>
                <a:effectLst>
                  <a:outerShdw blurRad="38100" dist="38100" dir="2700000" algn="tl">
                    <a:srgbClr val="FFFFFF"/>
                  </a:outerShdw>
                </a:effectLst>
              </a:rPr>
              <a:t> (in relational database) is NOT the same as the word </a:t>
            </a:r>
            <a:r>
              <a:rPr lang="en-US" b="1" i="1" dirty="0" smtClean="0">
                <a:solidFill>
                  <a:srgbClr val="000000"/>
                </a:solidFill>
                <a:effectLst>
                  <a:outerShdw blurRad="38100" dist="38100" dir="2700000" algn="tl">
                    <a:srgbClr val="FFFFFF"/>
                  </a:outerShdw>
                </a:effectLst>
              </a:rPr>
              <a:t>relationship</a:t>
            </a:r>
            <a:r>
              <a:rPr lang="en-US" sz="2400" dirty="0" smtClean="0">
                <a:solidFill>
                  <a:srgbClr val="000000"/>
                </a:solidFill>
                <a:effectLst>
                  <a:outerShdw blurRad="38100" dist="38100" dir="2700000" algn="tl">
                    <a:srgbClr val="FFFFFF"/>
                  </a:outerShdw>
                </a:effectLst>
              </a:rPr>
              <a:t> (in E-R model).</a:t>
            </a:r>
          </a:p>
          <a:p>
            <a:pPr eaLnBrk="1" fontAlgn="auto" hangingPunct="1">
              <a:lnSpc>
                <a:spcPct val="90000"/>
              </a:lnSpc>
              <a:spcAft>
                <a:spcPts val="0"/>
              </a:spcAft>
              <a:buFont typeface="Wingdings 2"/>
              <a:buChar char=""/>
              <a:defRPr/>
            </a:pPr>
            <a:endParaRPr lang="en-US" sz="2800" dirty="0" smtClean="0">
              <a:solidFill>
                <a:srgbClr val="000000"/>
              </a:solidFill>
              <a:effectLst>
                <a:outerShdw blurRad="38100" dist="38100" dir="2700000" algn="tl">
                  <a:srgbClr val="FFFFFF"/>
                </a:outerShdw>
              </a:effectLst>
            </a:endParaRPr>
          </a:p>
        </p:txBody>
      </p:sp>
      <p:sp>
        <p:nvSpPr>
          <p:cNvPr id="4" name="Text Box 6"/>
          <p:cNvSpPr txBox="1">
            <a:spLocks noChangeArrowheads="1"/>
          </p:cNvSpPr>
          <p:nvPr/>
        </p:nvSpPr>
        <p:spPr bwMode="auto">
          <a:xfrm>
            <a:off x="549275" y="1215237"/>
            <a:ext cx="5934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800" b="1" dirty="0">
                <a:solidFill>
                  <a:srgbClr val="990000"/>
                </a:solidFill>
                <a:ea typeface="新細明體" panose="02020500000000000000" pitchFamily="18" charset="-120"/>
              </a:rPr>
              <a:t>從</a:t>
            </a:r>
            <a:r>
              <a:rPr lang="en-US" altLang="zh-TW" sz="2800" b="1" dirty="0">
                <a:solidFill>
                  <a:srgbClr val="990000"/>
                </a:solidFill>
                <a:ea typeface="新細明體" panose="02020500000000000000" pitchFamily="18" charset="-120"/>
              </a:rPr>
              <a:t>E-R model</a:t>
            </a:r>
            <a:r>
              <a:rPr lang="zh-TW" altLang="en-US" sz="2800" b="1" dirty="0">
                <a:solidFill>
                  <a:srgbClr val="990000"/>
                </a:solidFill>
                <a:ea typeface="新細明體" panose="02020500000000000000" pitchFamily="18" charset="-120"/>
              </a:rPr>
              <a:t>來建立表格的對應方法</a:t>
            </a:r>
            <a:endParaRPr lang="en-US" altLang="zh-TW" sz="2800" b="1" dirty="0">
              <a:solidFill>
                <a:srgbClr val="990000"/>
              </a:solidFill>
              <a:ea typeface="新細明體" panose="02020500000000000000" pitchFamily="18" charset="-12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766763" y="169863"/>
            <a:ext cx="7772400" cy="11430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Anomalies in this Table</a:t>
            </a:r>
          </a:p>
        </p:txBody>
      </p:sp>
      <p:sp>
        <p:nvSpPr>
          <p:cNvPr id="222211" name="Rectangle 3"/>
          <p:cNvSpPr>
            <a:spLocks noGrp="1" noChangeArrowheads="1"/>
          </p:cNvSpPr>
          <p:nvPr>
            <p:ph idx="1"/>
          </p:nvPr>
        </p:nvSpPr>
        <p:spPr>
          <a:xfrm>
            <a:off x="206375" y="1255713"/>
            <a:ext cx="8839200" cy="3352800"/>
          </a:xfrm>
        </p:spPr>
        <p:txBody>
          <a:bodyPr>
            <a:normAutofit/>
          </a:bodyPr>
          <a:lstStyle/>
          <a:p>
            <a:pPr eaLnBrk="1" fontAlgn="auto" hangingPunct="1">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Insertion</a:t>
            </a:r>
            <a:r>
              <a:rPr lang="en-US" sz="2800" dirty="0" smtClean="0">
                <a:solidFill>
                  <a:srgbClr val="000000"/>
                </a:solidFill>
                <a:effectLst>
                  <a:outerShdw blurRad="38100" dist="38100" dir="2700000" algn="tl">
                    <a:srgbClr val="FFFFFF"/>
                  </a:outerShdw>
                </a:effectLst>
              </a:rPr>
              <a:t>–can’t enter a new employee without having the employee take a class (or at least empty fields of class information)</a:t>
            </a:r>
          </a:p>
          <a:p>
            <a:pPr eaLnBrk="1" fontAlgn="auto" hangingPunct="1">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Deletion</a:t>
            </a:r>
            <a:r>
              <a:rPr lang="en-US" sz="2800" dirty="0" smtClean="0">
                <a:solidFill>
                  <a:srgbClr val="000000"/>
                </a:solidFill>
                <a:effectLst>
                  <a:outerShdw blurRad="38100" dist="38100" dir="2700000" algn="tl">
                    <a:srgbClr val="FFFFFF"/>
                  </a:outerShdw>
                </a:effectLst>
              </a:rPr>
              <a:t>–if we remove employee 140, we lose information about the existence of a Tax Acc class</a:t>
            </a:r>
          </a:p>
          <a:p>
            <a:pPr eaLnBrk="1" fontAlgn="auto" hangingPunct="1">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Modification</a:t>
            </a:r>
            <a:r>
              <a:rPr lang="en-US" sz="2800" dirty="0" smtClean="0">
                <a:solidFill>
                  <a:srgbClr val="000000"/>
                </a:solidFill>
                <a:effectLst>
                  <a:outerShdw blurRad="38100" dist="38100" dir="2700000" algn="tl">
                    <a:srgbClr val="FFFFFF"/>
                  </a:outerShdw>
                </a:effectLst>
              </a:rPr>
              <a:t>–giving a salary increase to employee 100 forces us to update multiple records</a:t>
            </a:r>
          </a:p>
        </p:txBody>
      </p:sp>
      <p:sp>
        <p:nvSpPr>
          <p:cNvPr id="53253" name="Text Box 4"/>
          <p:cNvSpPr txBox="1">
            <a:spLocks noChangeArrowheads="1"/>
          </p:cNvSpPr>
          <p:nvPr/>
        </p:nvSpPr>
        <p:spPr bwMode="auto">
          <a:xfrm>
            <a:off x="596900" y="4594225"/>
            <a:ext cx="76962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dirty="0">
                <a:solidFill>
                  <a:srgbClr val="990000"/>
                </a:solidFill>
                <a:latin typeface="Times New Roman" pitchFamily="18" charset="0"/>
              </a:rPr>
              <a:t>Why do these anomalies exist? </a:t>
            </a:r>
          </a:p>
          <a:p>
            <a:pPr lvl="1"/>
            <a:r>
              <a:rPr lang="en-US" altLang="en-US" sz="2600" dirty="0">
                <a:solidFill>
                  <a:srgbClr val="990000"/>
                </a:solidFill>
                <a:latin typeface="Times New Roman" pitchFamily="18" charset="0"/>
              </a:rPr>
              <a:t>Because there are two themes (entity types) in this one relation. </a:t>
            </a:r>
            <a:r>
              <a:rPr lang="en-US" altLang="en-US" sz="2600" b="1" dirty="0">
                <a:solidFill>
                  <a:srgbClr val="990000"/>
                </a:solidFill>
                <a:latin typeface="Times New Roman" pitchFamily="18" charset="0"/>
              </a:rPr>
              <a:t>This results in data duplication and an unnecessary dependency between the entities</a:t>
            </a:r>
            <a:r>
              <a:rPr lang="en-US" altLang="en-US" sz="2600" dirty="0">
                <a:solidFill>
                  <a:srgbClr val="990000"/>
                </a:solidFill>
                <a:latin typeface="Times New Roman" pitchFamily="18" charset="0"/>
              </a:rPr>
              <a:t>.</a:t>
            </a:r>
          </a:p>
        </p:txBody>
      </p:sp>
      <p:sp>
        <p:nvSpPr>
          <p:cNvPr id="6" name="Rectangle 10"/>
          <p:cNvSpPr>
            <a:spLocks noChangeArrowheads="1"/>
          </p:cNvSpPr>
          <p:nvPr/>
        </p:nvSpPr>
        <p:spPr bwMode="auto">
          <a:xfrm>
            <a:off x="730250" y="0"/>
            <a:ext cx="70679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b="1" dirty="0">
                <a:solidFill>
                  <a:srgbClr val="990000"/>
                </a:solidFill>
                <a:ea typeface="新細明體" panose="02020500000000000000" pitchFamily="18" charset="-120"/>
              </a:rPr>
              <a:t>問題出在這「一</a:t>
            </a:r>
            <a:r>
              <a:rPr lang="zh-TW" altLang="en-US" sz="2000" b="1" dirty="0">
                <a:solidFill>
                  <a:srgbClr val="990000"/>
                </a:solidFill>
                <a:ea typeface="新細明體" panose="02020500000000000000" pitchFamily="18" charset="-120"/>
              </a:rPr>
              <a:t>張</a:t>
            </a:r>
            <a:r>
              <a:rPr lang="zh-TW" altLang="en-US" sz="2400" b="1" dirty="0">
                <a:solidFill>
                  <a:srgbClr val="990000"/>
                </a:solidFill>
                <a:ea typeface="新細明體" panose="02020500000000000000" pitchFamily="18" charset="-120"/>
              </a:rPr>
              <a:t>大表」 企圖同時表示多個 </a:t>
            </a:r>
            <a:r>
              <a:rPr lang="en-US" altLang="zh-TW" sz="2400" b="1" dirty="0" smtClean="0">
                <a:solidFill>
                  <a:srgbClr val="990000"/>
                </a:solidFill>
                <a:ea typeface="新細明體" panose="02020500000000000000" pitchFamily="18" charset="-120"/>
              </a:rPr>
              <a:t>entity</a:t>
            </a:r>
            <a:endParaRPr lang="en-US" altLang="zh-TW" sz="2400" b="1" dirty="0">
              <a:solidFill>
                <a:srgbClr val="990000"/>
              </a:solidFill>
              <a:ea typeface="新細明體" panose="02020500000000000000" pitchFamily="18" charset="-120"/>
            </a:endParaRPr>
          </a:p>
        </p:txBody>
      </p:sp>
      <p:sp>
        <p:nvSpPr>
          <p:cNvPr id="7" name="Rectangle 7"/>
          <p:cNvSpPr>
            <a:spLocks noChangeArrowheads="1"/>
          </p:cNvSpPr>
          <p:nvPr/>
        </p:nvSpPr>
        <p:spPr bwMode="auto">
          <a:xfrm>
            <a:off x="2398958" y="6197735"/>
            <a:ext cx="551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000" b="1" dirty="0">
                <a:solidFill>
                  <a:srgbClr val="990000"/>
                </a:solidFill>
                <a:ea typeface="新細明體" panose="02020500000000000000" pitchFamily="18" charset="-120"/>
              </a:rPr>
              <a:t>「一張大表」造成了不必要的資料重複與相依性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lide(fromBottom)">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201613" y="136525"/>
            <a:ext cx="8942387" cy="11430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Functional Dependencies and Keys</a:t>
            </a:r>
          </a:p>
        </p:txBody>
      </p:sp>
      <p:sp>
        <p:nvSpPr>
          <p:cNvPr id="223235" name="Rectangle 3"/>
          <p:cNvSpPr>
            <a:spLocks noGrp="1" noChangeArrowheads="1"/>
          </p:cNvSpPr>
          <p:nvPr>
            <p:ph idx="1"/>
          </p:nvPr>
        </p:nvSpPr>
        <p:spPr>
          <a:xfrm>
            <a:off x="604838" y="1423988"/>
            <a:ext cx="7772400" cy="4114800"/>
          </a:xfrm>
        </p:spPr>
        <p:txBody>
          <a:bodyPr>
            <a:noAutofit/>
          </a:bodyPr>
          <a:lstStyle/>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Functional Dependency: The value of one attribute (the </a:t>
            </a:r>
            <a:r>
              <a:rPr lang="en-US" b="1" i="1" dirty="0" smtClean="0">
                <a:solidFill>
                  <a:srgbClr val="000000"/>
                </a:solidFill>
                <a:effectLst>
                  <a:outerShdw blurRad="38100" dist="38100" dir="2700000" algn="tl">
                    <a:srgbClr val="FFFFFF"/>
                  </a:outerShdw>
                </a:effectLst>
              </a:rPr>
              <a:t>determinant</a:t>
            </a:r>
            <a:r>
              <a:rPr lang="en-US" dirty="0" smtClean="0">
                <a:solidFill>
                  <a:srgbClr val="000000"/>
                </a:solidFill>
                <a:effectLst>
                  <a:outerShdw blurRad="38100" dist="38100" dir="2700000" algn="tl">
                    <a:srgbClr val="FFFFFF"/>
                  </a:outerShdw>
                </a:effectLst>
              </a:rPr>
              <a:t>) determines the value of another </a:t>
            </a:r>
            <a:r>
              <a:rPr lang="en-US" dirty="0" smtClean="0">
                <a:solidFill>
                  <a:srgbClr val="000000"/>
                </a:solidFill>
                <a:effectLst>
                  <a:outerShdw blurRad="38100" dist="38100" dir="2700000" algn="tl">
                    <a:srgbClr val="FFFFFF"/>
                  </a:outerShdw>
                </a:effectLst>
              </a:rPr>
              <a:t>attribute</a:t>
            </a:r>
            <a:r>
              <a:rPr lang="zh-TW" altLang="en-US" dirty="0" smtClean="0">
                <a:solidFill>
                  <a:srgbClr val="000000"/>
                </a:solidFill>
                <a:effectLst>
                  <a:outerShdw blurRad="38100" dist="38100" dir="2700000" algn="tl">
                    <a:srgbClr val="FFFFFF"/>
                  </a:outerShdw>
                </a:effectLst>
              </a:rPr>
              <a:t> </a:t>
            </a:r>
            <a:endParaRPr lang="en-US" altLang="zh-TW" dirty="0" smtClean="0">
              <a:solidFill>
                <a:srgbClr val="000000"/>
              </a:solidFill>
              <a:effectLst>
                <a:outerShdw blurRad="38100" dist="38100" dir="2700000" algn="tl">
                  <a:srgbClr val="FFFFFF"/>
                </a:outerShdw>
              </a:effectLst>
            </a:endParaRPr>
          </a:p>
          <a:p>
            <a:pPr marL="0" indent="0" eaLnBrk="1" fontAlgn="auto" hangingPunct="1">
              <a:lnSpc>
                <a:spcPct val="90000"/>
              </a:lnSpc>
              <a:spcAft>
                <a:spcPts val="0"/>
              </a:spcAft>
              <a:buNone/>
              <a:defRPr/>
            </a:pPr>
            <a:r>
              <a:rPr lang="zh-TW" altLang="en-US" sz="2400" dirty="0">
                <a:solidFill>
                  <a:srgbClr val="000000"/>
                </a:solidFill>
                <a:effectLst>
                  <a:outerShdw blurRad="38100" dist="38100" dir="2700000" algn="tl">
                    <a:srgbClr val="FFFFFF"/>
                  </a:outerShdw>
                </a:effectLst>
              </a:rPr>
              <a:t> </a:t>
            </a:r>
            <a:r>
              <a:rPr lang="zh-TW" altLang="en-US" sz="2400" dirty="0" smtClean="0">
                <a:solidFill>
                  <a:srgbClr val="000000"/>
                </a:solidFill>
                <a:effectLst>
                  <a:outerShdw blurRad="38100" dist="38100" dir="2700000" algn="tl">
                    <a:srgbClr val="FFFFFF"/>
                  </a:outerShdw>
                </a:effectLst>
              </a:rPr>
              <a:t>   相依</a:t>
            </a:r>
            <a:r>
              <a:rPr lang="en-US" altLang="zh-TW" sz="2400" dirty="0">
                <a:solidFill>
                  <a:srgbClr val="000000"/>
                </a:solidFill>
                <a:effectLst>
                  <a:outerShdw blurRad="38100" dist="38100" dir="2700000" algn="tl">
                    <a:srgbClr val="FFFFFF"/>
                  </a:outerShdw>
                </a:effectLst>
              </a:rPr>
              <a:t>: </a:t>
            </a:r>
            <a:r>
              <a:rPr lang="zh-TW" altLang="en-US" sz="2400" dirty="0">
                <a:solidFill>
                  <a:srgbClr val="000000"/>
                </a:solidFill>
                <a:effectLst>
                  <a:outerShdw blurRad="38100" dist="38100" dir="2700000" algn="tl">
                    <a:srgbClr val="FFFFFF"/>
                  </a:outerShdw>
                </a:effectLst>
              </a:rPr>
              <a:t>一個欄位是受另一個欄位所決定</a:t>
            </a:r>
            <a:endParaRPr lang="en-US"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Candidate Key:</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A unique identifier. One of the candidate keys will become the primary key</a:t>
            </a:r>
          </a:p>
          <a:p>
            <a:pPr lvl="2"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E.g., perhaps there is both credit card number and SS# in a table…in this case both are candidate keys.</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Each non-key field is functionally dependent on every candidate key.</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63470" y="800971"/>
            <a:ext cx="7767604" cy="5316494"/>
          </a:xfrm>
          <a:prstGeom prst="rect">
            <a:avLst/>
          </a:prstGeom>
        </p:spPr>
      </p:pic>
      <p:sp>
        <p:nvSpPr>
          <p:cNvPr id="54275" name="Text Box 3"/>
          <p:cNvSpPr txBox="1">
            <a:spLocks noChangeArrowheads="1"/>
          </p:cNvSpPr>
          <p:nvPr/>
        </p:nvSpPr>
        <p:spPr bwMode="auto">
          <a:xfrm>
            <a:off x="711200" y="214313"/>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4.22 Steps in normalization</a:t>
            </a:r>
          </a:p>
        </p:txBody>
      </p:sp>
      <p:sp>
        <p:nvSpPr>
          <p:cNvPr id="54277" name="Text Box 3"/>
          <p:cNvSpPr txBox="1">
            <a:spLocks noChangeArrowheads="1"/>
          </p:cNvSpPr>
          <p:nvPr/>
        </p:nvSpPr>
        <p:spPr bwMode="auto">
          <a:xfrm>
            <a:off x="5051425" y="4699000"/>
            <a:ext cx="322103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200">
                <a:solidFill>
                  <a:srgbClr val="990000"/>
                </a:solidFill>
                <a:latin typeface="Times New Roman" pitchFamily="18" charset="0"/>
              </a:rPr>
              <a:t>3</a:t>
            </a:r>
            <a:r>
              <a:rPr lang="en-US" altLang="en-US" sz="2200" baseline="30000">
                <a:solidFill>
                  <a:srgbClr val="990000"/>
                </a:solidFill>
                <a:latin typeface="Times New Roman" pitchFamily="18" charset="0"/>
              </a:rPr>
              <a:t>rd</a:t>
            </a:r>
            <a:r>
              <a:rPr lang="en-US" altLang="en-US" sz="2200">
                <a:solidFill>
                  <a:srgbClr val="990000"/>
                </a:solidFill>
                <a:latin typeface="Times New Roman" pitchFamily="18" charset="0"/>
              </a:rPr>
              <a:t> normal form is generally considered sufficient</a:t>
            </a:r>
            <a:endParaRPr lang="en-US" altLang="en-US" sz="2600">
              <a:solidFill>
                <a:srgbClr val="990000"/>
              </a:solidFill>
              <a:latin typeface="Times New Roman" pitchFamily="18" charset="0"/>
            </a:endParaRPr>
          </a:p>
        </p:txBody>
      </p:sp>
      <p:sp>
        <p:nvSpPr>
          <p:cNvPr id="6" name="Rectangle 6"/>
          <p:cNvSpPr>
            <a:spLocks noChangeArrowheads="1"/>
          </p:cNvSpPr>
          <p:nvPr/>
        </p:nvSpPr>
        <p:spPr bwMode="auto">
          <a:xfrm>
            <a:off x="4247272" y="6117465"/>
            <a:ext cx="384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b="1" dirty="0">
                <a:solidFill>
                  <a:srgbClr val="990000"/>
                </a:solidFill>
                <a:ea typeface="新細明體" panose="02020500000000000000" pitchFamily="18" charset="-120"/>
              </a:rPr>
              <a:t>一般要滿足第三正規化即可</a:t>
            </a:r>
          </a:p>
        </p:txBody>
      </p:sp>
      <p:sp>
        <p:nvSpPr>
          <p:cNvPr id="7" name="Line 7"/>
          <p:cNvSpPr>
            <a:spLocks noChangeShapeType="1"/>
          </p:cNvSpPr>
          <p:nvPr/>
        </p:nvSpPr>
        <p:spPr bwMode="auto">
          <a:xfrm flipV="1">
            <a:off x="436563" y="5982493"/>
            <a:ext cx="5340350" cy="42863"/>
          </a:xfrm>
          <a:prstGeom prst="line">
            <a:avLst/>
          </a:prstGeom>
          <a:noFill/>
          <a:ln w="381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zh-TW"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09599" y="228600"/>
            <a:ext cx="8308157" cy="1143000"/>
          </a:xfrm>
        </p:spPr>
        <p:txBody>
          <a:bodyPr>
            <a:norm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First Normal </a:t>
            </a:r>
            <a:r>
              <a:rPr lang="en-US" sz="4000" dirty="0" smtClean="0">
                <a:solidFill>
                  <a:srgbClr val="000000"/>
                </a:solidFill>
                <a:effectLst>
                  <a:outerShdw blurRad="38100" dist="38100" dir="2700000" algn="tl">
                    <a:srgbClr val="FFFFFF"/>
                  </a:outerShdw>
                </a:effectLst>
              </a:rPr>
              <a:t>Form </a:t>
            </a:r>
            <a:r>
              <a:rPr lang="zh-TW" altLang="en-US" sz="4000" dirty="0" smtClean="0">
                <a:solidFill>
                  <a:srgbClr val="000000"/>
                </a:solidFill>
                <a:effectLst>
                  <a:outerShdw blurRad="38100" dist="38100" dir="2700000" algn="tl">
                    <a:srgbClr val="FFFFFF"/>
                  </a:outerShdw>
                </a:effectLst>
              </a:rPr>
              <a:t>第一正規化</a:t>
            </a:r>
            <a:endParaRPr lang="en-US" sz="4000" dirty="0" smtClean="0">
              <a:solidFill>
                <a:srgbClr val="000000"/>
              </a:solidFill>
              <a:effectLst>
                <a:outerShdw blurRad="38100" dist="38100" dir="2700000" algn="tl">
                  <a:srgbClr val="FFFFFF"/>
                </a:outerShdw>
              </a:effectLst>
            </a:endParaRPr>
          </a:p>
        </p:txBody>
      </p:sp>
      <p:sp>
        <p:nvSpPr>
          <p:cNvPr id="225283" name="Rectangle 3"/>
          <p:cNvSpPr>
            <a:spLocks noGrp="1" noChangeArrowheads="1"/>
          </p:cNvSpPr>
          <p:nvPr>
            <p:ph idx="1"/>
          </p:nvPr>
        </p:nvSpPr>
        <p:spPr>
          <a:xfrm>
            <a:off x="609600" y="1524000"/>
            <a:ext cx="8534400" cy="2971800"/>
          </a:xfrm>
        </p:spPr>
        <p:txBody>
          <a:bodyPr>
            <a:noAutofit/>
          </a:bodyPr>
          <a:lstStyle/>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No multivalued </a:t>
            </a:r>
            <a:r>
              <a:rPr lang="en-US" sz="3600" dirty="0" smtClean="0">
                <a:solidFill>
                  <a:srgbClr val="000000"/>
                </a:solidFill>
                <a:effectLst>
                  <a:outerShdw blurRad="38100" dist="38100" dir="2700000" algn="tl">
                    <a:srgbClr val="FFFFFF"/>
                  </a:outerShdw>
                </a:effectLst>
              </a:rPr>
              <a:t>attributes</a:t>
            </a:r>
            <a:r>
              <a:rPr lang="zh-TW" altLang="en-US" sz="3600" dirty="0" smtClean="0">
                <a:solidFill>
                  <a:srgbClr val="000000"/>
                </a:solidFill>
                <a:effectLst>
                  <a:outerShdw blurRad="38100" dist="38100" dir="2700000" algn="tl">
                    <a:srgbClr val="FFFFFF"/>
                  </a:outerShdw>
                </a:effectLst>
              </a:rPr>
              <a:t> </a:t>
            </a:r>
            <a:r>
              <a:rPr lang="zh-TW" altLang="en-US" sz="2800" dirty="0" smtClean="0">
                <a:solidFill>
                  <a:srgbClr val="000000"/>
                </a:solidFill>
                <a:effectLst>
                  <a:outerShdw blurRad="38100" dist="38100" dir="2700000" algn="tl">
                    <a:srgbClr val="FFFFFF"/>
                  </a:outerShdw>
                </a:effectLst>
              </a:rPr>
              <a:t>不可有多值的欄位</a:t>
            </a:r>
            <a:endParaRPr lang="en-US" sz="3600"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Every attribute value is atomic</a:t>
            </a:r>
          </a:p>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Fig. 4-25 </a:t>
            </a:r>
            <a:r>
              <a:rPr lang="en-US" sz="3600" i="1" dirty="0" smtClean="0">
                <a:solidFill>
                  <a:srgbClr val="000000"/>
                </a:solidFill>
                <a:effectLst>
                  <a:outerShdw blurRad="38100" dist="38100" dir="2700000" algn="tl">
                    <a:srgbClr val="FFFFFF"/>
                  </a:outerShdw>
                </a:effectLst>
              </a:rPr>
              <a:t>is not</a:t>
            </a:r>
            <a:r>
              <a:rPr lang="en-US" sz="3600" dirty="0" smtClean="0">
                <a:solidFill>
                  <a:srgbClr val="000000"/>
                </a:solidFill>
                <a:effectLst>
                  <a:outerShdw blurRad="38100" dist="38100" dir="2700000" algn="tl">
                    <a:srgbClr val="FFFFFF"/>
                  </a:outerShdw>
                </a:effectLst>
              </a:rPr>
              <a:t> in 1</a:t>
            </a:r>
            <a:r>
              <a:rPr lang="en-US" sz="3600" baseline="30000" dirty="0" smtClean="0">
                <a:solidFill>
                  <a:srgbClr val="000000"/>
                </a:solidFill>
                <a:effectLst>
                  <a:outerShdw blurRad="38100" dist="38100" dir="2700000" algn="tl">
                    <a:srgbClr val="FFFFFF"/>
                  </a:outerShdw>
                </a:effectLst>
              </a:rPr>
              <a:t>st</a:t>
            </a:r>
            <a:r>
              <a:rPr lang="en-US" sz="3600" dirty="0" smtClean="0">
                <a:solidFill>
                  <a:srgbClr val="000000"/>
                </a:solidFill>
                <a:effectLst>
                  <a:outerShdw blurRad="38100" dist="38100" dir="2700000" algn="tl">
                    <a:srgbClr val="FFFFFF"/>
                  </a:outerShdw>
                </a:effectLst>
              </a:rPr>
              <a:t> Normal Form (multivalued attributes) </a:t>
            </a:r>
            <a:r>
              <a:rPr lang="en-US" sz="3600" dirty="0" smtClean="0">
                <a:solidFill>
                  <a:srgbClr val="000000"/>
                </a:solidFill>
                <a:effectLst>
                  <a:outerShdw blurRad="38100" dist="38100" dir="2700000" algn="tl">
                    <a:srgbClr val="FFFFFF"/>
                  </a:outerShdw>
                </a:effectLst>
                <a:sym typeface="Wingdings" pitchFamily="2" charset="2"/>
              </a:rPr>
              <a:t> it is not a relation.</a:t>
            </a:r>
            <a:endParaRPr lang="en-US" sz="3600"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Fig. 4-26 </a:t>
            </a:r>
            <a:r>
              <a:rPr lang="en-US" sz="3600" i="1" dirty="0" smtClean="0">
                <a:solidFill>
                  <a:srgbClr val="000000"/>
                </a:solidFill>
                <a:effectLst>
                  <a:outerShdw blurRad="38100" dist="38100" dir="2700000" algn="tl">
                    <a:srgbClr val="FFFFFF"/>
                  </a:outerShdw>
                </a:effectLst>
              </a:rPr>
              <a:t>is</a:t>
            </a:r>
            <a:r>
              <a:rPr lang="en-US" sz="3600" dirty="0" smtClean="0">
                <a:solidFill>
                  <a:srgbClr val="000000"/>
                </a:solidFill>
                <a:effectLst>
                  <a:outerShdw blurRad="38100" dist="38100" dir="2700000" algn="tl">
                    <a:srgbClr val="FFFFFF"/>
                  </a:outerShdw>
                </a:effectLst>
              </a:rPr>
              <a:t> in 1</a:t>
            </a:r>
            <a:r>
              <a:rPr lang="en-US" sz="3600" baseline="30000" dirty="0" smtClean="0">
                <a:solidFill>
                  <a:srgbClr val="000000"/>
                </a:solidFill>
                <a:effectLst>
                  <a:outerShdw blurRad="38100" dist="38100" dir="2700000" algn="tl">
                    <a:srgbClr val="FFFFFF"/>
                  </a:outerShdw>
                </a:effectLst>
              </a:rPr>
              <a:t>st</a:t>
            </a:r>
            <a:r>
              <a:rPr lang="en-US" sz="3600" dirty="0" smtClean="0">
                <a:solidFill>
                  <a:srgbClr val="000000"/>
                </a:solidFill>
                <a:effectLst>
                  <a:outerShdw blurRad="38100" dist="38100" dir="2700000" algn="tl">
                    <a:srgbClr val="FFFFFF"/>
                  </a:outerShdw>
                </a:effectLst>
              </a:rPr>
              <a:t> Normal form.</a:t>
            </a:r>
          </a:p>
          <a:p>
            <a:pPr eaLnBrk="1" fontAlgn="auto" hangingPunct="1">
              <a:lnSpc>
                <a:spcPct val="90000"/>
              </a:lnSpc>
              <a:spcAft>
                <a:spcPts val="0"/>
              </a:spcAft>
              <a:buFont typeface="Wingdings 2"/>
              <a:buChar char=""/>
              <a:defRPr/>
            </a:pPr>
            <a:r>
              <a:rPr lang="en-US" sz="3600" b="1" i="1" dirty="0" smtClean="0">
                <a:solidFill>
                  <a:srgbClr val="000000"/>
                </a:solidFill>
                <a:effectLst>
                  <a:outerShdw blurRad="38100" dist="38100" dir="2700000" algn="tl">
                    <a:srgbClr val="FFFFFF"/>
                  </a:outerShdw>
                </a:effectLst>
              </a:rPr>
              <a:t>All relations</a:t>
            </a:r>
            <a:r>
              <a:rPr lang="en-US" sz="3600" b="1" dirty="0" smtClean="0">
                <a:solidFill>
                  <a:srgbClr val="000000"/>
                </a:solidFill>
                <a:effectLst>
                  <a:outerShdw blurRad="38100" dist="38100" dir="2700000" algn="tl">
                    <a:srgbClr val="FFFFFF"/>
                  </a:outerShdw>
                </a:effectLst>
              </a:rPr>
              <a:t> are in 1</a:t>
            </a:r>
            <a:r>
              <a:rPr lang="en-US" sz="3600" b="1" baseline="30000" dirty="0" smtClean="0">
                <a:solidFill>
                  <a:srgbClr val="000000"/>
                </a:solidFill>
                <a:effectLst>
                  <a:outerShdw blurRad="38100" dist="38100" dir="2700000" algn="tl">
                    <a:srgbClr val="FFFFFF"/>
                  </a:outerShdw>
                </a:effectLst>
              </a:rPr>
              <a:t>st</a:t>
            </a:r>
            <a:r>
              <a:rPr lang="en-US" sz="3600" b="1" dirty="0" smtClean="0">
                <a:solidFill>
                  <a:srgbClr val="000000"/>
                </a:solidFill>
                <a:effectLst>
                  <a:outerShdw blurRad="38100" dist="38100" dir="2700000" algn="tl">
                    <a:srgbClr val="FFFFFF"/>
                  </a:outerShdw>
                </a:effectLst>
              </a:rPr>
              <a:t> Normal Form.</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4"/>
          <p:cNvSpPr txBox="1">
            <a:spLocks noChangeArrowheads="1"/>
          </p:cNvSpPr>
          <p:nvPr/>
        </p:nvSpPr>
        <p:spPr bwMode="auto">
          <a:xfrm>
            <a:off x="685800" y="609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Table with multivalued attributes, not in 1</a:t>
            </a:r>
            <a:r>
              <a:rPr lang="en-US" altLang="en-US" sz="2400" baseline="30000">
                <a:solidFill>
                  <a:srgbClr val="000000"/>
                </a:solidFill>
                <a:latin typeface="Arial" pitchFamily="34" charset="0"/>
              </a:rPr>
              <a:t>st</a:t>
            </a:r>
            <a:r>
              <a:rPr lang="en-US" altLang="en-US" sz="2400">
                <a:solidFill>
                  <a:srgbClr val="000000"/>
                </a:solidFill>
                <a:latin typeface="Arial" pitchFamily="34" charset="0"/>
              </a:rPr>
              <a:t> normal form</a:t>
            </a:r>
          </a:p>
        </p:txBody>
      </p:sp>
      <p:sp>
        <p:nvSpPr>
          <p:cNvPr id="57348" name="Text Box 6"/>
          <p:cNvSpPr txBox="1">
            <a:spLocks noChangeArrowheads="1"/>
          </p:cNvSpPr>
          <p:nvPr/>
        </p:nvSpPr>
        <p:spPr bwMode="auto">
          <a:xfrm>
            <a:off x="2806700" y="5410200"/>
            <a:ext cx="34813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200">
                <a:solidFill>
                  <a:srgbClr val="990000"/>
                </a:solidFill>
                <a:latin typeface="Times New Roman" pitchFamily="18" charset="0"/>
              </a:rPr>
              <a:t>Note: This is NOT a relation.</a:t>
            </a:r>
            <a:endParaRPr lang="en-US" altLang="en-US" sz="2600">
              <a:solidFill>
                <a:srgbClr val="990000"/>
              </a:solidFill>
              <a:latin typeface="Times New Roman" pitchFamily="18" charset="0"/>
            </a:endParaRPr>
          </a:p>
        </p:txBody>
      </p:sp>
      <p:pic>
        <p:nvPicPr>
          <p:cNvPr id="2" name="Picture 1"/>
          <p:cNvPicPr>
            <a:picLocks noChangeAspect="1"/>
          </p:cNvPicPr>
          <p:nvPr/>
        </p:nvPicPr>
        <p:blipFill>
          <a:blip r:embed="rId3"/>
          <a:stretch>
            <a:fillRect/>
          </a:stretch>
        </p:blipFill>
        <p:spPr>
          <a:xfrm>
            <a:off x="102911" y="1559349"/>
            <a:ext cx="8961187" cy="3592200"/>
          </a:xfrm>
          <a:prstGeom prst="rect">
            <a:avLst/>
          </a:prstGeom>
        </p:spPr>
      </p:pic>
      <p:sp>
        <p:nvSpPr>
          <p:cNvPr id="7" name="Text Box 7"/>
          <p:cNvSpPr txBox="1">
            <a:spLocks noChangeArrowheads="1"/>
          </p:cNvSpPr>
          <p:nvPr/>
        </p:nvSpPr>
        <p:spPr bwMode="auto">
          <a:xfrm>
            <a:off x="686253" y="3285452"/>
            <a:ext cx="3827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r>
              <a:rPr lang="zh-TW" altLang="en-US" sz="2000" dirty="0">
                <a:solidFill>
                  <a:srgbClr val="990000"/>
                </a:solidFill>
                <a:latin typeface="Times New Roman" panose="02020603050405020304" pitchFamily="18" charset="0"/>
                <a:ea typeface="新細明體" panose="02020500000000000000" pitchFamily="18" charset="-120"/>
              </a:rPr>
              <a:t>多值放在同一筆發票紀錄中</a:t>
            </a:r>
          </a:p>
        </p:txBody>
      </p:sp>
      <p:sp>
        <p:nvSpPr>
          <p:cNvPr id="8" name="AutoShape 8"/>
          <p:cNvSpPr>
            <a:spLocks/>
          </p:cNvSpPr>
          <p:nvPr/>
        </p:nvSpPr>
        <p:spPr bwMode="auto">
          <a:xfrm rot="10800000" flipV="1">
            <a:off x="4410528" y="2659977"/>
            <a:ext cx="214313" cy="1146175"/>
          </a:xfrm>
          <a:prstGeom prst="rightBrace">
            <a:avLst>
              <a:gd name="adj1" fmla="val 44568"/>
              <a:gd name="adj2" fmla="val 50000"/>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r" eaLnBrk="1" hangingPunct="1">
              <a:spcBef>
                <a:spcPct val="0"/>
              </a:spcBef>
              <a:buClrTx/>
              <a:buSzTx/>
              <a:buFontTx/>
              <a:buNone/>
            </a:pPr>
            <a:endParaRPr lang="zh-TW" altLang="en-US" sz="1800">
              <a:ea typeface="新細明體" panose="02020500000000000000" pitchFamily="18" charset="-12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2"/>
          <p:cNvSpPr txBox="1">
            <a:spLocks noChangeArrowheads="1"/>
          </p:cNvSpPr>
          <p:nvPr/>
        </p:nvSpPr>
        <p:spPr bwMode="auto">
          <a:xfrm>
            <a:off x="685800" y="409575"/>
            <a:ext cx="8153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Table with no multivalued attributes and unique rows, in 1</a:t>
            </a:r>
            <a:r>
              <a:rPr lang="en-US" altLang="en-US" sz="2400" baseline="30000">
                <a:solidFill>
                  <a:srgbClr val="000000"/>
                </a:solidFill>
                <a:latin typeface="Arial" pitchFamily="34" charset="0"/>
              </a:rPr>
              <a:t>st</a:t>
            </a:r>
            <a:r>
              <a:rPr lang="en-US" altLang="en-US" sz="2400">
                <a:solidFill>
                  <a:srgbClr val="000000"/>
                </a:solidFill>
                <a:latin typeface="Arial" pitchFamily="34" charset="0"/>
              </a:rPr>
              <a:t> normal form</a:t>
            </a:r>
          </a:p>
        </p:txBody>
      </p:sp>
      <p:sp>
        <p:nvSpPr>
          <p:cNvPr id="58372" name="Text Box 5"/>
          <p:cNvSpPr txBox="1">
            <a:spLocks noChangeArrowheads="1"/>
          </p:cNvSpPr>
          <p:nvPr/>
        </p:nvSpPr>
        <p:spPr bwMode="auto">
          <a:xfrm>
            <a:off x="1676400" y="5638800"/>
            <a:ext cx="62214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200">
                <a:solidFill>
                  <a:srgbClr val="990000"/>
                </a:solidFill>
                <a:latin typeface="Times New Roman" pitchFamily="18" charset="0"/>
              </a:rPr>
              <a:t>Note: This is a relation, but not a well-structured one.</a:t>
            </a:r>
            <a:endParaRPr lang="en-US" altLang="en-US" sz="2600">
              <a:solidFill>
                <a:srgbClr val="990000"/>
              </a:solidFill>
              <a:latin typeface="Times New Roman" pitchFamily="18" charset="0"/>
            </a:endParaRPr>
          </a:p>
        </p:txBody>
      </p:sp>
      <p:pic>
        <p:nvPicPr>
          <p:cNvPr id="2" name="Picture 1"/>
          <p:cNvPicPr>
            <a:picLocks noChangeAspect="1"/>
          </p:cNvPicPr>
          <p:nvPr/>
        </p:nvPicPr>
        <p:blipFill>
          <a:blip r:embed="rId3"/>
          <a:stretch>
            <a:fillRect/>
          </a:stretch>
        </p:blipFill>
        <p:spPr>
          <a:xfrm>
            <a:off x="307275" y="1545061"/>
            <a:ext cx="8531925" cy="3451941"/>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685800" y="196850"/>
            <a:ext cx="7772400" cy="11430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Anomalies in this Table</a:t>
            </a:r>
          </a:p>
        </p:txBody>
      </p:sp>
      <p:sp>
        <p:nvSpPr>
          <p:cNvPr id="245763" name="Rectangle 3"/>
          <p:cNvSpPr>
            <a:spLocks noGrp="1" noChangeArrowheads="1"/>
          </p:cNvSpPr>
          <p:nvPr>
            <p:ph idx="1"/>
          </p:nvPr>
        </p:nvSpPr>
        <p:spPr>
          <a:xfrm>
            <a:off x="0" y="1295400"/>
            <a:ext cx="8839200" cy="3352800"/>
          </a:xfrm>
        </p:spPr>
        <p:txBody>
          <a:bodyPr>
            <a:normAutofit/>
          </a:bodyPr>
          <a:lstStyle/>
          <a:p>
            <a:pPr eaLnBrk="1" fontAlgn="auto" hangingPunct="1">
              <a:lnSpc>
                <a:spcPct val="80000"/>
              </a:lnSpc>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Insertion</a:t>
            </a:r>
            <a:r>
              <a:rPr lang="en-US" sz="2800" dirty="0" smtClean="0">
                <a:solidFill>
                  <a:srgbClr val="000000"/>
                </a:solidFill>
                <a:effectLst>
                  <a:outerShdw blurRad="38100" dist="38100" dir="2700000" algn="tl">
                    <a:srgbClr val="FFFFFF"/>
                  </a:outerShdw>
                </a:effectLst>
              </a:rPr>
              <a:t>–if new product is ordered for order 1007 of existing customer, </a:t>
            </a:r>
            <a:r>
              <a:rPr lang="en-US" sz="2800" dirty="0" smtClean="0">
                <a:solidFill>
                  <a:srgbClr val="FF0000"/>
                </a:solidFill>
                <a:effectLst>
                  <a:outerShdw blurRad="38100" dist="38100" dir="2700000" algn="tl">
                    <a:srgbClr val="FFFFFF"/>
                  </a:outerShdw>
                </a:effectLst>
              </a:rPr>
              <a:t>customer data must be re-entered</a:t>
            </a:r>
            <a:r>
              <a:rPr lang="en-US" sz="2800" dirty="0" smtClean="0">
                <a:solidFill>
                  <a:srgbClr val="000000"/>
                </a:solidFill>
                <a:effectLst>
                  <a:outerShdw blurRad="38100" dist="38100" dir="2700000" algn="tl">
                    <a:srgbClr val="FFFFFF"/>
                  </a:outerShdw>
                </a:effectLst>
              </a:rPr>
              <a:t>, causing duplication</a:t>
            </a:r>
          </a:p>
          <a:p>
            <a:pPr eaLnBrk="1" fontAlgn="auto" hangingPunct="1">
              <a:lnSpc>
                <a:spcPct val="80000"/>
              </a:lnSpc>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Deletion</a:t>
            </a:r>
            <a:r>
              <a:rPr lang="en-US" sz="2800" dirty="0" smtClean="0">
                <a:solidFill>
                  <a:srgbClr val="000000"/>
                </a:solidFill>
                <a:effectLst>
                  <a:outerShdw blurRad="38100" dist="38100" dir="2700000" algn="tl">
                    <a:srgbClr val="FFFFFF"/>
                  </a:outerShdw>
                </a:effectLst>
              </a:rPr>
              <a:t>–if we delete the Dining Table from Order 1006, </a:t>
            </a:r>
            <a:r>
              <a:rPr lang="en-US" sz="2800" dirty="0" smtClean="0">
                <a:solidFill>
                  <a:srgbClr val="FF0000"/>
                </a:solidFill>
                <a:effectLst>
                  <a:outerShdw blurRad="38100" dist="38100" dir="2700000" algn="tl">
                    <a:srgbClr val="FFFFFF"/>
                  </a:outerShdw>
                </a:effectLst>
              </a:rPr>
              <a:t>we lose information concerning this item’s finish and price</a:t>
            </a:r>
            <a:r>
              <a:rPr lang="en-US" dirty="0" smtClean="0">
                <a:solidFill>
                  <a:srgbClr val="FF0000"/>
                </a:solidFill>
              </a:rPr>
              <a:t> </a:t>
            </a:r>
            <a:endParaRPr lang="en-US" sz="2800" dirty="0" smtClean="0">
              <a:solidFill>
                <a:srgbClr val="FF0000"/>
              </a:solidFill>
              <a:effectLst>
                <a:outerShdw blurRad="38100" dist="38100" dir="2700000" algn="tl">
                  <a:srgbClr val="FFFFFF"/>
                </a:outerShdw>
              </a:effectLst>
            </a:endParaRPr>
          </a:p>
          <a:p>
            <a:pPr eaLnBrk="1" fontAlgn="auto" hangingPunct="1">
              <a:lnSpc>
                <a:spcPct val="80000"/>
              </a:lnSpc>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Update</a:t>
            </a:r>
            <a:r>
              <a:rPr lang="en-US" sz="2800" dirty="0" smtClean="0">
                <a:solidFill>
                  <a:srgbClr val="000000"/>
                </a:solidFill>
                <a:effectLst>
                  <a:outerShdw blurRad="38100" dist="38100" dir="2700000" algn="tl">
                    <a:srgbClr val="FFFFFF"/>
                  </a:outerShdw>
                </a:effectLst>
              </a:rPr>
              <a:t>–changing the price of product ID 4 </a:t>
            </a:r>
            <a:r>
              <a:rPr lang="en-US" sz="2800" dirty="0" smtClean="0">
                <a:solidFill>
                  <a:srgbClr val="FF0000"/>
                </a:solidFill>
                <a:effectLst>
                  <a:outerShdw blurRad="38100" dist="38100" dir="2700000" algn="tl">
                    <a:srgbClr val="FFFFFF"/>
                  </a:outerShdw>
                </a:effectLst>
              </a:rPr>
              <a:t>requires update in multiple records</a:t>
            </a:r>
          </a:p>
        </p:txBody>
      </p:sp>
      <p:sp>
        <p:nvSpPr>
          <p:cNvPr id="59397" name="Text Box 4"/>
          <p:cNvSpPr txBox="1">
            <a:spLocks noChangeArrowheads="1"/>
          </p:cNvSpPr>
          <p:nvPr/>
        </p:nvSpPr>
        <p:spPr bwMode="auto">
          <a:xfrm>
            <a:off x="609600" y="4568825"/>
            <a:ext cx="76962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a:solidFill>
                  <a:srgbClr val="990000"/>
                </a:solidFill>
                <a:latin typeface="Times New Roman" pitchFamily="18" charset="0"/>
              </a:rPr>
              <a:t>Why do these anomalies exist? </a:t>
            </a:r>
          </a:p>
          <a:p>
            <a:pPr lvl="1"/>
            <a:r>
              <a:rPr lang="en-US" altLang="en-US" sz="2600">
                <a:solidFill>
                  <a:srgbClr val="990000"/>
                </a:solidFill>
                <a:latin typeface="Times New Roman" pitchFamily="18" charset="0"/>
              </a:rPr>
              <a:t>Because there are multiple themes (entity types) in one relation. This results in duplication and an unnecessary dependency between the entities.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685799" y="184150"/>
            <a:ext cx="8345079" cy="1143000"/>
          </a:xfrm>
        </p:spPr>
        <p:txBody>
          <a:bodyPr>
            <a:norm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Second Normal </a:t>
            </a:r>
            <a:r>
              <a:rPr lang="en-US" sz="4000" dirty="0" smtClean="0">
                <a:solidFill>
                  <a:srgbClr val="000000"/>
                </a:solidFill>
                <a:effectLst>
                  <a:outerShdw blurRad="38100" dist="38100" dir="2700000" algn="tl">
                    <a:srgbClr val="FFFFFF"/>
                  </a:outerShdw>
                </a:effectLst>
              </a:rPr>
              <a:t>Form</a:t>
            </a:r>
            <a:r>
              <a:rPr lang="zh-TW" altLang="en-US" sz="4000" dirty="0" smtClean="0">
                <a:solidFill>
                  <a:srgbClr val="000000"/>
                </a:solidFill>
                <a:effectLst>
                  <a:outerShdw blurRad="38100" dist="38100" dir="2700000" algn="tl">
                    <a:srgbClr val="FFFFFF"/>
                  </a:outerShdw>
                </a:effectLst>
              </a:rPr>
              <a:t> 第二正規化</a:t>
            </a:r>
            <a:endParaRPr lang="en-US" sz="4000" dirty="0" smtClean="0">
              <a:solidFill>
                <a:srgbClr val="000000"/>
              </a:solidFill>
              <a:effectLst>
                <a:outerShdw blurRad="38100" dist="38100" dir="2700000" algn="tl">
                  <a:srgbClr val="FFFFFF"/>
                </a:outerShdw>
              </a:effectLst>
            </a:endParaRPr>
          </a:p>
        </p:txBody>
      </p:sp>
      <p:sp>
        <p:nvSpPr>
          <p:cNvPr id="226307" name="Rectangle 3"/>
          <p:cNvSpPr>
            <a:spLocks noGrp="1" noChangeArrowheads="1"/>
          </p:cNvSpPr>
          <p:nvPr>
            <p:ph idx="1"/>
          </p:nvPr>
        </p:nvSpPr>
        <p:spPr>
          <a:xfrm>
            <a:off x="260350" y="1501774"/>
            <a:ext cx="8382000" cy="4455965"/>
          </a:xfrm>
        </p:spPr>
        <p:txBody>
          <a:bodyPr>
            <a:normAutofit/>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1NF PLUS </a:t>
            </a:r>
            <a:r>
              <a:rPr lang="en-US" sz="3600" b="1" i="1" dirty="0" smtClean="0">
                <a:solidFill>
                  <a:srgbClr val="000000"/>
                </a:solidFill>
                <a:effectLst>
                  <a:outerShdw blurRad="38100" dist="38100" dir="2700000" algn="tl">
                    <a:srgbClr val="FFFFFF"/>
                  </a:outerShdw>
                </a:effectLst>
              </a:rPr>
              <a:t>every non-key attribute is fully functionally dependent on the </a:t>
            </a:r>
            <a:r>
              <a:rPr lang="en-US" sz="3600" b="1" i="1" u="sng" dirty="0" smtClean="0">
                <a:solidFill>
                  <a:srgbClr val="000000"/>
                </a:solidFill>
                <a:effectLst>
                  <a:outerShdw blurRad="38100" dist="38100" dir="2700000" algn="tl">
                    <a:srgbClr val="FFFFFF"/>
                  </a:outerShdw>
                </a:effectLst>
              </a:rPr>
              <a:t>ENTIRE</a:t>
            </a:r>
            <a:r>
              <a:rPr lang="en-US" sz="3600" b="1" i="1" dirty="0" smtClean="0">
                <a:solidFill>
                  <a:srgbClr val="000000"/>
                </a:solidFill>
                <a:effectLst>
                  <a:outerShdw blurRad="38100" dist="38100" dir="2700000" algn="tl">
                    <a:srgbClr val="FFFFFF"/>
                  </a:outerShdw>
                </a:effectLst>
              </a:rPr>
              <a:t> primary </a:t>
            </a:r>
            <a:r>
              <a:rPr lang="en-US" sz="3600" b="1" i="1" dirty="0" smtClean="0">
                <a:solidFill>
                  <a:srgbClr val="000000"/>
                </a:solidFill>
                <a:effectLst>
                  <a:outerShdw blurRad="38100" dist="38100" dir="2700000" algn="tl">
                    <a:srgbClr val="FFFFFF"/>
                  </a:outerShdw>
                </a:effectLst>
              </a:rPr>
              <a:t>key</a:t>
            </a:r>
            <a:endParaRPr lang="en-US" sz="3600" b="1" i="1" dirty="0" smtClean="0">
              <a:solidFill>
                <a:srgbClr val="000000"/>
              </a:solidFill>
              <a:effectLst>
                <a:outerShdw blurRad="38100" dist="38100" dir="2700000" algn="tl">
                  <a:srgbClr val="FFFFFF"/>
                </a:outerShdw>
              </a:effectLst>
            </a:endParaRP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Every non-key attribute must be defined by the entire key, not by only part of the </a:t>
            </a:r>
            <a:r>
              <a:rPr lang="en-US" sz="3200" dirty="0" smtClean="0">
                <a:solidFill>
                  <a:srgbClr val="000000"/>
                </a:solidFill>
                <a:effectLst>
                  <a:outerShdw blurRad="38100" dist="38100" dir="2700000" algn="tl">
                    <a:srgbClr val="FFFFFF"/>
                  </a:outerShdw>
                </a:effectLst>
              </a:rPr>
              <a:t>key</a:t>
            </a:r>
            <a:r>
              <a:rPr lang="zh-TW" altLang="en-US" sz="3200" dirty="0" smtClean="0">
                <a:solidFill>
                  <a:srgbClr val="000000"/>
                </a:solidFill>
                <a:effectLst>
                  <a:outerShdw blurRad="38100" dist="38100" dir="2700000" algn="tl">
                    <a:srgbClr val="FFFFFF"/>
                  </a:outerShdw>
                </a:effectLst>
              </a:rPr>
              <a:t> 每個非鍵值欄位只能與</a:t>
            </a:r>
            <a:r>
              <a:rPr lang="zh-TW" altLang="en-US" sz="3200" dirty="0" smtClean="0">
                <a:solidFill>
                  <a:srgbClr val="FF0000"/>
                </a:solidFill>
                <a:effectLst>
                  <a:outerShdw blurRad="38100" dist="38100" dir="2700000" algn="tl">
                    <a:srgbClr val="FFFFFF"/>
                  </a:outerShdw>
                </a:effectLst>
              </a:rPr>
              <a:t>整個</a:t>
            </a:r>
            <a:r>
              <a:rPr lang="zh-TW" altLang="en-US" sz="3200" dirty="0" smtClean="0">
                <a:solidFill>
                  <a:srgbClr val="000000"/>
                </a:solidFill>
                <a:effectLst>
                  <a:outerShdw blurRad="38100" dist="38100" dir="2700000" algn="tl">
                    <a:srgbClr val="FFFFFF"/>
                  </a:outerShdw>
                </a:effectLst>
              </a:rPr>
              <a:t>主鍵相依</a:t>
            </a:r>
            <a:endParaRPr lang="en-US" sz="3200" dirty="0" smtClean="0">
              <a:solidFill>
                <a:srgbClr val="000000"/>
              </a:solidFill>
              <a:effectLst>
                <a:outerShdw blurRad="38100" dist="38100" dir="2700000" algn="tl">
                  <a:srgbClr val="FFFFFF"/>
                </a:outerShdw>
              </a:effectLst>
            </a:endParaRP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No </a:t>
            </a:r>
            <a:r>
              <a:rPr lang="en-US" sz="3200" b="1" dirty="0" smtClean="0">
                <a:solidFill>
                  <a:srgbClr val="000000"/>
                </a:solidFill>
                <a:effectLst>
                  <a:outerShdw blurRad="38100" dist="38100" dir="2700000" algn="tl">
                    <a:srgbClr val="FFFFFF"/>
                  </a:outerShdw>
                </a:effectLst>
              </a:rPr>
              <a:t>partial</a:t>
            </a:r>
            <a:r>
              <a:rPr lang="en-US" sz="3200" dirty="0" smtClean="0">
                <a:solidFill>
                  <a:srgbClr val="000000"/>
                </a:solidFill>
                <a:effectLst>
                  <a:outerShdw blurRad="38100" dist="38100" dir="2700000" algn="tl">
                    <a:srgbClr val="FFFFFF"/>
                  </a:outerShdw>
                </a:effectLst>
              </a:rPr>
              <a:t> functional </a:t>
            </a:r>
            <a:r>
              <a:rPr lang="en-US" sz="3200" dirty="0" smtClean="0">
                <a:solidFill>
                  <a:srgbClr val="000000"/>
                </a:solidFill>
                <a:effectLst>
                  <a:outerShdw blurRad="38100" dist="38100" dir="2700000" algn="tl">
                    <a:srgbClr val="FFFFFF"/>
                  </a:outerShdw>
                </a:effectLst>
              </a:rPr>
              <a:t>dependencies</a:t>
            </a:r>
            <a:r>
              <a:rPr lang="zh-TW" altLang="en-US" sz="3200" dirty="0" smtClean="0">
                <a:solidFill>
                  <a:srgbClr val="000000"/>
                </a:solidFill>
                <a:effectLst>
                  <a:outerShdw blurRad="38100" dist="38100" dir="2700000" algn="tl">
                    <a:srgbClr val="FFFFFF"/>
                  </a:outerShdw>
                </a:effectLst>
              </a:rPr>
              <a:t> 不能只與部份主鍵相依</a:t>
            </a:r>
            <a:endParaRPr lang="en-US" sz="3200"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452438" y="336550"/>
            <a:ext cx="8382000" cy="838200"/>
          </a:xfrm>
        </p:spPr>
        <p:txBody>
          <a:bodyPr>
            <a:norm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Third Normal </a:t>
            </a:r>
            <a:r>
              <a:rPr lang="en-US" sz="4000" dirty="0" smtClean="0">
                <a:solidFill>
                  <a:srgbClr val="000000"/>
                </a:solidFill>
                <a:effectLst>
                  <a:outerShdw blurRad="38100" dist="38100" dir="2700000" algn="tl">
                    <a:srgbClr val="FFFFFF"/>
                  </a:outerShdw>
                </a:effectLst>
              </a:rPr>
              <a:t>Form</a:t>
            </a:r>
            <a:r>
              <a:rPr lang="zh-TW" altLang="en-US" sz="4000" dirty="0" smtClean="0">
                <a:solidFill>
                  <a:srgbClr val="000000"/>
                </a:solidFill>
                <a:effectLst>
                  <a:outerShdw blurRad="38100" dist="38100" dir="2700000" algn="tl">
                    <a:srgbClr val="FFFFFF"/>
                  </a:outerShdw>
                </a:effectLst>
              </a:rPr>
              <a:t> 第三正規化</a:t>
            </a:r>
            <a:endParaRPr lang="en-US" sz="4000" dirty="0" smtClean="0">
              <a:solidFill>
                <a:srgbClr val="000000"/>
              </a:solidFill>
              <a:effectLst>
                <a:outerShdw blurRad="38100" dist="38100" dir="2700000" algn="tl">
                  <a:srgbClr val="FFFFFF"/>
                </a:outerShdw>
              </a:effectLst>
            </a:endParaRPr>
          </a:p>
        </p:txBody>
      </p:sp>
      <p:sp>
        <p:nvSpPr>
          <p:cNvPr id="229379" name="Rectangle 3"/>
          <p:cNvSpPr>
            <a:spLocks noGrp="1" noChangeArrowheads="1"/>
          </p:cNvSpPr>
          <p:nvPr>
            <p:ph idx="1"/>
          </p:nvPr>
        </p:nvSpPr>
        <p:spPr>
          <a:xfrm>
            <a:off x="1" y="1438275"/>
            <a:ext cx="9144000" cy="4114800"/>
          </a:xfrm>
        </p:spPr>
        <p:txBody>
          <a:bodyPr>
            <a:noAutofit/>
          </a:bodyPr>
          <a:lstStyle/>
          <a:p>
            <a:pPr eaLnBrk="1" fontAlgn="auto" hangingPunct="1">
              <a:lnSpc>
                <a:spcPct val="8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2NF PLUS </a:t>
            </a:r>
            <a:r>
              <a:rPr lang="en-US" sz="3600" b="1" i="1" dirty="0" smtClean="0">
                <a:solidFill>
                  <a:srgbClr val="000000"/>
                </a:solidFill>
                <a:effectLst>
                  <a:outerShdw blurRad="38100" dist="38100" dir="2700000" algn="tl">
                    <a:srgbClr val="FFFFFF"/>
                  </a:outerShdw>
                </a:effectLst>
              </a:rPr>
              <a:t>no </a:t>
            </a:r>
            <a:r>
              <a:rPr lang="en-US" sz="3600" b="1" i="1" dirty="0" smtClean="0">
                <a:solidFill>
                  <a:srgbClr val="FF0000"/>
                </a:solidFill>
                <a:effectLst>
                  <a:outerShdw blurRad="38100" dist="38100" dir="2700000" algn="tl">
                    <a:srgbClr val="FFFFFF"/>
                  </a:outerShdw>
                </a:effectLst>
              </a:rPr>
              <a:t>transitive</a:t>
            </a:r>
            <a:r>
              <a:rPr lang="en-US" sz="3600" b="1" i="1" dirty="0" smtClean="0">
                <a:solidFill>
                  <a:srgbClr val="000000"/>
                </a:solidFill>
                <a:effectLst>
                  <a:outerShdw blurRad="38100" dist="38100" dir="2700000" algn="tl">
                    <a:srgbClr val="FFFFFF"/>
                  </a:outerShdw>
                </a:effectLst>
              </a:rPr>
              <a:t> dependencies</a:t>
            </a:r>
            <a:r>
              <a:rPr lang="en-US" dirty="0" smtClean="0">
                <a:solidFill>
                  <a:srgbClr val="000000"/>
                </a:solidFill>
                <a:effectLst>
                  <a:outerShdw blurRad="38100" dist="38100" dir="2700000" algn="tl">
                    <a:srgbClr val="FFFFFF"/>
                  </a:outerShdw>
                </a:effectLst>
              </a:rPr>
              <a:t> (functional dependencies on non-primary-key attributes</a:t>
            </a:r>
            <a:r>
              <a:rPr lang="en-US" dirty="0" smtClean="0">
                <a:solidFill>
                  <a:srgbClr val="000000"/>
                </a:solidFill>
                <a:effectLst>
                  <a:outerShdw blurRad="38100" dist="38100" dir="2700000" algn="tl">
                    <a:srgbClr val="FFFFFF"/>
                  </a:outerShdw>
                </a:effectLst>
              </a:rPr>
              <a:t>)</a:t>
            </a:r>
            <a:r>
              <a:rPr lang="zh-TW" altLang="en-US" dirty="0" smtClean="0">
                <a:solidFill>
                  <a:srgbClr val="000000"/>
                </a:solidFill>
                <a:effectLst>
                  <a:outerShdw blurRad="38100" dist="38100" dir="2700000" algn="tl">
                    <a:srgbClr val="FFFFFF"/>
                  </a:outerShdw>
                </a:effectLst>
              </a:rPr>
              <a:t> </a:t>
            </a:r>
            <a:endParaRPr lang="en-US" altLang="zh-TW" dirty="0" smtClean="0">
              <a:solidFill>
                <a:srgbClr val="000000"/>
              </a:solidFill>
              <a:effectLst>
                <a:outerShdw blurRad="38100" dist="38100" dir="2700000" algn="tl">
                  <a:srgbClr val="FFFFFF"/>
                </a:outerShdw>
              </a:effectLst>
            </a:endParaRPr>
          </a:p>
          <a:p>
            <a:pPr eaLnBrk="1" fontAlgn="auto" hangingPunct="1">
              <a:lnSpc>
                <a:spcPct val="80000"/>
              </a:lnSpc>
              <a:spcAft>
                <a:spcPts val="0"/>
              </a:spcAft>
              <a:buFont typeface="Wingdings 2"/>
              <a:buChar char=""/>
              <a:defRPr/>
            </a:pPr>
            <a:r>
              <a:rPr lang="zh-TW" altLang="en-US" sz="2400" dirty="0" smtClean="0">
                <a:solidFill>
                  <a:srgbClr val="000000"/>
                </a:solidFill>
                <a:effectLst>
                  <a:outerShdw blurRad="38100" dist="38100" dir="2700000" algn="tl">
                    <a:srgbClr val="FFFFFF"/>
                  </a:outerShdw>
                </a:effectLst>
              </a:rPr>
              <a:t>每</a:t>
            </a:r>
            <a:r>
              <a:rPr lang="zh-TW" altLang="en-US" sz="2400" dirty="0">
                <a:solidFill>
                  <a:srgbClr val="000000"/>
                </a:solidFill>
                <a:effectLst>
                  <a:outerShdw blurRad="38100" dist="38100" dir="2700000" algn="tl">
                    <a:srgbClr val="FFFFFF"/>
                  </a:outerShdw>
                </a:effectLst>
              </a:rPr>
              <a:t>個非鍵值欄位</a:t>
            </a:r>
            <a:r>
              <a:rPr lang="en-US" altLang="zh-TW" sz="2400" dirty="0">
                <a:solidFill>
                  <a:srgbClr val="000000"/>
                </a:solidFill>
                <a:effectLst>
                  <a:outerShdw blurRad="38100" dist="38100" dir="2700000" algn="tl">
                    <a:srgbClr val="FFFFFF"/>
                  </a:outerShdw>
                </a:effectLst>
              </a:rPr>
              <a:t>, </a:t>
            </a:r>
            <a:r>
              <a:rPr lang="zh-TW" altLang="en-US" sz="2400" dirty="0">
                <a:solidFill>
                  <a:srgbClr val="000000"/>
                </a:solidFill>
                <a:effectLst>
                  <a:outerShdw blurRad="38100" dist="38100" dir="2700000" algn="tl">
                    <a:srgbClr val="FFFFFF"/>
                  </a:outerShdw>
                </a:effectLst>
              </a:rPr>
              <a:t>不能與任何非鍵值欄位相依 </a:t>
            </a:r>
            <a:r>
              <a:rPr lang="en-US" altLang="zh-TW" sz="2400" dirty="0">
                <a:solidFill>
                  <a:srgbClr val="000000"/>
                </a:solidFill>
                <a:effectLst>
                  <a:outerShdw blurRad="38100" dist="38100" dir="2700000" algn="tl">
                    <a:srgbClr val="FFFFFF"/>
                  </a:outerShdw>
                </a:effectLst>
              </a:rPr>
              <a:t>(</a:t>
            </a:r>
            <a:r>
              <a:rPr lang="zh-TW" altLang="en-US" sz="2400" dirty="0">
                <a:solidFill>
                  <a:srgbClr val="000000"/>
                </a:solidFill>
                <a:effectLst>
                  <a:outerShdw blurRad="38100" dist="38100" dir="2700000" algn="tl">
                    <a:srgbClr val="FFFFFF"/>
                  </a:outerShdw>
                </a:effectLst>
              </a:rPr>
              <a:t>反面再講一次</a:t>
            </a:r>
            <a:r>
              <a:rPr lang="en-US" altLang="zh-TW" sz="2400" dirty="0">
                <a:solidFill>
                  <a:srgbClr val="000000"/>
                </a:solidFill>
                <a:effectLst>
                  <a:outerShdw blurRad="38100" dist="38100" dir="2700000" algn="tl">
                    <a:srgbClr val="FFFFFF"/>
                  </a:outerShdw>
                </a:effectLst>
              </a:rPr>
              <a:t>, </a:t>
            </a:r>
            <a:r>
              <a:rPr lang="zh-TW" altLang="en-US" sz="2400" dirty="0">
                <a:solidFill>
                  <a:srgbClr val="000000"/>
                </a:solidFill>
                <a:effectLst>
                  <a:outerShdw blurRad="38100" dist="38100" dir="2700000" algn="tl">
                    <a:srgbClr val="FFFFFF"/>
                  </a:outerShdw>
                </a:effectLst>
              </a:rPr>
              <a:t>語氣更強</a:t>
            </a:r>
            <a:r>
              <a:rPr lang="en-US" altLang="zh-TW" sz="2400" dirty="0" smtClean="0">
                <a:solidFill>
                  <a:srgbClr val="000000"/>
                </a:solidFill>
                <a:effectLst>
                  <a:outerShdw blurRad="38100" dist="38100" dir="2700000" algn="tl">
                    <a:srgbClr val="FFFFFF"/>
                  </a:outerShdw>
                </a:effectLst>
              </a:rPr>
              <a:t>)</a:t>
            </a:r>
            <a:endParaRPr lang="en-US" dirty="0" smtClean="0">
              <a:solidFill>
                <a:srgbClr val="000000"/>
              </a:solidFill>
              <a:effectLst>
                <a:outerShdw blurRad="38100" dist="38100" dir="2700000" algn="tl">
                  <a:srgbClr val="FFFFFF"/>
                </a:outerShdw>
              </a:effectLst>
            </a:endParaRPr>
          </a:p>
          <a:p>
            <a:pPr eaLnBrk="1" fontAlgn="auto" hangingPunct="1">
              <a:lnSpc>
                <a:spcPct val="8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Note: This is called transitive, because the primary key is a determinant for another attribute, which in turn is a determinant for a third</a:t>
            </a:r>
          </a:p>
          <a:p>
            <a:pPr eaLnBrk="1" fontAlgn="auto" hangingPunct="1">
              <a:lnSpc>
                <a:spcPct val="80000"/>
              </a:lnSpc>
              <a:spcAft>
                <a:spcPts val="0"/>
              </a:spcAft>
              <a:buFont typeface="Wingdings 2"/>
              <a:buChar char=""/>
              <a:defRPr/>
            </a:pPr>
            <a:r>
              <a:rPr lang="en-US" b="1" dirty="0" smtClean="0">
                <a:solidFill>
                  <a:srgbClr val="000000"/>
                </a:solidFill>
                <a:effectLst>
                  <a:outerShdw blurRad="38100" dist="38100" dir="2700000" algn="tl">
                    <a:srgbClr val="FFFFFF"/>
                  </a:outerShdw>
                </a:effectLst>
              </a:rPr>
              <a:t>Solution</a:t>
            </a:r>
            <a:r>
              <a:rPr lang="en-US" dirty="0" smtClean="0">
                <a:solidFill>
                  <a:srgbClr val="000000"/>
                </a:solidFill>
                <a:effectLst>
                  <a:outerShdw blurRad="38100" dist="38100" dir="2700000" algn="tl">
                    <a:srgbClr val="FFFFFF"/>
                  </a:outerShdw>
                </a:effectLst>
              </a:rPr>
              <a:t>: Non-key determinant with transitive dependencies go into a </a:t>
            </a:r>
            <a:r>
              <a:rPr lang="en-US" dirty="0" smtClean="0">
                <a:solidFill>
                  <a:srgbClr val="FF0000"/>
                </a:solidFill>
                <a:effectLst>
                  <a:outerShdw blurRad="38100" dist="38100" dir="2700000" algn="tl">
                    <a:srgbClr val="FFFFFF"/>
                  </a:outerShdw>
                </a:effectLst>
              </a:rPr>
              <a:t>new table</a:t>
            </a:r>
            <a:r>
              <a:rPr lang="en-US" dirty="0" smtClean="0">
                <a:solidFill>
                  <a:srgbClr val="000000"/>
                </a:solidFill>
                <a:effectLst>
                  <a:outerShdw blurRad="38100" dist="38100" dir="2700000" algn="tl">
                    <a:srgbClr val="FFFFFF"/>
                  </a:outerShdw>
                </a:effectLst>
              </a:rPr>
              <a:t>; non-key determinant becomes primary key in the new table and stays as foreign key in the old table </a:t>
            </a:r>
          </a:p>
          <a:p>
            <a:pPr eaLnBrk="1" fontAlgn="auto" hangingPunct="1">
              <a:lnSpc>
                <a:spcPct val="80000"/>
              </a:lnSpc>
              <a:spcAft>
                <a:spcPts val="0"/>
              </a:spcAft>
              <a:buFont typeface="Wingdings" pitchFamily="2" charset="2"/>
              <a:buNone/>
              <a:defRPr/>
            </a:pPr>
            <a:endParaRPr lang="en-US"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18"/>
          <p:cNvSpPr txBox="1">
            <a:spLocks noChangeArrowheads="1"/>
          </p:cNvSpPr>
          <p:nvPr/>
        </p:nvSpPr>
        <p:spPr bwMode="auto">
          <a:xfrm>
            <a:off x="152400" y="4098925"/>
            <a:ext cx="8329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b="1">
                <a:solidFill>
                  <a:srgbClr val="990000"/>
                </a:solidFill>
                <a:latin typeface="Times New Roman" pitchFamily="18" charset="0"/>
              </a:rPr>
              <a:t>OrderID </a:t>
            </a:r>
            <a:r>
              <a:rPr lang="en-US" altLang="en-US" sz="2000" b="1">
                <a:solidFill>
                  <a:srgbClr val="990000"/>
                </a:solidFill>
                <a:latin typeface="Times New Roman" pitchFamily="18" charset="0"/>
                <a:sym typeface="Wingdings" pitchFamily="2" charset="2"/>
              </a:rPr>
              <a:t> OrderDate, CustomerID, CustomerName, CustomerAddress</a:t>
            </a:r>
            <a:endParaRPr lang="en-US" altLang="en-US" sz="2000" b="1">
              <a:solidFill>
                <a:srgbClr val="990000"/>
              </a:solidFill>
              <a:latin typeface="Times New Roman" pitchFamily="18" charset="0"/>
            </a:endParaRPr>
          </a:p>
        </p:txBody>
      </p:sp>
      <p:sp>
        <p:nvSpPr>
          <p:cNvPr id="61444" name="Text Box 25"/>
          <p:cNvSpPr txBox="1">
            <a:spLocks noChangeArrowheads="1"/>
          </p:cNvSpPr>
          <p:nvPr/>
        </p:nvSpPr>
        <p:spPr bwMode="auto">
          <a:xfrm>
            <a:off x="1447800" y="5715000"/>
            <a:ext cx="61642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3000" b="1">
                <a:solidFill>
                  <a:srgbClr val="0066FF"/>
                </a:solidFill>
                <a:latin typeface="Times New Roman" pitchFamily="18" charset="0"/>
              </a:rPr>
              <a:t>Therefore, NOT in 2</a:t>
            </a:r>
            <a:r>
              <a:rPr lang="en-US" altLang="en-US" sz="3000" b="1" baseline="30000">
                <a:solidFill>
                  <a:srgbClr val="0066FF"/>
                </a:solidFill>
                <a:latin typeface="Times New Roman" pitchFamily="18" charset="0"/>
              </a:rPr>
              <a:t>nd</a:t>
            </a:r>
            <a:r>
              <a:rPr lang="en-US" altLang="en-US" sz="3000" b="1">
                <a:solidFill>
                  <a:srgbClr val="0066FF"/>
                </a:solidFill>
                <a:latin typeface="Times New Roman" pitchFamily="18" charset="0"/>
              </a:rPr>
              <a:t> Normal Form</a:t>
            </a:r>
          </a:p>
        </p:txBody>
      </p:sp>
      <p:sp>
        <p:nvSpPr>
          <p:cNvPr id="61445" name="Text Box 27"/>
          <p:cNvSpPr txBox="1">
            <a:spLocks noChangeArrowheads="1"/>
          </p:cNvSpPr>
          <p:nvPr/>
        </p:nvSpPr>
        <p:spPr bwMode="auto">
          <a:xfrm>
            <a:off x="152400" y="4479925"/>
            <a:ext cx="5781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b="1">
                <a:solidFill>
                  <a:srgbClr val="990000"/>
                </a:solidFill>
                <a:latin typeface="Times New Roman" pitchFamily="18" charset="0"/>
              </a:rPr>
              <a:t>CustomerID </a:t>
            </a:r>
            <a:r>
              <a:rPr lang="en-US" altLang="en-US" sz="2000" b="1">
                <a:solidFill>
                  <a:srgbClr val="990000"/>
                </a:solidFill>
                <a:latin typeface="Times New Roman" pitchFamily="18" charset="0"/>
                <a:sym typeface="Wingdings" pitchFamily="2" charset="2"/>
              </a:rPr>
              <a:t> CustomerName, CustomerAddress</a:t>
            </a:r>
            <a:endParaRPr lang="en-US" altLang="en-US" sz="2000" b="1">
              <a:solidFill>
                <a:srgbClr val="990000"/>
              </a:solidFill>
              <a:latin typeface="Times New Roman" pitchFamily="18" charset="0"/>
            </a:endParaRPr>
          </a:p>
        </p:txBody>
      </p:sp>
      <p:sp>
        <p:nvSpPr>
          <p:cNvPr id="61446" name="Text Box 28"/>
          <p:cNvSpPr txBox="1">
            <a:spLocks noChangeArrowheads="1"/>
          </p:cNvSpPr>
          <p:nvPr/>
        </p:nvSpPr>
        <p:spPr bwMode="auto">
          <a:xfrm>
            <a:off x="152400" y="4860925"/>
            <a:ext cx="8188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b="1">
                <a:solidFill>
                  <a:srgbClr val="990000"/>
                </a:solidFill>
                <a:latin typeface="Times New Roman" pitchFamily="18" charset="0"/>
              </a:rPr>
              <a:t>ProductID </a:t>
            </a:r>
            <a:r>
              <a:rPr lang="en-US" altLang="en-US" sz="2000" b="1">
                <a:solidFill>
                  <a:srgbClr val="990000"/>
                </a:solidFill>
                <a:latin typeface="Times New Roman" pitchFamily="18" charset="0"/>
                <a:sym typeface="Wingdings" pitchFamily="2" charset="2"/>
              </a:rPr>
              <a:t> ProductDescription, ProductFinish, ProductStandardPrice</a:t>
            </a:r>
            <a:endParaRPr lang="en-US" altLang="en-US" sz="2000" b="1">
              <a:solidFill>
                <a:srgbClr val="990000"/>
              </a:solidFill>
              <a:latin typeface="Times New Roman" pitchFamily="18" charset="0"/>
            </a:endParaRPr>
          </a:p>
        </p:txBody>
      </p:sp>
      <p:sp>
        <p:nvSpPr>
          <p:cNvPr id="61447" name="Text Box 29"/>
          <p:cNvSpPr txBox="1">
            <a:spLocks noChangeArrowheads="1"/>
          </p:cNvSpPr>
          <p:nvPr/>
        </p:nvSpPr>
        <p:spPr bwMode="auto">
          <a:xfrm>
            <a:off x="152400" y="5241925"/>
            <a:ext cx="4640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b="1">
                <a:solidFill>
                  <a:srgbClr val="990000"/>
                </a:solidFill>
                <a:latin typeface="Times New Roman" pitchFamily="18" charset="0"/>
              </a:rPr>
              <a:t>OrderID, ProductID </a:t>
            </a:r>
            <a:r>
              <a:rPr lang="en-US" altLang="en-US" sz="2000" b="1">
                <a:solidFill>
                  <a:srgbClr val="990000"/>
                </a:solidFill>
                <a:latin typeface="Times New Roman" pitchFamily="18" charset="0"/>
                <a:sym typeface="Wingdings" pitchFamily="2" charset="2"/>
              </a:rPr>
              <a:t> OrderQuantity</a:t>
            </a:r>
            <a:endParaRPr lang="en-US" altLang="en-US" sz="2000" b="1">
              <a:solidFill>
                <a:srgbClr val="990000"/>
              </a:solidFill>
              <a:latin typeface="Times New Roman" pitchFamily="18" charset="0"/>
            </a:endParaRPr>
          </a:p>
        </p:txBody>
      </p:sp>
      <p:sp>
        <p:nvSpPr>
          <p:cNvPr id="61448" name="Text Box 34"/>
          <p:cNvSpPr txBox="1">
            <a:spLocks noChangeArrowheads="1"/>
          </p:cNvSpPr>
          <p:nvPr/>
        </p:nvSpPr>
        <p:spPr bwMode="auto">
          <a:xfrm>
            <a:off x="685800" y="609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4-27 Functional dependency diagram for INVOICE</a:t>
            </a:r>
          </a:p>
        </p:txBody>
      </p:sp>
      <p:pic>
        <p:nvPicPr>
          <p:cNvPr id="2" name="Picture 1"/>
          <p:cNvPicPr>
            <a:picLocks noChangeAspect="1"/>
          </p:cNvPicPr>
          <p:nvPr/>
        </p:nvPicPr>
        <p:blipFill>
          <a:blip r:embed="rId3"/>
          <a:stretch>
            <a:fillRect/>
          </a:stretch>
        </p:blipFill>
        <p:spPr>
          <a:xfrm>
            <a:off x="126642" y="1376060"/>
            <a:ext cx="8928413" cy="236091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493713" y="336550"/>
            <a:ext cx="7494587"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Key Fields</a:t>
            </a:r>
          </a:p>
        </p:txBody>
      </p:sp>
      <p:sp>
        <p:nvSpPr>
          <p:cNvPr id="187395" name="Rectangle 3"/>
          <p:cNvSpPr>
            <a:spLocks noGrp="1" noChangeArrowheads="1"/>
          </p:cNvSpPr>
          <p:nvPr>
            <p:ph idx="1"/>
          </p:nvPr>
        </p:nvSpPr>
        <p:spPr>
          <a:xfrm>
            <a:off x="292100" y="1452563"/>
            <a:ext cx="8448675" cy="4894262"/>
          </a:xfrm>
        </p:spPr>
        <p:txBody>
          <a:bodyPr>
            <a:normAutofit fontScale="85000" lnSpcReduction="10000"/>
          </a:bodyPr>
          <a:lstStyle/>
          <a:p>
            <a:pPr eaLnBrk="1" fontAlgn="auto" hangingPunct="1">
              <a:spcBef>
                <a:spcPts val="600"/>
              </a:spcBef>
              <a:spcAft>
                <a:spcPts val="0"/>
              </a:spcAft>
              <a:buFont typeface="Wingdings 2"/>
              <a:buChar char=""/>
              <a:defRPr/>
            </a:pPr>
            <a:r>
              <a:rPr lang="en-US" sz="3000" dirty="0" smtClean="0">
                <a:solidFill>
                  <a:srgbClr val="000000"/>
                </a:solidFill>
                <a:effectLst>
                  <a:outerShdw blurRad="38100" dist="38100" dir="2700000" algn="tl">
                    <a:srgbClr val="FFFFFF"/>
                  </a:outerShdw>
                </a:effectLst>
              </a:rPr>
              <a:t>Keys are special fields that serve two main purposes:</a:t>
            </a:r>
          </a:p>
          <a:p>
            <a:pPr lvl="1" eaLnBrk="1" fontAlgn="auto" hangingPunct="1">
              <a:spcBef>
                <a:spcPts val="600"/>
              </a:spcBef>
              <a:spcAft>
                <a:spcPts val="0"/>
              </a:spcAft>
              <a:buFont typeface="Wingdings 2"/>
              <a:buChar char=""/>
              <a:defRPr/>
            </a:pPr>
            <a:r>
              <a:rPr lang="en-US" b="1" i="1" dirty="0" smtClean="0">
                <a:solidFill>
                  <a:srgbClr val="000000"/>
                </a:solidFill>
                <a:effectLst>
                  <a:outerShdw blurRad="38100" dist="38100" dir="2700000" algn="tl">
                    <a:srgbClr val="FFFFFF"/>
                  </a:outerShdw>
                </a:effectLst>
              </a:rPr>
              <a:t>Primary keys</a:t>
            </a:r>
            <a:r>
              <a:rPr lang="en-US" dirty="0" smtClean="0">
                <a:solidFill>
                  <a:srgbClr val="000000"/>
                </a:solidFill>
                <a:effectLst>
                  <a:outerShdw blurRad="38100" dist="38100" dir="2700000" algn="tl">
                    <a:srgbClr val="FFFFFF"/>
                  </a:outerShdw>
                </a:effectLst>
              </a:rPr>
              <a:t> </a:t>
            </a:r>
            <a:r>
              <a:rPr lang="zh-TW" altLang="en-US" dirty="0" smtClean="0">
                <a:solidFill>
                  <a:srgbClr val="000000"/>
                </a:solidFill>
                <a:effectLst>
                  <a:outerShdw blurRad="38100" dist="38100" dir="2700000" algn="tl">
                    <a:srgbClr val="FFFFFF"/>
                  </a:outerShdw>
                </a:effectLst>
              </a:rPr>
              <a:t>主鍵 </a:t>
            </a:r>
            <a:r>
              <a:rPr lang="en-US" dirty="0" smtClean="0">
                <a:solidFill>
                  <a:srgbClr val="000000"/>
                </a:solidFill>
                <a:effectLst>
                  <a:outerShdw blurRad="38100" dist="38100" dir="2700000" algn="tl">
                    <a:srgbClr val="FFFFFF"/>
                  </a:outerShdw>
                </a:effectLst>
              </a:rPr>
              <a:t>are </a:t>
            </a:r>
            <a:r>
              <a:rPr lang="en-US" u="sng" dirty="0" smtClean="0">
                <a:solidFill>
                  <a:srgbClr val="000000"/>
                </a:solidFill>
                <a:effectLst>
                  <a:outerShdw blurRad="38100" dist="38100" dir="2700000" algn="tl">
                    <a:srgbClr val="FFFFFF"/>
                  </a:outerShdw>
                </a:effectLst>
              </a:rPr>
              <a:t>unique</a:t>
            </a:r>
            <a:r>
              <a:rPr lang="en-US" dirty="0" smtClean="0">
                <a:solidFill>
                  <a:srgbClr val="000000"/>
                </a:solidFill>
                <a:effectLst>
                  <a:outerShdw blurRad="38100" dist="38100" dir="2700000" algn="tl">
                    <a:srgbClr val="FFFFFF"/>
                  </a:outerShdw>
                </a:effectLst>
              </a:rPr>
              <a:t> identifiers of the relation. Examples include employee numbers, social security numbers, etc. </a:t>
            </a:r>
            <a:r>
              <a:rPr lang="en-US" i="1" dirty="0" smtClean="0">
                <a:solidFill>
                  <a:srgbClr val="000000"/>
                </a:solidFill>
                <a:effectLst>
                  <a:outerShdw blurRad="38100" dist="38100" dir="2700000" algn="tl">
                    <a:srgbClr val="FFFFFF"/>
                  </a:outerShdw>
                </a:effectLst>
              </a:rPr>
              <a:t>This guarantees that all rows are unique.</a:t>
            </a:r>
            <a:endParaRPr lang="en-US" sz="2100" dirty="0" smtClean="0">
              <a:solidFill>
                <a:srgbClr val="000000"/>
              </a:solidFill>
              <a:effectLst>
                <a:outerShdw blurRad="38100" dist="38100" dir="2700000" algn="tl">
                  <a:srgbClr val="FFFFFF"/>
                </a:outerShdw>
              </a:effectLst>
            </a:endParaRPr>
          </a:p>
          <a:p>
            <a:pPr lvl="1" eaLnBrk="1" fontAlgn="auto" hangingPunct="1">
              <a:spcBef>
                <a:spcPts val="600"/>
              </a:spcBef>
              <a:spcAft>
                <a:spcPts val="0"/>
              </a:spcAft>
              <a:buFont typeface="Wingdings 2"/>
              <a:buChar char=""/>
              <a:defRPr/>
            </a:pPr>
            <a:r>
              <a:rPr lang="en-US" b="1" i="1" dirty="0" smtClean="0">
                <a:solidFill>
                  <a:srgbClr val="000000"/>
                </a:solidFill>
                <a:effectLst>
                  <a:outerShdw blurRad="38100" dist="38100" dir="2700000" algn="tl">
                    <a:srgbClr val="FFFFFF"/>
                  </a:outerShdw>
                </a:effectLst>
              </a:rPr>
              <a:t>Foreign keys</a:t>
            </a:r>
            <a:r>
              <a:rPr lang="en-US" dirty="0" smtClean="0">
                <a:solidFill>
                  <a:srgbClr val="000000"/>
                </a:solidFill>
                <a:effectLst>
                  <a:outerShdw blurRad="38100" dist="38100" dir="2700000" algn="tl">
                    <a:srgbClr val="FFFFFF"/>
                  </a:outerShdw>
                </a:effectLst>
              </a:rPr>
              <a:t> </a:t>
            </a:r>
            <a:r>
              <a:rPr lang="zh-TW" altLang="en-US" dirty="0" smtClean="0">
                <a:solidFill>
                  <a:srgbClr val="000000"/>
                </a:solidFill>
                <a:effectLst>
                  <a:outerShdw blurRad="38100" dist="38100" dir="2700000" algn="tl">
                    <a:srgbClr val="FFFFFF"/>
                  </a:outerShdw>
                </a:effectLst>
              </a:rPr>
              <a:t>外鍵 </a:t>
            </a:r>
            <a:r>
              <a:rPr lang="en-US" dirty="0" smtClean="0">
                <a:solidFill>
                  <a:srgbClr val="000000"/>
                </a:solidFill>
                <a:effectLst>
                  <a:outerShdw blurRad="38100" dist="38100" dir="2700000" algn="tl">
                    <a:srgbClr val="FFFFFF"/>
                  </a:outerShdw>
                </a:effectLst>
              </a:rPr>
              <a:t>are </a:t>
            </a:r>
            <a:r>
              <a:rPr lang="en-US" dirty="0" smtClean="0">
                <a:solidFill>
                  <a:srgbClr val="000000"/>
                </a:solidFill>
                <a:effectLst>
                  <a:outerShdw blurRad="38100" dist="38100" dir="2700000" algn="tl">
                    <a:srgbClr val="FFFFFF"/>
                  </a:outerShdw>
                </a:effectLst>
              </a:rPr>
              <a:t>identifiers that enable a </a:t>
            </a:r>
            <a:r>
              <a:rPr lang="en-US" u="sng" dirty="0" smtClean="0">
                <a:solidFill>
                  <a:srgbClr val="000000"/>
                </a:solidFill>
                <a:effectLst>
                  <a:outerShdw blurRad="38100" dist="38100" dir="2700000" algn="tl">
                    <a:srgbClr val="FFFFFF"/>
                  </a:outerShdw>
                </a:effectLst>
              </a:rPr>
              <a:t>dependent</a:t>
            </a:r>
            <a:r>
              <a:rPr lang="en-US" dirty="0" smtClean="0">
                <a:solidFill>
                  <a:srgbClr val="000000"/>
                </a:solidFill>
                <a:effectLst>
                  <a:outerShdw blurRad="38100" dist="38100" dir="2700000" algn="tl">
                    <a:srgbClr val="FFFFFF"/>
                  </a:outerShdw>
                </a:effectLst>
              </a:rPr>
              <a:t> relation (on the many side of a relationship) to refer to its </a:t>
            </a:r>
            <a:r>
              <a:rPr lang="en-US" u="sng" dirty="0" smtClean="0">
                <a:solidFill>
                  <a:srgbClr val="000000"/>
                </a:solidFill>
                <a:effectLst>
                  <a:outerShdw blurRad="38100" dist="38100" dir="2700000" algn="tl">
                    <a:srgbClr val="FFFFFF"/>
                  </a:outerShdw>
                </a:effectLst>
              </a:rPr>
              <a:t>parent</a:t>
            </a:r>
            <a:r>
              <a:rPr lang="en-US" dirty="0" smtClean="0">
                <a:solidFill>
                  <a:srgbClr val="000000"/>
                </a:solidFill>
                <a:effectLst>
                  <a:outerShdw blurRad="38100" dist="38100" dir="2700000" algn="tl">
                    <a:srgbClr val="FFFFFF"/>
                  </a:outerShdw>
                </a:effectLst>
              </a:rPr>
              <a:t> relation (on the one side of the relationship).</a:t>
            </a:r>
          </a:p>
          <a:p>
            <a:pPr lvl="1" eaLnBrk="1" fontAlgn="auto" hangingPunct="1">
              <a:spcBef>
                <a:spcPts val="600"/>
              </a:spcBef>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a:p>
            <a:pPr eaLnBrk="1" fontAlgn="auto" hangingPunct="1">
              <a:spcBef>
                <a:spcPts val="600"/>
              </a:spcBef>
              <a:spcAft>
                <a:spcPts val="0"/>
              </a:spcAft>
              <a:buFont typeface="Wingdings 2"/>
              <a:buChar char=""/>
              <a:defRPr/>
            </a:pPr>
            <a:r>
              <a:rPr lang="en-US" sz="2800" dirty="0" smtClean="0">
                <a:solidFill>
                  <a:srgbClr val="000000"/>
                </a:solidFill>
                <a:effectLst>
                  <a:outerShdw blurRad="38100" dist="38100" dir="2700000" algn="tl">
                    <a:srgbClr val="FFFFFF"/>
                  </a:outerShdw>
                </a:effectLst>
              </a:rPr>
              <a:t>Keys can be </a:t>
            </a:r>
            <a:r>
              <a:rPr lang="en-US" sz="2800" b="1" i="1" dirty="0" smtClean="0">
                <a:solidFill>
                  <a:srgbClr val="000000"/>
                </a:solidFill>
                <a:effectLst>
                  <a:outerShdw blurRad="38100" dist="38100" dir="2700000" algn="tl">
                    <a:srgbClr val="FFFFFF"/>
                  </a:outerShdw>
                </a:effectLst>
              </a:rPr>
              <a:t>simple</a:t>
            </a:r>
            <a:r>
              <a:rPr lang="en-US" sz="2800" dirty="0" smtClean="0">
                <a:solidFill>
                  <a:srgbClr val="000000"/>
                </a:solidFill>
                <a:effectLst>
                  <a:outerShdw blurRad="38100" dist="38100" dir="2700000" algn="tl">
                    <a:srgbClr val="FFFFFF"/>
                  </a:outerShdw>
                </a:effectLst>
              </a:rPr>
              <a:t> (a single field) or </a:t>
            </a:r>
            <a:r>
              <a:rPr lang="en-US" sz="2800" b="1" i="1" dirty="0" smtClean="0">
                <a:solidFill>
                  <a:srgbClr val="000000"/>
                </a:solidFill>
                <a:effectLst>
                  <a:outerShdw blurRad="38100" dist="38100" dir="2700000" algn="tl">
                    <a:srgbClr val="FFFFFF"/>
                  </a:outerShdw>
                </a:effectLst>
              </a:rPr>
              <a:t>composite</a:t>
            </a:r>
            <a:r>
              <a:rPr lang="en-US" sz="2800" dirty="0" smtClean="0">
                <a:solidFill>
                  <a:srgbClr val="000000"/>
                </a:solidFill>
                <a:effectLst>
                  <a:outerShdw blurRad="38100" dist="38100" dir="2700000" algn="tl">
                    <a:srgbClr val="FFFFFF"/>
                  </a:outerShdw>
                </a:effectLst>
              </a:rPr>
              <a:t> (more than one field).</a:t>
            </a:r>
          </a:p>
          <a:p>
            <a:pPr eaLnBrk="1" fontAlgn="auto" hangingPunct="1">
              <a:spcBef>
                <a:spcPts val="600"/>
              </a:spcBef>
              <a:spcAft>
                <a:spcPts val="0"/>
              </a:spcAft>
              <a:buFont typeface="Wingdings 2"/>
              <a:buChar char=""/>
              <a:defRPr/>
            </a:pPr>
            <a:r>
              <a:rPr lang="en-US" sz="2800" dirty="0" smtClean="0">
                <a:solidFill>
                  <a:srgbClr val="000000"/>
                </a:solidFill>
                <a:effectLst>
                  <a:outerShdw blurRad="38100" dist="38100" dir="2700000" algn="tl">
                    <a:srgbClr val="FFFFFF"/>
                  </a:outerShdw>
                </a:effectLst>
              </a:rPr>
              <a:t>Keys usually are used as indexes to speed up the response to user queries (more on this in Chapter 5).</a:t>
            </a:r>
            <a:endParaRPr lang="en-US" sz="3300" dirty="0" smtClean="0">
              <a:solidFill>
                <a:srgbClr val="000000"/>
              </a:solidFill>
              <a:effectLst>
                <a:outerShdw blurRad="38100" dist="38100" dir="2700000" algn="tl">
                  <a:srgbClr val="FFFFFF"/>
                </a:outerShdw>
              </a:effectLst>
            </a:endParaRPr>
          </a:p>
        </p:txBody>
      </p:sp>
      <p:graphicFrame>
        <p:nvGraphicFramePr>
          <p:cNvPr id="1026" name="Object 4">
            <a:hlinkClick r:id="" action="ppaction://ole?verb=0"/>
          </p:cNvPr>
          <p:cNvGraphicFramePr>
            <a:graphicFrameLocks/>
          </p:cNvGraphicFramePr>
          <p:nvPr/>
        </p:nvGraphicFramePr>
        <p:xfrm>
          <a:off x="6934200" y="381000"/>
          <a:ext cx="1738313" cy="1295400"/>
        </p:xfrm>
        <a:graphic>
          <a:graphicData uri="http://schemas.openxmlformats.org/presentationml/2006/ole">
            <mc:AlternateContent xmlns:mc="http://schemas.openxmlformats.org/markup-compatibility/2006">
              <mc:Choice xmlns:v="urn:schemas-microsoft-com:vml" Requires="v">
                <p:oleObj spid="_x0000_s1246" name="Microsoft ClipArt Gallery" r:id="rId4" imgW="3344863" imgH="2476500" progId="">
                  <p:embed/>
                </p:oleObj>
              </mc:Choice>
              <mc:Fallback>
                <p:oleObj name="Microsoft ClipArt Gallery" r:id="rId4" imgW="3344863" imgH="2476500" progId="">
                  <p:embed/>
                  <p:pic>
                    <p:nvPicPr>
                      <p:cNvPr id="0" name="Picture 21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381000"/>
                        <a:ext cx="173831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7312" y="1361125"/>
            <a:ext cx="8922119" cy="3215638"/>
          </a:xfrm>
          <a:prstGeom prst="rect">
            <a:avLst/>
          </a:prstGeom>
        </p:spPr>
      </p:pic>
      <p:sp>
        <p:nvSpPr>
          <p:cNvPr id="62468" name="Text Box 22"/>
          <p:cNvSpPr txBox="1">
            <a:spLocks noChangeArrowheads="1"/>
          </p:cNvSpPr>
          <p:nvPr/>
        </p:nvSpPr>
        <p:spPr bwMode="auto">
          <a:xfrm>
            <a:off x="1447800" y="5133975"/>
            <a:ext cx="6096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a:solidFill>
                  <a:srgbClr val="990000"/>
                </a:solidFill>
                <a:latin typeface="Times New Roman" pitchFamily="18" charset="0"/>
              </a:rPr>
              <a:t>Partial dependencies are removed, but there are still transitive dependencies</a:t>
            </a:r>
          </a:p>
        </p:txBody>
      </p:sp>
      <p:sp>
        <p:nvSpPr>
          <p:cNvPr id="228380" name="Rectangle 28"/>
          <p:cNvSpPr>
            <a:spLocks noChangeArrowheads="1"/>
          </p:cNvSpPr>
          <p:nvPr/>
        </p:nvSpPr>
        <p:spPr bwMode="auto">
          <a:xfrm>
            <a:off x="6630988" y="3930650"/>
            <a:ext cx="2297112" cy="646113"/>
          </a:xfrm>
          <a:prstGeom prst="rect">
            <a:avLst/>
          </a:prstGeom>
          <a:noFill/>
          <a:ln w="12700">
            <a:noFill/>
            <a:miter lim="800000"/>
            <a:headEnd/>
            <a:tailEnd/>
          </a:ln>
          <a:effectLst/>
        </p:spPr>
        <p:txBody>
          <a:bodyPr>
            <a:spAutoFit/>
          </a:bodyPr>
          <a:lstStyle/>
          <a:p>
            <a:pPr>
              <a:defRPr/>
            </a:pPr>
            <a:r>
              <a:rPr lang="en-US" dirty="0">
                <a:solidFill>
                  <a:srgbClr val="C00000"/>
                </a:solidFill>
                <a:effectLst>
                  <a:outerShdw blurRad="38100" dist="38100" dir="2700000" algn="tl">
                    <a:srgbClr val="FFFFFF"/>
                  </a:outerShdw>
                </a:effectLst>
                <a:cs typeface="Arial" charset="0"/>
              </a:rPr>
              <a:t>Getting it into Second Normal Form</a:t>
            </a:r>
          </a:p>
        </p:txBody>
      </p:sp>
      <p:sp>
        <p:nvSpPr>
          <p:cNvPr id="62470" name="Text Box 29"/>
          <p:cNvSpPr txBox="1">
            <a:spLocks noChangeArrowheads="1"/>
          </p:cNvSpPr>
          <p:nvPr/>
        </p:nvSpPr>
        <p:spPr bwMode="auto">
          <a:xfrm>
            <a:off x="685800" y="609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4-28 Removing partial dependencies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58245" y="1154313"/>
            <a:ext cx="8762084" cy="2554802"/>
          </a:xfrm>
          <a:prstGeom prst="rect">
            <a:avLst/>
          </a:prstGeom>
        </p:spPr>
      </p:pic>
      <p:sp>
        <p:nvSpPr>
          <p:cNvPr id="64516" name="Text Box 3"/>
          <p:cNvSpPr txBox="1">
            <a:spLocks noChangeArrowheads="1"/>
          </p:cNvSpPr>
          <p:nvPr/>
        </p:nvSpPr>
        <p:spPr bwMode="auto">
          <a:xfrm>
            <a:off x="258245" y="3709115"/>
            <a:ext cx="6096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990000"/>
                </a:solidFill>
                <a:latin typeface="Times New Roman" pitchFamily="18" charset="0"/>
              </a:rPr>
              <a:t>Transitive dependencies are removed.</a:t>
            </a:r>
          </a:p>
        </p:txBody>
      </p:sp>
      <p:sp>
        <p:nvSpPr>
          <p:cNvPr id="64517" name="Text Box 7"/>
          <p:cNvSpPr txBox="1">
            <a:spLocks noChangeArrowheads="1"/>
          </p:cNvSpPr>
          <p:nvPr/>
        </p:nvSpPr>
        <p:spPr bwMode="auto">
          <a:xfrm>
            <a:off x="685800" y="609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4-29 Removing partial dependencies</a:t>
            </a:r>
          </a:p>
        </p:txBody>
      </p:sp>
      <p:sp>
        <p:nvSpPr>
          <p:cNvPr id="246792" name="Rectangle 8"/>
          <p:cNvSpPr>
            <a:spLocks noChangeArrowheads="1"/>
          </p:cNvSpPr>
          <p:nvPr/>
        </p:nvSpPr>
        <p:spPr bwMode="auto">
          <a:xfrm>
            <a:off x="7081838" y="1896866"/>
            <a:ext cx="1860550" cy="915988"/>
          </a:xfrm>
          <a:prstGeom prst="rect">
            <a:avLst/>
          </a:prstGeom>
          <a:noFill/>
          <a:ln w="12700">
            <a:noFill/>
            <a:miter lim="800000"/>
            <a:headEnd/>
            <a:tailEnd/>
          </a:ln>
          <a:effectLst/>
        </p:spPr>
        <p:txBody>
          <a:bodyPr>
            <a:spAutoFit/>
          </a:bodyPr>
          <a:lstStyle/>
          <a:p>
            <a:pPr>
              <a:defRPr/>
            </a:pPr>
            <a:r>
              <a:rPr lang="en-US" dirty="0">
                <a:solidFill>
                  <a:srgbClr val="990000"/>
                </a:solidFill>
                <a:effectLst>
                  <a:outerShdw blurRad="38100" dist="38100" dir="2700000" algn="tl">
                    <a:srgbClr val="FFFFFF"/>
                  </a:outerShdw>
                </a:effectLst>
                <a:cs typeface="Arial" charset="0"/>
              </a:rPr>
              <a:t>Getting it into Third Normal Form</a:t>
            </a:r>
          </a:p>
        </p:txBody>
      </p:sp>
      <p:pic>
        <p:nvPicPr>
          <p:cNvPr id="3" name="Picture 2"/>
          <p:cNvPicPr>
            <a:picLocks noChangeAspect="1"/>
          </p:cNvPicPr>
          <p:nvPr/>
        </p:nvPicPr>
        <p:blipFill>
          <a:blip r:embed="rId4"/>
          <a:stretch>
            <a:fillRect/>
          </a:stretch>
        </p:blipFill>
        <p:spPr>
          <a:xfrm>
            <a:off x="5335431" y="4164916"/>
            <a:ext cx="3606957" cy="2218248"/>
          </a:xfrm>
          <a:prstGeom prst="rect">
            <a:avLst/>
          </a:prstGeom>
        </p:spPr>
      </p:pic>
      <p:sp>
        <p:nvSpPr>
          <p:cNvPr id="8" name="Rectangle 8"/>
          <p:cNvSpPr>
            <a:spLocks noChangeArrowheads="1"/>
          </p:cNvSpPr>
          <p:nvPr/>
        </p:nvSpPr>
        <p:spPr bwMode="auto">
          <a:xfrm>
            <a:off x="1298750" y="5063588"/>
            <a:ext cx="4014989" cy="1200329"/>
          </a:xfrm>
          <a:prstGeom prst="rect">
            <a:avLst/>
          </a:prstGeom>
          <a:noFill/>
          <a:ln w="12700">
            <a:noFill/>
            <a:miter lim="800000"/>
            <a:headEnd/>
            <a:tailEnd/>
          </a:ln>
          <a:effectLst/>
        </p:spPr>
        <p:txBody>
          <a:bodyPr wrap="square">
            <a:spAutoFit/>
          </a:bodyPr>
          <a:lstStyle/>
          <a:p>
            <a:pPr>
              <a:defRPr/>
            </a:pPr>
            <a:r>
              <a:rPr lang="en-US" dirty="0">
                <a:solidFill>
                  <a:srgbClr val="990000"/>
                </a:solidFill>
                <a:effectLst>
                  <a:outerShdw blurRad="38100" dist="38100" dir="2700000" algn="tl">
                    <a:srgbClr val="FFFFFF"/>
                  </a:outerShdw>
                </a:effectLst>
                <a:cs typeface="Arial" charset="0"/>
              </a:rPr>
              <a:t>Figure 4-30 shows the result of normalization, yielding four separate relations where initially there was only one.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04800" y="221526"/>
            <a:ext cx="8686800" cy="838200"/>
          </a:xfrm>
          <a:noFill/>
          <a:extLst>
            <a:ext uri="{909E8E84-426E-40DD-AFC4-6F175D3DCCD1}">
              <a14:hiddenFill xmlns:a14="http://schemas.microsoft.com/office/drawing/2010/main">
                <a:solidFill>
                  <a:srgbClr val="FFFFFF"/>
                </a:solidFill>
              </a14:hiddenFill>
            </a:ext>
          </a:extLst>
        </p:spPr>
        <p:txBody>
          <a:bodyPr/>
          <a:lstStyle/>
          <a:p>
            <a:r>
              <a:rPr lang="zh-TW" altLang="en-US" dirty="0" smtClean="0">
                <a:solidFill>
                  <a:srgbClr val="000000"/>
                </a:solidFill>
                <a:effectLst/>
                <a:ea typeface="新細明體" panose="02020500000000000000" pitchFamily="18" charset="-120"/>
              </a:rPr>
              <a:t>實務技巧</a:t>
            </a:r>
            <a:endParaRPr lang="zh-TW" altLang="en-US" dirty="0" smtClean="0">
              <a:solidFill>
                <a:srgbClr val="000000"/>
              </a:solidFill>
              <a:effectLst/>
              <a:ea typeface="新細明體" panose="02020500000000000000" pitchFamily="18" charset="-120"/>
            </a:endParaRPr>
          </a:p>
        </p:txBody>
      </p:sp>
      <p:sp>
        <p:nvSpPr>
          <p:cNvPr id="972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a:lnSpc>
                <a:spcPct val="150000"/>
              </a:lnSpc>
            </a:pPr>
            <a:r>
              <a:rPr lang="zh-TW" altLang="en-US" dirty="0" smtClean="0">
                <a:solidFill>
                  <a:srgbClr val="000000"/>
                </a:solidFill>
                <a:effectLst/>
                <a:ea typeface="新細明體" panose="02020500000000000000" pitchFamily="18" charset="-120"/>
              </a:rPr>
              <a:t>正規化</a:t>
            </a:r>
            <a:endParaRPr lang="en-US" altLang="zh-TW" dirty="0" smtClean="0">
              <a:solidFill>
                <a:srgbClr val="000000"/>
              </a:solidFill>
              <a:ea typeface="新細明體" panose="02020500000000000000" pitchFamily="18" charset="-120"/>
            </a:endParaRPr>
          </a:p>
          <a:p>
            <a:pPr lvl="1">
              <a:lnSpc>
                <a:spcPct val="150000"/>
              </a:lnSpc>
            </a:pPr>
            <a:r>
              <a:rPr lang="zh-TW" altLang="en-US" dirty="0" smtClean="0">
                <a:solidFill>
                  <a:srgbClr val="000000"/>
                </a:solidFill>
                <a:ea typeface="新細明體" panose="02020500000000000000" pitchFamily="18" charset="-120"/>
              </a:rPr>
              <a:t>優點：更新方便、不會</a:t>
            </a:r>
            <a:r>
              <a:rPr lang="zh-TW" altLang="en-US" dirty="0">
                <a:solidFill>
                  <a:srgbClr val="000000"/>
                </a:solidFill>
                <a:ea typeface="新細明體" panose="02020500000000000000" pitchFamily="18" charset="-120"/>
              </a:rPr>
              <a:t>有不一致的怪現象</a:t>
            </a:r>
          </a:p>
          <a:p>
            <a:pPr lvl="1">
              <a:lnSpc>
                <a:spcPct val="150000"/>
              </a:lnSpc>
            </a:pPr>
            <a:r>
              <a:rPr lang="zh-TW" altLang="en-US" dirty="0">
                <a:solidFill>
                  <a:srgbClr val="000000"/>
                </a:solidFill>
                <a:ea typeface="新細明體" panose="02020500000000000000" pitchFamily="18" charset="-120"/>
              </a:rPr>
              <a:t>只是</a:t>
            </a:r>
            <a:r>
              <a:rPr lang="zh-TW" altLang="en-US" dirty="0" smtClean="0">
                <a:solidFill>
                  <a:srgbClr val="000000"/>
                </a:solidFill>
                <a:effectLst/>
                <a:ea typeface="新細明體" panose="02020500000000000000" pitchFamily="18" charset="-120"/>
              </a:rPr>
              <a:t>之後跨表查詢需重新連接</a:t>
            </a:r>
            <a:r>
              <a:rPr lang="en-US" altLang="zh-TW" dirty="0" smtClean="0">
                <a:solidFill>
                  <a:srgbClr val="000000"/>
                </a:solidFill>
                <a:effectLst/>
                <a:ea typeface="新細明體" panose="02020500000000000000" pitchFamily="18" charset="-120"/>
              </a:rPr>
              <a:t> JOIN</a:t>
            </a:r>
            <a:r>
              <a:rPr lang="zh-TW" altLang="en-US" dirty="0" smtClean="0">
                <a:solidFill>
                  <a:srgbClr val="000000"/>
                </a:solidFill>
                <a:effectLst/>
                <a:ea typeface="新細明體" panose="02020500000000000000" pitchFamily="18" charset="-120"/>
              </a:rPr>
              <a:t>，效能會較差</a:t>
            </a:r>
            <a:endParaRPr lang="en-US" altLang="zh-TW" dirty="0" smtClean="0">
              <a:solidFill>
                <a:srgbClr val="000000"/>
              </a:solidFill>
              <a:effectLst/>
              <a:ea typeface="新細明體" panose="02020500000000000000" pitchFamily="18" charset="-120"/>
            </a:endParaRPr>
          </a:p>
          <a:p>
            <a:pPr lvl="2">
              <a:lnSpc>
                <a:spcPct val="150000"/>
              </a:lnSpc>
            </a:pPr>
            <a:r>
              <a:rPr lang="zh-TW" altLang="en-US" dirty="0" smtClean="0">
                <a:solidFill>
                  <a:srgbClr val="000000"/>
                </a:solidFill>
                <a:ea typeface="新細明體" panose="02020500000000000000" pitchFamily="18" charset="-120"/>
              </a:rPr>
              <a:t>主</a:t>
            </a:r>
            <a:r>
              <a:rPr lang="zh-TW" altLang="en-US" dirty="0">
                <a:solidFill>
                  <a:srgbClr val="000000"/>
                </a:solidFill>
                <a:ea typeface="新細明體" panose="02020500000000000000" pitchFamily="18" charset="-120"/>
              </a:rPr>
              <a:t>鍵</a:t>
            </a:r>
            <a:r>
              <a:rPr lang="zh-TW" altLang="en-US" dirty="0" smtClean="0">
                <a:solidFill>
                  <a:srgbClr val="000000"/>
                </a:solidFill>
                <a:ea typeface="新細明體" panose="02020500000000000000" pitchFamily="18" charset="-120"/>
              </a:rPr>
              <a:t>及外鍵要記得建</a:t>
            </a:r>
            <a:r>
              <a:rPr lang="zh-TW" altLang="en-US" dirty="0">
                <a:solidFill>
                  <a:srgbClr val="000000"/>
                </a:solidFill>
                <a:ea typeface="新細明體" panose="02020500000000000000" pitchFamily="18" charset="-120"/>
              </a:rPr>
              <a:t>索引</a:t>
            </a:r>
            <a:endParaRPr lang="en-US" altLang="zh-TW" dirty="0" smtClean="0">
              <a:solidFill>
                <a:srgbClr val="000000"/>
              </a:solidFill>
              <a:effectLst/>
              <a:ea typeface="新細明體" panose="02020500000000000000" pitchFamily="18" charset="-120"/>
            </a:endParaRPr>
          </a:p>
          <a:p>
            <a:pPr>
              <a:lnSpc>
                <a:spcPct val="150000"/>
              </a:lnSpc>
            </a:pPr>
            <a:r>
              <a:rPr lang="zh-TW" altLang="en-US" dirty="0" smtClean="0">
                <a:solidFill>
                  <a:srgbClr val="000000"/>
                </a:solidFill>
                <a:effectLst/>
                <a:ea typeface="新細明體" panose="02020500000000000000" pitchFamily="18" charset="-120"/>
              </a:rPr>
              <a:t>何時該切表格</a:t>
            </a:r>
          </a:p>
          <a:p>
            <a:pPr lvl="1">
              <a:lnSpc>
                <a:spcPct val="150000"/>
              </a:lnSpc>
            </a:pPr>
            <a:r>
              <a:rPr lang="zh-TW" altLang="en-US" dirty="0" smtClean="0">
                <a:solidFill>
                  <a:srgbClr val="000000"/>
                </a:solidFill>
                <a:effectLst/>
                <a:ea typeface="新細明體" panose="02020500000000000000" pitchFamily="18" charset="-120"/>
              </a:rPr>
              <a:t>「有些欄位是跟隨某個欄位的」</a:t>
            </a:r>
            <a:endParaRPr lang="zh-TW" altLang="en-US" dirty="0" smtClean="0">
              <a:solidFill>
                <a:srgbClr val="000000"/>
              </a:solidFill>
              <a:effectLst/>
              <a:ea typeface="新細明體" panose="02020500000000000000" pitchFamily="18" charset="-120"/>
            </a:endParaRPr>
          </a:p>
        </p:txBody>
      </p:sp>
    </p:spTree>
    <p:extLst>
      <p:ext uri="{BB962C8B-B14F-4D97-AF65-F5344CB8AC3E}">
        <p14:creationId xmlns:p14="http://schemas.microsoft.com/office/powerpoint/2010/main" val="22313517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0"/>
            <a:ext cx="8229600" cy="1185863"/>
          </a:xfrm>
          <a:noFill/>
          <a:extLst>
            <a:ext uri="{909E8E84-426E-40DD-AFC4-6F175D3DCCD1}">
              <a14:hiddenFill xmlns:a14="http://schemas.microsoft.com/office/drawing/2010/main">
                <a:solidFill>
                  <a:srgbClr val="FFFFFF"/>
                </a:solidFill>
              </a14:hiddenFill>
            </a:ext>
          </a:extLst>
        </p:spPr>
        <p:txBody>
          <a:bodyPr/>
          <a:lstStyle/>
          <a:p>
            <a:r>
              <a:rPr lang="zh-TW" altLang="en-US" smtClean="0">
                <a:solidFill>
                  <a:srgbClr val="000000"/>
                </a:solidFill>
                <a:effectLst/>
                <a:ea typeface="新細明體" panose="02020500000000000000" pitchFamily="18" charset="-120"/>
              </a:rPr>
              <a:t>練習範例</a:t>
            </a:r>
            <a:endParaRPr lang="zh-TW" altLang="en-US" smtClean="0">
              <a:solidFill>
                <a:srgbClr val="000000"/>
              </a:solidFill>
              <a:effectLst/>
              <a:ea typeface="新細明體" panose="02020500000000000000" pitchFamily="18" charset="-120"/>
            </a:endParaRPr>
          </a:p>
        </p:txBody>
      </p:sp>
      <p:sp>
        <p:nvSpPr>
          <p:cNvPr id="98307" name="Rectangle 3"/>
          <p:cNvSpPr>
            <a:spLocks noGrp="1" noChangeArrowheads="1"/>
          </p:cNvSpPr>
          <p:nvPr>
            <p:ph type="body" idx="1"/>
          </p:nvPr>
        </p:nvSpPr>
        <p:spPr>
          <a:xfrm>
            <a:off x="457200" y="1270000"/>
            <a:ext cx="8229600" cy="4826000"/>
          </a:xfrm>
          <a:noFill/>
          <a:extLst>
            <a:ext uri="{909E8E84-426E-40DD-AFC4-6F175D3DCCD1}">
              <a14:hiddenFill xmlns:a14="http://schemas.microsoft.com/office/drawing/2010/main">
                <a:solidFill>
                  <a:srgbClr val="FFFFFF"/>
                </a:solidFill>
              </a14:hiddenFill>
            </a:ext>
          </a:extLst>
        </p:spPr>
        <p:txBody>
          <a:bodyPr/>
          <a:lstStyle/>
          <a:p>
            <a:pPr>
              <a:lnSpc>
                <a:spcPct val="90000"/>
              </a:lnSpc>
            </a:pPr>
            <a:r>
              <a:rPr lang="zh-TW" altLang="en-US" dirty="0" smtClean="0">
                <a:solidFill>
                  <a:srgbClr val="000000"/>
                </a:solidFill>
                <a:effectLst/>
                <a:ea typeface="新細明體" panose="02020500000000000000" pitchFamily="18" charset="-120"/>
              </a:rPr>
              <a:t>大賣場的銷售紀錄表</a:t>
            </a:r>
          </a:p>
          <a:p>
            <a:pPr>
              <a:lnSpc>
                <a:spcPct val="90000"/>
              </a:lnSpc>
            </a:pPr>
            <a:endParaRPr lang="zh-TW" altLang="en-US" dirty="0" smtClean="0">
              <a:solidFill>
                <a:srgbClr val="000000"/>
              </a:solidFill>
              <a:effectLst/>
              <a:ea typeface="新細明體" panose="02020500000000000000" pitchFamily="18" charset="-120"/>
            </a:endParaRPr>
          </a:p>
          <a:p>
            <a:pPr>
              <a:lnSpc>
                <a:spcPct val="90000"/>
              </a:lnSpc>
            </a:pPr>
            <a:endParaRPr lang="zh-TW" altLang="en-US" dirty="0" smtClean="0">
              <a:solidFill>
                <a:srgbClr val="000000"/>
              </a:solidFill>
              <a:effectLst/>
              <a:ea typeface="新細明體" panose="02020500000000000000" pitchFamily="18" charset="-120"/>
            </a:endParaRPr>
          </a:p>
          <a:p>
            <a:pPr>
              <a:lnSpc>
                <a:spcPct val="90000"/>
              </a:lnSpc>
            </a:pPr>
            <a:endParaRPr lang="zh-TW" altLang="en-US" dirty="0" smtClean="0">
              <a:solidFill>
                <a:srgbClr val="000000"/>
              </a:solidFill>
              <a:effectLst/>
              <a:ea typeface="新細明體" panose="02020500000000000000" pitchFamily="18" charset="-120"/>
            </a:endParaRPr>
          </a:p>
          <a:p>
            <a:pPr>
              <a:lnSpc>
                <a:spcPct val="90000"/>
              </a:lnSpc>
            </a:pPr>
            <a:endParaRPr lang="zh-TW" altLang="en-US" dirty="0" smtClean="0">
              <a:solidFill>
                <a:srgbClr val="000000"/>
              </a:solidFill>
              <a:effectLst/>
              <a:ea typeface="新細明體" panose="02020500000000000000" pitchFamily="18" charset="-120"/>
            </a:endParaRPr>
          </a:p>
          <a:p>
            <a:pPr>
              <a:lnSpc>
                <a:spcPct val="90000"/>
              </a:lnSpc>
            </a:pPr>
            <a:endParaRPr lang="zh-TW" altLang="en-US" dirty="0" smtClean="0">
              <a:solidFill>
                <a:srgbClr val="000000"/>
              </a:solidFill>
              <a:effectLst/>
              <a:ea typeface="新細明體" panose="02020500000000000000" pitchFamily="18" charset="-120"/>
            </a:endParaRPr>
          </a:p>
          <a:p>
            <a:pPr>
              <a:lnSpc>
                <a:spcPct val="90000"/>
              </a:lnSpc>
            </a:pPr>
            <a:endParaRPr lang="zh-TW" altLang="en-US" dirty="0" smtClean="0">
              <a:solidFill>
                <a:srgbClr val="000000"/>
              </a:solidFill>
              <a:effectLst/>
              <a:ea typeface="新細明體" panose="02020500000000000000" pitchFamily="18" charset="-120"/>
            </a:endParaRPr>
          </a:p>
          <a:p>
            <a:pPr>
              <a:lnSpc>
                <a:spcPct val="90000"/>
              </a:lnSpc>
            </a:pPr>
            <a:r>
              <a:rPr lang="zh-TW" altLang="en-US" dirty="0" smtClean="0">
                <a:solidFill>
                  <a:srgbClr val="000000"/>
                </a:solidFill>
                <a:effectLst/>
                <a:ea typeface="新細明體" panose="02020500000000000000" pitchFamily="18" charset="-120"/>
              </a:rPr>
              <a:t>有哪些欄位彼此相依？</a:t>
            </a:r>
          </a:p>
          <a:p>
            <a:pPr>
              <a:lnSpc>
                <a:spcPct val="90000"/>
              </a:lnSpc>
            </a:pPr>
            <a:r>
              <a:rPr lang="zh-TW" altLang="en-US" dirty="0" smtClean="0">
                <a:solidFill>
                  <a:srgbClr val="000000"/>
                </a:solidFill>
                <a:effectLst/>
                <a:ea typeface="新細明體" panose="02020500000000000000" pitchFamily="18" charset="-120"/>
              </a:rPr>
              <a:t>只要留哪些必要欄位？</a:t>
            </a:r>
          </a:p>
          <a:p>
            <a:pPr>
              <a:lnSpc>
                <a:spcPct val="90000"/>
              </a:lnSpc>
            </a:pPr>
            <a:endParaRPr lang="en-US" altLang="zh-TW" dirty="0" smtClean="0">
              <a:solidFill>
                <a:srgbClr val="000000"/>
              </a:solidFill>
              <a:effectLst/>
              <a:ea typeface="新細明體" panose="02020500000000000000" pitchFamily="18" charset="-120"/>
            </a:endParaRPr>
          </a:p>
        </p:txBody>
      </p:sp>
      <p:pic>
        <p:nvPicPr>
          <p:cNvPr id="983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8175"/>
            <a:ext cx="91440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0660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565150" y="63500"/>
            <a:ext cx="6696075" cy="13716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Merging Relations</a:t>
            </a:r>
          </a:p>
        </p:txBody>
      </p:sp>
      <p:sp>
        <p:nvSpPr>
          <p:cNvPr id="247811" name="Rectangle 3"/>
          <p:cNvSpPr>
            <a:spLocks noGrp="1" noChangeArrowheads="1"/>
          </p:cNvSpPr>
          <p:nvPr>
            <p:ph idx="1"/>
          </p:nvPr>
        </p:nvSpPr>
        <p:spPr>
          <a:xfrm>
            <a:off x="457200" y="1403350"/>
            <a:ext cx="8229600" cy="5063438"/>
          </a:xfrm>
        </p:spPr>
        <p:txBody>
          <a:bodyPr>
            <a:noAutofit/>
          </a:bodyPr>
          <a:lstStyle/>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View Integration–Combining entities from multiple ER models into common </a:t>
            </a:r>
            <a:r>
              <a:rPr lang="en-US" sz="2800" dirty="0" smtClean="0">
                <a:solidFill>
                  <a:srgbClr val="000000"/>
                </a:solidFill>
                <a:effectLst>
                  <a:outerShdw blurRad="38100" dist="38100" dir="2700000" algn="tl">
                    <a:srgbClr val="FFFFFF"/>
                  </a:outerShdw>
                </a:effectLst>
              </a:rPr>
              <a:t>relations</a:t>
            </a:r>
          </a:p>
          <a:p>
            <a:pPr marL="0" indent="0" eaLnBrk="1" fontAlgn="auto" hangingPunct="1">
              <a:spcAft>
                <a:spcPts val="0"/>
              </a:spcAft>
              <a:buNone/>
              <a:defRPr/>
            </a:pPr>
            <a:r>
              <a:rPr lang="zh-TW" altLang="en-US" sz="2000" dirty="0" smtClean="0">
                <a:solidFill>
                  <a:srgbClr val="000000"/>
                </a:solidFill>
                <a:effectLst>
                  <a:outerShdw blurRad="38100" dist="38100" dir="2700000" algn="tl">
                    <a:srgbClr val="FFFFFF"/>
                  </a:outerShdw>
                </a:effectLst>
              </a:rPr>
              <a:t>      合併</a:t>
            </a:r>
            <a:r>
              <a:rPr lang="zh-TW" altLang="en-US" sz="2000" dirty="0">
                <a:solidFill>
                  <a:srgbClr val="000000"/>
                </a:solidFill>
                <a:effectLst>
                  <a:outerShdw blurRad="38100" dist="38100" dir="2700000" algn="tl">
                    <a:srgbClr val="FFFFFF"/>
                  </a:outerShdw>
                </a:effectLst>
              </a:rPr>
              <a:t>多個</a:t>
            </a:r>
            <a:r>
              <a:rPr lang="en-US" altLang="zh-TW" sz="2000" dirty="0">
                <a:solidFill>
                  <a:srgbClr val="000000"/>
                </a:solidFill>
                <a:effectLst>
                  <a:outerShdw blurRad="38100" dist="38100" dir="2700000" algn="tl">
                    <a:srgbClr val="FFFFFF"/>
                  </a:outerShdw>
                </a:effectLst>
              </a:rPr>
              <a:t>E-R models</a:t>
            </a:r>
            <a:r>
              <a:rPr lang="zh-TW" altLang="en-US" sz="2000" dirty="0">
                <a:solidFill>
                  <a:srgbClr val="000000"/>
                </a:solidFill>
                <a:effectLst>
                  <a:outerShdw blurRad="38100" dist="38100" dir="2700000" algn="tl">
                    <a:srgbClr val="FFFFFF"/>
                  </a:outerShdw>
                </a:effectLst>
              </a:rPr>
              <a:t>成一組</a:t>
            </a:r>
            <a:r>
              <a:rPr lang="zh-TW" altLang="en-US" sz="2000" dirty="0" smtClean="0">
                <a:solidFill>
                  <a:srgbClr val="000000"/>
                </a:solidFill>
                <a:effectLst>
                  <a:outerShdw blurRad="38100" dist="38100" dir="2700000" algn="tl">
                    <a:srgbClr val="FFFFFF"/>
                  </a:outerShdw>
                </a:effectLst>
              </a:rPr>
              <a:t>表格</a:t>
            </a:r>
            <a:endParaRPr lang="en-US" sz="28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2800" dirty="0" smtClean="0">
                <a:solidFill>
                  <a:srgbClr val="000000"/>
                </a:solidFill>
                <a:effectLst>
                  <a:outerShdw blurRad="38100" dist="38100" dir="2700000" algn="tl">
                    <a:srgbClr val="FFFFFF"/>
                  </a:outerShdw>
                </a:effectLst>
              </a:rPr>
              <a:t>Issues to watch out for when merging entities from different ER models</a:t>
            </a:r>
            <a:r>
              <a:rPr lang="en-US" sz="2800" dirty="0" smtClean="0">
                <a:solidFill>
                  <a:srgbClr val="000000"/>
                </a:solidFill>
                <a:effectLst>
                  <a:outerShdw blurRad="38100" dist="38100" dir="2700000" algn="tl">
                    <a:srgbClr val="FFFFFF"/>
                  </a:outerShdw>
                </a:effectLst>
              </a:rPr>
              <a:t>:</a:t>
            </a:r>
            <a:r>
              <a:rPr lang="zh-TW" altLang="en-US" sz="2800" dirty="0" smtClean="0">
                <a:solidFill>
                  <a:srgbClr val="000000"/>
                </a:solidFill>
                <a:effectLst>
                  <a:outerShdw blurRad="38100" dist="38100" dir="2700000" algn="tl">
                    <a:srgbClr val="FFFFFF"/>
                  </a:outerShdw>
                </a:effectLst>
              </a:rPr>
              <a:t> </a:t>
            </a:r>
            <a:r>
              <a:rPr lang="zh-TW" altLang="en-US" sz="2000" dirty="0" smtClean="0">
                <a:solidFill>
                  <a:srgbClr val="000000"/>
                </a:solidFill>
                <a:effectLst>
                  <a:outerShdw blurRad="38100" dist="38100" dir="2700000" algn="tl">
                    <a:srgbClr val="FFFFFF"/>
                  </a:outerShdw>
                </a:effectLst>
              </a:rPr>
              <a:t>合併要注意的事</a:t>
            </a:r>
            <a:endParaRPr lang="en-US" sz="2800" dirty="0" smtClean="0">
              <a:solidFill>
                <a:srgbClr val="000000"/>
              </a:solidFill>
              <a:effectLst>
                <a:outerShdw blurRad="38100" dist="38100" dir="2700000" algn="tl">
                  <a:srgbClr val="FFFFFF"/>
                </a:outerShdw>
              </a:effectLst>
            </a:endParaRPr>
          </a:p>
          <a:p>
            <a:pPr lvl="1"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Synonyms </a:t>
            </a:r>
            <a:r>
              <a:rPr lang="zh-TW" altLang="en-US" sz="2400" dirty="0">
                <a:solidFill>
                  <a:srgbClr val="000000"/>
                </a:solidFill>
                <a:effectLst>
                  <a:outerShdw blurRad="38100" dist="38100" dir="2700000" algn="tl">
                    <a:srgbClr val="FFFFFF"/>
                  </a:outerShdw>
                </a:effectLst>
              </a:rPr>
              <a:t>異</a:t>
            </a:r>
            <a:r>
              <a:rPr lang="zh-TW" altLang="en-US" sz="2400" dirty="0" smtClean="0">
                <a:solidFill>
                  <a:srgbClr val="000000"/>
                </a:solidFill>
                <a:effectLst>
                  <a:outerShdw blurRad="38100" dist="38100" dir="2700000" algn="tl">
                    <a:srgbClr val="FFFFFF"/>
                  </a:outerShdw>
                </a:effectLst>
              </a:rPr>
              <a:t>名同義詞</a:t>
            </a:r>
            <a:r>
              <a:rPr lang="zh-TW" altLang="en-US" sz="2400" dirty="0">
                <a:solidFill>
                  <a:srgbClr val="000000"/>
                </a:solidFill>
                <a:effectLst>
                  <a:outerShdw blurRad="38100" dist="38100" dir="2700000" algn="tl">
                    <a:srgbClr val="FFFFFF"/>
                  </a:outerShdw>
                </a:effectLst>
              </a:rPr>
              <a:t> </a:t>
            </a:r>
            <a:r>
              <a:rPr lang="en-US" sz="2400" dirty="0" smtClean="0">
                <a:solidFill>
                  <a:srgbClr val="000000"/>
                </a:solidFill>
                <a:effectLst>
                  <a:outerShdw blurRad="38100" dist="38100" dir="2700000" algn="tl">
                    <a:srgbClr val="FFFFFF"/>
                  </a:outerShdw>
                </a:effectLst>
              </a:rPr>
              <a:t>two </a:t>
            </a:r>
            <a:r>
              <a:rPr lang="en-US" sz="2400" dirty="0" smtClean="0">
                <a:solidFill>
                  <a:srgbClr val="000000"/>
                </a:solidFill>
                <a:effectLst>
                  <a:outerShdw blurRad="38100" dist="38100" dir="2700000" algn="tl">
                    <a:srgbClr val="FFFFFF"/>
                  </a:outerShdw>
                </a:effectLst>
              </a:rPr>
              <a:t>or more attributes with different names but same </a:t>
            </a:r>
            <a:r>
              <a:rPr lang="en-US" sz="2400" dirty="0" smtClean="0">
                <a:solidFill>
                  <a:srgbClr val="000000"/>
                </a:solidFill>
                <a:effectLst>
                  <a:outerShdw blurRad="38100" dist="38100" dir="2700000" algn="tl">
                    <a:srgbClr val="FFFFFF"/>
                  </a:outerShdw>
                </a:effectLst>
              </a:rPr>
              <a:t>meaning.</a:t>
            </a:r>
            <a:r>
              <a:rPr lang="zh-TW" altLang="en-US" sz="2400" dirty="0" smtClean="0">
                <a:solidFill>
                  <a:srgbClr val="000000"/>
                </a:solidFill>
                <a:effectLst>
                  <a:outerShdw blurRad="38100" dist="38100" dir="2700000" algn="tl">
                    <a:srgbClr val="FFFFFF"/>
                  </a:outerShdw>
                </a:effectLst>
              </a:rPr>
              <a:t> </a:t>
            </a:r>
            <a:r>
              <a:rPr lang="en-US" altLang="zh-TW" sz="2400" dirty="0" smtClean="0">
                <a:solidFill>
                  <a:srgbClr val="000000"/>
                </a:solidFill>
                <a:effectLst>
                  <a:outerShdw blurRad="38100" dist="38100" dir="2700000" algn="tl">
                    <a:srgbClr val="FFFFFF"/>
                  </a:outerShdw>
                </a:effectLst>
              </a:rPr>
              <a:t>Ex. Author, Creator</a:t>
            </a:r>
            <a:endParaRPr lang="en-US" sz="2400" dirty="0" smtClean="0">
              <a:solidFill>
                <a:srgbClr val="000000"/>
              </a:solidFill>
              <a:effectLst>
                <a:outerShdw blurRad="38100" dist="38100" dir="2700000" algn="tl">
                  <a:srgbClr val="FFFFFF"/>
                </a:outerShdw>
              </a:effectLst>
            </a:endParaRPr>
          </a:p>
          <a:p>
            <a:pPr lvl="1"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Homonyms </a:t>
            </a:r>
            <a:r>
              <a:rPr lang="zh-TW" altLang="en-US" sz="2400" dirty="0" smtClean="0">
                <a:solidFill>
                  <a:srgbClr val="000000"/>
                </a:solidFill>
                <a:effectLst>
                  <a:outerShdw blurRad="38100" dist="38100" dir="2700000" algn="tl">
                    <a:srgbClr val="FFFFFF"/>
                  </a:outerShdw>
                </a:effectLst>
              </a:rPr>
              <a:t>同名異義詞 </a:t>
            </a:r>
            <a:r>
              <a:rPr lang="en-US" sz="2400" dirty="0" smtClean="0">
                <a:solidFill>
                  <a:srgbClr val="000000"/>
                </a:solidFill>
                <a:effectLst>
                  <a:outerShdw blurRad="38100" dist="38100" dir="2700000" algn="tl">
                    <a:srgbClr val="FFFFFF"/>
                  </a:outerShdw>
                </a:effectLst>
              </a:rPr>
              <a:t>attributes </a:t>
            </a:r>
            <a:r>
              <a:rPr lang="en-US" sz="2400" dirty="0" smtClean="0">
                <a:solidFill>
                  <a:srgbClr val="000000"/>
                </a:solidFill>
                <a:effectLst>
                  <a:outerShdw blurRad="38100" dist="38100" dir="2700000" algn="tl">
                    <a:srgbClr val="FFFFFF"/>
                  </a:outerShdw>
                </a:effectLst>
              </a:rPr>
              <a:t>with same name but different </a:t>
            </a:r>
            <a:r>
              <a:rPr lang="en-US" sz="2400" dirty="0" smtClean="0">
                <a:solidFill>
                  <a:srgbClr val="000000"/>
                </a:solidFill>
                <a:effectLst>
                  <a:outerShdw blurRad="38100" dist="38100" dir="2700000" algn="tl">
                    <a:srgbClr val="FFFFFF"/>
                  </a:outerShdw>
                </a:effectLst>
              </a:rPr>
              <a:t>meanings. Ex. Price (unit price or total price?)</a:t>
            </a:r>
            <a:endParaRPr lang="en-US" sz="2400" dirty="0" smtClean="0">
              <a:solidFill>
                <a:srgbClr val="000000"/>
              </a:solidFill>
              <a:effectLst>
                <a:outerShdw blurRad="38100" dist="38100" dir="2700000" algn="tl">
                  <a:srgbClr val="FFFFFF"/>
                </a:outerShdw>
              </a:effectLst>
            </a:endParaRPr>
          </a:p>
          <a:p>
            <a:pPr lvl="1"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Transitive dependencies–even if relations are in 3NF prior to merging, they may not be after </a:t>
            </a:r>
            <a:r>
              <a:rPr lang="en-US" sz="2400" dirty="0" smtClean="0">
                <a:solidFill>
                  <a:srgbClr val="000000"/>
                </a:solidFill>
                <a:effectLst>
                  <a:outerShdw blurRad="38100" dist="38100" dir="2700000" algn="tl">
                    <a:srgbClr val="FFFFFF"/>
                  </a:outerShdw>
                </a:effectLst>
              </a:rPr>
              <a:t>merging </a:t>
            </a:r>
            <a:r>
              <a:rPr lang="zh-TW" altLang="en-US" sz="2400" dirty="0" smtClean="0">
                <a:solidFill>
                  <a:srgbClr val="000000"/>
                </a:solidFill>
                <a:effectLst>
                  <a:outerShdw blurRad="38100" dist="38100" dir="2700000" algn="tl">
                    <a:srgbClr val="FFFFFF"/>
                  </a:outerShdw>
                </a:effectLst>
              </a:rPr>
              <a:t>合併之後要再檢查第三正規化</a:t>
            </a:r>
            <a:endParaRPr lang="en-US" sz="2400" dirty="0" smtClean="0">
              <a:solidFill>
                <a:srgbClr val="000000"/>
              </a:solidFill>
              <a:effectLst>
                <a:outerShdw blurRad="38100" dist="38100" dir="2700000" algn="tl">
                  <a:srgbClr val="FFFFFF"/>
                </a:outerShdw>
              </a:effectLst>
            </a:endParaRPr>
          </a:p>
          <a:p>
            <a:pPr lvl="1" eaLnBrk="1" fontAlgn="auto" hangingPunct="1">
              <a:spcAft>
                <a:spcPts val="0"/>
              </a:spcAft>
              <a:buFont typeface="Wingdings 2"/>
              <a:buChar char=""/>
              <a:defRPr/>
            </a:pPr>
            <a:endParaRPr lang="en-US" sz="2400"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457200" y="76200"/>
            <a:ext cx="8229600" cy="1371600"/>
          </a:xfrm>
        </p:spPr>
        <p:txBody>
          <a:bodyPr/>
          <a:lstStyle/>
          <a:p>
            <a:pPr eaLnBrk="1" hangingPunct="1">
              <a:defRPr/>
            </a:pPr>
            <a:r>
              <a:rPr lang="en-US" smtClean="0">
                <a:solidFill>
                  <a:srgbClr val="000000"/>
                </a:solidFill>
                <a:effectLst>
                  <a:outerShdw blurRad="38100" dist="38100" dir="2700000" algn="tl">
                    <a:srgbClr val="FFFFFF"/>
                  </a:outerShdw>
                </a:effectLst>
              </a:rPr>
              <a:t>Enterprise Keys</a:t>
            </a:r>
          </a:p>
        </p:txBody>
      </p:sp>
      <p:sp>
        <p:nvSpPr>
          <p:cNvPr id="249859" name="Rectangle 3"/>
          <p:cNvSpPr>
            <a:spLocks noGrp="1" noChangeArrowheads="1"/>
          </p:cNvSpPr>
          <p:nvPr>
            <p:ph type="body" idx="1"/>
          </p:nvPr>
        </p:nvSpPr>
        <p:spPr>
          <a:xfrm>
            <a:off x="457200" y="1752600"/>
            <a:ext cx="8229600" cy="1905000"/>
          </a:xfrm>
        </p:spPr>
        <p:txBody>
          <a:bodyPr/>
          <a:lstStyle/>
          <a:p>
            <a:pPr eaLnBrk="1" hangingPunct="1">
              <a:lnSpc>
                <a:spcPct val="90000"/>
              </a:lnSpc>
              <a:defRPr/>
            </a:pPr>
            <a:r>
              <a:rPr lang="en-US" altLang="zh-TW" smtClean="0">
                <a:solidFill>
                  <a:srgbClr val="000000"/>
                </a:solidFill>
                <a:effectLst>
                  <a:outerShdw blurRad="38100" dist="38100" dir="2700000" algn="tl">
                    <a:srgbClr val="FFFFFF"/>
                  </a:outerShdw>
                </a:effectLst>
                <a:ea typeface="新細明體" pitchFamily="18" charset="-120"/>
              </a:rPr>
              <a:t>Primary keys that are unique in the whole database, not just within a single relation </a:t>
            </a:r>
            <a:r>
              <a:rPr lang="zh-TW" altLang="en-US" smtClean="0">
                <a:solidFill>
                  <a:srgbClr val="000000"/>
                </a:solidFill>
                <a:effectLst>
                  <a:outerShdw blurRad="38100" dist="38100" dir="2700000" algn="tl">
                    <a:srgbClr val="FFFFFF"/>
                  </a:outerShdw>
                </a:effectLst>
                <a:ea typeface="新細明體" pitchFamily="18" charset="-120"/>
              </a:rPr>
              <a:t>整個資料庫內都可用的主鍵</a:t>
            </a:r>
          </a:p>
          <a:p>
            <a:pPr eaLnBrk="1" hangingPunct="1">
              <a:lnSpc>
                <a:spcPct val="90000"/>
              </a:lnSpc>
              <a:defRPr/>
            </a:pPr>
            <a:r>
              <a:rPr lang="en-US" altLang="zh-TW" smtClean="0">
                <a:solidFill>
                  <a:srgbClr val="000000"/>
                </a:solidFill>
                <a:effectLst>
                  <a:outerShdw blurRad="38100" dist="38100" dir="2700000" algn="tl">
                    <a:srgbClr val="FFFFFF"/>
                  </a:outerShdw>
                </a:effectLst>
                <a:ea typeface="新細明體" pitchFamily="18" charset="-120"/>
              </a:rPr>
              <a:t>Corresponds with the concept of an object ID in object-oriented systems</a:t>
            </a:r>
          </a:p>
          <a:p>
            <a:pPr eaLnBrk="1" hangingPunct="1">
              <a:lnSpc>
                <a:spcPct val="90000"/>
              </a:lnSpc>
              <a:defRPr/>
            </a:pPr>
            <a:endParaRPr lang="zh-TW" altLang="en-US" smtClean="0">
              <a:solidFill>
                <a:srgbClr val="000000"/>
              </a:solidFill>
              <a:effectLst>
                <a:outerShdw blurRad="38100" dist="38100" dir="2700000" algn="tl">
                  <a:srgbClr val="FFFFFF"/>
                </a:outerShdw>
              </a:effectLst>
              <a:ea typeface="新細明體" pitchFamily="18" charset="-120"/>
            </a:endParaRPr>
          </a:p>
        </p:txBody>
      </p:sp>
    </p:spTree>
    <p:extLst>
      <p:ext uri="{BB962C8B-B14F-4D97-AF65-F5344CB8AC3E}">
        <p14:creationId xmlns:p14="http://schemas.microsoft.com/office/powerpoint/2010/main" val="26161278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8"/>
          <p:cNvSpPr txBox="1">
            <a:spLocks noChangeArrowheads="1"/>
          </p:cNvSpPr>
          <p:nvPr/>
        </p:nvSpPr>
        <p:spPr bwMode="auto">
          <a:xfrm>
            <a:off x="555625" y="246063"/>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4-31 Enterprise keys</a:t>
            </a:r>
          </a:p>
        </p:txBody>
      </p:sp>
      <p:sp>
        <p:nvSpPr>
          <p:cNvPr id="67588" name="Text Box 11"/>
          <p:cNvSpPr txBox="1">
            <a:spLocks noChangeArrowheads="1"/>
          </p:cNvSpPr>
          <p:nvPr/>
        </p:nvSpPr>
        <p:spPr bwMode="auto">
          <a:xfrm>
            <a:off x="6346825" y="923925"/>
            <a:ext cx="2667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a) Relations with enterprise key</a:t>
            </a:r>
          </a:p>
        </p:txBody>
      </p:sp>
      <p:sp>
        <p:nvSpPr>
          <p:cNvPr id="67589" name="Text Box 12"/>
          <p:cNvSpPr txBox="1">
            <a:spLocks noChangeArrowheads="1"/>
          </p:cNvSpPr>
          <p:nvPr/>
        </p:nvSpPr>
        <p:spPr bwMode="auto">
          <a:xfrm>
            <a:off x="271463" y="3325813"/>
            <a:ext cx="17319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b) Sample data with enterprise key</a:t>
            </a:r>
          </a:p>
        </p:txBody>
      </p:sp>
      <p:pic>
        <p:nvPicPr>
          <p:cNvPr id="3" name="Picture 2"/>
          <p:cNvPicPr>
            <a:picLocks noChangeAspect="1"/>
          </p:cNvPicPr>
          <p:nvPr/>
        </p:nvPicPr>
        <p:blipFill>
          <a:blip r:embed="rId3"/>
          <a:stretch>
            <a:fillRect/>
          </a:stretch>
        </p:blipFill>
        <p:spPr>
          <a:xfrm>
            <a:off x="271463" y="879582"/>
            <a:ext cx="5845004" cy="1206286"/>
          </a:xfrm>
          <a:prstGeom prst="rect">
            <a:avLst/>
          </a:prstGeom>
        </p:spPr>
      </p:pic>
      <p:pic>
        <p:nvPicPr>
          <p:cNvPr id="4" name="Picture 3"/>
          <p:cNvPicPr>
            <a:picLocks noChangeAspect="1"/>
          </p:cNvPicPr>
          <p:nvPr/>
        </p:nvPicPr>
        <p:blipFill>
          <a:blip r:embed="rId4"/>
          <a:stretch>
            <a:fillRect/>
          </a:stretch>
        </p:blipFill>
        <p:spPr>
          <a:xfrm>
            <a:off x="2042062" y="2762987"/>
            <a:ext cx="6781800" cy="349567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73774" y="855026"/>
            <a:ext cx="8852264" cy="5391228"/>
          </a:xfrm>
          <a:prstGeom prst="rect">
            <a:avLst/>
          </a:prstGeom>
        </p:spPr>
      </p:pic>
      <p:grpSp>
        <p:nvGrpSpPr>
          <p:cNvPr id="16388" name="Group 19"/>
          <p:cNvGrpSpPr>
            <a:grpSpLocks/>
          </p:cNvGrpSpPr>
          <p:nvPr/>
        </p:nvGrpSpPr>
        <p:grpSpPr bwMode="auto">
          <a:xfrm>
            <a:off x="88674" y="1299447"/>
            <a:ext cx="5421313" cy="1171575"/>
            <a:chOff x="384" y="820"/>
            <a:chExt cx="3415" cy="738"/>
          </a:xfrm>
        </p:grpSpPr>
        <p:sp>
          <p:nvSpPr>
            <p:cNvPr id="16401" name="Oval 6"/>
            <p:cNvSpPr>
              <a:spLocks noChangeArrowheads="1"/>
            </p:cNvSpPr>
            <p:nvPr/>
          </p:nvSpPr>
          <p:spPr bwMode="auto">
            <a:xfrm>
              <a:off x="384" y="820"/>
              <a:ext cx="822" cy="428"/>
            </a:xfrm>
            <a:prstGeom prst="ellipse">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grpSp>
          <p:nvGrpSpPr>
            <p:cNvPr id="16402" name="Group 7"/>
            <p:cNvGrpSpPr>
              <a:grpSpLocks/>
            </p:cNvGrpSpPr>
            <p:nvPr/>
          </p:nvGrpSpPr>
          <p:grpSpPr bwMode="auto">
            <a:xfrm>
              <a:off x="1064" y="1219"/>
              <a:ext cx="2735" cy="339"/>
              <a:chOff x="1099" y="1222"/>
              <a:chExt cx="2869" cy="395"/>
            </a:xfrm>
          </p:grpSpPr>
          <p:sp>
            <p:nvSpPr>
              <p:cNvPr id="16403" name="Line 8"/>
              <p:cNvSpPr>
                <a:spLocks noChangeShapeType="1"/>
              </p:cNvSpPr>
              <p:nvPr/>
            </p:nvSpPr>
            <p:spPr bwMode="auto">
              <a:xfrm flipH="1" flipV="1">
                <a:off x="1099" y="1222"/>
                <a:ext cx="1541" cy="218"/>
              </a:xfrm>
              <a:prstGeom prst="line">
                <a:avLst/>
              </a:prstGeom>
              <a:noFill/>
              <a:ln w="2857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404" name="Text Box 9"/>
              <p:cNvSpPr txBox="1">
                <a:spLocks noChangeArrowheads="1"/>
              </p:cNvSpPr>
              <p:nvPr/>
            </p:nvSpPr>
            <p:spPr bwMode="auto">
              <a:xfrm>
                <a:off x="2726" y="1259"/>
                <a:ext cx="124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a:solidFill>
                      <a:srgbClr val="990000"/>
                    </a:solidFill>
                    <a:latin typeface="Times New Roman" pitchFamily="18" charset="0"/>
                  </a:rPr>
                  <a:t>Primary Key</a:t>
                </a:r>
              </a:p>
            </p:txBody>
          </p:sp>
        </p:grpSp>
      </p:grpSp>
      <p:grpSp>
        <p:nvGrpSpPr>
          <p:cNvPr id="16389" name="Group 20"/>
          <p:cNvGrpSpPr>
            <a:grpSpLocks/>
          </p:cNvGrpSpPr>
          <p:nvPr/>
        </p:nvGrpSpPr>
        <p:grpSpPr bwMode="auto">
          <a:xfrm>
            <a:off x="2269899" y="2450384"/>
            <a:ext cx="5702300" cy="977900"/>
            <a:chOff x="1968" y="1544"/>
            <a:chExt cx="3592" cy="616"/>
          </a:xfrm>
        </p:grpSpPr>
        <p:sp>
          <p:nvSpPr>
            <p:cNvPr id="16398" name="Oval 11"/>
            <p:cNvSpPr>
              <a:spLocks noChangeArrowheads="1"/>
            </p:cNvSpPr>
            <p:nvPr/>
          </p:nvSpPr>
          <p:spPr bwMode="auto">
            <a:xfrm>
              <a:off x="1968" y="1592"/>
              <a:ext cx="864" cy="451"/>
            </a:xfrm>
            <a:prstGeom prst="ellipse">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6399" name="Line 12"/>
            <p:cNvSpPr>
              <a:spLocks noChangeShapeType="1"/>
            </p:cNvSpPr>
            <p:nvPr/>
          </p:nvSpPr>
          <p:spPr bwMode="auto">
            <a:xfrm flipH="1" flipV="1">
              <a:off x="2832" y="1832"/>
              <a:ext cx="966" cy="2"/>
            </a:xfrm>
            <a:prstGeom prst="line">
              <a:avLst/>
            </a:prstGeom>
            <a:noFill/>
            <a:ln w="2857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400" name="Text Box 13"/>
            <p:cNvSpPr txBox="1">
              <a:spLocks noChangeArrowheads="1"/>
            </p:cNvSpPr>
            <p:nvPr/>
          </p:nvSpPr>
          <p:spPr bwMode="auto">
            <a:xfrm>
              <a:off x="3744" y="1544"/>
              <a:ext cx="181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a:solidFill>
                    <a:srgbClr val="990000"/>
                  </a:solidFill>
                  <a:latin typeface="Times New Roman" pitchFamily="18" charset="0"/>
                </a:rPr>
                <a:t>Foreign Key </a:t>
              </a:r>
              <a:r>
                <a:rPr lang="en-US" altLang="en-US" sz="1600">
                  <a:solidFill>
                    <a:srgbClr val="990000"/>
                  </a:solidFill>
                  <a:latin typeface="Times New Roman" pitchFamily="18" charset="0"/>
                </a:rPr>
                <a:t>(implements 1:N relationship between customer and order)</a:t>
              </a:r>
            </a:p>
          </p:txBody>
        </p:sp>
      </p:grpSp>
      <p:grpSp>
        <p:nvGrpSpPr>
          <p:cNvPr id="16390" name="Group 21"/>
          <p:cNvGrpSpPr>
            <a:grpSpLocks/>
          </p:cNvGrpSpPr>
          <p:nvPr/>
        </p:nvGrpSpPr>
        <p:grpSpPr bwMode="auto">
          <a:xfrm>
            <a:off x="123599" y="3539409"/>
            <a:ext cx="8137525" cy="1489075"/>
            <a:chOff x="442" y="2264"/>
            <a:chExt cx="5126" cy="923"/>
          </a:xfrm>
        </p:grpSpPr>
        <p:sp>
          <p:nvSpPr>
            <p:cNvPr id="16395" name="Oval 15"/>
            <p:cNvSpPr>
              <a:spLocks noChangeArrowheads="1"/>
            </p:cNvSpPr>
            <p:nvPr/>
          </p:nvSpPr>
          <p:spPr bwMode="auto">
            <a:xfrm>
              <a:off x="442" y="2435"/>
              <a:ext cx="1622" cy="378"/>
            </a:xfrm>
            <a:prstGeom prst="ellipse">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6396" name="Line 16"/>
            <p:cNvSpPr>
              <a:spLocks noChangeShapeType="1"/>
            </p:cNvSpPr>
            <p:nvPr/>
          </p:nvSpPr>
          <p:spPr bwMode="auto">
            <a:xfrm flipH="1" flipV="1">
              <a:off x="1920" y="2792"/>
              <a:ext cx="1061" cy="240"/>
            </a:xfrm>
            <a:prstGeom prst="line">
              <a:avLst/>
            </a:prstGeom>
            <a:noFill/>
            <a:ln w="2857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397" name="Text Box 17"/>
            <p:cNvSpPr txBox="1">
              <a:spLocks noChangeArrowheads="1"/>
            </p:cNvSpPr>
            <p:nvPr/>
          </p:nvSpPr>
          <p:spPr bwMode="auto">
            <a:xfrm>
              <a:off x="3082" y="2264"/>
              <a:ext cx="2486"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dirty="0">
                  <a:solidFill>
                    <a:srgbClr val="990000"/>
                  </a:solidFill>
                  <a:latin typeface="Times New Roman" pitchFamily="18" charset="0"/>
                </a:rPr>
                <a:t>Combined, these are a </a:t>
              </a:r>
              <a:r>
                <a:rPr lang="en-US" altLang="en-US" i="1" dirty="0">
                  <a:solidFill>
                    <a:srgbClr val="990000"/>
                  </a:solidFill>
                  <a:latin typeface="Times New Roman" pitchFamily="18" charset="0"/>
                </a:rPr>
                <a:t>composite primary key</a:t>
              </a:r>
              <a:r>
                <a:rPr lang="en-US" altLang="en-US" dirty="0">
                  <a:solidFill>
                    <a:srgbClr val="990000"/>
                  </a:solidFill>
                  <a:latin typeface="Times New Roman" pitchFamily="18" charset="0"/>
                </a:rPr>
                <a:t> (uniquely identifies the order line)…individually they are </a:t>
              </a:r>
              <a:r>
                <a:rPr lang="en-US" altLang="en-US" i="1" dirty="0">
                  <a:solidFill>
                    <a:srgbClr val="990000"/>
                  </a:solidFill>
                  <a:latin typeface="Times New Roman" pitchFamily="18" charset="0"/>
                </a:rPr>
                <a:t>foreign keys</a:t>
              </a:r>
              <a:r>
                <a:rPr lang="en-US" altLang="en-US" dirty="0">
                  <a:solidFill>
                    <a:srgbClr val="990000"/>
                  </a:solidFill>
                  <a:latin typeface="Times New Roman" pitchFamily="18" charset="0"/>
                </a:rPr>
                <a:t> (implement M:N relationship between order and product)</a:t>
              </a:r>
            </a:p>
          </p:txBody>
        </p:sp>
      </p:grpSp>
      <p:sp>
        <p:nvSpPr>
          <p:cNvPr id="16391" name="Text Box 22"/>
          <p:cNvSpPr txBox="1">
            <a:spLocks noChangeArrowheads="1"/>
          </p:cNvSpPr>
          <p:nvPr/>
        </p:nvSpPr>
        <p:spPr bwMode="auto">
          <a:xfrm>
            <a:off x="898525" y="387350"/>
            <a:ext cx="795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Figure 4-3 Schema for four relations (Pine Valley Furniture Company)</a:t>
            </a:r>
          </a:p>
        </p:txBody>
      </p:sp>
      <p:sp>
        <p:nvSpPr>
          <p:cNvPr id="17" name="Text Box 19"/>
          <p:cNvSpPr txBox="1">
            <a:spLocks noChangeArrowheads="1"/>
          </p:cNvSpPr>
          <p:nvPr/>
        </p:nvSpPr>
        <p:spPr bwMode="auto">
          <a:xfrm>
            <a:off x="912813" y="0"/>
            <a:ext cx="48513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lg"/>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000" dirty="0">
                <a:solidFill>
                  <a:srgbClr val="990000"/>
                </a:solidFill>
                <a:ea typeface="新細明體" panose="02020500000000000000" pitchFamily="18" charset="-120"/>
              </a:rPr>
              <a:t>E-R model </a:t>
            </a:r>
            <a:r>
              <a:rPr lang="zh-TW" altLang="en-US" sz="2000" dirty="0">
                <a:solidFill>
                  <a:srgbClr val="990000"/>
                </a:solidFill>
                <a:ea typeface="新細明體" panose="02020500000000000000" pitchFamily="18" charset="-120"/>
              </a:rPr>
              <a:t>可參考課本 </a:t>
            </a:r>
            <a:r>
              <a:rPr lang="en-US" altLang="zh-TW" sz="2000" dirty="0">
                <a:solidFill>
                  <a:srgbClr val="990000"/>
                </a:solidFill>
                <a:ea typeface="新細明體" panose="02020500000000000000" pitchFamily="18" charset="-120"/>
              </a:rPr>
              <a:t>Figure </a:t>
            </a:r>
            <a:r>
              <a:rPr lang="en-US" altLang="zh-TW" sz="2000" dirty="0" smtClean="0">
                <a:solidFill>
                  <a:srgbClr val="990000"/>
                </a:solidFill>
                <a:ea typeface="新細明體" panose="02020500000000000000" pitchFamily="18" charset="-120"/>
              </a:rPr>
              <a:t>1-3 or 2-22</a:t>
            </a:r>
            <a:endParaRPr lang="en-US" altLang="zh-TW" sz="2000" dirty="0">
              <a:solidFill>
                <a:srgbClr val="990000"/>
              </a:solidFill>
              <a:ea typeface="新細明體" panose="02020500000000000000" pitchFamily="18" charset="-12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Nonam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22601"/>
            <a:ext cx="8229600" cy="4391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a:spLocks noChangeArrowheads="1"/>
          </p:cNvSpPr>
          <p:nvPr/>
        </p:nvSpPr>
        <p:spPr>
          <a:xfrm>
            <a:off x="457200" y="80963"/>
            <a:ext cx="8229600" cy="1371600"/>
          </a:xfrm>
          <a:prstGeom prst="rect">
            <a:avLst/>
          </a:prstGeom>
        </p:spPr>
        <p:txBody>
          <a:bodyPr/>
          <a:lst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a:lstStyle>
          <a:p>
            <a:pPr eaLnBrk="1" hangingPunct="1">
              <a:defRPr/>
            </a:pPr>
            <a:r>
              <a:rPr lang="zh-TW" altLang="en-US" dirty="0" smtClean="0">
                <a:ea typeface="新細明體" panose="02020500000000000000" pitchFamily="18" charset="-120"/>
              </a:rPr>
              <a:t>對應下列 </a:t>
            </a:r>
            <a:r>
              <a:rPr lang="en-US" altLang="zh-TW" dirty="0" smtClean="0">
                <a:ea typeface="新細明體" panose="02020500000000000000" pitchFamily="18" charset="-120"/>
              </a:rPr>
              <a:t>E-R model </a:t>
            </a:r>
            <a:r>
              <a:rPr lang="en-US" altLang="zh-TW" sz="2000" dirty="0" smtClean="0">
                <a:ea typeface="新細明體" panose="02020500000000000000" pitchFamily="18" charset="-120"/>
              </a:rPr>
              <a:t>(</a:t>
            </a:r>
            <a:r>
              <a:rPr lang="zh-TW" altLang="en-US" sz="2000" dirty="0" smtClean="0">
                <a:ea typeface="新細明體" panose="02020500000000000000" pitchFamily="18" charset="-120"/>
              </a:rPr>
              <a:t>欄位有增加</a:t>
            </a:r>
            <a:r>
              <a:rPr lang="en-US" altLang="zh-TW" sz="2000" dirty="0" smtClean="0">
                <a:ea typeface="新細明體" panose="02020500000000000000" pitchFamily="18" charset="-120"/>
              </a:rPr>
              <a:t>)</a:t>
            </a:r>
            <a:endParaRPr lang="en-US" altLang="zh-TW" dirty="0" smtClean="0">
              <a:ea typeface="新細明體" panose="02020500000000000000" pitchFamily="18" charset="-120"/>
            </a:endParaRPr>
          </a:p>
        </p:txBody>
      </p:sp>
    </p:spTree>
    <p:extLst>
      <p:ext uri="{BB962C8B-B14F-4D97-AF65-F5344CB8AC3E}">
        <p14:creationId xmlns:p14="http://schemas.microsoft.com/office/powerpoint/2010/main" val="1517535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Integrity Constraints</a:t>
            </a:r>
          </a:p>
        </p:txBody>
      </p:sp>
      <p:sp>
        <p:nvSpPr>
          <p:cNvPr id="189443" name="Rectangle 3"/>
          <p:cNvSpPr>
            <a:spLocks noGrp="1" noChangeArrowheads="1"/>
          </p:cNvSpPr>
          <p:nvPr>
            <p:ph idx="1"/>
          </p:nvPr>
        </p:nvSpPr>
        <p:spPr>
          <a:xfrm>
            <a:off x="431800" y="1523999"/>
            <a:ext cx="8305800" cy="4504267"/>
          </a:xfrm>
        </p:spPr>
        <p:txBody>
          <a:bodyPr>
            <a:normAutofit/>
          </a:bodyPr>
          <a:lstStyle/>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Domain Constraints</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Allowable values for an attribute (See Table 4-1)</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Entity Integrity</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No primary key attribute may be null. All primary key fields </a:t>
            </a:r>
            <a:r>
              <a:rPr lang="en-US" b="1" dirty="0" smtClean="0">
                <a:solidFill>
                  <a:srgbClr val="000000"/>
                </a:solidFill>
                <a:effectLst>
                  <a:outerShdw blurRad="38100" dist="38100" dir="2700000" algn="tl">
                    <a:srgbClr val="FFFFFF"/>
                  </a:outerShdw>
                </a:effectLst>
              </a:rPr>
              <a:t>MUST</a:t>
            </a:r>
            <a:r>
              <a:rPr lang="en-US" dirty="0" smtClean="0">
                <a:solidFill>
                  <a:srgbClr val="000000"/>
                </a:solidFill>
                <a:effectLst>
                  <a:outerShdw blurRad="38100" dist="38100" dir="2700000" algn="tl">
                    <a:srgbClr val="FFFFFF"/>
                  </a:outerShdw>
                </a:effectLst>
              </a:rPr>
              <a:t> contain data values</a:t>
            </a:r>
            <a:r>
              <a:rPr lang="en-US" dirty="0" smtClean="0">
                <a:solidFill>
                  <a:srgbClr val="000000"/>
                </a:solidFill>
                <a:effectLst>
                  <a:outerShdw blurRad="38100" dist="38100" dir="2700000" algn="tl">
                    <a:srgbClr val="FFFFFF"/>
                  </a:outerShdw>
                </a:effectLst>
              </a:rPr>
              <a:t>.</a:t>
            </a:r>
            <a:r>
              <a:rPr lang="zh-TW" altLang="en-US" dirty="0" smtClean="0">
                <a:solidFill>
                  <a:srgbClr val="000000"/>
                </a:solidFill>
                <a:effectLst>
                  <a:outerShdw blurRad="38100" dist="38100" dir="2700000" algn="tl">
                    <a:srgbClr val="FFFFFF"/>
                  </a:outerShdw>
                </a:effectLst>
              </a:rPr>
              <a:t> </a:t>
            </a:r>
            <a:endParaRPr lang="en-US" altLang="zh-TW" dirty="0" smtClean="0">
              <a:solidFill>
                <a:srgbClr val="000000"/>
              </a:solidFill>
              <a:effectLst>
                <a:outerShdw blurRad="38100" dist="38100" dir="2700000" algn="tl">
                  <a:srgbClr val="FFFFFF"/>
                </a:outerShdw>
              </a:effectLst>
            </a:endParaRPr>
          </a:p>
          <a:p>
            <a:pPr marL="457200" lvl="1" indent="0" eaLnBrk="1" fontAlgn="auto" hangingPunct="1">
              <a:spcAft>
                <a:spcPts val="0"/>
              </a:spcAft>
              <a:buNone/>
              <a:defRPr/>
            </a:pPr>
            <a:r>
              <a:rPr lang="zh-TW" altLang="en-US" sz="2400" dirty="0">
                <a:solidFill>
                  <a:srgbClr val="000000"/>
                </a:solidFill>
                <a:effectLst>
                  <a:outerShdw blurRad="38100" dist="38100" dir="2700000" algn="tl">
                    <a:srgbClr val="FFFFFF"/>
                  </a:outerShdw>
                </a:effectLst>
              </a:rPr>
              <a:t> </a:t>
            </a:r>
            <a:r>
              <a:rPr lang="zh-TW" altLang="en-US" sz="2400" dirty="0" smtClean="0">
                <a:solidFill>
                  <a:srgbClr val="000000"/>
                </a:solidFill>
                <a:effectLst>
                  <a:outerShdw blurRad="38100" dist="38100" dir="2700000" algn="tl">
                    <a:srgbClr val="FFFFFF"/>
                  </a:outerShdw>
                </a:effectLst>
              </a:rPr>
              <a:t>   主鍵一定要有值</a:t>
            </a:r>
            <a:endParaRPr lang="en-US"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7"/>
          <p:cNvSpPr txBox="1">
            <a:spLocks noChangeArrowheads="1"/>
          </p:cNvSpPr>
          <p:nvPr/>
        </p:nvSpPr>
        <p:spPr bwMode="auto">
          <a:xfrm>
            <a:off x="719998" y="5599113"/>
            <a:ext cx="7777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dirty="0">
                <a:solidFill>
                  <a:srgbClr val="990000"/>
                </a:solidFill>
              </a:rPr>
              <a:t>Domain definitions enforce domain integrity constraints.</a:t>
            </a:r>
          </a:p>
        </p:txBody>
      </p:sp>
      <p:pic>
        <p:nvPicPr>
          <p:cNvPr id="2" name="Picture 1"/>
          <p:cNvPicPr>
            <a:picLocks noChangeAspect="1"/>
          </p:cNvPicPr>
          <p:nvPr/>
        </p:nvPicPr>
        <p:blipFill>
          <a:blip r:embed="rId3"/>
          <a:stretch>
            <a:fillRect/>
          </a:stretch>
        </p:blipFill>
        <p:spPr>
          <a:xfrm>
            <a:off x="161923" y="1244069"/>
            <a:ext cx="8893313" cy="4123797"/>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11758</TotalTime>
  <Pages>9</Pages>
  <Words>4809</Words>
  <Application>Microsoft Office PowerPoint</Application>
  <PresentationFormat>如螢幕大小 (4:3)</PresentationFormat>
  <Paragraphs>355</Paragraphs>
  <Slides>56</Slides>
  <Notes>52</Notes>
  <HiddenSlides>0</HiddenSlides>
  <MMClips>0</MMClips>
  <ScaleCrop>false</ScaleCrop>
  <HeadingPairs>
    <vt:vector size="8" baseType="variant">
      <vt:variant>
        <vt:lpstr>使用字型</vt:lpstr>
      </vt:variant>
      <vt:variant>
        <vt:i4>9</vt:i4>
      </vt:variant>
      <vt:variant>
        <vt:lpstr>佈景主題</vt:lpstr>
      </vt:variant>
      <vt:variant>
        <vt:i4>1</vt:i4>
      </vt:variant>
      <vt:variant>
        <vt:lpstr>內嵌 OLE 伺服程式</vt:lpstr>
      </vt:variant>
      <vt:variant>
        <vt:i4>1</vt:i4>
      </vt:variant>
      <vt:variant>
        <vt:lpstr>投影片標題</vt:lpstr>
      </vt:variant>
      <vt:variant>
        <vt:i4>56</vt:i4>
      </vt:variant>
    </vt:vector>
  </HeadingPairs>
  <TitlesOfParts>
    <vt:vector size="67" baseType="lpstr">
      <vt:lpstr>微軟正黑體</vt:lpstr>
      <vt:lpstr>新細明體</vt:lpstr>
      <vt:lpstr>Arial</vt:lpstr>
      <vt:lpstr>Franklin Gothic Book</vt:lpstr>
      <vt:lpstr>Franklin Gothic Medium</vt:lpstr>
      <vt:lpstr>Tahoma</vt:lpstr>
      <vt:lpstr>Times New Roman</vt:lpstr>
      <vt:lpstr>Wingdings</vt:lpstr>
      <vt:lpstr>Wingdings 2</vt:lpstr>
      <vt:lpstr>1_Trek</vt:lpstr>
      <vt:lpstr>Microsoft ClipArt Gallery</vt:lpstr>
      <vt:lpstr>Chapter 4: Logical Database Design and the Relational Model</vt:lpstr>
      <vt:lpstr>Components of relational model</vt:lpstr>
      <vt:lpstr>Relation</vt:lpstr>
      <vt:lpstr>Correspondence with E-R Model</vt:lpstr>
      <vt:lpstr>Key Fields</vt:lpstr>
      <vt:lpstr>PowerPoint 簡報</vt:lpstr>
      <vt:lpstr>PowerPoint 簡報</vt:lpstr>
      <vt:lpstr>Integrity Constraints</vt:lpstr>
      <vt:lpstr>PowerPoint 簡報</vt:lpstr>
      <vt:lpstr>Integrity Constraints</vt:lpstr>
      <vt:lpstr>PowerPoint 簡報</vt:lpstr>
      <vt:lpstr>PowerPoint 簡報</vt:lpstr>
      <vt:lpstr>Transforming E-R Diagrams into Relations (1)</vt:lpstr>
      <vt:lpstr>PowerPoint 簡報</vt:lpstr>
      <vt:lpstr>PowerPoint 簡報</vt:lpstr>
      <vt:lpstr>PowerPoint 簡報</vt:lpstr>
      <vt:lpstr>Transforming E-R Diagrams into Relations (2)</vt:lpstr>
      <vt:lpstr>PowerPoint 簡報</vt:lpstr>
      <vt:lpstr>PowerPoint 簡報</vt:lpstr>
      <vt:lpstr>Transforming E-R Diagrams into Relations (3)</vt:lpstr>
      <vt:lpstr>PowerPoint 簡報</vt:lpstr>
      <vt:lpstr>PowerPoint 簡報</vt:lpstr>
      <vt:lpstr>PowerPoint 簡報</vt:lpstr>
      <vt:lpstr>PowerPoint 簡報</vt:lpstr>
      <vt:lpstr>PowerPoint 簡報</vt:lpstr>
      <vt:lpstr>Transforming E-R Diagrams into Relations (4)</vt:lpstr>
      <vt:lpstr>PowerPoint 簡報</vt:lpstr>
      <vt:lpstr>PowerPoint 簡報</vt:lpstr>
      <vt:lpstr>PowerPoint 簡報</vt:lpstr>
      <vt:lpstr>PowerPoint 簡報</vt:lpstr>
      <vt:lpstr>Transforming E-R Diagrams into Relations (5)</vt:lpstr>
      <vt:lpstr>PowerPoint 簡報</vt:lpstr>
      <vt:lpstr>PowerPoint 簡報</vt:lpstr>
      <vt:lpstr>Transforming E-R Diagrams into Relations (6)</vt:lpstr>
      <vt:lpstr>PowerPoint 簡報</vt:lpstr>
      <vt:lpstr>PowerPoint 簡報</vt:lpstr>
      <vt:lpstr>Data Normalization 正規化</vt:lpstr>
      <vt:lpstr>Well-Structured Relations</vt:lpstr>
      <vt:lpstr>Example–Figure 4-2b</vt:lpstr>
      <vt:lpstr>Anomalies in this Table</vt:lpstr>
      <vt:lpstr>Functional Dependencies and Keys</vt:lpstr>
      <vt:lpstr>PowerPoint 簡報</vt:lpstr>
      <vt:lpstr>First Normal Form 第一正規化</vt:lpstr>
      <vt:lpstr>PowerPoint 簡報</vt:lpstr>
      <vt:lpstr>PowerPoint 簡報</vt:lpstr>
      <vt:lpstr>Anomalies in this Table</vt:lpstr>
      <vt:lpstr>Second Normal Form 第二正規化</vt:lpstr>
      <vt:lpstr>Third Normal Form 第三正規化</vt:lpstr>
      <vt:lpstr>PowerPoint 簡報</vt:lpstr>
      <vt:lpstr>PowerPoint 簡報</vt:lpstr>
      <vt:lpstr>PowerPoint 簡報</vt:lpstr>
      <vt:lpstr>實務技巧</vt:lpstr>
      <vt:lpstr>練習範例</vt:lpstr>
      <vt:lpstr>Merging Relations</vt:lpstr>
      <vt:lpstr>Enterprise Keys</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Database Design and the Relational Model</dc:title>
  <dc:creator>Michel Mitri</dc:creator>
  <cp:lastModifiedBy>Willie Yang</cp:lastModifiedBy>
  <cp:revision>721</cp:revision>
  <cp:lastPrinted>1998-01-19T09:29:56Z</cp:lastPrinted>
  <dcterms:created xsi:type="dcterms:W3CDTF">1998-01-19T10:00:26Z</dcterms:created>
  <dcterms:modified xsi:type="dcterms:W3CDTF">2016-10-03T09:07:57Z</dcterms:modified>
</cp:coreProperties>
</file>