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52" r:id="rId1"/>
  </p:sldMasterIdLst>
  <p:notesMasterIdLst>
    <p:notesMasterId r:id="rId55"/>
  </p:notesMasterIdLst>
  <p:handoutMasterIdLst>
    <p:handoutMasterId r:id="rId56"/>
  </p:handoutMasterIdLst>
  <p:sldIdLst>
    <p:sldId id="256" r:id="rId2"/>
    <p:sldId id="291" r:id="rId3"/>
    <p:sldId id="346" r:id="rId4"/>
    <p:sldId id="345" r:id="rId5"/>
    <p:sldId id="292" r:id="rId6"/>
    <p:sldId id="293" r:id="rId7"/>
    <p:sldId id="294" r:id="rId8"/>
    <p:sldId id="296" r:id="rId9"/>
    <p:sldId id="297" r:id="rId10"/>
    <p:sldId id="295" r:id="rId11"/>
    <p:sldId id="298" r:id="rId12"/>
    <p:sldId id="354" r:id="rId13"/>
    <p:sldId id="344" r:id="rId14"/>
    <p:sldId id="327" r:id="rId15"/>
    <p:sldId id="330" r:id="rId16"/>
    <p:sldId id="331" r:id="rId17"/>
    <p:sldId id="332" r:id="rId18"/>
    <p:sldId id="335" r:id="rId19"/>
    <p:sldId id="333" r:id="rId20"/>
    <p:sldId id="336" r:id="rId21"/>
    <p:sldId id="334" r:id="rId22"/>
    <p:sldId id="313" r:id="rId23"/>
    <p:sldId id="356" r:id="rId24"/>
    <p:sldId id="351" r:id="rId25"/>
    <p:sldId id="315" r:id="rId26"/>
    <p:sldId id="347" r:id="rId27"/>
    <p:sldId id="316" r:id="rId28"/>
    <p:sldId id="317" r:id="rId29"/>
    <p:sldId id="358" r:id="rId30"/>
    <p:sldId id="357" r:id="rId31"/>
    <p:sldId id="318" r:id="rId32"/>
    <p:sldId id="319" r:id="rId33"/>
    <p:sldId id="320" r:id="rId34"/>
    <p:sldId id="321" r:id="rId35"/>
    <p:sldId id="322" r:id="rId36"/>
    <p:sldId id="323" r:id="rId37"/>
    <p:sldId id="359" r:id="rId38"/>
    <p:sldId id="349" r:id="rId39"/>
    <p:sldId id="352" r:id="rId40"/>
    <p:sldId id="353" r:id="rId41"/>
    <p:sldId id="324" r:id="rId42"/>
    <p:sldId id="325" r:id="rId43"/>
    <p:sldId id="360" r:id="rId44"/>
    <p:sldId id="361" r:id="rId45"/>
    <p:sldId id="362" r:id="rId46"/>
    <p:sldId id="363" r:id="rId47"/>
    <p:sldId id="364" r:id="rId48"/>
    <p:sldId id="326" r:id="rId49"/>
    <p:sldId id="355" r:id="rId50"/>
    <p:sldId id="365" r:id="rId51"/>
    <p:sldId id="338" r:id="rId52"/>
    <p:sldId id="339" r:id="rId53"/>
    <p:sldId id="366" r:id="rId54"/>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3300"/>
    <a:srgbClr val="FFFF00"/>
    <a:srgbClr val="0066FF"/>
    <a:srgbClr val="99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969" autoAdjust="0"/>
    <p:restoredTop sz="77763" autoAdjust="0"/>
  </p:normalViewPr>
  <p:slideViewPr>
    <p:cSldViewPr snapToGrid="0">
      <p:cViewPr varScale="1">
        <p:scale>
          <a:sx n="48" d="100"/>
          <a:sy n="48" d="100"/>
        </p:scale>
        <p:origin x="33" y="5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311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837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411748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4196803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One of the purposes of DDL is to specify data types of each of the attributes (columns, fields) of a table. This table shows some of the common data types, but there are many others.</a:t>
            </a:r>
          </a:p>
        </p:txBody>
      </p:sp>
    </p:spTree>
    <p:extLst>
      <p:ext uri="{BB962C8B-B14F-4D97-AF65-F5344CB8AC3E}">
        <p14:creationId xmlns:p14="http://schemas.microsoft.com/office/powerpoint/2010/main" val="3258981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DDL is used for table creation. It allows you to implement all of the items listed here.</a:t>
            </a:r>
          </a:p>
        </p:txBody>
      </p:sp>
    </p:spTree>
    <p:extLst>
      <p:ext uri="{BB962C8B-B14F-4D97-AF65-F5344CB8AC3E}">
        <p14:creationId xmlns:p14="http://schemas.microsoft.com/office/powerpoint/2010/main" val="2855191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shows the overall structure of a CREATE TABLE statement. This shows that the table will have a name, and some number of column definitions and table constraints. In</a:t>
            </a:r>
            <a:r>
              <a:rPr lang="en-US" altLang="en-US" baseline="0" dirty="0" smtClean="0">
                <a:cs typeface="Arial" panose="020B0604020202020204" pitchFamily="34" charset="0"/>
              </a:rPr>
              <a:t> the following slides, we see several examples, related to the Pine Valley Furniture database.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071070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is the</a:t>
            </a:r>
            <a:r>
              <a:rPr lang="en-US" altLang="en-US" baseline="0" dirty="0" smtClean="0">
                <a:cs typeface="Arial" panose="020B0604020202020204" pitchFamily="34" charset="0"/>
              </a:rPr>
              <a:t> E-R diagram from chapter 1. Each of these entities, including the associative entity, is implemented as a table in the database.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138907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Here</a:t>
            </a:r>
            <a:r>
              <a:rPr lang="en-US" altLang="en-US" baseline="0" dirty="0" smtClean="0">
                <a:cs typeface="Arial" panose="020B0604020202020204" pitchFamily="34" charset="0"/>
              </a:rPr>
              <a:t> we see the SQL DDL commands for creating four tables, one each for customer, order, product, and order line. Note that for each of these, there is some number of column definitions, and some number of constraints.</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876094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Each column has a data type. In this case, some are numeric, and some are character (text). You can also specify column</a:t>
            </a:r>
            <a:r>
              <a:rPr lang="en-US" altLang="en-US" baseline="0" dirty="0" smtClean="0">
                <a:cs typeface="Arial" panose="020B0604020202020204" pitchFamily="34" charset="0"/>
              </a:rPr>
              <a:t> sizes. For numeric columns, you can specify whether they will be integer (which </a:t>
            </a:r>
            <a:r>
              <a:rPr lang="en-US" altLang="en-US" baseline="0" dirty="0" err="1" smtClean="0">
                <a:cs typeface="Arial" panose="020B0604020202020204" pitchFamily="34" charset="0"/>
              </a:rPr>
              <a:t>ProductID</a:t>
            </a:r>
            <a:r>
              <a:rPr lang="en-US" altLang="en-US" baseline="0" dirty="0" smtClean="0">
                <a:cs typeface="Arial" panose="020B0604020202020204" pitchFamily="34" charset="0"/>
              </a:rPr>
              <a:t> is) or allow decimal values (such as </a:t>
            </a:r>
            <a:r>
              <a:rPr lang="en-US" altLang="en-US" baseline="0" dirty="0" err="1" smtClean="0">
                <a:cs typeface="Arial" panose="020B0604020202020204" pitchFamily="34" charset="0"/>
              </a:rPr>
              <a:t>ProductStandardPrice</a:t>
            </a:r>
            <a:r>
              <a:rPr lang="en-US" altLang="en-US" baseline="0" dirty="0" smtClean="0">
                <a:cs typeface="Arial" panose="020B0604020202020204" pitchFamily="34" charset="0"/>
              </a:rPr>
              <a:t>.</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951362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constraint</a:t>
            </a:r>
            <a:r>
              <a:rPr lang="en-US" altLang="en-US" baseline="0" dirty="0" smtClean="0">
                <a:cs typeface="Arial" panose="020B0604020202020204" pitchFamily="34" charset="0"/>
              </a:rPr>
              <a:t> above specifies the primary key. There are other ways of doing this as well.</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Note that primary keys must have a value; they can never be null.</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446528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For this table,</a:t>
            </a:r>
            <a:r>
              <a:rPr lang="en-US" altLang="en-US" baseline="0" dirty="0" smtClean="0">
                <a:cs typeface="Arial" panose="020B0604020202020204" pitchFamily="34" charset="0"/>
              </a:rPr>
              <a:t> we see a composite primary key.</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Remember that </a:t>
            </a:r>
            <a:r>
              <a:rPr lang="en-US" altLang="en-US" baseline="0" dirty="0" err="1" smtClean="0">
                <a:cs typeface="Arial" panose="020B0604020202020204" pitchFamily="34" charset="0"/>
              </a:rPr>
              <a:t>OrderLine</a:t>
            </a:r>
            <a:r>
              <a:rPr lang="en-US" altLang="en-US" baseline="0" dirty="0" smtClean="0">
                <a:cs typeface="Arial" panose="020B0604020202020204" pitchFamily="34" charset="0"/>
              </a:rPr>
              <a:t> is an associative entity, between Product and Order. Therefore it has two foreign keys, one to each of these tables.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302640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Here we see a domain constraint that limits the number of allowable values for the </a:t>
            </a:r>
            <a:r>
              <a:rPr lang="en-US" altLang="en-US" dirty="0" err="1" smtClean="0">
                <a:cs typeface="Arial" panose="020B0604020202020204" pitchFamily="34" charset="0"/>
              </a:rPr>
              <a:t>ProductFinish</a:t>
            </a:r>
            <a:r>
              <a:rPr lang="en-US" altLang="en-US" dirty="0" smtClean="0">
                <a:cs typeface="Arial" panose="020B0604020202020204" pitchFamily="34" charset="0"/>
              </a:rPr>
              <a:t> column. The CHECK operator always ensures that update and insert</a:t>
            </a:r>
            <a:r>
              <a:rPr lang="en-US" altLang="en-US" baseline="0" dirty="0" smtClean="0">
                <a:cs typeface="Arial" panose="020B0604020202020204" pitchFamily="34" charset="0"/>
              </a:rPr>
              <a:t> </a:t>
            </a:r>
            <a:r>
              <a:rPr lang="en-US" altLang="en-US" baseline="0" dirty="0" err="1" smtClean="0">
                <a:cs typeface="Arial" panose="020B0604020202020204" pitchFamily="34" charset="0"/>
              </a:rPr>
              <a:t>attampts</a:t>
            </a:r>
            <a:r>
              <a:rPr lang="en-US" altLang="en-US" baseline="0" dirty="0" smtClean="0">
                <a:cs typeface="Arial" panose="020B0604020202020204" pitchFamily="34" charset="0"/>
              </a:rPr>
              <a:t> to this table will only allow the values listed. However, because </a:t>
            </a:r>
            <a:r>
              <a:rPr lang="en-US" altLang="en-US" baseline="0" dirty="0" err="1" smtClean="0">
                <a:cs typeface="Arial" panose="020B0604020202020204" pitchFamily="34" charset="0"/>
              </a:rPr>
              <a:t>ProductFinish</a:t>
            </a:r>
            <a:r>
              <a:rPr lang="en-US" altLang="en-US" baseline="0" dirty="0" smtClean="0">
                <a:cs typeface="Arial" panose="020B0604020202020204" pitchFamily="34" charset="0"/>
              </a:rPr>
              <a:t> does not prohibit null values, it is possible to insert a record while leaving </a:t>
            </a:r>
            <a:r>
              <a:rPr lang="en-US" altLang="en-US" baseline="0" dirty="0" err="1" smtClean="0">
                <a:cs typeface="Arial" panose="020B0604020202020204" pitchFamily="34" charset="0"/>
              </a:rPr>
              <a:t>ProductFinish</a:t>
            </a:r>
            <a:r>
              <a:rPr lang="en-US" altLang="en-US" baseline="0" dirty="0" smtClean="0">
                <a:cs typeface="Arial" panose="020B0604020202020204" pitchFamily="34" charset="0"/>
              </a:rPr>
              <a:t> without a value at all.</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929925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Here we see that the Order table</a:t>
            </a:r>
            <a:r>
              <a:rPr lang="en-US" altLang="en-US" baseline="0" dirty="0" smtClean="0">
                <a:cs typeface="Arial" panose="020B0604020202020204" pitchFamily="34" charset="0"/>
              </a:rPr>
              <a:t> has a foreign key. This CONSTRAINT statement creates a foreign key constraint, referencing the Customer table’s primary key.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75861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130468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2786096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CREATE</a:t>
            </a:r>
            <a:r>
              <a:rPr lang="en-US" altLang="en-US" baseline="0" dirty="0" smtClean="0">
                <a:cs typeface="Arial" panose="020B0604020202020204" pitchFamily="34" charset="0"/>
              </a:rPr>
              <a:t> TABLE statement includes a clause to specify how updates and deletes are processed when there are dependent tables. If a DELETE request comes for a record with dependent records in another table, The DBMS could </a:t>
            </a:r>
            <a:r>
              <a:rPr lang="en-US" altLang="en-US" b="1" baseline="0" dirty="0" smtClean="0">
                <a:cs typeface="Arial" panose="020B0604020202020204" pitchFamily="34" charset="0"/>
              </a:rPr>
              <a:t>restrict</a:t>
            </a:r>
            <a:r>
              <a:rPr lang="en-US" altLang="en-US" baseline="0" dirty="0" smtClean="0">
                <a:cs typeface="Arial" panose="020B0604020202020204" pitchFamily="34" charset="0"/>
              </a:rPr>
              <a:t> the delete, which means to disallow it. Or, it could </a:t>
            </a:r>
            <a:r>
              <a:rPr lang="en-US" altLang="en-US" b="1" baseline="0" dirty="0" smtClean="0">
                <a:cs typeface="Arial" panose="020B0604020202020204" pitchFamily="34" charset="0"/>
              </a:rPr>
              <a:t>cascade</a:t>
            </a:r>
            <a:r>
              <a:rPr lang="en-US" altLang="en-US" baseline="0" dirty="0" smtClean="0">
                <a:cs typeface="Arial" panose="020B0604020202020204" pitchFamily="34" charset="0"/>
              </a:rPr>
              <a:t> the delete, so that dependent records with matching foreign keys will also be deleted. Or it could </a:t>
            </a:r>
            <a:r>
              <a:rPr lang="en-US" altLang="en-US" b="1" baseline="0" dirty="0" smtClean="0">
                <a:cs typeface="Arial" panose="020B0604020202020204" pitchFamily="34" charset="0"/>
              </a:rPr>
              <a:t>set null</a:t>
            </a:r>
            <a:r>
              <a:rPr lang="en-US" altLang="en-US" baseline="0" dirty="0" smtClean="0">
                <a:cs typeface="Arial" panose="020B0604020202020204" pitchFamily="34" charset="0"/>
              </a:rPr>
              <a:t>, which means that deleting the primary key record will result in setting all corresponding foreign keys to be set to null (this would imply an optional one cardinality in the relationship).</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3470841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ALTER command will be done after tables have already been created. For example, if you have an existing database, even one with actual</a:t>
            </a:r>
            <a:r>
              <a:rPr lang="en-US" altLang="en-US" baseline="0" dirty="0" smtClean="0">
                <a:cs typeface="Arial" panose="020B0604020202020204" pitchFamily="34" charset="0"/>
              </a:rPr>
              <a:t> data in it, you can modify tables by adding or changing columns, removing columns adding constraints, etc. If data in the tables violate the constraints, you will be prevented from setting these constraints until after changing the data.</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So, whereas CREATE TABLE is mostly a process that takes place during implementation, ALTER TABLE often takes place during maintenance.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38051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Tables</a:t>
            </a:r>
            <a:r>
              <a:rPr lang="en-US" altLang="en-US" baseline="0" dirty="0" smtClean="0">
                <a:cs typeface="Arial" panose="020B0604020202020204" pitchFamily="34" charset="0"/>
              </a:rPr>
              <a:t> will not be dropped if there are other tables that depend on them. This means that if any table has a foreign key to the table being dropped, the drop will fail. Therefore, it makes a difference which order you drop the tables in.</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977564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As the last statement shows, it is possible to insert data into one table based</a:t>
            </a:r>
            <a:r>
              <a:rPr lang="en-US" altLang="en-US" baseline="0" dirty="0" smtClean="0">
                <a:cs typeface="Arial" panose="020B0604020202020204" pitchFamily="34" charset="0"/>
              </a:rPr>
              <a:t> on a query from another table. We’ll talk more about the SELECT statement shortly.</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900700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Identity columns are </a:t>
            </a:r>
            <a:r>
              <a:rPr lang="en-US" altLang="en-US" baseline="0" dirty="0" smtClean="0">
                <a:cs typeface="Arial" panose="020B0604020202020204" pitchFamily="34" charset="0"/>
              </a:rPr>
              <a:t>columns whose value automatically increment with each new INSERT. So, an INSERT statement does not explicitly give a value for an identity column; this is handled automatically. Often primary keys are identity columns, but not always.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257701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Remember, referential integrity rules will control</a:t>
            </a:r>
            <a:r>
              <a:rPr lang="en-US" altLang="en-US" baseline="0" dirty="0" smtClean="0">
                <a:cs typeface="Arial" panose="020B0604020202020204" pitchFamily="34" charset="0"/>
              </a:rPr>
              <a:t> whether a delete actually happens. The RESTRICT, CASCADE, and SET NULL constraints will determine how to handle the orders for a deleted customer.</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99845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For this UPDATE, we know that it will affect only one record in the table. How do we know this?</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Answer: Because </a:t>
            </a:r>
            <a:r>
              <a:rPr lang="en-US" altLang="en-US" dirty="0" err="1" smtClean="0">
                <a:cs typeface="Arial" panose="020B0604020202020204" pitchFamily="34" charset="0"/>
              </a:rPr>
              <a:t>ProductID</a:t>
            </a:r>
            <a:r>
              <a:rPr lang="en-US" altLang="en-US" dirty="0" smtClean="0">
                <a:cs typeface="Arial" panose="020B0604020202020204" pitchFamily="34" charset="0"/>
              </a:rPr>
              <a:t> is the primary key, which must be unique. So, there can be only one product with </a:t>
            </a:r>
            <a:r>
              <a:rPr lang="en-US" altLang="en-US" dirty="0" err="1" smtClean="0">
                <a:cs typeface="Arial" panose="020B0604020202020204" pitchFamily="34" charset="0"/>
              </a:rPr>
              <a:t>ProductID</a:t>
            </a:r>
            <a:r>
              <a:rPr lang="en-US" altLang="en-US" dirty="0" smtClean="0">
                <a:cs typeface="Arial" panose="020B0604020202020204" pitchFamily="34" charset="0"/>
              </a:rPr>
              <a:t> = 7.</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However, many</a:t>
            </a:r>
            <a:r>
              <a:rPr lang="en-US" altLang="en-US" baseline="0" dirty="0" smtClean="0">
                <a:cs typeface="Arial" panose="020B0604020202020204" pitchFamily="34" charset="0"/>
              </a:rPr>
              <a:t> times updates and deletes affect many records. For example, </a:t>
            </a:r>
          </a:p>
          <a:p>
            <a:pPr eaLnBrk="1" hangingPunct="1"/>
            <a:endParaRPr lang="en-US" altLang="en-US" baseline="0" dirty="0" smtClean="0">
              <a:cs typeface="Arial" panose="020B0604020202020204" pitchFamily="34" charset="0"/>
            </a:endParaRPr>
          </a:p>
          <a:p>
            <a:pPr eaLnBrk="1" hangingPunct="1"/>
            <a:r>
              <a:rPr lang="en-US" altLang="en-US" dirty="0" smtClean="0">
                <a:cs typeface="Arial" panose="020B0604020202020204" pitchFamily="34" charset="0"/>
              </a:rPr>
              <a:t>DELETE FROM CUSTOMER_T WHERE CUSTOMERSTATE = 'HI'; affects all customers from Hawaii.</a:t>
            </a:r>
          </a:p>
        </p:txBody>
      </p:sp>
    </p:spTree>
    <p:extLst>
      <p:ext uri="{BB962C8B-B14F-4D97-AF65-F5344CB8AC3E}">
        <p14:creationId xmlns:p14="http://schemas.microsoft.com/office/powerpoint/2010/main" val="852162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150938" y="692150"/>
            <a:ext cx="4556125" cy="3416300"/>
          </a:xfrm>
          <a:ln/>
        </p:spPr>
      </p:sp>
      <p:sp>
        <p:nvSpPr>
          <p:cNvPr id="481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798298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SELECT statement includes</a:t>
            </a:r>
            <a:r>
              <a:rPr lang="en-US" altLang="en-US" baseline="0" dirty="0" smtClean="0">
                <a:cs typeface="Arial" panose="020B0604020202020204" pitchFamily="34" charset="0"/>
              </a:rPr>
              <a:t> many features that allow you to perform sophisticated queries. You can specify the conditions for rows to be included in the results, and you can choose which columns from these rows should be included. You can either get detailed data, or get aggregate results such as sums and averages. You also have many options in how to sort and format the results.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273711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The concepts of relational database technology were first articulated in 1970, in E. F. </a:t>
            </a:r>
            <a:r>
              <a:rPr lang="en-US" altLang="en-US" dirty="0" err="1" smtClean="0">
                <a:cs typeface="Arial" panose="020B0604020202020204" pitchFamily="34" charset="0"/>
              </a:rPr>
              <a:t>Codd’s</a:t>
            </a:r>
            <a:r>
              <a:rPr lang="en-US" altLang="en-US" dirty="0" smtClean="0">
                <a:cs typeface="Arial" panose="020B0604020202020204" pitchFamily="34" charset="0"/>
              </a:rPr>
              <a:t> classic paper “A Relational Model of Data for Large Shared Data Banks.” System R was project at IBM Research Laboratory in San Jose, California, which demonstrated the feasibility of implementing the relational model in a database management system. They used a language</a:t>
            </a:r>
            <a:r>
              <a:rPr lang="en-US" altLang="en-US" baseline="0" dirty="0" smtClean="0">
                <a:cs typeface="Arial" panose="020B0604020202020204" pitchFamily="34" charset="0"/>
              </a:rPr>
              <a:t> they called “sequel”. It’s later been named SQL, but “sequel” is still often how it is pronounced.</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r>
              <a:rPr lang="en-US" sz="1200" b="0" i="0" u="none" strike="noStrike" kern="1200" baseline="0" dirty="0" smtClean="0">
                <a:solidFill>
                  <a:schemeClr val="tx1"/>
                </a:solidFill>
                <a:latin typeface="Times New Roman" pitchFamily="18" charset="0"/>
                <a:ea typeface="+mn-ea"/>
                <a:cs typeface="Arial" charset="0"/>
              </a:rPr>
              <a:t>SQL-92 was a major revision and was structured into three levels: Entry, Intermediate, and Full. SQL:1999 established the core-level conformance, which must be met before any other level of conformance can be achieved; core-level conformance requirements are unchanged in SQL:2011. In addition to fixes and enhancements of SQL:1999, SQL:2003 introduced a new set of SQL/XML standards, three new data types, various new built-in functions, and improved methods for generating values automatically. SQL:2006 refined these additions and made them more compatible with XQuery, the XML query language published by the World Wide Web Consortium (W3C). SQL:2008 improved analytics query capabilities and </a:t>
            </a:r>
            <a:r>
              <a:rPr lang="en-US" sz="1200" b="0" i="0" u="none" strike="noStrike" kern="1200" baseline="0" dirty="0" err="1" smtClean="0">
                <a:solidFill>
                  <a:schemeClr val="tx1"/>
                </a:solidFill>
                <a:latin typeface="Times New Roman" pitchFamily="18" charset="0"/>
                <a:ea typeface="+mn-ea"/>
                <a:cs typeface="Arial" charset="0"/>
              </a:rPr>
              <a:t>enchanged</a:t>
            </a:r>
            <a:r>
              <a:rPr lang="en-US" sz="1200" b="0" i="0" u="none" strike="noStrike" kern="1200" baseline="0" dirty="0" smtClean="0">
                <a:solidFill>
                  <a:schemeClr val="tx1"/>
                </a:solidFill>
                <a:latin typeface="Times New Roman" pitchFamily="18" charset="0"/>
                <a:ea typeface="+mn-ea"/>
                <a:cs typeface="Arial" charset="0"/>
              </a:rPr>
              <a:t> MERGE for combining tables. The most important new additions to SQL:2011 are related to temporal databases, that is, databases that are able to capture the change in the data values over time. At the time of this writing, most database management systems claim SQL-92 compliance and partial compliance with SQL:1999 and SQL:2011.</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272427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SELECT clause specifies which columns</a:t>
            </a:r>
            <a:r>
              <a:rPr lang="en-US" altLang="en-US" baseline="0" dirty="0" smtClean="0">
                <a:cs typeface="Arial" panose="020B0604020202020204" pitchFamily="34" charset="0"/>
              </a:rPr>
              <a:t> to return. The FROM clause specifies which tables these come from. The WHERE clause specifies conditions that determine whether a row is returned in the results. GROUP BY and HAVING are used for aggregate queries and ORDER BY determines sorting. Note that queries can also include subqueries, so you may see a SELECT inside another SELECT.</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335026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WHERE clause includes one or more conditions. A condition</a:t>
            </a:r>
            <a:r>
              <a:rPr lang="en-US" altLang="en-US" baseline="0" dirty="0" smtClean="0">
                <a:cs typeface="Arial" panose="020B0604020202020204" pitchFamily="34" charset="0"/>
              </a:rPr>
              <a:t> is a test that for each row in the table is either true or false. Only those with true results are permitted in the result set of the query.</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301066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Aliases</a:t>
            </a:r>
            <a:r>
              <a:rPr lang="en-US" altLang="en-US" baseline="0" dirty="0" smtClean="0">
                <a:cs typeface="Arial" panose="020B0604020202020204" pitchFamily="34" charset="0"/>
              </a:rPr>
              <a:t> are useful. They can often save on typing time when writing a query.</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9836532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a:t>
            </a:r>
            <a:r>
              <a:rPr lang="en-US" altLang="en-US" baseline="0" dirty="0" smtClean="0">
                <a:cs typeface="Arial" panose="020B0604020202020204" pitchFamily="34" charset="0"/>
              </a:rPr>
              <a:t> most common aggregate functions are COUNT, SUM, and AVERAGE. </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What the above query gives is a number indicating the total number of order line records associated with order number 1004. </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36613375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anose="020B0604020202020204" pitchFamily="34" charset="0"/>
              </a:rPr>
              <a:t>The WHERE clause in this query has tests </a:t>
            </a:r>
            <a:r>
              <a:rPr lang="en-US" altLang="en-US" baseline="0" dirty="0" smtClean="0">
                <a:cs typeface="Arial" panose="020B0604020202020204" pitchFamily="34" charset="0"/>
              </a:rPr>
              <a:t> for three</a:t>
            </a:r>
            <a:r>
              <a:rPr lang="en-US" altLang="en-US" dirty="0" smtClean="0">
                <a:cs typeface="Arial" panose="020B0604020202020204" pitchFamily="34" charset="0"/>
              </a:rPr>
              <a:t> conditions. It</a:t>
            </a:r>
            <a:r>
              <a:rPr lang="en-US" altLang="en-US" baseline="0" dirty="0" smtClean="0">
                <a:cs typeface="Arial" panose="020B0604020202020204" pitchFamily="34" charset="0"/>
              </a:rPr>
              <a:t> lists </a:t>
            </a:r>
            <a:r>
              <a:rPr lang="en-US" sz="1200" b="0" i="0" u="none" strike="noStrike" kern="1200" baseline="0" dirty="0" smtClean="0">
                <a:solidFill>
                  <a:schemeClr val="tx1"/>
                </a:solidFill>
                <a:latin typeface="Times New Roman" pitchFamily="18" charset="0"/>
                <a:ea typeface="+mn-ea"/>
                <a:cs typeface="Arial" charset="0"/>
              </a:rPr>
              <a:t>product name, finish, and standard price for all desks, and all tables that cost more than $300 in the Product table.</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dirty="0" smtClean="0">
              <a:cs typeface="Arial" panose="020B0604020202020204" pitchFamily="34" charset="0"/>
            </a:endParaRPr>
          </a:p>
        </p:txBody>
      </p:sp>
    </p:spTree>
    <p:extLst>
      <p:ext uri="{BB962C8B-B14F-4D97-AF65-F5344CB8AC3E}">
        <p14:creationId xmlns:p14="http://schemas.microsoft.com/office/powerpoint/2010/main" val="1899730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Times New Roman" pitchFamily="18" charset="0"/>
                <a:ea typeface="+mn-ea"/>
                <a:cs typeface="Arial" charset="0"/>
              </a:rPr>
              <a:t>By default, the AND operation takes place before the OR. So, only tables over $3000 are included (via the AND). These are then combined with all desks (no matter what price) via the OR.</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7062534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3581566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Times New Roman" pitchFamily="18" charset="0"/>
                <a:ea typeface="+mn-ea"/>
                <a:cs typeface="Arial" charset="0"/>
              </a:rPr>
              <a:t>The parentheses cause the OR to take place before the AND. Therefore, first desks and tables are combined (via the OR), and then this entire set is subjected to the $300 price limit via the AND.</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9227998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You</a:t>
            </a:r>
            <a:r>
              <a:rPr lang="en-US" altLang="en-US" baseline="0" dirty="0" smtClean="0">
                <a:cs typeface="Arial" panose="020B0604020202020204" pitchFamily="34" charset="0"/>
              </a:rPr>
              <a:t> can order by any number of fields from the originating table.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Question: How would you have done the WHERE clause if you used OR conditions instead of the IN operator?</a:t>
            </a:r>
          </a:p>
          <a:p>
            <a:pPr eaLnBrk="1" hangingPunct="1"/>
            <a:endParaRPr lang="en-US" altLang="en-US" baseline="0" dirty="0" smtClean="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baseline="0" dirty="0" smtClean="0">
                <a:cs typeface="Arial" panose="020B0604020202020204" pitchFamily="34" charset="0"/>
              </a:rPr>
              <a:t>Answer: WHERE </a:t>
            </a:r>
            <a:r>
              <a:rPr lang="en-US" altLang="en-US" baseline="0" dirty="0" err="1" smtClean="0">
                <a:cs typeface="Arial" panose="020B0604020202020204" pitchFamily="34" charset="0"/>
              </a:rPr>
              <a:t>CustomerState</a:t>
            </a:r>
            <a:r>
              <a:rPr lang="en-US" altLang="en-US" baseline="0" dirty="0" smtClean="0">
                <a:cs typeface="Arial" panose="020B0604020202020204" pitchFamily="34" charset="0"/>
              </a:rPr>
              <a:t> = ‘FL’ OR </a:t>
            </a:r>
            <a:r>
              <a:rPr lang="en-US" altLang="en-US" baseline="0" dirty="0" err="1" smtClean="0">
                <a:cs typeface="Arial" panose="020B0604020202020204" pitchFamily="34" charset="0"/>
              </a:rPr>
              <a:t>CustomerState</a:t>
            </a:r>
            <a:r>
              <a:rPr lang="en-US" altLang="en-US" baseline="0" dirty="0" smtClean="0">
                <a:cs typeface="Arial" panose="020B0604020202020204" pitchFamily="34" charset="0"/>
              </a:rPr>
              <a:t> = ‘TX’ OR </a:t>
            </a:r>
            <a:r>
              <a:rPr lang="en-US" altLang="en-US" baseline="0" dirty="0" err="1" smtClean="0">
                <a:cs typeface="Arial" panose="020B0604020202020204" pitchFamily="34" charset="0"/>
              </a:rPr>
              <a:t>CustomerState</a:t>
            </a:r>
            <a:r>
              <a:rPr lang="en-US" altLang="en-US" baseline="0" dirty="0" smtClean="0">
                <a:cs typeface="Arial" panose="020B0604020202020204" pitchFamily="34" charset="0"/>
              </a:rPr>
              <a:t> = ‘CA’ OR </a:t>
            </a:r>
            <a:r>
              <a:rPr lang="en-US" altLang="en-US" baseline="0" dirty="0" err="1" smtClean="0">
                <a:cs typeface="Arial" panose="020B0604020202020204" pitchFamily="34" charset="0"/>
              </a:rPr>
              <a:t>CustomerState</a:t>
            </a:r>
            <a:r>
              <a:rPr lang="en-US" altLang="en-US" baseline="0" dirty="0" smtClean="0">
                <a:cs typeface="Arial" panose="020B0604020202020204" pitchFamily="34" charset="0"/>
              </a:rPr>
              <a:t> = ‘HI’</a:t>
            </a:r>
            <a:endParaRPr lang="en-US" altLang="en-US" dirty="0" smtClean="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5559030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is an example of vector aggregate. It will return the</a:t>
            </a:r>
            <a:r>
              <a:rPr lang="en-US" altLang="en-US" baseline="0" dirty="0" smtClean="0">
                <a:cs typeface="Arial" panose="020B0604020202020204" pitchFamily="34" charset="0"/>
              </a:rPr>
              <a:t> number of customers from each state. This query will return the name and count of customers from all states that actually have customers.</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If all we wanted was the total number of customers (across all states), we could do this scalar aggregate query”</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SELECT COUNT(*) from </a:t>
            </a:r>
            <a:r>
              <a:rPr lang="en-US" altLang="en-US" baseline="0" dirty="0" err="1" smtClean="0">
                <a:cs typeface="Arial" panose="020B0604020202020204" pitchFamily="34" charset="0"/>
              </a:rPr>
              <a:t>Customer_T</a:t>
            </a:r>
            <a:endParaRPr lang="en-US" altLang="en-US" baseline="0" dirty="0" smtClean="0">
              <a:cs typeface="Arial" panose="020B0604020202020204" pitchFamily="34" charset="0"/>
            </a:endParaRP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query will return a single value, which is the total number of customers. That would be the sum of all the individual numbers returned from the aggregate query displayed in this slide.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720894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8546889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8957659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584290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4586247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36494719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2329587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HAVING clause</a:t>
            </a:r>
            <a:r>
              <a:rPr lang="en-US" altLang="en-US" baseline="0" dirty="0" smtClean="0">
                <a:cs typeface="Arial" panose="020B0604020202020204" pitchFamily="34" charset="0"/>
              </a:rPr>
              <a:t> restricts which groups will be returned in an vector aggregate query. It’s like a WHERE clause, but operates on groups, not individual rows.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6404269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First,</a:t>
            </a:r>
            <a:r>
              <a:rPr lang="en-US" altLang="en-US" baseline="0" dirty="0" smtClean="0">
                <a:cs typeface="Arial" panose="020B0604020202020204" pitchFamily="34" charset="0"/>
              </a:rPr>
              <a:t> the WHERE clause restricts us to only products with certain types of Product Finish. Then, after that they are grouped by the product finish and average prices calculated for each group. Only the groups with average price less than 750 are included in the final result, via the HAVING clause. After all this is done, they are </a:t>
            </a:r>
            <a:r>
              <a:rPr lang="en-US" altLang="en-US" baseline="0" dirty="0" err="1" smtClean="0">
                <a:cs typeface="Arial" panose="020B0604020202020204" pitchFamily="34" charset="0"/>
              </a:rPr>
              <a:t>ORDERed</a:t>
            </a:r>
            <a:r>
              <a:rPr lang="en-US" altLang="en-US" baseline="0" dirty="0" smtClean="0">
                <a:cs typeface="Arial" panose="020B0604020202020204" pitchFamily="34" charset="0"/>
              </a:rPr>
              <a:t> alphabetically by </a:t>
            </a:r>
            <a:r>
              <a:rPr lang="en-US" altLang="en-US" baseline="0" dirty="0" err="1" smtClean="0">
                <a:cs typeface="Arial" panose="020B0604020202020204" pitchFamily="34" charset="0"/>
              </a:rPr>
              <a:t>ProductFinish</a:t>
            </a:r>
            <a:r>
              <a:rPr lang="en-US" altLang="en-US" baseline="0" dirty="0" smtClean="0">
                <a:cs typeface="Arial" panose="020B0604020202020204" pitchFamily="34" charset="0"/>
              </a:rPr>
              <a:t>.</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So, the WHERE clause operated to restrict the number of rows, and then the HAVING was used to restrict the number of groups.</a:t>
            </a:r>
          </a:p>
          <a:p>
            <a:pPr eaLnBrk="1" hangingPunct="1"/>
            <a:endParaRPr lang="en-US" altLang="en-US" baseline="0" dirty="0" smtClean="0">
              <a:cs typeface="Arial" panose="020B0604020202020204" pitchFamily="34" charset="0"/>
            </a:endParaRPr>
          </a:p>
        </p:txBody>
      </p:sp>
    </p:spTree>
    <p:extLst>
      <p:ext uri="{BB962C8B-B14F-4D97-AF65-F5344CB8AC3E}">
        <p14:creationId xmlns:p14="http://schemas.microsoft.com/office/powerpoint/2010/main" val="38324479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777732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2906509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262803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These are all benefits</a:t>
            </a:r>
            <a:r>
              <a:rPr lang="en-US" altLang="en-US" baseline="0" dirty="0" smtClean="0">
                <a:cs typeface="Arial" panose="020B0604020202020204" pitchFamily="34" charset="0"/>
              </a:rPr>
              <a:t> of standardization. Keep in mind, though, that different database vendors may use different constructs in their SQL versions, so the standards are not perfectly applied. </a:t>
            </a:r>
          </a:p>
          <a:p>
            <a:pPr eaLnBrk="1" hangingPunct="1"/>
            <a:endParaRPr lang="en-US" altLang="en-US" baseline="0" dirty="0" smtClean="0">
              <a:cs typeface="Arial" panose="020B0604020202020204" pitchFamily="34" charset="0"/>
            </a:endParaRPr>
          </a:p>
          <a:p>
            <a:r>
              <a:rPr lang="en-US" altLang="en-US" baseline="0" dirty="0" smtClean="0">
                <a:cs typeface="Arial" panose="020B0604020202020204" pitchFamily="34" charset="0"/>
              </a:rPr>
              <a:t>Standards are good, but they also have disadvantages. </a:t>
            </a:r>
            <a:r>
              <a:rPr lang="en-US" sz="1200" b="0" i="0" u="none" strike="noStrike" kern="1200" baseline="0" dirty="0" smtClean="0">
                <a:solidFill>
                  <a:schemeClr val="tx1"/>
                </a:solidFill>
                <a:latin typeface="Times New Roman" pitchFamily="18" charset="0"/>
                <a:ea typeface="+mn-ea"/>
                <a:cs typeface="Arial" charset="0"/>
              </a:rPr>
              <a:t>A standard can stifle creativity and innovation. One standard is never enough to meet all needs, and an industry standard can be far from ideal because it may be the offspring of compromises among many parties. Standard may be difficult to change (because so many vendors have a vested interest in it), so fixing deficiencies may take considerable effort. Since vendors typically extend standards with proprietary features, application portability isn’t complete; you may need to change SQL statements when migrating from one vendor to another (for example, switching from Oracle to Microsoft SSL Server or vice versa).</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0713025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59323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213112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 database instance, also called a database server, is a set of memory structure and software processes that manage the access to a set of database files. Each instance maintains</a:t>
            </a:r>
            <a:r>
              <a:rPr lang="en-US" altLang="en-US" baseline="0" dirty="0" smtClean="0">
                <a:cs typeface="Arial" panose="020B0604020202020204" pitchFamily="34" charset="0"/>
              </a:rPr>
              <a:t> one or more databases, organized into catalogs consisting of schemas.</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Here we see an</a:t>
            </a:r>
            <a:r>
              <a:rPr lang="en-US" altLang="en-US" baseline="0" dirty="0" smtClean="0">
                <a:cs typeface="Arial" panose="020B0604020202020204" pitchFamily="34" charset="0"/>
              </a:rPr>
              <a:t> instance of a DBMS along with two databases (PROD and DEV). The Production database contains its own data indexed by the catalog PROD_C. It is the actual database being used for business operations. The Development database is used for making application changes and testing. Usually, organizations have two separate databases, one for production and one for development.</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697908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SQL is composed of three sub-languages, DDL, DML, and DCL.</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DDL is Data Definition Language. This is used to actually create the metadata of the database,</a:t>
            </a:r>
            <a:r>
              <a:rPr lang="en-US" altLang="en-US" baseline="0" dirty="0" smtClean="0">
                <a:cs typeface="Arial" panose="020B0604020202020204" pitchFamily="34" charset="0"/>
              </a:rPr>
              <a:t> including all tables, attributes and their data types, indexes, primary and foreign keys, etc. The DDL implements the logical design into actual physical databases. This is the language that database designers will use to create the database.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DML is Data Manipulation Language. This includes all query, update, insert, and delete statements. This is the language that allows users and applications interact with and manipulate the data in the database.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DCL is Data Control Language. This is used by database administrators to specify who can access the data and the types of data and operations these users are authorized to do.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093296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606590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pPr>
                <a:defRPr/>
              </a:pPr>
              <a:t>10/13/2016</a:t>
            </a:fld>
            <a:endParaRPr lang="en-US" dirty="0"/>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82300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pPr>
                <a:defRPr/>
              </a:pPr>
              <a:t>10/13/2016</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4955624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pPr>
                <a:defRPr/>
              </a:pPr>
              <a:t>10/13/2016</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1870061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pPr>
                <a:defRPr/>
              </a:pPr>
              <a:t>10/13/2016</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6</a:t>
            </a:r>
            <a:endParaRPr lang="en-US" sz="1600" dirty="0"/>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6-</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4765481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pPr>
                <a:defRPr/>
              </a:pPr>
              <a:t>10/13/2016</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6</a:t>
            </a:r>
            <a:endParaRPr lang="en-US" sz="1600" dirty="0"/>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6-</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786847334"/>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36.jpeg"/><Relationship Id="rId4" Type="http://schemas.openxmlformats.org/officeDocument/2006/relationships/image" Target="../media/image35.jpeg"/></Relationships>
</file>

<file path=ppt/slides/_rels/slide4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37.jpeg"/></Relationships>
</file>

<file path=ppt/slides/_rels/slide4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38.jpeg"/></Relationships>
</file>

<file path=ppt/slides/_rels/slide4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39.jpe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37.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fontScale="85000" lnSpcReduction="20000"/>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p>
          <a:p>
            <a:pPr marL="342900" indent="-342900" algn="ctr" eaLnBrk="1" hangingPunct="1">
              <a:lnSpc>
                <a:spcPct val="90000"/>
              </a:lnSpc>
            </a:pPr>
            <a:r>
              <a:rPr lang="en-US" altLang="en-US" sz="2000" b="1" i="1" dirty="0" smtClean="0">
                <a:solidFill>
                  <a:srgbClr val="0070C0"/>
                </a:solidFill>
                <a:cs typeface="Times New Roman" pitchFamily="18" charset="0"/>
              </a:rPr>
              <a:t>Global Edition</a:t>
            </a:r>
            <a:endParaRPr lang="en-US" altLang="en-US" sz="2000" dirty="0" smtClean="0">
              <a:solidFill>
                <a:srgbClr val="0070C0"/>
              </a:solidFill>
              <a:cs typeface="Times New Roman" pitchFamily="18" charset="0"/>
            </a:endParaRPr>
          </a:p>
          <a:p>
            <a:pPr marL="342900" indent="-342900" algn="ctr" eaLnBrk="1" hangingPunct="1">
              <a:lnSpc>
                <a:spcPct val="90000"/>
              </a:lnSpc>
            </a:pP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4098" name="Rectangle 2"/>
          <p:cNvSpPr>
            <a:spLocks noGrp="1" noChangeArrowheads="1"/>
          </p:cNvSpPr>
          <p:nvPr>
            <p:ph type="title"/>
          </p:nvPr>
        </p:nvSpPr>
        <p:spPr>
          <a:xfrm>
            <a:off x="762000" y="1371600"/>
            <a:ext cx="7772400" cy="1143000"/>
          </a:xfrm>
        </p:spPr>
        <p:txBody>
          <a:bodyPr>
            <a:normAutofit/>
          </a:bodyPr>
          <a:lstStyle/>
          <a:p>
            <a:pPr eaLnBrk="1" fontAlgn="auto" hangingPunct="1">
              <a:spcAft>
                <a:spcPts val="0"/>
              </a:spcAft>
              <a:defRPr/>
            </a:pPr>
            <a:r>
              <a:rPr smtClean="0"/>
              <a:t>Chapter 6:</a:t>
            </a:r>
            <a:br>
              <a:rPr smtClean="0"/>
            </a:br>
            <a:r>
              <a:rPr smtClean="0"/>
              <a:t>Introduction to SQL</a:t>
            </a:r>
          </a:p>
        </p:txBody>
      </p:sp>
      <p:sp>
        <p:nvSpPr>
          <p:cNvPr id="4" name="矩形 3"/>
          <p:cNvSpPr/>
          <p:nvPr/>
        </p:nvSpPr>
        <p:spPr>
          <a:xfrm>
            <a:off x="2352675" y="5420410"/>
            <a:ext cx="4572000" cy="369332"/>
          </a:xfrm>
          <a:prstGeom prst="rect">
            <a:avLst/>
          </a:prstGeom>
        </p:spPr>
        <p:txBody>
          <a:bodyPr>
            <a:spAutoFit/>
          </a:bodyPr>
          <a:lstStyle/>
          <a:p>
            <a:pPr marL="342900" indent="-342900" algn="l" eaLnBrk="1" hangingPunct="1"/>
            <a:r>
              <a:rPr lang="zh-TW" altLang="en-US" b="1" dirty="0" smtClean="0">
                <a:solidFill>
                  <a:srgbClr val="162A40"/>
                </a:solidFill>
                <a:ea typeface="新細明體" panose="02020500000000000000" pitchFamily="18" charset="-120"/>
                <a:cs typeface="Times New Roman" panose="02020603050405020304" pitchFamily="18" charset="0"/>
              </a:rPr>
              <a:t>授課老師：楊立偉教授，台灣大學</a:t>
            </a:r>
            <a:r>
              <a:rPr lang="zh-TW" altLang="en-US" b="1" dirty="0">
                <a:solidFill>
                  <a:srgbClr val="162A40"/>
                </a:solidFill>
                <a:ea typeface="新細明體" panose="02020500000000000000" pitchFamily="18" charset="-120"/>
                <a:cs typeface="Times New Roman" panose="02020603050405020304" pitchFamily="18" charset="0"/>
              </a:rPr>
              <a:t>工管系</a:t>
            </a:r>
            <a:endParaRPr lang="en-US" altLang="zh-TW" b="1" dirty="0">
              <a:solidFill>
                <a:srgbClr val="162A40"/>
              </a:solidFill>
              <a:ea typeface="新細明體" panose="02020500000000000000" pitchFamily="18" charset="-120"/>
              <a:cs typeface="Times New Roman" panose="02020603050405020304" pitchFamily="18" charset="0"/>
            </a:endParaRPr>
          </a:p>
        </p:txBody>
      </p:sp>
    </p:spTree>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657225" y="319088"/>
            <a:ext cx="8077200" cy="812800"/>
          </a:xfrm>
        </p:spPr>
        <p:txBody>
          <a:bodyPr/>
          <a:lstStyle/>
          <a:p>
            <a:pPr eaLnBrk="1" fontAlgn="auto" hangingPunct="1">
              <a:spcAft>
                <a:spcPts val="0"/>
              </a:spcAft>
              <a:defRPr/>
            </a:pPr>
            <a:r>
              <a:rPr smtClean="0"/>
              <a:t>SQL Data Types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20" y="1409700"/>
            <a:ext cx="8265812" cy="4716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6"/>
          <p:cNvSpPr>
            <a:spLocks noChangeArrowheads="1"/>
          </p:cNvSpPr>
          <p:nvPr/>
        </p:nvSpPr>
        <p:spPr bwMode="auto">
          <a:xfrm>
            <a:off x="1979825" y="6126664"/>
            <a:ext cx="6032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a:solidFill>
                  <a:srgbClr val="990000"/>
                </a:solidFill>
                <a:latin typeface="Arial" panose="020B0604020202020204" pitchFamily="34" charset="0"/>
                <a:ea typeface="新細明體" panose="02020500000000000000" pitchFamily="18" charset="-120"/>
              </a:rPr>
              <a:t>資料型別可依廠商別而略有不同或自有擴充</a:t>
            </a:r>
            <a:endParaRPr lang="en-US" altLang="zh-TW" sz="2400" b="1">
              <a:solidFill>
                <a:srgbClr val="990000"/>
              </a:solidFill>
              <a:latin typeface="Arial" panose="020B0604020202020204" pitchFamily="34" charset="0"/>
              <a:ea typeface="新細明體" panose="02020500000000000000" pitchFamily="18" charset="-120"/>
            </a:endParaRPr>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950913" y="185077"/>
            <a:ext cx="6900862" cy="1143000"/>
          </a:xfrm>
        </p:spPr>
        <p:txBody>
          <a:bodyPr/>
          <a:lstStyle/>
          <a:p>
            <a:pPr eaLnBrk="1" fontAlgn="auto" hangingPunct="1">
              <a:spcAft>
                <a:spcPts val="0"/>
              </a:spcAft>
              <a:defRPr/>
            </a:pPr>
            <a:r>
              <a:rPr dirty="0" smtClean="0"/>
              <a:t>Steps in Table Creation</a:t>
            </a:r>
          </a:p>
        </p:txBody>
      </p:sp>
      <p:sp>
        <p:nvSpPr>
          <p:cNvPr id="21509" name="Text Box 4"/>
          <p:cNvSpPr txBox="1">
            <a:spLocks noChangeArrowheads="1"/>
          </p:cNvSpPr>
          <p:nvPr/>
        </p:nvSpPr>
        <p:spPr bwMode="auto">
          <a:xfrm>
            <a:off x="276225" y="1270000"/>
            <a:ext cx="8867775" cy="4830763"/>
          </a:xfrm>
          <a:prstGeom prst="rect">
            <a:avLst/>
          </a:prstGeom>
          <a:noFill/>
          <a:ln w="12700">
            <a:noFill/>
            <a:miter lim="800000"/>
            <a:headEnd type="none" w="sm" len="sm"/>
            <a:tailEnd type="none" w="sm" len="sm"/>
          </a:ln>
        </p:spPr>
        <p:txBody>
          <a:bodyPr>
            <a:spAutoFit/>
          </a:bodyPr>
          <a:lstStyle/>
          <a:p>
            <a:pPr marL="457200" indent="-457200">
              <a:spcBef>
                <a:spcPct val="50000"/>
              </a:spcBef>
              <a:buFontTx/>
              <a:buAutoNum type="arabicPeriod"/>
              <a:defRPr/>
            </a:pPr>
            <a:r>
              <a:rPr lang="en-US" sz="2800" dirty="0">
                <a:solidFill>
                  <a:srgbClr val="000000"/>
                </a:solidFill>
                <a:latin typeface="+mn-lt"/>
                <a:cs typeface="Tahoma" pitchFamily="34" charset="0"/>
              </a:rPr>
              <a:t>Identify data types for attributes</a:t>
            </a:r>
          </a:p>
          <a:p>
            <a:pPr marL="457200" indent="-457200">
              <a:spcBef>
                <a:spcPct val="50000"/>
              </a:spcBef>
              <a:buFontTx/>
              <a:buAutoNum type="arabicPeriod"/>
              <a:defRPr/>
            </a:pPr>
            <a:r>
              <a:rPr lang="en-US" sz="2800" dirty="0">
                <a:solidFill>
                  <a:srgbClr val="000000"/>
                </a:solidFill>
                <a:latin typeface="+mn-lt"/>
                <a:cs typeface="Tahoma" pitchFamily="34" charset="0"/>
              </a:rPr>
              <a:t>Identify columns that can and cannot be null</a:t>
            </a:r>
          </a:p>
          <a:p>
            <a:pPr marL="457200" indent="-457200">
              <a:spcBef>
                <a:spcPct val="50000"/>
              </a:spcBef>
              <a:buFontTx/>
              <a:buAutoNum type="arabicPeriod"/>
              <a:defRPr/>
            </a:pPr>
            <a:r>
              <a:rPr lang="en-US" sz="2800" dirty="0">
                <a:solidFill>
                  <a:srgbClr val="000000"/>
                </a:solidFill>
                <a:latin typeface="+mn-lt"/>
                <a:cs typeface="Tahoma" pitchFamily="34" charset="0"/>
              </a:rPr>
              <a:t>Identify columns that must be unique (candidate keys)</a:t>
            </a:r>
          </a:p>
          <a:p>
            <a:pPr marL="457200" indent="-457200">
              <a:spcBef>
                <a:spcPct val="50000"/>
              </a:spcBef>
              <a:buFontTx/>
              <a:buAutoNum type="arabicPeriod"/>
              <a:defRPr/>
            </a:pPr>
            <a:r>
              <a:rPr lang="en-US" sz="2800" dirty="0">
                <a:solidFill>
                  <a:srgbClr val="000000"/>
                </a:solidFill>
                <a:latin typeface="+mn-lt"/>
                <a:cs typeface="Tahoma" pitchFamily="34" charset="0"/>
              </a:rPr>
              <a:t>Identify primary key</a:t>
            </a:r>
            <a:r>
              <a:rPr lang="en-US" sz="2400" dirty="0">
                <a:solidFill>
                  <a:srgbClr val="000000"/>
                </a:solidFill>
                <a:latin typeface="+mn-lt"/>
                <a:cs typeface="Tahoma" pitchFamily="34" charset="0"/>
              </a:rPr>
              <a:t>–</a:t>
            </a:r>
            <a:r>
              <a:rPr lang="en-US" sz="2800" dirty="0">
                <a:solidFill>
                  <a:srgbClr val="000000"/>
                </a:solidFill>
                <a:latin typeface="+mn-lt"/>
                <a:cs typeface="Tahoma" pitchFamily="34" charset="0"/>
              </a:rPr>
              <a:t>foreign key mates</a:t>
            </a:r>
          </a:p>
          <a:p>
            <a:pPr marL="457200" indent="-457200">
              <a:spcBef>
                <a:spcPct val="50000"/>
              </a:spcBef>
              <a:buFontTx/>
              <a:buAutoNum type="arabicPeriod"/>
              <a:defRPr/>
            </a:pPr>
            <a:r>
              <a:rPr lang="en-US" sz="2800" dirty="0">
                <a:solidFill>
                  <a:srgbClr val="000000"/>
                </a:solidFill>
                <a:latin typeface="+mn-lt"/>
                <a:cs typeface="Tahoma" pitchFamily="34" charset="0"/>
              </a:rPr>
              <a:t>Determine default values</a:t>
            </a:r>
          </a:p>
          <a:p>
            <a:pPr marL="457200" indent="-457200">
              <a:spcBef>
                <a:spcPct val="50000"/>
              </a:spcBef>
              <a:buFontTx/>
              <a:buAutoNum type="arabicPeriod"/>
              <a:defRPr/>
            </a:pPr>
            <a:r>
              <a:rPr lang="en-US" sz="2800" dirty="0">
                <a:solidFill>
                  <a:srgbClr val="000000"/>
                </a:solidFill>
                <a:latin typeface="+mn-lt"/>
                <a:cs typeface="Tahoma" pitchFamily="34" charset="0"/>
              </a:rPr>
              <a:t>Identify constraints on columns (domain specifications)</a:t>
            </a:r>
          </a:p>
          <a:p>
            <a:pPr marL="457200" indent="-457200">
              <a:spcBef>
                <a:spcPct val="50000"/>
              </a:spcBef>
              <a:buFontTx/>
              <a:buAutoNum type="arabicPeriod"/>
              <a:defRPr/>
            </a:pPr>
            <a:r>
              <a:rPr lang="en-US" sz="2800" dirty="0">
                <a:solidFill>
                  <a:srgbClr val="000000"/>
                </a:solidFill>
                <a:latin typeface="+mn-lt"/>
                <a:cs typeface="Tahoma" pitchFamily="34" charset="0"/>
              </a:rPr>
              <a:t>Create the table and associated indexes</a:t>
            </a:r>
          </a:p>
        </p:txBody>
      </p:sp>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1250950" y="246063"/>
            <a:ext cx="7254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6-5 General syntax for CREATE TABLE statement used in data definition language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422" y="1189062"/>
            <a:ext cx="6515909" cy="5152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8"/>
          <p:cNvSpPr>
            <a:spLocks noChangeArrowheads="1"/>
          </p:cNvSpPr>
          <p:nvPr/>
        </p:nvSpPr>
        <p:spPr bwMode="auto">
          <a:xfrm>
            <a:off x="5056890" y="4183587"/>
            <a:ext cx="3990975" cy="646331"/>
          </a:xfrm>
          <a:prstGeom prst="rect">
            <a:avLst/>
          </a:prstGeom>
          <a:solidFill>
            <a:schemeClr val="bg1"/>
          </a:solidFill>
          <a:ln>
            <a:noFill/>
          </a:ln>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b="1" dirty="0">
                <a:solidFill>
                  <a:srgbClr val="990000"/>
                </a:solidFill>
                <a:ea typeface="新細明體" panose="02020500000000000000" pitchFamily="18" charset="-120"/>
              </a:rPr>
              <a:t>語法表示　</a:t>
            </a:r>
            <a:r>
              <a:rPr lang="en-US" altLang="zh-TW" sz="1800" b="1" dirty="0">
                <a:solidFill>
                  <a:srgbClr val="990000"/>
                </a:solidFill>
                <a:ea typeface="新細明體" panose="02020500000000000000" pitchFamily="18" charset="-120"/>
              </a:rPr>
              <a:t>[ ] </a:t>
            </a:r>
            <a:r>
              <a:rPr lang="zh-TW" altLang="en-US" sz="1800" b="1" dirty="0">
                <a:solidFill>
                  <a:srgbClr val="990000"/>
                </a:solidFill>
                <a:ea typeface="新細明體" panose="02020500000000000000" pitchFamily="18" charset="-120"/>
              </a:rPr>
              <a:t>表選項</a:t>
            </a:r>
            <a:r>
              <a:rPr lang="en-US" altLang="zh-TW" sz="1800" b="1" dirty="0">
                <a:solidFill>
                  <a:srgbClr val="990000"/>
                </a:solidFill>
                <a:ea typeface="新細明體" panose="02020500000000000000" pitchFamily="18" charset="-120"/>
              </a:rPr>
              <a:t>, </a:t>
            </a:r>
            <a:r>
              <a:rPr lang="zh-TW" altLang="en-US" sz="1800" b="1" dirty="0">
                <a:solidFill>
                  <a:srgbClr val="990000"/>
                </a:solidFill>
                <a:ea typeface="新細明體" panose="02020500000000000000" pitchFamily="18" charset="-120"/>
              </a:rPr>
              <a:t>可填可不填</a:t>
            </a:r>
          </a:p>
          <a:p>
            <a:pPr eaLnBrk="1" hangingPunct="1">
              <a:spcBef>
                <a:spcPct val="0"/>
              </a:spcBef>
              <a:buClrTx/>
              <a:buSzTx/>
              <a:buFontTx/>
              <a:buNone/>
            </a:pPr>
            <a:r>
              <a:rPr lang="en-US" altLang="zh-TW" sz="1800" b="1" dirty="0">
                <a:solidFill>
                  <a:srgbClr val="990000"/>
                </a:solidFill>
                <a:ea typeface="新細明體" panose="02020500000000000000" pitchFamily="18" charset="-120"/>
              </a:rPr>
              <a:t>	   { } </a:t>
            </a:r>
            <a:r>
              <a:rPr lang="zh-TW" altLang="en-US" sz="1800" b="1" dirty="0">
                <a:solidFill>
                  <a:srgbClr val="990000"/>
                </a:solidFill>
                <a:ea typeface="新細明體" panose="02020500000000000000" pitchFamily="18" charset="-120"/>
              </a:rPr>
              <a:t>表多選</a:t>
            </a:r>
            <a:r>
              <a:rPr lang="en-US" altLang="zh-TW" sz="1800" b="1" dirty="0">
                <a:solidFill>
                  <a:srgbClr val="990000"/>
                </a:solidFill>
                <a:ea typeface="新細明體" panose="02020500000000000000" pitchFamily="18" charset="-120"/>
              </a:rPr>
              <a:t>, </a:t>
            </a:r>
            <a:r>
              <a:rPr lang="zh-TW" altLang="en-US" sz="1800" b="1" dirty="0">
                <a:solidFill>
                  <a:srgbClr val="990000"/>
                </a:solidFill>
                <a:ea typeface="新細明體" panose="02020500000000000000" pitchFamily="18" charset="-120"/>
              </a:rPr>
              <a:t>多個選</a:t>
            </a:r>
            <a:r>
              <a:rPr lang="zh-TW" altLang="en-US" sz="1800" b="1" dirty="0" smtClean="0">
                <a:solidFill>
                  <a:srgbClr val="990000"/>
                </a:solidFill>
                <a:ea typeface="新細明體" panose="02020500000000000000" pitchFamily="18" charset="-120"/>
              </a:rPr>
              <a:t>一個</a:t>
            </a:r>
            <a:endParaRPr lang="zh-TW" altLang="en-US" sz="1800" b="1" dirty="0">
              <a:solidFill>
                <a:srgbClr val="990000"/>
              </a:solidFill>
              <a:ea typeface="新細明體" panose="02020500000000000000" pitchFamily="18" charset="-120"/>
            </a:endParaRPr>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238" y="1592263"/>
            <a:ext cx="8121650" cy="462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29" name="Rectangle 5"/>
          <p:cNvSpPr>
            <a:spLocks noGrp="1" noChangeArrowheads="1"/>
          </p:cNvSpPr>
          <p:nvPr>
            <p:ph type="title"/>
          </p:nvPr>
        </p:nvSpPr>
        <p:spPr>
          <a:xfrm>
            <a:off x="500063" y="428625"/>
            <a:ext cx="8229600" cy="1371600"/>
          </a:xfrm>
        </p:spPr>
        <p:txBody>
          <a:bodyPr>
            <a:normAutofit/>
          </a:bodyPr>
          <a:lstStyle/>
          <a:p>
            <a:pPr eaLnBrk="1" fontAlgn="auto" hangingPunct="1">
              <a:spcAft>
                <a:spcPts val="0"/>
              </a:spcAft>
              <a:defRPr/>
            </a:pPr>
            <a:r>
              <a:rPr smtClean="0"/>
              <a:t>The following slides create tables for this enterprise data model</a:t>
            </a:r>
          </a:p>
        </p:txBody>
      </p:sp>
      <p:sp>
        <p:nvSpPr>
          <p:cNvPr id="23557" name="TextBox 5"/>
          <p:cNvSpPr txBox="1">
            <a:spLocks noChangeArrowheads="1"/>
          </p:cNvSpPr>
          <p:nvPr/>
        </p:nvSpPr>
        <p:spPr bwMode="auto">
          <a:xfrm>
            <a:off x="3352800" y="3541713"/>
            <a:ext cx="3405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C00000"/>
                </a:solidFill>
              </a:rPr>
              <a:t>(from Chapter 1, Figure 1-3)</a:t>
            </a:r>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111" y="654380"/>
            <a:ext cx="7522234" cy="5741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80" name="Text Box 3"/>
          <p:cNvSpPr txBox="1">
            <a:spLocks noChangeArrowheads="1"/>
          </p:cNvSpPr>
          <p:nvPr/>
        </p:nvSpPr>
        <p:spPr bwMode="auto">
          <a:xfrm>
            <a:off x="467833" y="91149"/>
            <a:ext cx="77445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r>
              <a:rPr lang="en-US" altLang="en-US" sz="2200" dirty="0">
                <a:solidFill>
                  <a:srgbClr val="000000"/>
                </a:solidFill>
                <a:latin typeface="Times New Roman" panose="02020603050405020304" pitchFamily="18" charset="0"/>
              </a:rPr>
              <a:t>Figure 6-6 SQL database definition commands for </a:t>
            </a:r>
            <a:r>
              <a:rPr lang="en-US" altLang="en-US" sz="2200" dirty="0" smtClean="0">
                <a:solidFill>
                  <a:srgbClr val="000000"/>
                </a:solidFill>
                <a:latin typeface="Times New Roman" panose="02020603050405020304" pitchFamily="18" charset="0"/>
              </a:rPr>
              <a:t>PVF Company</a:t>
            </a:r>
          </a:p>
          <a:p>
            <a:pPr algn="r" eaLnBrk="1" hangingPunct="1"/>
            <a:r>
              <a:rPr lang="en-US" altLang="en-US" sz="2200" dirty="0" smtClean="0">
                <a:solidFill>
                  <a:srgbClr val="000000"/>
                </a:solidFill>
                <a:latin typeface="Times New Roman" panose="02020603050405020304" pitchFamily="18" charset="0"/>
              </a:rPr>
              <a:t> </a:t>
            </a:r>
          </a:p>
          <a:p>
            <a:pPr algn="r" eaLnBrk="1" hangingPunct="1"/>
            <a:r>
              <a:rPr lang="en-US" altLang="en-US" sz="2200" dirty="0" smtClean="0">
                <a:solidFill>
                  <a:srgbClr val="000000"/>
                </a:solidFill>
                <a:latin typeface="Times New Roman" panose="02020603050405020304" pitchFamily="18" charset="0"/>
              </a:rPr>
              <a:t>(</a:t>
            </a:r>
            <a:r>
              <a:rPr lang="en-US" altLang="en-US" sz="2200" dirty="0">
                <a:solidFill>
                  <a:srgbClr val="000000"/>
                </a:solidFill>
                <a:latin typeface="Times New Roman" panose="02020603050405020304" pitchFamily="18" charset="0"/>
              </a:rPr>
              <a:t>Oracle </a:t>
            </a:r>
            <a:r>
              <a:rPr lang="en-US" altLang="en-US" sz="2200" dirty="0" smtClean="0">
                <a:solidFill>
                  <a:srgbClr val="000000"/>
                </a:solidFill>
                <a:latin typeface="Times New Roman" panose="02020603050405020304" pitchFamily="18" charset="0"/>
              </a:rPr>
              <a:t>12c)</a:t>
            </a:r>
            <a:endParaRPr lang="en-US" altLang="en-US" sz="2200" dirty="0">
              <a:solidFill>
                <a:srgbClr val="000000"/>
              </a:solidFill>
              <a:latin typeface="Times New Roman" panose="02020603050405020304" pitchFamily="18" charset="0"/>
            </a:endParaRPr>
          </a:p>
        </p:txBody>
      </p:sp>
      <p:sp>
        <p:nvSpPr>
          <p:cNvPr id="24581" name="Text Box 4"/>
          <p:cNvSpPr txBox="1">
            <a:spLocks noChangeArrowheads="1"/>
          </p:cNvSpPr>
          <p:nvPr/>
        </p:nvSpPr>
        <p:spPr bwMode="auto">
          <a:xfrm>
            <a:off x="6377187" y="2573376"/>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dirty="0">
                <a:solidFill>
                  <a:srgbClr val="990000"/>
                </a:solidFill>
                <a:latin typeface="Times New Roman" panose="02020603050405020304" pitchFamily="18" charset="0"/>
              </a:rPr>
              <a:t>Overall table definitions</a:t>
            </a:r>
          </a:p>
        </p:txBody>
      </p:sp>
      <p:sp>
        <p:nvSpPr>
          <p:cNvPr id="24582" name="Rectangle 10"/>
          <p:cNvSpPr>
            <a:spLocks noChangeArrowheads="1"/>
          </p:cNvSpPr>
          <p:nvPr/>
        </p:nvSpPr>
        <p:spPr bwMode="auto">
          <a:xfrm>
            <a:off x="668338" y="682625"/>
            <a:ext cx="5224462" cy="149383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3" name="Rectangle 11"/>
          <p:cNvSpPr>
            <a:spLocks noChangeArrowheads="1"/>
          </p:cNvSpPr>
          <p:nvPr/>
        </p:nvSpPr>
        <p:spPr bwMode="auto">
          <a:xfrm>
            <a:off x="646113" y="2184400"/>
            <a:ext cx="5275262" cy="1139825"/>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4" name="Rectangle 12"/>
          <p:cNvSpPr>
            <a:spLocks noChangeArrowheads="1"/>
          </p:cNvSpPr>
          <p:nvPr/>
        </p:nvSpPr>
        <p:spPr bwMode="auto">
          <a:xfrm>
            <a:off x="660400" y="3344863"/>
            <a:ext cx="5275263" cy="1633537"/>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5" name="Rectangle 13"/>
          <p:cNvSpPr>
            <a:spLocks noChangeArrowheads="1"/>
          </p:cNvSpPr>
          <p:nvPr/>
        </p:nvSpPr>
        <p:spPr bwMode="auto">
          <a:xfrm>
            <a:off x="674688" y="5000625"/>
            <a:ext cx="5246687" cy="134143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4493" y="1111545"/>
            <a:ext cx="7610475"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5"/>
          <p:cNvSpPr txBox="1">
            <a:spLocks noChangeArrowheads="1"/>
          </p:cNvSpPr>
          <p:nvPr/>
        </p:nvSpPr>
        <p:spPr bwMode="auto">
          <a:xfrm>
            <a:off x="990600" y="19685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3600">
                <a:solidFill>
                  <a:srgbClr val="990000"/>
                </a:solidFill>
                <a:latin typeface="Times New Roman" panose="02020603050405020304" pitchFamily="18" charset="0"/>
              </a:rPr>
              <a:t>Defining attributes and their data types</a:t>
            </a:r>
          </a:p>
        </p:txBody>
      </p:sp>
      <p:sp>
        <p:nvSpPr>
          <p:cNvPr id="25605" name="Rectangle 9"/>
          <p:cNvSpPr>
            <a:spLocks noChangeArrowheads="1"/>
          </p:cNvSpPr>
          <p:nvPr/>
        </p:nvSpPr>
        <p:spPr bwMode="auto">
          <a:xfrm>
            <a:off x="1694518" y="1625895"/>
            <a:ext cx="4338637" cy="143668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5606" name="Rectangle 10"/>
          <p:cNvSpPr>
            <a:spLocks noChangeArrowheads="1"/>
          </p:cNvSpPr>
          <p:nvPr/>
        </p:nvSpPr>
        <p:spPr bwMode="auto">
          <a:xfrm>
            <a:off x="1700868" y="4042070"/>
            <a:ext cx="4318000" cy="1009650"/>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6" name="Line 10"/>
          <p:cNvSpPr>
            <a:spLocks noChangeShapeType="1"/>
          </p:cNvSpPr>
          <p:nvPr/>
        </p:nvSpPr>
        <p:spPr bwMode="auto">
          <a:xfrm>
            <a:off x="281055" y="5554107"/>
            <a:ext cx="2743200" cy="0"/>
          </a:xfrm>
          <a:prstGeom prst="line">
            <a:avLst/>
          </a:prstGeom>
          <a:noFill/>
          <a:ln w="381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7" name="Rectangle 11"/>
          <p:cNvSpPr>
            <a:spLocks noChangeArrowheads="1"/>
          </p:cNvSpPr>
          <p:nvPr/>
        </p:nvSpPr>
        <p:spPr bwMode="auto">
          <a:xfrm>
            <a:off x="590618" y="5655707"/>
            <a:ext cx="2095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b="1">
                <a:solidFill>
                  <a:srgbClr val="990000"/>
                </a:solidFill>
                <a:ea typeface="新細明體" panose="02020500000000000000" pitchFamily="18" charset="-120"/>
              </a:rPr>
              <a:t>為 </a:t>
            </a:r>
            <a:r>
              <a:rPr lang="en-US" altLang="zh-TW" sz="1800" b="1">
                <a:solidFill>
                  <a:srgbClr val="990000"/>
                </a:solidFill>
                <a:ea typeface="新細明體" panose="02020500000000000000" pitchFamily="18" charset="-120"/>
              </a:rPr>
              <a:t>key </a:t>
            </a:r>
            <a:r>
              <a:rPr lang="zh-TW" altLang="en-US" sz="1800" b="1">
                <a:solidFill>
                  <a:srgbClr val="990000"/>
                </a:solidFill>
                <a:ea typeface="新細明體" panose="02020500000000000000" pitchFamily="18" charset="-120"/>
              </a:rPr>
              <a:t>取一個名字</a:t>
            </a:r>
          </a:p>
        </p:txBody>
      </p:sp>
      <p:sp>
        <p:nvSpPr>
          <p:cNvPr id="8" name="Rectangle 9"/>
          <p:cNvSpPr>
            <a:spLocks noChangeArrowheads="1"/>
          </p:cNvSpPr>
          <p:nvPr/>
        </p:nvSpPr>
        <p:spPr bwMode="auto">
          <a:xfrm>
            <a:off x="4235450" y="5224463"/>
            <a:ext cx="4908550" cy="1190625"/>
          </a:xfrm>
          <a:prstGeom prst="rect">
            <a:avLst/>
          </a:prstGeom>
          <a:solidFill>
            <a:schemeClr val="bg1"/>
          </a:solidFill>
          <a:ln>
            <a:noFill/>
          </a:ln>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dirty="0">
                <a:solidFill>
                  <a:srgbClr val="990000"/>
                </a:solidFill>
                <a:ea typeface="新細明體" panose="02020500000000000000" pitchFamily="18" charset="-120"/>
              </a:rPr>
              <a:t>decimal [(p[, s])] </a:t>
            </a:r>
            <a:r>
              <a:rPr lang="zh-TW" altLang="en-US" sz="1800" b="1" dirty="0">
                <a:solidFill>
                  <a:srgbClr val="990000"/>
                </a:solidFill>
                <a:ea typeface="新細明體" panose="02020500000000000000" pitchFamily="18" charset="-120"/>
              </a:rPr>
              <a:t>和 </a:t>
            </a:r>
            <a:r>
              <a:rPr lang="en-US" altLang="zh-TW" sz="1800" b="1" dirty="0">
                <a:solidFill>
                  <a:srgbClr val="990000"/>
                </a:solidFill>
                <a:ea typeface="新細明體" panose="02020500000000000000" pitchFamily="18" charset="-120"/>
              </a:rPr>
              <a:t>numeric [(p[ , s])]</a:t>
            </a:r>
          </a:p>
          <a:p>
            <a:pPr eaLnBrk="1" hangingPunct="1">
              <a:spcBef>
                <a:spcPct val="0"/>
              </a:spcBef>
              <a:buClrTx/>
              <a:buSzTx/>
              <a:buFontTx/>
              <a:buChar char="•"/>
            </a:pPr>
            <a:r>
              <a:rPr lang="en-US" altLang="zh-TW" sz="1800" b="1" dirty="0">
                <a:solidFill>
                  <a:srgbClr val="990000"/>
                </a:solidFill>
                <a:ea typeface="新細明體" panose="02020500000000000000" pitchFamily="18" charset="-120"/>
              </a:rPr>
              <a:t> p </a:t>
            </a:r>
            <a:r>
              <a:rPr lang="zh-TW" altLang="en-US" sz="1800" b="1" dirty="0">
                <a:solidFill>
                  <a:srgbClr val="990000"/>
                </a:solidFill>
                <a:ea typeface="新細明體" panose="02020500000000000000" pitchFamily="18" charset="-120"/>
              </a:rPr>
              <a:t>固定有效位數，小數點左右兩側都包括在內</a:t>
            </a:r>
          </a:p>
          <a:p>
            <a:pPr eaLnBrk="1" hangingPunct="1">
              <a:spcBef>
                <a:spcPct val="0"/>
              </a:spcBef>
              <a:buClrTx/>
              <a:buSzTx/>
              <a:buFontTx/>
              <a:buChar char="•"/>
            </a:pPr>
            <a:r>
              <a:rPr lang="en-US" altLang="zh-TW" sz="1800" b="1" dirty="0">
                <a:solidFill>
                  <a:srgbClr val="990000"/>
                </a:solidFill>
                <a:ea typeface="新細明體" panose="02020500000000000000" pitchFamily="18" charset="-120"/>
              </a:rPr>
              <a:t> s </a:t>
            </a:r>
            <a:r>
              <a:rPr lang="zh-TW" altLang="en-US" sz="1800" b="1" dirty="0">
                <a:solidFill>
                  <a:srgbClr val="990000"/>
                </a:solidFill>
                <a:ea typeface="新細明體" panose="02020500000000000000" pitchFamily="18" charset="-120"/>
              </a:rPr>
              <a:t>小數位數的數字。</a:t>
            </a:r>
          </a:p>
          <a:p>
            <a:pPr eaLnBrk="1" hangingPunct="1">
              <a:spcBef>
                <a:spcPct val="0"/>
              </a:spcBef>
              <a:buClrTx/>
              <a:buSzTx/>
              <a:buFontTx/>
              <a:buChar char="•"/>
            </a:pPr>
            <a:r>
              <a:rPr lang="en-US" altLang="zh-TW" sz="1800" b="1" dirty="0">
                <a:solidFill>
                  <a:srgbClr val="990000"/>
                </a:solidFill>
                <a:ea typeface="新細明體" panose="02020500000000000000" pitchFamily="18" charset="-120"/>
              </a:rPr>
              <a:t> numeric </a:t>
            </a:r>
            <a:r>
              <a:rPr lang="zh-TW" altLang="en-US" sz="1800" b="1" dirty="0">
                <a:solidFill>
                  <a:srgbClr val="990000"/>
                </a:solidFill>
                <a:ea typeface="新細明體" panose="02020500000000000000" pitchFamily="18" charset="-120"/>
              </a:rPr>
              <a:t>與 </a:t>
            </a:r>
            <a:r>
              <a:rPr lang="en-US" altLang="zh-TW" sz="1800" b="1" dirty="0">
                <a:solidFill>
                  <a:srgbClr val="990000"/>
                </a:solidFill>
                <a:ea typeface="新細明體" panose="02020500000000000000" pitchFamily="18" charset="-120"/>
              </a:rPr>
              <a:t>decimal </a:t>
            </a:r>
            <a:r>
              <a:rPr lang="zh-TW" altLang="en-US" sz="1800" b="1" dirty="0">
                <a:solidFill>
                  <a:srgbClr val="990000"/>
                </a:solidFill>
                <a:ea typeface="新細明體" panose="02020500000000000000" pitchFamily="18" charset="-120"/>
              </a:rPr>
              <a:t>的功能相同。</a:t>
            </a:r>
          </a:p>
        </p:txBody>
      </p:sp>
      <p:sp>
        <p:nvSpPr>
          <p:cNvPr id="9" name="Rectangle 13"/>
          <p:cNvSpPr>
            <a:spLocks noChangeArrowheads="1"/>
          </p:cNvSpPr>
          <p:nvPr/>
        </p:nvSpPr>
        <p:spPr bwMode="auto">
          <a:xfrm>
            <a:off x="1643063" y="6515100"/>
            <a:ext cx="633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600">
                <a:ea typeface="新細明體" panose="02020500000000000000" pitchFamily="18" charset="-120"/>
              </a:rPr>
              <a:t>語法參考 </a:t>
            </a:r>
            <a:r>
              <a:rPr lang="en-US" altLang="zh-TW" sz="1600">
                <a:ea typeface="新細明體" panose="02020500000000000000" pitchFamily="18" charset="-120"/>
              </a:rPr>
              <a:t>http://technet.microsoft.com/zh-tw/library/ms187746.aspx</a:t>
            </a:r>
            <a:endParaRPr lang="zh-TW" altLang="en-US" sz="1600">
              <a:ea typeface="新細明體" panose="02020500000000000000" pitchFamily="18" charset="-12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Bottom)">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2138" y="1139825"/>
            <a:ext cx="7610475"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3"/>
          <p:cNvSpPr txBox="1">
            <a:spLocks noChangeArrowheads="1"/>
          </p:cNvSpPr>
          <p:nvPr/>
        </p:nvSpPr>
        <p:spPr bwMode="auto">
          <a:xfrm>
            <a:off x="3200400" y="484188"/>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600">
                <a:solidFill>
                  <a:srgbClr val="990000"/>
                </a:solidFill>
                <a:latin typeface="Times New Roman" panose="02020603050405020304" pitchFamily="18" charset="0"/>
              </a:rPr>
              <a:t>Non-nullable specification</a:t>
            </a:r>
          </a:p>
        </p:txBody>
      </p:sp>
      <p:sp>
        <p:nvSpPr>
          <p:cNvPr id="26629" name="Rectangle 5"/>
          <p:cNvSpPr>
            <a:spLocks noChangeArrowheads="1"/>
          </p:cNvSpPr>
          <p:nvPr/>
        </p:nvSpPr>
        <p:spPr bwMode="auto">
          <a:xfrm>
            <a:off x="6629400" y="1720850"/>
            <a:ext cx="1143000"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6630" name="Text Box 6"/>
          <p:cNvSpPr txBox="1">
            <a:spLocks noChangeArrowheads="1"/>
          </p:cNvSpPr>
          <p:nvPr/>
        </p:nvSpPr>
        <p:spPr bwMode="auto">
          <a:xfrm>
            <a:off x="1846263" y="5640388"/>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600">
                <a:solidFill>
                  <a:srgbClr val="990000"/>
                </a:solidFill>
                <a:latin typeface="Times New Roman" panose="02020603050405020304" pitchFamily="18" charset="0"/>
              </a:rPr>
              <a:t>Identifying primary key</a:t>
            </a:r>
          </a:p>
        </p:txBody>
      </p:sp>
      <p:sp>
        <p:nvSpPr>
          <p:cNvPr id="26631" name="Rectangle 8"/>
          <p:cNvSpPr>
            <a:spLocks noChangeArrowheads="1"/>
          </p:cNvSpPr>
          <p:nvPr/>
        </p:nvSpPr>
        <p:spPr bwMode="auto">
          <a:xfrm>
            <a:off x="601663" y="5095875"/>
            <a:ext cx="5257800" cy="4572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6632" name="Text Box 9"/>
          <p:cNvSpPr txBox="1">
            <a:spLocks noChangeArrowheads="1"/>
          </p:cNvSpPr>
          <p:nvPr/>
        </p:nvSpPr>
        <p:spPr bwMode="auto">
          <a:xfrm>
            <a:off x="6189663" y="4451350"/>
            <a:ext cx="2057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Primary keys can never have NULL values</a:t>
            </a:r>
          </a:p>
        </p:txBody>
      </p:sp>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316038"/>
            <a:ext cx="8651875"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5"/>
          <p:cNvSpPr txBox="1">
            <a:spLocks noChangeArrowheads="1"/>
          </p:cNvSpPr>
          <p:nvPr/>
        </p:nvSpPr>
        <p:spPr bwMode="auto">
          <a:xfrm>
            <a:off x="4724400" y="801688"/>
            <a:ext cx="419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800">
                <a:solidFill>
                  <a:srgbClr val="990000"/>
                </a:solidFill>
                <a:latin typeface="Times New Roman" panose="02020603050405020304" pitchFamily="18" charset="0"/>
              </a:rPr>
              <a:t>Non-nullable specifications</a:t>
            </a:r>
          </a:p>
        </p:txBody>
      </p:sp>
      <p:sp>
        <p:nvSpPr>
          <p:cNvPr id="27653" name="Rectangle 6"/>
          <p:cNvSpPr>
            <a:spLocks noChangeArrowheads="1"/>
          </p:cNvSpPr>
          <p:nvPr/>
        </p:nvSpPr>
        <p:spPr bwMode="auto">
          <a:xfrm>
            <a:off x="7707313" y="1741488"/>
            <a:ext cx="1143000" cy="9144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7654" name="Rectangle 7"/>
          <p:cNvSpPr>
            <a:spLocks noChangeArrowheads="1"/>
          </p:cNvSpPr>
          <p:nvPr/>
        </p:nvSpPr>
        <p:spPr bwMode="auto">
          <a:xfrm>
            <a:off x="273050" y="3074988"/>
            <a:ext cx="5983288" cy="369887"/>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7655" name="Text Box 8"/>
          <p:cNvSpPr txBox="1">
            <a:spLocks noChangeArrowheads="1"/>
          </p:cNvSpPr>
          <p:nvPr/>
        </p:nvSpPr>
        <p:spPr bwMode="auto">
          <a:xfrm>
            <a:off x="6538913" y="2974975"/>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800">
                <a:solidFill>
                  <a:srgbClr val="990000"/>
                </a:solidFill>
                <a:latin typeface="Times New Roman" panose="02020603050405020304" pitchFamily="18" charset="0"/>
              </a:rPr>
              <a:t>Primary key</a:t>
            </a:r>
          </a:p>
        </p:txBody>
      </p:sp>
      <p:sp>
        <p:nvSpPr>
          <p:cNvPr id="27656" name="Text Box 10"/>
          <p:cNvSpPr txBox="1">
            <a:spLocks noChangeArrowheads="1"/>
          </p:cNvSpPr>
          <p:nvPr/>
        </p:nvSpPr>
        <p:spPr bwMode="auto">
          <a:xfrm>
            <a:off x="2743200" y="4603858"/>
            <a:ext cx="64008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800" dirty="0">
                <a:solidFill>
                  <a:srgbClr val="990000"/>
                </a:solidFill>
                <a:latin typeface="Times New Roman" panose="02020603050405020304" pitchFamily="18" charset="0"/>
              </a:rPr>
              <a:t>Some primary keys are composite– composed of multiple </a:t>
            </a:r>
            <a:r>
              <a:rPr lang="en-US" altLang="en-US" sz="2800" dirty="0" smtClean="0">
                <a:solidFill>
                  <a:srgbClr val="990000"/>
                </a:solidFill>
                <a:latin typeface="Times New Roman" panose="02020603050405020304" pitchFamily="18" charset="0"/>
              </a:rPr>
              <a:t>attributes</a:t>
            </a:r>
          </a:p>
          <a:p>
            <a:pPr algn="ctr" eaLnBrk="1" hangingPunct="1"/>
            <a:endParaRPr lang="en-US" altLang="en-US" sz="2800" dirty="0">
              <a:solidFill>
                <a:srgbClr val="990000"/>
              </a:solidFill>
              <a:latin typeface="Times New Roman" panose="02020603050405020304" pitchFamily="18" charset="0"/>
            </a:endParaRPr>
          </a:p>
          <a:p>
            <a:pPr algn="ctr" eaLnBrk="1" hangingPunct="1"/>
            <a:r>
              <a:rPr lang="zh-TW" altLang="en-US" sz="2800" dirty="0" smtClean="0">
                <a:solidFill>
                  <a:srgbClr val="990000"/>
                </a:solidFill>
                <a:latin typeface="Times New Roman" panose="02020603050405020304" pitchFamily="18" charset="0"/>
                <a:ea typeface="新細明體" panose="02020500000000000000" pitchFamily="18" charset="-120"/>
              </a:rPr>
              <a:t>注意</a:t>
            </a:r>
            <a:r>
              <a:rPr lang="en-US" altLang="zh-TW" sz="2800" dirty="0">
                <a:solidFill>
                  <a:srgbClr val="990000"/>
                </a:solidFill>
                <a:latin typeface="Times New Roman" panose="02020603050405020304" pitchFamily="18" charset="0"/>
                <a:ea typeface="新細明體" panose="02020500000000000000" pitchFamily="18" charset="-120"/>
              </a:rPr>
              <a:t>PK</a:t>
            </a:r>
            <a:r>
              <a:rPr lang="zh-TW" altLang="en-US" sz="2800" dirty="0">
                <a:solidFill>
                  <a:srgbClr val="990000"/>
                </a:solidFill>
                <a:latin typeface="Times New Roman" panose="02020603050405020304" pitchFamily="18" charset="0"/>
                <a:ea typeface="新細明體" panose="02020500000000000000" pitchFamily="18" charset="-120"/>
              </a:rPr>
              <a:t>為複合欄位時的寫法</a:t>
            </a:r>
            <a:endParaRPr lang="en-US" altLang="en-US" sz="2800" dirty="0">
              <a:solidFill>
                <a:srgbClr val="990000"/>
              </a:solidFill>
              <a:latin typeface="Times New Roman" panose="02020603050405020304" pitchFamily="18" charset="0"/>
            </a:endParaRPr>
          </a:p>
        </p:txBody>
      </p:sp>
      <p:grpSp>
        <p:nvGrpSpPr>
          <p:cNvPr id="8" name="Group 10"/>
          <p:cNvGrpSpPr>
            <a:grpSpLocks/>
          </p:cNvGrpSpPr>
          <p:nvPr/>
        </p:nvGrpSpPr>
        <p:grpSpPr bwMode="auto">
          <a:xfrm>
            <a:off x="290513" y="4318902"/>
            <a:ext cx="2743200" cy="468312"/>
            <a:chOff x="0" y="3228"/>
            <a:chExt cx="1728" cy="295"/>
          </a:xfrm>
        </p:grpSpPr>
        <p:sp>
          <p:nvSpPr>
            <p:cNvPr id="9" name="Line 11"/>
            <p:cNvSpPr>
              <a:spLocks noChangeShapeType="1"/>
            </p:cNvSpPr>
            <p:nvPr/>
          </p:nvSpPr>
          <p:spPr bwMode="auto">
            <a:xfrm>
              <a:off x="0" y="3228"/>
              <a:ext cx="1728" cy="0"/>
            </a:xfrm>
            <a:prstGeom prst="line">
              <a:avLst/>
            </a:prstGeom>
            <a:noFill/>
            <a:ln w="381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10" name="Rectangle 12"/>
            <p:cNvSpPr>
              <a:spLocks noChangeArrowheads="1"/>
            </p:cNvSpPr>
            <p:nvPr/>
          </p:nvSpPr>
          <p:spPr bwMode="auto">
            <a:xfrm>
              <a:off x="195" y="3292"/>
              <a:ext cx="1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b="1" dirty="0">
                  <a:solidFill>
                    <a:srgbClr val="990000"/>
                  </a:solidFill>
                  <a:ea typeface="新細明體" panose="02020500000000000000" pitchFamily="18" charset="-120"/>
                </a:rPr>
                <a:t>為 </a:t>
              </a:r>
              <a:r>
                <a:rPr lang="en-US" altLang="zh-TW" sz="1800" b="1" dirty="0">
                  <a:solidFill>
                    <a:srgbClr val="990000"/>
                  </a:solidFill>
                  <a:ea typeface="新細明體" panose="02020500000000000000" pitchFamily="18" charset="-120"/>
                </a:rPr>
                <a:t>key </a:t>
              </a:r>
              <a:r>
                <a:rPr lang="zh-TW" altLang="en-US" sz="1800" b="1" dirty="0">
                  <a:solidFill>
                    <a:srgbClr val="990000"/>
                  </a:solidFill>
                  <a:ea typeface="新細明體" panose="02020500000000000000" pitchFamily="18" charset="-120"/>
                </a:rPr>
                <a:t>取一個名字</a:t>
              </a:r>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427785"/>
            <a:ext cx="819150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5"/>
          <p:cNvSpPr>
            <a:spLocks noChangeArrowheads="1"/>
          </p:cNvSpPr>
          <p:nvPr/>
        </p:nvSpPr>
        <p:spPr bwMode="auto">
          <a:xfrm>
            <a:off x="3276600" y="4374185"/>
            <a:ext cx="5105400" cy="53816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8677" name="Rectangle 6"/>
          <p:cNvSpPr>
            <a:spLocks noChangeArrowheads="1"/>
          </p:cNvSpPr>
          <p:nvPr/>
        </p:nvSpPr>
        <p:spPr bwMode="auto">
          <a:xfrm>
            <a:off x="5011738" y="1969122"/>
            <a:ext cx="2147887" cy="369888"/>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8678" name="Text Box 7"/>
          <p:cNvSpPr txBox="1">
            <a:spLocks noChangeArrowheads="1"/>
          </p:cNvSpPr>
          <p:nvPr/>
        </p:nvSpPr>
        <p:spPr bwMode="auto">
          <a:xfrm>
            <a:off x="7239000" y="1969122"/>
            <a:ext cx="1905000" cy="830997"/>
          </a:xfrm>
          <a:prstGeom prst="rect">
            <a:avLst/>
          </a:prstGeom>
          <a:solidFill>
            <a:schemeClr val="bg1"/>
          </a:solidFill>
          <a:ln>
            <a:noFill/>
          </a:ln>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Default </a:t>
            </a:r>
            <a:r>
              <a:rPr lang="en-US" altLang="en-US" sz="2400" dirty="0" smtClean="0">
                <a:solidFill>
                  <a:srgbClr val="990000"/>
                </a:solidFill>
                <a:latin typeface="Times New Roman" panose="02020603050405020304" pitchFamily="18" charset="0"/>
              </a:rPr>
              <a:t>value</a:t>
            </a:r>
          </a:p>
          <a:p>
            <a:pPr eaLnBrk="1" hangingPunct="1"/>
            <a:r>
              <a:rPr lang="zh-TW" altLang="en-US" sz="2400" b="1" dirty="0">
                <a:solidFill>
                  <a:srgbClr val="990000"/>
                </a:solidFill>
                <a:latin typeface="Times New Roman" panose="02020603050405020304" pitchFamily="18" charset="0"/>
                <a:ea typeface="新細明體" panose="02020500000000000000" pitchFamily="18" charset="-120"/>
              </a:rPr>
              <a:t>指定</a:t>
            </a:r>
            <a:r>
              <a:rPr lang="zh-TW" altLang="en-US" sz="2400" b="1" dirty="0" smtClean="0">
                <a:solidFill>
                  <a:srgbClr val="990000"/>
                </a:solidFill>
                <a:latin typeface="Times New Roman" panose="02020603050405020304" pitchFamily="18" charset="0"/>
                <a:ea typeface="新細明體" panose="02020500000000000000" pitchFamily="18" charset="-120"/>
              </a:rPr>
              <a:t>預設值</a:t>
            </a:r>
            <a:endParaRPr lang="zh-TW" altLang="en-US" sz="2400" b="1" dirty="0">
              <a:solidFill>
                <a:srgbClr val="990000"/>
              </a:solidFill>
              <a:latin typeface="Times New Roman" panose="02020603050405020304" pitchFamily="18" charset="0"/>
              <a:ea typeface="新細明體" panose="02020500000000000000" pitchFamily="18" charset="-120"/>
            </a:endParaRPr>
          </a:p>
        </p:txBody>
      </p:sp>
      <p:sp>
        <p:nvSpPr>
          <p:cNvPr id="28679" name="Text Box 8"/>
          <p:cNvSpPr txBox="1">
            <a:spLocks noChangeArrowheads="1"/>
          </p:cNvSpPr>
          <p:nvPr/>
        </p:nvSpPr>
        <p:spPr bwMode="auto">
          <a:xfrm>
            <a:off x="569913" y="4388472"/>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Domain constraint</a:t>
            </a:r>
          </a:p>
        </p:txBody>
      </p:sp>
      <p:sp>
        <p:nvSpPr>
          <p:cNvPr id="28680" name="Text Box 9"/>
          <p:cNvSpPr txBox="1">
            <a:spLocks noChangeArrowheads="1"/>
          </p:cNvSpPr>
          <p:nvPr/>
        </p:nvSpPr>
        <p:spPr bwMode="auto">
          <a:xfrm>
            <a:off x="1143000" y="273050"/>
            <a:ext cx="723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3600">
                <a:solidFill>
                  <a:srgbClr val="990000"/>
                </a:solidFill>
                <a:latin typeface="Times New Roman" panose="02020603050405020304" pitchFamily="18" charset="0"/>
              </a:rPr>
              <a:t>Controlling the values in attributes</a:t>
            </a:r>
          </a:p>
        </p:txBody>
      </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9"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763" y="812800"/>
            <a:ext cx="8696325"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5"/>
          <p:cNvSpPr>
            <a:spLocks noChangeArrowheads="1"/>
          </p:cNvSpPr>
          <p:nvPr/>
        </p:nvSpPr>
        <p:spPr bwMode="auto">
          <a:xfrm>
            <a:off x="228600" y="5376863"/>
            <a:ext cx="8610600"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701" name="Text Box 6"/>
          <p:cNvSpPr txBox="1">
            <a:spLocks noChangeArrowheads="1"/>
          </p:cNvSpPr>
          <p:nvPr/>
        </p:nvSpPr>
        <p:spPr bwMode="auto">
          <a:xfrm>
            <a:off x="261938" y="2247900"/>
            <a:ext cx="2133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Primary key of  parent table</a:t>
            </a:r>
          </a:p>
        </p:txBody>
      </p:sp>
      <p:sp>
        <p:nvSpPr>
          <p:cNvPr id="29702" name="Text Box 7"/>
          <p:cNvSpPr txBox="1">
            <a:spLocks noChangeArrowheads="1"/>
          </p:cNvSpPr>
          <p:nvPr/>
        </p:nvSpPr>
        <p:spPr bwMode="auto">
          <a:xfrm>
            <a:off x="0" y="15240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000">
                <a:solidFill>
                  <a:srgbClr val="990000"/>
                </a:solidFill>
                <a:latin typeface="Times New Roman" panose="02020603050405020304" pitchFamily="18" charset="0"/>
              </a:rPr>
              <a:t>Identifying foreign keys and establishing relationships</a:t>
            </a:r>
          </a:p>
        </p:txBody>
      </p:sp>
      <p:sp>
        <p:nvSpPr>
          <p:cNvPr id="29703" name="Rectangle 9"/>
          <p:cNvSpPr>
            <a:spLocks noChangeArrowheads="1"/>
          </p:cNvSpPr>
          <p:nvPr/>
        </p:nvSpPr>
        <p:spPr bwMode="auto">
          <a:xfrm>
            <a:off x="2144713" y="1189038"/>
            <a:ext cx="6723062" cy="36671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704" name="Text Box 10"/>
          <p:cNvSpPr txBox="1">
            <a:spLocks noChangeArrowheads="1"/>
          </p:cNvSpPr>
          <p:nvPr/>
        </p:nvSpPr>
        <p:spPr bwMode="auto">
          <a:xfrm>
            <a:off x="1916113" y="5713413"/>
            <a:ext cx="477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Foreign key of  dependent table</a:t>
            </a:r>
          </a:p>
        </p:txBody>
      </p:sp>
      <p:sp>
        <p:nvSpPr>
          <p:cNvPr id="29705" name="Rectangle 11"/>
          <p:cNvSpPr>
            <a:spLocks noChangeArrowheads="1"/>
          </p:cNvSpPr>
          <p:nvPr/>
        </p:nvSpPr>
        <p:spPr bwMode="auto">
          <a:xfrm>
            <a:off x="319088" y="3200400"/>
            <a:ext cx="5014912"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685800" y="344488"/>
            <a:ext cx="7772400" cy="801687"/>
          </a:xfrm>
        </p:spPr>
        <p:txBody>
          <a:bodyPr/>
          <a:lstStyle/>
          <a:p>
            <a:pPr eaLnBrk="1" fontAlgn="auto" hangingPunct="1">
              <a:spcAft>
                <a:spcPts val="0"/>
              </a:spcAft>
              <a:defRPr/>
            </a:pPr>
            <a:r>
              <a:rPr smtClean="0"/>
              <a:t>SQL Overview</a:t>
            </a:r>
          </a:p>
        </p:txBody>
      </p:sp>
      <p:sp>
        <p:nvSpPr>
          <p:cNvPr id="12291" name="Rectangle 3"/>
          <p:cNvSpPr>
            <a:spLocks noGrp="1" noChangeArrowheads="1"/>
          </p:cNvSpPr>
          <p:nvPr>
            <p:ph idx="1"/>
          </p:nvPr>
        </p:nvSpPr>
        <p:spPr>
          <a:xfrm>
            <a:off x="533400" y="1447799"/>
            <a:ext cx="7772400" cy="4547647"/>
          </a:xfrm>
        </p:spPr>
        <p:txBody>
          <a:bodyPr/>
          <a:lstStyle/>
          <a:p>
            <a:pPr eaLnBrk="1" hangingPunct="1">
              <a:lnSpc>
                <a:spcPct val="90000"/>
              </a:lnSpc>
            </a:pPr>
            <a:r>
              <a:rPr lang="en-US" altLang="en-US" sz="2800" dirty="0" smtClean="0"/>
              <a:t>Structured Query Language – </a:t>
            </a:r>
            <a:r>
              <a:rPr lang="zh-TW" altLang="en-US" sz="2800" dirty="0" smtClean="0"/>
              <a:t>結構式查詢語言</a:t>
            </a:r>
            <a:r>
              <a:rPr lang="en-US" altLang="en-US" sz="2800" dirty="0" smtClean="0"/>
              <a:t>often pronounced “Sequel”</a:t>
            </a:r>
          </a:p>
          <a:p>
            <a:pPr eaLnBrk="1" hangingPunct="1">
              <a:lnSpc>
                <a:spcPct val="90000"/>
              </a:lnSpc>
            </a:pPr>
            <a:r>
              <a:rPr lang="en-US" altLang="en-US" sz="2800" dirty="0" smtClean="0"/>
              <a:t>The standard for relational database management systems (RDBMS) </a:t>
            </a:r>
          </a:p>
          <a:p>
            <a:pPr lvl="1" eaLnBrk="1" hangingPunct="1">
              <a:lnSpc>
                <a:spcPct val="90000"/>
              </a:lnSpc>
            </a:pPr>
            <a:r>
              <a:rPr lang="en-US" altLang="zh-TW" sz="2400" dirty="0"/>
              <a:t>1986</a:t>
            </a:r>
            <a:r>
              <a:rPr lang="zh-TW" altLang="en-US" sz="2400" dirty="0"/>
              <a:t>成為</a:t>
            </a:r>
            <a:r>
              <a:rPr lang="en-US" altLang="zh-TW" sz="2400" dirty="0"/>
              <a:t>ANSI</a:t>
            </a:r>
            <a:r>
              <a:rPr lang="zh-TW" altLang="en-US" sz="2400" dirty="0"/>
              <a:t>標準</a:t>
            </a:r>
            <a:r>
              <a:rPr lang="en-US" altLang="zh-TW" sz="2400" dirty="0"/>
              <a:t>, 1987</a:t>
            </a:r>
            <a:r>
              <a:rPr lang="zh-TW" altLang="en-US" sz="2400" dirty="0"/>
              <a:t>成為</a:t>
            </a:r>
            <a:r>
              <a:rPr lang="en-US" altLang="zh-TW" sz="2400" dirty="0"/>
              <a:t>ISO</a:t>
            </a:r>
            <a:r>
              <a:rPr lang="zh-TW" altLang="en-US" sz="2400" dirty="0"/>
              <a:t>標準</a:t>
            </a:r>
          </a:p>
          <a:p>
            <a:pPr lvl="1" eaLnBrk="1" hangingPunct="1">
              <a:lnSpc>
                <a:spcPct val="90000"/>
              </a:lnSpc>
            </a:pPr>
            <a:r>
              <a:rPr lang="zh-TW" altLang="en-US" sz="2400" dirty="0"/>
              <a:t>各家廠商的實作可能略有不同</a:t>
            </a:r>
          </a:p>
          <a:p>
            <a:pPr eaLnBrk="1" hangingPunct="1">
              <a:lnSpc>
                <a:spcPct val="90000"/>
              </a:lnSpc>
            </a:pPr>
            <a:r>
              <a:rPr lang="en-US" altLang="en-US" sz="2800" dirty="0" smtClean="0"/>
              <a:t>RDBMS: A database management system that manages data as a collection of tables in which all relationships are represented by common values in related tables</a:t>
            </a:r>
          </a:p>
          <a:p>
            <a:pPr lvl="2" eaLnBrk="1" hangingPunct="1">
              <a:lnSpc>
                <a:spcPct val="90000"/>
              </a:lnSpc>
            </a:pPr>
            <a:endParaRPr lang="en-US" altLang="en-US" sz="2000" dirty="0" smtClean="0"/>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85800" y="173964"/>
            <a:ext cx="7772400" cy="1143000"/>
          </a:xfrm>
        </p:spPr>
        <p:txBody>
          <a:bodyPr/>
          <a:lstStyle/>
          <a:p>
            <a:pPr eaLnBrk="1" fontAlgn="auto" hangingPunct="1">
              <a:spcAft>
                <a:spcPts val="0"/>
              </a:spcAft>
              <a:defRPr/>
            </a:pPr>
            <a:r>
              <a:rPr dirty="0" smtClean="0"/>
              <a:t>Data Integrity Controls</a:t>
            </a:r>
          </a:p>
        </p:txBody>
      </p:sp>
      <p:sp>
        <p:nvSpPr>
          <p:cNvPr id="30723" name="Rectangle 3"/>
          <p:cNvSpPr>
            <a:spLocks noGrp="1" noChangeArrowheads="1"/>
          </p:cNvSpPr>
          <p:nvPr>
            <p:ph idx="1"/>
          </p:nvPr>
        </p:nvSpPr>
        <p:spPr>
          <a:xfrm>
            <a:off x="685800" y="1495425"/>
            <a:ext cx="7772400" cy="4114800"/>
          </a:xfrm>
        </p:spPr>
        <p:txBody>
          <a:bodyPr/>
          <a:lstStyle/>
          <a:p>
            <a:pPr eaLnBrk="1" hangingPunct="1">
              <a:lnSpc>
                <a:spcPct val="90000"/>
              </a:lnSpc>
            </a:pPr>
            <a:r>
              <a:rPr lang="en-US" altLang="en-US" sz="3600" smtClean="0"/>
              <a:t>Referential integrity–constraint that ensures that foreign key values of a table must match primary key values of a related table in 1:M relationships</a:t>
            </a:r>
          </a:p>
          <a:p>
            <a:pPr eaLnBrk="1" hangingPunct="1">
              <a:lnSpc>
                <a:spcPct val="90000"/>
              </a:lnSpc>
            </a:pPr>
            <a:r>
              <a:rPr lang="en-US" altLang="en-US" sz="3600" smtClean="0"/>
              <a:t>Restricting:</a:t>
            </a:r>
          </a:p>
          <a:p>
            <a:pPr lvl="1" eaLnBrk="1" hangingPunct="1">
              <a:lnSpc>
                <a:spcPct val="90000"/>
              </a:lnSpc>
            </a:pPr>
            <a:r>
              <a:rPr lang="en-US" altLang="en-US" sz="3200" smtClean="0"/>
              <a:t>Deletes of primary records</a:t>
            </a:r>
          </a:p>
          <a:p>
            <a:pPr lvl="1" eaLnBrk="1" hangingPunct="1">
              <a:lnSpc>
                <a:spcPct val="90000"/>
              </a:lnSpc>
            </a:pPr>
            <a:r>
              <a:rPr lang="en-US" altLang="en-US" sz="3200" smtClean="0"/>
              <a:t>Updates of primary records</a:t>
            </a:r>
          </a:p>
          <a:p>
            <a:pPr lvl="1" eaLnBrk="1" hangingPunct="1">
              <a:lnSpc>
                <a:spcPct val="90000"/>
              </a:lnSpc>
            </a:pPr>
            <a:r>
              <a:rPr lang="en-US" altLang="en-US" sz="3200" smtClean="0"/>
              <a:t>Inserts of dependent records</a:t>
            </a:r>
          </a:p>
        </p:txBody>
      </p:sp>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5"/>
          <p:cNvSpPr txBox="1">
            <a:spLocks noChangeArrowheads="1"/>
          </p:cNvSpPr>
          <p:nvPr/>
        </p:nvSpPr>
        <p:spPr bwMode="auto">
          <a:xfrm>
            <a:off x="6767513" y="1908175"/>
            <a:ext cx="2133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Relational integrity is enforced via the primary-key to foreign-key match</a:t>
            </a:r>
          </a:p>
        </p:txBody>
      </p:sp>
      <p:sp>
        <p:nvSpPr>
          <p:cNvPr id="31748" name="Text Box 7"/>
          <p:cNvSpPr txBox="1">
            <a:spLocks noChangeArrowheads="1"/>
          </p:cNvSpPr>
          <p:nvPr/>
        </p:nvSpPr>
        <p:spPr bwMode="auto">
          <a:xfrm>
            <a:off x="415925" y="152400"/>
            <a:ext cx="6357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6-7 Ensuring data integrity through updates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 y="668696"/>
            <a:ext cx="6232308" cy="5714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11"/>
          <p:cNvSpPr>
            <a:spLocks noChangeArrowheads="1"/>
          </p:cNvSpPr>
          <p:nvPr/>
        </p:nvSpPr>
        <p:spPr bwMode="auto">
          <a:xfrm>
            <a:off x="6767513" y="4320422"/>
            <a:ext cx="2260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b="1" dirty="0">
                <a:solidFill>
                  <a:srgbClr val="990000"/>
                </a:solidFill>
                <a:ea typeface="新細明體" panose="02020500000000000000" pitchFamily="18" charset="-120"/>
              </a:rPr>
              <a:t>自動檢查完整性</a:t>
            </a:r>
          </a:p>
          <a:p>
            <a:pPr eaLnBrk="1" hangingPunct="1">
              <a:spcBef>
                <a:spcPct val="0"/>
              </a:spcBef>
              <a:buClrTx/>
              <a:buSzTx/>
              <a:buFontTx/>
              <a:buNone/>
            </a:pPr>
            <a:endParaRPr lang="zh-TW" altLang="en-US" sz="1800" b="1" dirty="0">
              <a:solidFill>
                <a:srgbClr val="990000"/>
              </a:solidFill>
              <a:ea typeface="新細明體" panose="02020500000000000000" pitchFamily="18" charset="-120"/>
            </a:endParaRPr>
          </a:p>
          <a:p>
            <a:pPr eaLnBrk="1" hangingPunct="1">
              <a:spcBef>
                <a:spcPct val="0"/>
              </a:spcBef>
              <a:buClrTx/>
              <a:buSzTx/>
              <a:buFontTx/>
              <a:buNone/>
            </a:pPr>
            <a:r>
              <a:rPr lang="zh-TW" altLang="en-US" sz="1800" b="1" dirty="0">
                <a:solidFill>
                  <a:srgbClr val="990000"/>
                </a:solidFill>
                <a:ea typeface="新細明體" panose="02020500000000000000" pitchFamily="18" charset="-120"/>
              </a:rPr>
              <a:t>有四種指定方法</a:t>
            </a:r>
          </a:p>
          <a:p>
            <a:pPr eaLnBrk="1" hangingPunct="1">
              <a:spcBef>
                <a:spcPct val="0"/>
              </a:spcBef>
              <a:buClrTx/>
              <a:buSzTx/>
              <a:buFontTx/>
              <a:buNone/>
            </a:pPr>
            <a:endParaRPr lang="zh-TW" altLang="en-US" sz="1800" b="1" dirty="0">
              <a:solidFill>
                <a:srgbClr val="990000"/>
              </a:solidFill>
              <a:ea typeface="新細明體" panose="02020500000000000000" pitchFamily="18" charset="-120"/>
            </a:endParaRPr>
          </a:p>
          <a:p>
            <a:pPr eaLnBrk="1" hangingPunct="1">
              <a:spcBef>
                <a:spcPct val="0"/>
              </a:spcBef>
              <a:buClrTx/>
              <a:buSzTx/>
              <a:buFontTx/>
              <a:buNone/>
            </a:pPr>
            <a:r>
              <a:rPr lang="zh-TW" altLang="en-US" sz="1800" b="1" dirty="0">
                <a:solidFill>
                  <a:srgbClr val="990000"/>
                </a:solidFill>
                <a:ea typeface="新細明體" panose="02020500000000000000" pitchFamily="18" charset="-120"/>
              </a:rPr>
              <a:t>註 </a:t>
            </a:r>
            <a:r>
              <a:rPr lang="en-US" altLang="zh-TW" sz="1800" b="1" dirty="0">
                <a:solidFill>
                  <a:srgbClr val="990000"/>
                </a:solidFill>
                <a:ea typeface="新細明體" panose="02020500000000000000" pitchFamily="18" charset="-120"/>
              </a:rPr>
              <a:t>: </a:t>
            </a:r>
            <a:r>
              <a:rPr lang="zh-TW" altLang="en-US" sz="1800" b="1" dirty="0">
                <a:solidFill>
                  <a:srgbClr val="990000"/>
                </a:solidFill>
                <a:ea typeface="新細明體" panose="02020500000000000000" pitchFamily="18" charset="-120"/>
              </a:rPr>
              <a:t>有些較簡易的</a:t>
            </a:r>
          </a:p>
          <a:p>
            <a:pPr eaLnBrk="1" hangingPunct="1">
              <a:spcBef>
                <a:spcPct val="0"/>
              </a:spcBef>
              <a:buClrTx/>
              <a:buSzTx/>
              <a:buFontTx/>
              <a:buNone/>
            </a:pPr>
            <a:r>
              <a:rPr lang="en-US" altLang="zh-TW" sz="1800" b="1" dirty="0">
                <a:solidFill>
                  <a:srgbClr val="990000"/>
                </a:solidFill>
                <a:ea typeface="新細明體" panose="02020500000000000000" pitchFamily="18" charset="-120"/>
              </a:rPr>
              <a:t>RDBMS</a:t>
            </a:r>
            <a:r>
              <a:rPr lang="zh-TW" altLang="en-US" sz="1800" b="1" dirty="0">
                <a:solidFill>
                  <a:srgbClr val="990000"/>
                </a:solidFill>
                <a:ea typeface="新細明體" panose="02020500000000000000" pitchFamily="18" charset="-120"/>
              </a:rPr>
              <a:t>可能未支援</a:t>
            </a:r>
          </a:p>
        </p:txBody>
      </p:sp>
      <p:sp>
        <p:nvSpPr>
          <p:cNvPr id="6" name="Rectangle 7"/>
          <p:cNvSpPr>
            <a:spLocks noChangeArrowheads="1"/>
          </p:cNvSpPr>
          <p:nvPr/>
        </p:nvSpPr>
        <p:spPr bwMode="auto">
          <a:xfrm>
            <a:off x="367649" y="2403997"/>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dirty="0">
                <a:solidFill>
                  <a:srgbClr val="990000"/>
                </a:solidFill>
                <a:ea typeface="新細明體" panose="02020500000000000000" pitchFamily="18" charset="-120"/>
              </a:rPr>
              <a:t>1</a:t>
            </a:r>
          </a:p>
        </p:txBody>
      </p:sp>
      <p:sp>
        <p:nvSpPr>
          <p:cNvPr id="7" name="Rectangle 8"/>
          <p:cNvSpPr>
            <a:spLocks noChangeArrowheads="1"/>
          </p:cNvSpPr>
          <p:nvPr/>
        </p:nvSpPr>
        <p:spPr bwMode="auto">
          <a:xfrm>
            <a:off x="367649" y="3972216"/>
            <a:ext cx="33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a:solidFill>
                  <a:srgbClr val="990000"/>
                </a:solidFill>
                <a:ea typeface="新細明體" panose="02020500000000000000" pitchFamily="18" charset="-120"/>
              </a:rPr>
              <a:t>2</a:t>
            </a:r>
          </a:p>
        </p:txBody>
      </p:sp>
      <p:sp>
        <p:nvSpPr>
          <p:cNvPr id="8" name="Rectangle 9"/>
          <p:cNvSpPr>
            <a:spLocks noChangeArrowheads="1"/>
          </p:cNvSpPr>
          <p:nvPr/>
        </p:nvSpPr>
        <p:spPr bwMode="auto">
          <a:xfrm>
            <a:off x="367649" y="4749781"/>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a:solidFill>
                  <a:srgbClr val="990000"/>
                </a:solidFill>
                <a:ea typeface="新細明體" panose="02020500000000000000" pitchFamily="18" charset="-120"/>
              </a:rPr>
              <a:t>3</a:t>
            </a:r>
          </a:p>
        </p:txBody>
      </p:sp>
      <p:sp>
        <p:nvSpPr>
          <p:cNvPr id="9" name="Rectangle 10"/>
          <p:cNvSpPr>
            <a:spLocks noChangeArrowheads="1"/>
          </p:cNvSpPr>
          <p:nvPr/>
        </p:nvSpPr>
        <p:spPr bwMode="auto">
          <a:xfrm>
            <a:off x="367649" y="5591156"/>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a:solidFill>
                  <a:srgbClr val="990000"/>
                </a:solidFill>
                <a:ea typeface="新細明體" panose="02020500000000000000" pitchFamily="18" charset="-120"/>
              </a:rPr>
              <a:t>4</a:t>
            </a:r>
          </a:p>
        </p:txBody>
      </p:sp>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457200" y="76200"/>
            <a:ext cx="8229600" cy="1371600"/>
          </a:xfrm>
        </p:spPr>
        <p:txBody>
          <a:bodyPr/>
          <a:lstStyle/>
          <a:p>
            <a:pPr eaLnBrk="1" fontAlgn="auto" hangingPunct="1">
              <a:spcAft>
                <a:spcPts val="0"/>
              </a:spcAft>
              <a:defRPr/>
            </a:pPr>
            <a:r>
              <a:rPr smtClean="0"/>
              <a:t>Changing Tables</a:t>
            </a:r>
          </a:p>
        </p:txBody>
      </p:sp>
      <p:sp>
        <p:nvSpPr>
          <p:cNvPr id="32771" name="Rectangle 3"/>
          <p:cNvSpPr>
            <a:spLocks noGrp="1" noChangeArrowheads="1"/>
          </p:cNvSpPr>
          <p:nvPr>
            <p:ph idx="1"/>
          </p:nvPr>
        </p:nvSpPr>
        <p:spPr>
          <a:xfrm>
            <a:off x="457200" y="1196975"/>
            <a:ext cx="8229600" cy="1139825"/>
          </a:xfrm>
        </p:spPr>
        <p:txBody>
          <a:bodyPr/>
          <a:lstStyle/>
          <a:p>
            <a:pPr eaLnBrk="1" hangingPunct="1"/>
            <a:r>
              <a:rPr lang="en-US" altLang="en-US" dirty="0" smtClean="0"/>
              <a:t>ALTER TABLE statement allows you to change column specifications:</a:t>
            </a:r>
          </a:p>
          <a:p>
            <a:pPr eaLnBrk="1" hangingPunct="1"/>
            <a:endParaRPr lang="en-US" altLang="en-US" dirty="0" smtClean="0"/>
          </a:p>
          <a:p>
            <a:pPr eaLnBrk="1" hangingPunct="1"/>
            <a:r>
              <a:rPr lang="en-US" altLang="en-US" dirty="0" smtClean="0"/>
              <a:t>Table Actions:</a:t>
            </a:r>
          </a:p>
          <a:p>
            <a:pPr eaLnBrk="1" hangingPunct="1"/>
            <a:endParaRPr lang="en-US" altLang="en-US" dirty="0" smtClean="0"/>
          </a:p>
          <a:p>
            <a:pPr eaLnBrk="1" hangingPunct="1"/>
            <a:endParaRPr lang="en-US" altLang="en-US" dirty="0" smtClean="0"/>
          </a:p>
          <a:p>
            <a:pPr eaLnBrk="1" hangingPunct="1"/>
            <a:r>
              <a:rPr lang="en-US" altLang="en-US" dirty="0" smtClean="0"/>
              <a:t>Example </a:t>
            </a:r>
            <a:r>
              <a:rPr lang="en-US" altLang="en-US" sz="2000" dirty="0" smtClean="0"/>
              <a:t>(adding a new column with a default value)</a:t>
            </a:r>
            <a:r>
              <a:rPr lang="en-US" altLang="en-US" dirty="0" smtClean="0"/>
              <a:t>:</a:t>
            </a:r>
          </a:p>
          <a:p>
            <a:pPr eaLnBrk="1" hangingPunct="1"/>
            <a:endParaRPr lang="en-US" alt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5165725"/>
            <a:ext cx="72675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2263" y="2246313"/>
            <a:ext cx="5660510" cy="674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9775" y="3073400"/>
            <a:ext cx="5506788" cy="1615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75414" y="1554163"/>
            <a:ext cx="9068586" cy="4525962"/>
          </a:xfrm>
        </p:spPr>
        <p:txBody>
          <a:bodyPr/>
          <a:lstStyle/>
          <a:p>
            <a:pPr>
              <a:lnSpc>
                <a:spcPct val="150000"/>
              </a:lnSpc>
            </a:pPr>
            <a:r>
              <a:rPr lang="en-US" altLang="zh-TW" dirty="0" smtClean="0"/>
              <a:t>More examples</a:t>
            </a:r>
          </a:p>
          <a:p>
            <a:pPr lvl="1">
              <a:lnSpc>
                <a:spcPct val="150000"/>
              </a:lnSpc>
            </a:pPr>
            <a:r>
              <a:rPr lang="en-US" altLang="zh-TW" dirty="0" smtClean="0"/>
              <a:t>ALTER </a:t>
            </a:r>
            <a:r>
              <a:rPr lang="en-US" altLang="zh-TW" dirty="0"/>
              <a:t>TABLE CUSTOMER_T ADD (TYPE VARCHAR(2))</a:t>
            </a:r>
          </a:p>
          <a:p>
            <a:pPr lvl="1">
              <a:lnSpc>
                <a:spcPct val="150000"/>
              </a:lnSpc>
            </a:pPr>
            <a:r>
              <a:rPr lang="en-US" altLang="zh-TW" dirty="0" smtClean="0"/>
              <a:t>ALTER </a:t>
            </a:r>
            <a:r>
              <a:rPr lang="en-US" altLang="zh-TW" dirty="0"/>
              <a:t>TABLE CUSTOMER_T DROP TYPE</a:t>
            </a:r>
          </a:p>
          <a:p>
            <a:pPr lvl="1">
              <a:lnSpc>
                <a:spcPct val="150000"/>
              </a:lnSpc>
            </a:pPr>
            <a:r>
              <a:rPr lang="zh-TW" altLang="en-US" dirty="0"/>
              <a:t>尚包含改名、改型別等功能；其它請</a:t>
            </a:r>
            <a:r>
              <a:rPr lang="zh-TW" altLang="en-US" dirty="0" smtClean="0"/>
              <a:t>參考語法</a:t>
            </a:r>
            <a:endParaRPr lang="zh-TW" altLang="en-US" dirty="0"/>
          </a:p>
        </p:txBody>
      </p:sp>
    </p:spTree>
    <p:extLst>
      <p:ext uri="{BB962C8B-B14F-4D97-AF65-F5344CB8AC3E}">
        <p14:creationId xmlns:p14="http://schemas.microsoft.com/office/powerpoint/2010/main" val="1513799865"/>
      </p:ext>
    </p:extLst>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457200" y="369888"/>
            <a:ext cx="8034338" cy="838200"/>
          </a:xfrm>
        </p:spPr>
        <p:txBody>
          <a:bodyPr/>
          <a:lstStyle/>
          <a:p>
            <a:pPr eaLnBrk="1" fontAlgn="auto" hangingPunct="1">
              <a:spcAft>
                <a:spcPts val="0"/>
              </a:spcAft>
              <a:defRPr/>
            </a:pPr>
            <a:r>
              <a:rPr smtClean="0"/>
              <a:t>Removing Tables</a:t>
            </a:r>
          </a:p>
        </p:txBody>
      </p:sp>
      <p:sp>
        <p:nvSpPr>
          <p:cNvPr id="33795" name="Rectangle 3"/>
          <p:cNvSpPr>
            <a:spLocks noGrp="1" noChangeArrowheads="1"/>
          </p:cNvSpPr>
          <p:nvPr>
            <p:ph idx="1"/>
          </p:nvPr>
        </p:nvSpPr>
        <p:spPr>
          <a:xfrm>
            <a:off x="231775" y="1322388"/>
            <a:ext cx="8686800" cy="4525962"/>
          </a:xfrm>
        </p:spPr>
        <p:txBody>
          <a:bodyPr/>
          <a:lstStyle/>
          <a:p>
            <a:pPr eaLnBrk="1" hangingPunct="1"/>
            <a:endParaRPr lang="en-US" altLang="en-US" sz="4000" smtClean="0"/>
          </a:p>
          <a:p>
            <a:pPr eaLnBrk="1" hangingPunct="1"/>
            <a:r>
              <a:rPr lang="en-US" altLang="en-US" sz="4000" smtClean="0"/>
              <a:t>DROP TABLE statement allows you to remove tables from your schema:</a:t>
            </a:r>
          </a:p>
          <a:p>
            <a:pPr eaLnBrk="1" hangingPunct="1">
              <a:buFont typeface="Wingdings" panose="05000000000000000000" pitchFamily="2" charset="2"/>
              <a:buNone/>
            </a:pPr>
            <a:endParaRPr lang="en-US" altLang="en-US" sz="4000" smtClean="0"/>
          </a:p>
          <a:p>
            <a:pPr lvl="1" eaLnBrk="1" hangingPunct="1"/>
            <a:r>
              <a:rPr lang="en-US" altLang="en-US" sz="3600" smtClean="0"/>
              <a:t>DROP TABLE CUSTOMER_T</a:t>
            </a:r>
          </a:p>
        </p:txBody>
      </p:sp>
    </p:spTree>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685800" y="0"/>
            <a:ext cx="7772400" cy="1143000"/>
          </a:xfrm>
        </p:spPr>
        <p:txBody>
          <a:bodyPr/>
          <a:lstStyle/>
          <a:p>
            <a:pPr eaLnBrk="1" fontAlgn="auto" hangingPunct="1">
              <a:spcAft>
                <a:spcPts val="0"/>
              </a:spcAft>
              <a:defRPr/>
            </a:pPr>
            <a:r>
              <a:rPr smtClean="0"/>
              <a:t>Insert Statement</a:t>
            </a:r>
          </a:p>
        </p:txBody>
      </p:sp>
      <p:sp>
        <p:nvSpPr>
          <p:cNvPr id="34819" name="Rectangle 3"/>
          <p:cNvSpPr>
            <a:spLocks noGrp="1" noChangeArrowheads="1"/>
          </p:cNvSpPr>
          <p:nvPr>
            <p:ph idx="1"/>
          </p:nvPr>
        </p:nvSpPr>
        <p:spPr>
          <a:xfrm>
            <a:off x="0" y="1219200"/>
            <a:ext cx="9144000" cy="4800600"/>
          </a:xfrm>
        </p:spPr>
        <p:txBody>
          <a:bodyPr/>
          <a:lstStyle/>
          <a:p>
            <a:pPr eaLnBrk="1" hangingPunct="1">
              <a:lnSpc>
                <a:spcPct val="90000"/>
              </a:lnSpc>
            </a:pPr>
            <a:r>
              <a:rPr lang="en-US" altLang="en-US" sz="2800" dirty="0" smtClean="0"/>
              <a:t>Adds one or more rows to a table </a:t>
            </a:r>
            <a:r>
              <a:rPr lang="zh-TW" altLang="en-US" sz="2400" dirty="0" smtClean="0"/>
              <a:t>開始</a:t>
            </a:r>
            <a:r>
              <a:rPr lang="zh-TW" altLang="en-US" sz="2400" dirty="0"/>
              <a:t>加入資料至表格</a:t>
            </a:r>
            <a:r>
              <a:rPr lang="zh-TW" altLang="en-US" sz="2400" dirty="0" smtClean="0"/>
              <a:t>內</a:t>
            </a:r>
            <a:endParaRPr lang="en-US" altLang="en-US" sz="2800" dirty="0" smtClean="0"/>
          </a:p>
          <a:p>
            <a:pPr eaLnBrk="1" hangingPunct="1">
              <a:lnSpc>
                <a:spcPct val="90000"/>
              </a:lnSpc>
            </a:pPr>
            <a:r>
              <a:rPr lang="en-US" altLang="en-US" sz="2800" dirty="0" smtClean="0"/>
              <a:t>Inserting into a table</a:t>
            </a:r>
          </a:p>
          <a:p>
            <a:pPr eaLnBrk="1" hangingPunct="1">
              <a:lnSpc>
                <a:spcPct val="90000"/>
              </a:lnSpc>
            </a:pPr>
            <a:endParaRPr lang="en-US" altLang="en-US" sz="2800" dirty="0" smtClean="0"/>
          </a:p>
          <a:p>
            <a:pPr eaLnBrk="1" hangingPunct="1">
              <a:lnSpc>
                <a:spcPct val="90000"/>
              </a:lnSpc>
            </a:pPr>
            <a:endParaRPr lang="en-US" altLang="en-US" sz="2800" dirty="0" smtClean="0"/>
          </a:p>
          <a:p>
            <a:pPr eaLnBrk="1" hangingPunct="1">
              <a:lnSpc>
                <a:spcPct val="90000"/>
              </a:lnSpc>
            </a:pPr>
            <a:r>
              <a:rPr lang="en-US" altLang="en-US" sz="2800" dirty="0" smtClean="0"/>
              <a:t>Inserting a record that has some null attributes requires identifying the fields that actually get data</a:t>
            </a:r>
          </a:p>
          <a:p>
            <a:pPr eaLnBrk="1" hangingPunct="1">
              <a:lnSpc>
                <a:spcPct val="90000"/>
              </a:lnSpc>
            </a:pPr>
            <a:endParaRPr lang="en-US" altLang="en-US" sz="2800" dirty="0" smtClean="0"/>
          </a:p>
          <a:p>
            <a:pPr eaLnBrk="1" hangingPunct="1">
              <a:lnSpc>
                <a:spcPct val="90000"/>
              </a:lnSpc>
            </a:pPr>
            <a:endParaRPr lang="en-US" altLang="en-US" sz="2800" dirty="0" smtClean="0"/>
          </a:p>
          <a:p>
            <a:pPr eaLnBrk="1" hangingPunct="1">
              <a:lnSpc>
                <a:spcPct val="90000"/>
              </a:lnSpc>
            </a:pPr>
            <a:r>
              <a:rPr lang="en-US" altLang="en-US" sz="2800" dirty="0" smtClean="0"/>
              <a:t>Inserting from another table </a:t>
            </a:r>
            <a:r>
              <a:rPr lang="zh-TW" altLang="en-US" sz="2400" dirty="0" smtClean="0"/>
              <a:t>直接</a:t>
            </a:r>
            <a:r>
              <a:rPr lang="zh-TW" altLang="en-US" sz="2400" dirty="0"/>
              <a:t>將查詢結果加入</a:t>
            </a:r>
            <a:endParaRPr lang="en-US" altLang="en-US" sz="2800" dirty="0" smtClean="0"/>
          </a:p>
        </p:txBody>
      </p:sp>
      <p:pic>
        <p:nvPicPr>
          <p:cNvPr id="34821"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195513"/>
            <a:ext cx="8316912"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3914775"/>
            <a:ext cx="62976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6" descr="Nonam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62100" y="5303838"/>
            <a:ext cx="4359275"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087438"/>
            <a:ext cx="6613525"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3042" name="Rectangle 2"/>
          <p:cNvSpPr>
            <a:spLocks noGrp="1" noChangeArrowheads="1"/>
          </p:cNvSpPr>
          <p:nvPr>
            <p:ph type="title"/>
          </p:nvPr>
        </p:nvSpPr>
        <p:spPr>
          <a:xfrm>
            <a:off x="174625" y="409575"/>
            <a:ext cx="8969375" cy="762000"/>
          </a:xfrm>
        </p:spPr>
        <p:txBody>
          <a:bodyPr>
            <a:normAutofit/>
          </a:bodyPr>
          <a:lstStyle/>
          <a:p>
            <a:pPr eaLnBrk="1" fontAlgn="auto" hangingPunct="1">
              <a:spcAft>
                <a:spcPts val="0"/>
              </a:spcAft>
              <a:defRPr/>
            </a:pPr>
            <a:r>
              <a:rPr smtClean="0"/>
              <a:t>Creating Tables with Identity Columns</a:t>
            </a:r>
          </a:p>
        </p:txBody>
      </p:sp>
      <p:sp>
        <p:nvSpPr>
          <p:cNvPr id="343045" name="Rectangle 5"/>
          <p:cNvSpPr>
            <a:spLocks noChangeArrowheads="1"/>
          </p:cNvSpPr>
          <p:nvPr/>
        </p:nvSpPr>
        <p:spPr bwMode="auto">
          <a:xfrm>
            <a:off x="990600" y="4738688"/>
            <a:ext cx="7391400" cy="1477962"/>
          </a:xfrm>
          <a:prstGeom prst="rect">
            <a:avLst/>
          </a:prstGeom>
          <a:noFill/>
          <a:ln w="12700">
            <a:noFill/>
            <a:miter lim="800000"/>
            <a:headEnd/>
            <a:tailEnd/>
          </a:ln>
          <a:effectLst/>
        </p:spPr>
        <p:txBody>
          <a:bodyPr>
            <a:spAutoFit/>
          </a:bodyPr>
          <a:lstStyle/>
          <a:p>
            <a:pPr>
              <a:defRPr/>
            </a:pPr>
            <a:r>
              <a:rPr lang="en-US" dirty="0">
                <a:solidFill>
                  <a:srgbClr val="000000"/>
                </a:solidFill>
                <a:effectLst>
                  <a:outerShdw blurRad="38100" dist="38100" dir="2700000" algn="tl">
                    <a:srgbClr val="FFFFFF"/>
                  </a:outerShdw>
                </a:effectLst>
                <a:cs typeface="Arial" charset="0"/>
              </a:rPr>
              <a:t>Inserting into a table does not require explicit customer ID entry or field list</a:t>
            </a:r>
          </a:p>
          <a:p>
            <a:pPr>
              <a:defRPr/>
            </a:pPr>
            <a:endParaRPr lang="en-US" dirty="0">
              <a:solidFill>
                <a:srgbClr val="000000"/>
              </a:solidFill>
              <a:effectLst>
                <a:outerShdw blurRad="38100" dist="38100" dir="2700000" algn="tl">
                  <a:srgbClr val="FFFFFF"/>
                </a:outerShdw>
              </a:effectLst>
              <a:cs typeface="Arial" charset="0"/>
            </a:endParaRPr>
          </a:p>
          <a:p>
            <a:pPr lvl="1">
              <a:defRPr/>
            </a:pPr>
            <a:r>
              <a:rPr lang="en-US" dirty="0">
                <a:solidFill>
                  <a:srgbClr val="990000"/>
                </a:solidFill>
                <a:effectLst>
                  <a:outerShdw blurRad="38100" dist="38100" dir="2700000" algn="tl">
                    <a:srgbClr val="000000"/>
                  </a:outerShdw>
                </a:effectLst>
                <a:cs typeface="Arial" charset="0"/>
              </a:rPr>
              <a:t>INSERT INTO CUSTOMER_T VALUES ( 'Contemporary Casuals', '1355 S. Himes Blvd.', 'Gainesville', 'FL', 32601);</a:t>
            </a:r>
          </a:p>
        </p:txBody>
      </p:sp>
      <p:sp>
        <p:nvSpPr>
          <p:cNvPr id="35846" name="Text Box 7"/>
          <p:cNvSpPr txBox="1">
            <a:spLocks noChangeArrowheads="1"/>
          </p:cNvSpPr>
          <p:nvPr/>
        </p:nvSpPr>
        <p:spPr bwMode="auto">
          <a:xfrm>
            <a:off x="4433888" y="2215268"/>
            <a:ext cx="2863850" cy="369888"/>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Introduced with SQL:2008</a:t>
            </a:r>
          </a:p>
        </p:txBody>
      </p:sp>
      <p:sp>
        <p:nvSpPr>
          <p:cNvPr id="8" name="Rectangle 9"/>
          <p:cNvSpPr>
            <a:spLocks noChangeArrowheads="1"/>
          </p:cNvSpPr>
          <p:nvPr/>
        </p:nvSpPr>
        <p:spPr bwMode="auto">
          <a:xfrm>
            <a:off x="4363089" y="1734256"/>
            <a:ext cx="272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dirty="0">
                <a:solidFill>
                  <a:srgbClr val="990000"/>
                </a:solidFill>
                <a:ea typeface="新細明體" panose="02020500000000000000" pitchFamily="18" charset="-120"/>
              </a:rPr>
              <a:t>自動編號</a:t>
            </a:r>
            <a:r>
              <a:rPr lang="zh-TW" altLang="en-US" sz="2400" b="1" dirty="0" smtClean="0">
                <a:solidFill>
                  <a:srgbClr val="990000"/>
                </a:solidFill>
                <a:ea typeface="新細明體" panose="02020500000000000000" pitchFamily="18" charset="-120"/>
              </a:rPr>
              <a:t>欄位</a:t>
            </a:r>
            <a:r>
              <a:rPr lang="zh-TW" altLang="en-US" sz="2400" b="1" dirty="0">
                <a:solidFill>
                  <a:srgbClr val="990000"/>
                </a:solidFill>
                <a:ea typeface="新細明體" panose="02020500000000000000" pitchFamily="18" charset="-120"/>
              </a:rPr>
              <a:t>型別</a:t>
            </a:r>
          </a:p>
        </p:txBody>
      </p:sp>
      <p:sp>
        <p:nvSpPr>
          <p:cNvPr id="3" name="矩形 2"/>
          <p:cNvSpPr/>
          <p:nvPr/>
        </p:nvSpPr>
        <p:spPr>
          <a:xfrm>
            <a:off x="4852896" y="5210921"/>
            <a:ext cx="3416320" cy="369332"/>
          </a:xfrm>
          <a:prstGeom prst="rect">
            <a:avLst/>
          </a:prstGeom>
        </p:spPr>
        <p:txBody>
          <a:bodyPr wrap="none">
            <a:spAutoFit/>
          </a:bodyPr>
          <a:lstStyle/>
          <a:p>
            <a:r>
              <a:rPr lang="zh-TW" altLang="en-US" b="1" dirty="0">
                <a:solidFill>
                  <a:srgbClr val="990000"/>
                </a:solidFill>
                <a:ea typeface="新細明體" panose="02020500000000000000" pitchFamily="18" charset="-120"/>
              </a:rPr>
              <a:t>加入資料時不需指定該欄位之值</a:t>
            </a:r>
          </a:p>
        </p:txBody>
      </p:sp>
    </p:spTree>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508000" y="398463"/>
            <a:ext cx="7693025" cy="838200"/>
          </a:xfrm>
        </p:spPr>
        <p:txBody>
          <a:bodyPr/>
          <a:lstStyle/>
          <a:p>
            <a:pPr eaLnBrk="1" fontAlgn="auto" hangingPunct="1">
              <a:spcAft>
                <a:spcPts val="0"/>
              </a:spcAft>
              <a:defRPr/>
            </a:pPr>
            <a:r>
              <a:rPr dirty="0" smtClean="0"/>
              <a:t>Delete Statement</a:t>
            </a:r>
          </a:p>
        </p:txBody>
      </p:sp>
      <p:sp>
        <p:nvSpPr>
          <p:cNvPr id="296963" name="Rectangle 3"/>
          <p:cNvSpPr>
            <a:spLocks noGrp="1" noChangeArrowheads="1"/>
          </p:cNvSpPr>
          <p:nvPr>
            <p:ph idx="1"/>
          </p:nvPr>
        </p:nvSpPr>
        <p:spPr>
          <a:xfrm>
            <a:off x="304800" y="1236663"/>
            <a:ext cx="8686800" cy="5126430"/>
          </a:xfrm>
        </p:spPr>
        <p:txBody>
          <a:bodyPr>
            <a:normAutofit/>
          </a:bodyPr>
          <a:lstStyle/>
          <a:p>
            <a:pPr eaLnBrk="1" fontAlgn="auto" hangingPunct="1">
              <a:spcAft>
                <a:spcPts val="0"/>
              </a:spcAft>
              <a:buFont typeface="Wingdings 2"/>
              <a:buChar char=""/>
              <a:defRPr/>
            </a:pPr>
            <a:r>
              <a:rPr lang="en-US" sz="3600" dirty="0" smtClean="0"/>
              <a:t>Removes rows from a table</a:t>
            </a:r>
            <a:r>
              <a:rPr lang="zh-TW" altLang="en-US" sz="3600" dirty="0" smtClean="0"/>
              <a:t> 將</a:t>
            </a:r>
            <a:r>
              <a:rPr lang="zh-TW" altLang="en-US" sz="3600" dirty="0"/>
              <a:t>表格</a:t>
            </a:r>
            <a:r>
              <a:rPr lang="zh-TW" altLang="en-US" sz="3600" dirty="0" smtClean="0"/>
              <a:t>內</a:t>
            </a:r>
            <a:r>
              <a:rPr lang="en-US" altLang="zh-TW" sz="3600" dirty="0" smtClean="0"/>
              <a:t>(</a:t>
            </a:r>
            <a:r>
              <a:rPr lang="zh-TW" altLang="en-US" sz="3600" dirty="0" smtClean="0"/>
              <a:t>符合條件的部份</a:t>
            </a:r>
            <a:r>
              <a:rPr lang="en-US" altLang="zh-TW" sz="3600" dirty="0" smtClean="0"/>
              <a:t>)</a:t>
            </a:r>
            <a:r>
              <a:rPr lang="zh-TW" altLang="en-US" sz="3600" dirty="0" smtClean="0"/>
              <a:t>資料刪除</a:t>
            </a:r>
            <a:endParaRPr lang="en-US" sz="3600" dirty="0" smtClean="0"/>
          </a:p>
          <a:p>
            <a:pPr eaLnBrk="1" fontAlgn="auto" hangingPunct="1">
              <a:spcAft>
                <a:spcPts val="0"/>
              </a:spcAft>
              <a:buFont typeface="Wingdings 2"/>
              <a:buChar char=""/>
              <a:defRPr/>
            </a:pPr>
            <a:r>
              <a:rPr lang="en-US" sz="3600" dirty="0" smtClean="0"/>
              <a:t>Delete certain rows</a:t>
            </a:r>
          </a:p>
          <a:p>
            <a:pPr lvl="1" eaLnBrk="1" fontAlgn="auto" hangingPunct="1">
              <a:spcAft>
                <a:spcPts val="0"/>
              </a:spcAft>
              <a:buFont typeface="Wingdings 2"/>
              <a:buChar char=""/>
              <a:defRPr/>
            </a:pPr>
            <a:r>
              <a:rPr lang="en-US" sz="3200" dirty="0">
                <a:solidFill>
                  <a:srgbClr val="990000"/>
                </a:solidFill>
                <a:effectLst>
                  <a:outerShdw blurRad="38100" dist="38100" dir="2700000" algn="tl">
                    <a:srgbClr val="000000"/>
                  </a:outerShdw>
                </a:effectLst>
              </a:rPr>
              <a:t>DELETE FROM CUSTOMER_T WHERE CUSTOMERSTATE = 'HI</a:t>
            </a:r>
            <a:r>
              <a:rPr lang="en-US" sz="3200" dirty="0" smtClean="0">
                <a:solidFill>
                  <a:srgbClr val="990000"/>
                </a:solidFill>
                <a:effectLst>
                  <a:outerShdw blurRad="38100" dist="38100" dir="2700000" algn="tl">
                    <a:srgbClr val="000000"/>
                  </a:outerShdw>
                </a:effectLst>
              </a:rPr>
              <a:t>';</a:t>
            </a:r>
          </a:p>
          <a:p>
            <a:pPr lvl="1" eaLnBrk="1" fontAlgn="auto" hangingPunct="1">
              <a:spcAft>
                <a:spcPts val="0"/>
              </a:spcAft>
              <a:buFont typeface="Wingdings 2"/>
              <a:buChar char=""/>
              <a:defRPr/>
            </a:pPr>
            <a:r>
              <a:rPr lang="zh-TW" altLang="en-US" sz="3200" dirty="0"/>
              <a:t>使用</a:t>
            </a:r>
            <a:r>
              <a:rPr lang="en-US" sz="3200" dirty="0"/>
              <a:t>WHERE</a:t>
            </a:r>
            <a:r>
              <a:rPr lang="zh-TW" altLang="en-US" sz="3200" dirty="0"/>
              <a:t>條件子句</a:t>
            </a:r>
            <a:endParaRPr lang="en-US" sz="3200" dirty="0"/>
          </a:p>
          <a:p>
            <a:pPr eaLnBrk="1" fontAlgn="auto" hangingPunct="1">
              <a:spcAft>
                <a:spcPts val="0"/>
              </a:spcAft>
              <a:buFont typeface="Wingdings 2"/>
              <a:buChar char=""/>
              <a:defRPr/>
            </a:pPr>
            <a:r>
              <a:rPr lang="en-US" sz="3600" dirty="0" smtClean="0"/>
              <a:t>Delete all rows</a:t>
            </a:r>
          </a:p>
          <a:p>
            <a:pPr lvl="1" eaLnBrk="1" fontAlgn="auto" hangingPunct="1">
              <a:spcAft>
                <a:spcPts val="0"/>
              </a:spcAft>
              <a:buFont typeface="Wingdings 2"/>
              <a:buChar char=""/>
              <a:defRPr/>
            </a:pPr>
            <a:r>
              <a:rPr lang="en-US" sz="3200" dirty="0" smtClean="0">
                <a:solidFill>
                  <a:srgbClr val="990000"/>
                </a:solidFill>
                <a:effectLst>
                  <a:outerShdw blurRad="38100" dist="38100" dir="2700000" algn="tl">
                    <a:srgbClr val="000000"/>
                  </a:outerShdw>
                </a:effectLst>
              </a:rPr>
              <a:t>DELETE FROM CUSTOMER_T;</a:t>
            </a:r>
          </a:p>
        </p:txBody>
      </p:sp>
    </p:spTree>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465138" y="398463"/>
            <a:ext cx="7299325" cy="838200"/>
          </a:xfrm>
        </p:spPr>
        <p:txBody>
          <a:bodyPr/>
          <a:lstStyle/>
          <a:p>
            <a:pPr eaLnBrk="1" fontAlgn="auto" hangingPunct="1">
              <a:spcAft>
                <a:spcPts val="0"/>
              </a:spcAft>
              <a:defRPr/>
            </a:pPr>
            <a:r>
              <a:rPr smtClean="0"/>
              <a:t>Update Statement	</a:t>
            </a:r>
          </a:p>
        </p:txBody>
      </p:sp>
      <p:sp>
        <p:nvSpPr>
          <p:cNvPr id="37891" name="Rectangle 3"/>
          <p:cNvSpPr>
            <a:spLocks noGrp="1" noChangeArrowheads="1"/>
          </p:cNvSpPr>
          <p:nvPr>
            <p:ph idx="1"/>
          </p:nvPr>
        </p:nvSpPr>
        <p:spPr>
          <a:xfrm>
            <a:off x="207390" y="1981200"/>
            <a:ext cx="8631810" cy="4114800"/>
          </a:xfrm>
        </p:spPr>
        <p:txBody>
          <a:bodyPr/>
          <a:lstStyle/>
          <a:p>
            <a:pPr eaLnBrk="1" hangingPunct="1"/>
            <a:r>
              <a:rPr lang="en-US" altLang="en-US" sz="3600" dirty="0" smtClean="0"/>
              <a:t>Modifies data in existing rows</a:t>
            </a:r>
            <a:r>
              <a:rPr lang="zh-TW" altLang="en-US" sz="3600" dirty="0"/>
              <a:t>修改表格</a:t>
            </a:r>
            <a:r>
              <a:rPr lang="zh-TW" altLang="en-US" sz="3600" dirty="0" smtClean="0"/>
              <a:t>內</a:t>
            </a:r>
            <a:r>
              <a:rPr lang="en-US" altLang="zh-TW" sz="3600" dirty="0"/>
              <a:t>(</a:t>
            </a:r>
            <a:r>
              <a:rPr lang="zh-TW" altLang="en-US" sz="3600" dirty="0"/>
              <a:t>符合條件的部份</a:t>
            </a:r>
            <a:r>
              <a:rPr lang="en-US" altLang="zh-TW" sz="3600" dirty="0"/>
              <a:t>)</a:t>
            </a:r>
            <a:r>
              <a:rPr lang="zh-TW" altLang="en-US" sz="3600" dirty="0" smtClean="0"/>
              <a:t>資料</a:t>
            </a:r>
            <a:r>
              <a:rPr lang="zh-TW" altLang="en-US" sz="3600" dirty="0"/>
              <a:t>之</a:t>
            </a:r>
            <a:r>
              <a:rPr lang="zh-TW" altLang="en-US" sz="3600" dirty="0" smtClean="0"/>
              <a:t>值</a:t>
            </a:r>
            <a:endParaRPr lang="en-US" altLang="zh-TW" sz="3600" dirty="0" smtClean="0"/>
          </a:p>
          <a:p>
            <a:pPr eaLnBrk="1" hangingPunct="1"/>
            <a:endParaRPr lang="en-US" altLang="zh-TW" sz="3600" dirty="0"/>
          </a:p>
          <a:p>
            <a:pPr eaLnBrk="1" hangingPunct="1"/>
            <a:endParaRPr lang="en-US" altLang="zh-TW" sz="3600" dirty="0" smtClean="0"/>
          </a:p>
          <a:p>
            <a:pPr marL="0" indent="0" eaLnBrk="1" hangingPunct="1">
              <a:buNone/>
            </a:pPr>
            <a:endParaRPr lang="en-US" altLang="zh-TW" sz="3600" dirty="0" smtClean="0"/>
          </a:p>
          <a:p>
            <a:pPr lvl="1" eaLnBrk="1" hangingPunct="1"/>
            <a:endParaRPr lang="en-US" altLang="zh-TW" dirty="0" smtClean="0">
              <a:ea typeface="新細明體" pitchFamily="18" charset="-120"/>
            </a:endParaRPr>
          </a:p>
          <a:p>
            <a:pPr lvl="1" eaLnBrk="1" hangingPunct="1"/>
            <a:r>
              <a:rPr lang="zh-TW" altLang="en-US" dirty="0" smtClean="0">
                <a:ea typeface="新細明體" pitchFamily="18" charset="-120"/>
              </a:rPr>
              <a:t>使用</a:t>
            </a:r>
            <a:r>
              <a:rPr lang="en-US" altLang="zh-TW" dirty="0">
                <a:ea typeface="新細明體" pitchFamily="18" charset="-120"/>
              </a:rPr>
              <a:t>WHERE</a:t>
            </a:r>
            <a:r>
              <a:rPr lang="zh-TW" altLang="en-US" dirty="0">
                <a:ea typeface="新細明體" pitchFamily="18" charset="-120"/>
              </a:rPr>
              <a:t>條件子句 </a:t>
            </a:r>
            <a:r>
              <a:rPr lang="en-US" altLang="zh-TW" u="sng" dirty="0">
                <a:ea typeface="新細明體" pitchFamily="18" charset="-120"/>
              </a:rPr>
              <a:t>(</a:t>
            </a:r>
            <a:r>
              <a:rPr lang="zh-TW" altLang="en-US" u="sng" dirty="0">
                <a:ea typeface="新細明體" pitchFamily="18" charset="-120"/>
              </a:rPr>
              <a:t>欄位條件的布林邏輯組合</a:t>
            </a:r>
            <a:r>
              <a:rPr lang="en-US" altLang="zh-TW" u="sng" dirty="0">
                <a:ea typeface="新細明體" pitchFamily="18" charset="-120"/>
              </a:rPr>
              <a:t>)</a:t>
            </a:r>
            <a:endParaRPr lang="zh-TW" altLang="en-US" u="sng" dirty="0">
              <a:ea typeface="新細明體" pitchFamily="18" charset="-120"/>
            </a:endParaRPr>
          </a:p>
          <a:p>
            <a:pPr lvl="1" eaLnBrk="1" hangingPunct="1"/>
            <a:endParaRPr lang="zh-TW" altLang="en-US" sz="3200" dirty="0"/>
          </a:p>
          <a:p>
            <a:pPr eaLnBrk="1" hangingPunct="1"/>
            <a:endParaRPr lang="en-US" altLang="en-US" sz="3600" dirty="0" smtClean="0"/>
          </a:p>
          <a:p>
            <a:pPr eaLnBrk="1" hangingPunct="1"/>
            <a:endParaRPr lang="en-US" altLang="en-US" sz="3600" dirty="0" smtClean="0"/>
          </a:p>
          <a:p>
            <a:pPr eaLnBrk="1" hangingPunct="1"/>
            <a:endParaRPr lang="en-US" altLang="en-US" sz="3600" dirty="0" smtClean="0"/>
          </a:p>
          <a:p>
            <a:pPr eaLnBrk="1" hangingPunct="1"/>
            <a:endParaRPr lang="en-US" altLang="en-US" sz="3600" dirty="0" smtClean="0"/>
          </a:p>
        </p:txBody>
      </p:sp>
      <p:pic>
        <p:nvPicPr>
          <p:cNvPr id="37893"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7894" y="3383633"/>
            <a:ext cx="641032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75414" y="1554163"/>
            <a:ext cx="9068586" cy="4525962"/>
          </a:xfrm>
        </p:spPr>
        <p:txBody>
          <a:bodyPr/>
          <a:lstStyle/>
          <a:p>
            <a:r>
              <a:rPr lang="en-US" altLang="zh-TW" dirty="0"/>
              <a:t>Delete a lot of rows </a:t>
            </a:r>
            <a:r>
              <a:rPr lang="zh-TW" altLang="en-US" dirty="0"/>
              <a:t>小心使用！</a:t>
            </a:r>
          </a:p>
          <a:p>
            <a:pPr lvl="1"/>
            <a:r>
              <a:rPr lang="en-US" altLang="zh-TW" dirty="0"/>
              <a:t>UPDATE PRODUCT_T SET PRODUCT_DESCRIPTION=“”; </a:t>
            </a:r>
            <a:r>
              <a:rPr lang="zh-TW" altLang="en-US" dirty="0"/>
              <a:t>清空欄位</a:t>
            </a:r>
          </a:p>
          <a:p>
            <a:pPr lvl="1"/>
            <a:r>
              <a:rPr lang="en-US" altLang="zh-TW" dirty="0"/>
              <a:t>UPDATE PRODUCT_T SET UNIT_PRICE = 775;  </a:t>
            </a:r>
            <a:r>
              <a:rPr lang="zh-TW" altLang="en-US" dirty="0"/>
              <a:t>何意？</a:t>
            </a:r>
          </a:p>
          <a:p>
            <a:endParaRPr lang="zh-TW" altLang="en-US" dirty="0"/>
          </a:p>
        </p:txBody>
      </p:sp>
    </p:spTree>
    <p:extLst>
      <p:ext uri="{BB962C8B-B14F-4D97-AF65-F5344CB8AC3E}">
        <p14:creationId xmlns:p14="http://schemas.microsoft.com/office/powerpoint/2010/main" val="1392905126"/>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685800" y="363538"/>
            <a:ext cx="7772400" cy="739775"/>
          </a:xfrm>
        </p:spPr>
        <p:txBody>
          <a:bodyPr/>
          <a:lstStyle/>
          <a:p>
            <a:pPr eaLnBrk="1" fontAlgn="auto" hangingPunct="1">
              <a:spcAft>
                <a:spcPts val="0"/>
              </a:spcAft>
              <a:defRPr/>
            </a:pPr>
            <a:r>
              <a:rPr smtClean="0"/>
              <a:t>History of SQL</a:t>
            </a:r>
          </a:p>
        </p:txBody>
      </p:sp>
      <p:sp>
        <p:nvSpPr>
          <p:cNvPr id="13315" name="Rectangle 3"/>
          <p:cNvSpPr>
            <a:spLocks noGrp="1" noChangeArrowheads="1"/>
          </p:cNvSpPr>
          <p:nvPr>
            <p:ph idx="1"/>
          </p:nvPr>
        </p:nvSpPr>
        <p:spPr>
          <a:xfrm>
            <a:off x="442913" y="1303338"/>
            <a:ext cx="8193087" cy="4114800"/>
          </a:xfrm>
        </p:spPr>
        <p:txBody>
          <a:bodyPr/>
          <a:lstStyle/>
          <a:p>
            <a:pPr lvl="2" eaLnBrk="1" hangingPunct="1">
              <a:lnSpc>
                <a:spcPct val="90000"/>
              </a:lnSpc>
            </a:pPr>
            <a:endParaRPr lang="en-US" altLang="en-US" sz="1800" dirty="0" smtClean="0"/>
          </a:p>
          <a:p>
            <a:pPr eaLnBrk="1" hangingPunct="1">
              <a:lnSpc>
                <a:spcPct val="90000"/>
              </a:lnSpc>
            </a:pPr>
            <a:r>
              <a:rPr lang="en-US" altLang="en-US" sz="2400" dirty="0" smtClean="0"/>
              <a:t>1970–E. F. </a:t>
            </a:r>
            <a:r>
              <a:rPr lang="en-US" altLang="en-US" sz="2400" dirty="0" err="1" smtClean="0"/>
              <a:t>Codd</a:t>
            </a:r>
            <a:r>
              <a:rPr lang="en-US" altLang="en-US" sz="2400" dirty="0" smtClean="0"/>
              <a:t> develops relational database concept</a:t>
            </a:r>
          </a:p>
          <a:p>
            <a:pPr eaLnBrk="1" hangingPunct="1">
              <a:lnSpc>
                <a:spcPct val="90000"/>
              </a:lnSpc>
            </a:pPr>
            <a:r>
              <a:rPr lang="en-US" altLang="en-US" sz="2400" dirty="0" smtClean="0"/>
              <a:t>1974-1979–System R with Sequel (later SQL) created at IBM Research Lab</a:t>
            </a:r>
          </a:p>
          <a:p>
            <a:pPr eaLnBrk="1" hangingPunct="1">
              <a:lnSpc>
                <a:spcPct val="90000"/>
              </a:lnSpc>
            </a:pPr>
            <a:r>
              <a:rPr lang="en-US" altLang="en-US" sz="2400" dirty="0" smtClean="0"/>
              <a:t>1979–Oracle markets first relational DB with SQL</a:t>
            </a:r>
          </a:p>
          <a:p>
            <a:pPr eaLnBrk="1" hangingPunct="1">
              <a:lnSpc>
                <a:spcPct val="90000"/>
              </a:lnSpc>
            </a:pPr>
            <a:r>
              <a:rPr lang="en-US" altLang="en-US" sz="2400" dirty="0" smtClean="0"/>
              <a:t>1981 – SQL/DS first available RDBMS system on DOS/VSE</a:t>
            </a:r>
          </a:p>
          <a:p>
            <a:pPr eaLnBrk="1" hangingPunct="1">
              <a:lnSpc>
                <a:spcPct val="90000"/>
              </a:lnSpc>
            </a:pPr>
            <a:r>
              <a:rPr lang="en-US" altLang="en-US" sz="2400" dirty="0" smtClean="0"/>
              <a:t>Others followed: INGRES (1981), IDM (1982), DG/SGL (1984), Sybase (1986)</a:t>
            </a:r>
          </a:p>
          <a:p>
            <a:pPr eaLnBrk="1" hangingPunct="1">
              <a:lnSpc>
                <a:spcPct val="90000"/>
              </a:lnSpc>
            </a:pPr>
            <a:r>
              <a:rPr lang="en-US" altLang="en-US" sz="2400" dirty="0" smtClean="0"/>
              <a:t>1986–ANSI SQL standard released</a:t>
            </a:r>
          </a:p>
          <a:p>
            <a:pPr eaLnBrk="1" hangingPunct="1">
              <a:lnSpc>
                <a:spcPct val="90000"/>
              </a:lnSpc>
            </a:pPr>
            <a:r>
              <a:rPr lang="en-US" altLang="en-US" sz="2400" dirty="0" smtClean="0"/>
              <a:t>1989, 1992, 1999, 2003, 2006, 2008, 2011–Major ANSI standard updates</a:t>
            </a:r>
          </a:p>
          <a:p>
            <a:pPr eaLnBrk="1" hangingPunct="1">
              <a:lnSpc>
                <a:spcPct val="90000"/>
              </a:lnSpc>
            </a:pPr>
            <a:r>
              <a:rPr lang="en-US" altLang="en-US" sz="2400" dirty="0" smtClean="0"/>
              <a:t>Current–SQL is supported by most major database vendors</a:t>
            </a:r>
          </a:p>
          <a:p>
            <a:pPr lvl="1" eaLnBrk="1" hangingPunct="1">
              <a:lnSpc>
                <a:spcPct val="90000"/>
              </a:lnSpc>
            </a:pPr>
            <a:r>
              <a:rPr lang="en-US" altLang="en-US" sz="2000" dirty="0" smtClean="0"/>
              <a:t>Oracle, Microsoft SQL Server, IBM DB2, MySQL, </a:t>
            </a:r>
            <a:r>
              <a:rPr lang="en-US" altLang="en-US" sz="2000" dirty="0" err="1" smtClean="0"/>
              <a:t>Postgre</a:t>
            </a:r>
            <a:r>
              <a:rPr lang="en-US" altLang="en-US" sz="2000" dirty="0" smtClean="0"/>
              <a:t> SQL, etc.</a:t>
            </a:r>
          </a:p>
          <a:p>
            <a:pPr eaLnBrk="1" hangingPunct="1">
              <a:lnSpc>
                <a:spcPct val="90000"/>
              </a:lnSpc>
            </a:pPr>
            <a:endParaRPr lang="en-US" altLang="en-US" sz="2400" dirty="0" smtClean="0"/>
          </a:p>
          <a:p>
            <a:pPr eaLnBrk="1" hangingPunct="1">
              <a:lnSpc>
                <a:spcPct val="90000"/>
              </a:lnSpc>
            </a:pPr>
            <a:endParaRPr lang="en-US" altLang="en-US" sz="2400" dirty="0" smtClean="0"/>
          </a:p>
        </p:txBody>
      </p:sp>
    </p:spTree>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609600" y="0"/>
            <a:ext cx="7772400" cy="1143000"/>
          </a:xfrm>
        </p:spPr>
        <p:txBody>
          <a:bodyPr/>
          <a:lstStyle/>
          <a:p>
            <a:pPr eaLnBrk="1" hangingPunct="1">
              <a:defRPr/>
            </a:pPr>
            <a:r>
              <a:rPr lang="en-US" altLang="zh-TW" dirty="0" smtClean="0">
                <a:ea typeface="新細明體" pitchFamily="18" charset="-120"/>
              </a:rPr>
              <a:t>Create column index</a:t>
            </a:r>
          </a:p>
        </p:txBody>
      </p:sp>
      <p:sp>
        <p:nvSpPr>
          <p:cNvPr id="294915" name="Rectangle 3"/>
          <p:cNvSpPr>
            <a:spLocks noGrp="1" noChangeArrowheads="1"/>
          </p:cNvSpPr>
          <p:nvPr>
            <p:ph type="body" idx="1"/>
          </p:nvPr>
        </p:nvSpPr>
        <p:spPr>
          <a:xfrm>
            <a:off x="254000" y="1219200"/>
            <a:ext cx="8396288" cy="5162550"/>
          </a:xfrm>
        </p:spPr>
        <p:txBody>
          <a:bodyPr/>
          <a:lstStyle/>
          <a:p>
            <a:pPr eaLnBrk="1" hangingPunct="1">
              <a:lnSpc>
                <a:spcPts val="3400"/>
              </a:lnSpc>
              <a:defRPr/>
            </a:pPr>
            <a:r>
              <a:rPr lang="en-US" altLang="zh-TW" dirty="0" smtClean="0">
                <a:ea typeface="新細明體" pitchFamily="18" charset="-120"/>
              </a:rPr>
              <a:t>Speed up in specific columns </a:t>
            </a:r>
          </a:p>
          <a:p>
            <a:pPr eaLnBrk="1" hangingPunct="1">
              <a:lnSpc>
                <a:spcPts val="3400"/>
              </a:lnSpc>
              <a:buFont typeface="Wingdings" panose="05000000000000000000" pitchFamily="2" charset="2"/>
              <a:buNone/>
              <a:defRPr/>
            </a:pPr>
            <a:r>
              <a:rPr lang="en-US" altLang="zh-TW" sz="2800" b="1" dirty="0" smtClean="0">
                <a:solidFill>
                  <a:srgbClr val="990000"/>
                </a:solidFill>
                <a:effectLst/>
                <a:ea typeface="新細明體" pitchFamily="18" charset="-120"/>
              </a:rPr>
              <a:t>	</a:t>
            </a:r>
            <a:r>
              <a:rPr lang="zh-TW" altLang="en-US" sz="2800" b="1" dirty="0" smtClean="0">
                <a:solidFill>
                  <a:srgbClr val="990000"/>
                </a:solidFill>
                <a:effectLst/>
                <a:ea typeface="新細明體" pitchFamily="18" charset="-120"/>
              </a:rPr>
              <a:t>替某個或某些欄位建立索引</a:t>
            </a:r>
            <a:endParaRPr lang="en-US" altLang="zh-TW" sz="2400" dirty="0" smtClean="0">
              <a:ea typeface="新細明體" pitchFamily="18" charset="-120"/>
            </a:endParaRPr>
          </a:p>
          <a:p>
            <a:pPr lvl="1" eaLnBrk="1" hangingPunct="1">
              <a:lnSpc>
                <a:spcPts val="3400"/>
              </a:lnSpc>
              <a:defRPr/>
            </a:pPr>
            <a:r>
              <a:rPr lang="en-US" altLang="zh-TW" sz="2400" dirty="0" smtClean="0">
                <a:ea typeface="新細明體" pitchFamily="18" charset="-120"/>
              </a:rPr>
              <a:t>Example</a:t>
            </a:r>
          </a:p>
          <a:p>
            <a:pPr lvl="2" eaLnBrk="1" hangingPunct="1">
              <a:lnSpc>
                <a:spcPts val="3400"/>
              </a:lnSpc>
              <a:defRPr/>
            </a:pPr>
            <a:r>
              <a:rPr lang="en-US" altLang="zh-TW" sz="2000" dirty="0" smtClean="0">
                <a:ea typeface="新細明體" pitchFamily="18" charset="-120"/>
              </a:rPr>
              <a:t>CREATE INDEX </a:t>
            </a:r>
            <a:r>
              <a:rPr lang="en-US" altLang="zh-TW" sz="2000" dirty="0" err="1" smtClean="0">
                <a:ea typeface="新細明體" pitchFamily="18" charset="-120"/>
              </a:rPr>
              <a:t>indexname</a:t>
            </a:r>
            <a:r>
              <a:rPr lang="en-US" altLang="zh-TW" sz="2000" dirty="0" smtClean="0">
                <a:ea typeface="新細明體" pitchFamily="18" charset="-120"/>
              </a:rPr>
              <a:t> ON CUSTOMER_T(CUSTOMER_NAME)</a:t>
            </a:r>
          </a:p>
          <a:p>
            <a:pPr lvl="2" eaLnBrk="1" hangingPunct="1">
              <a:lnSpc>
                <a:spcPts val="3400"/>
              </a:lnSpc>
              <a:defRPr/>
            </a:pPr>
            <a:r>
              <a:rPr lang="en-US" altLang="zh-TW" sz="2000" dirty="0" smtClean="0">
                <a:ea typeface="新細明體" pitchFamily="18" charset="-120"/>
              </a:rPr>
              <a:t>This makes an index for the CUSTOMER_NAME field of the CUSTOMER_T table</a:t>
            </a:r>
          </a:p>
          <a:p>
            <a:pPr lvl="2" eaLnBrk="1" hangingPunct="1">
              <a:lnSpc>
                <a:spcPts val="3400"/>
              </a:lnSpc>
              <a:buFont typeface="Wingdings" panose="05000000000000000000" pitchFamily="2" charset="2"/>
              <a:buNone/>
              <a:defRPr/>
            </a:pPr>
            <a:r>
              <a:rPr lang="en-US" altLang="zh-TW" sz="2000" dirty="0" smtClean="0">
                <a:ea typeface="新細明體" pitchFamily="18" charset="-120"/>
              </a:rPr>
              <a:t>	</a:t>
            </a:r>
            <a:r>
              <a:rPr lang="zh-TW" altLang="en-US" sz="2000" b="1" dirty="0" smtClean="0">
                <a:ea typeface="新細明體" pitchFamily="18" charset="-120"/>
              </a:rPr>
              <a:t>該欄位的查詢速度會大幅增加</a:t>
            </a:r>
            <a:endParaRPr lang="en-US" altLang="zh-TW" sz="2000" b="1" dirty="0" smtClean="0">
              <a:ea typeface="新細明體" pitchFamily="18" charset="-120"/>
            </a:endParaRPr>
          </a:p>
          <a:p>
            <a:pPr lvl="1" eaLnBrk="1" hangingPunct="1">
              <a:lnSpc>
                <a:spcPts val="3400"/>
              </a:lnSpc>
              <a:defRPr/>
            </a:pPr>
            <a:r>
              <a:rPr lang="en-US" altLang="zh-TW" sz="2400" dirty="0" smtClean="0">
                <a:ea typeface="新細明體" pitchFamily="18" charset="-120"/>
              </a:rPr>
              <a:t>Every key field (PK or FK) is suggested to add index</a:t>
            </a:r>
          </a:p>
          <a:p>
            <a:pPr lvl="1" eaLnBrk="1" hangingPunct="1">
              <a:lnSpc>
                <a:spcPts val="3400"/>
              </a:lnSpc>
              <a:buFont typeface="Wingdings" panose="05000000000000000000" pitchFamily="2" charset="2"/>
              <a:buNone/>
              <a:defRPr/>
            </a:pPr>
            <a:r>
              <a:rPr lang="en-US" altLang="zh-TW" sz="2000" b="1" dirty="0" smtClean="0">
                <a:ea typeface="新細明體" pitchFamily="18" charset="-120"/>
              </a:rPr>
              <a:t>		</a:t>
            </a:r>
            <a:r>
              <a:rPr lang="zh-TW" altLang="en-US" sz="2000" dirty="0" smtClean="0">
                <a:ea typeface="新細明體" pitchFamily="18" charset="-120"/>
              </a:rPr>
              <a:t>   </a:t>
            </a:r>
            <a:r>
              <a:rPr lang="zh-TW" altLang="en-US" sz="2000" b="1" dirty="0" smtClean="0">
                <a:ea typeface="新細明體" pitchFamily="18" charset="-120"/>
              </a:rPr>
              <a:t>加快跨表關聯</a:t>
            </a:r>
            <a:endParaRPr lang="en-US" altLang="zh-TW" sz="2000" b="1" dirty="0" smtClean="0">
              <a:ea typeface="新細明體" pitchFamily="18" charset="-120"/>
            </a:endParaRPr>
          </a:p>
          <a:p>
            <a:pPr lvl="1" eaLnBrk="1" hangingPunct="1">
              <a:lnSpc>
                <a:spcPts val="3400"/>
              </a:lnSpc>
              <a:defRPr/>
            </a:pPr>
            <a:endParaRPr lang="en-US" altLang="zh-TW" sz="2400" dirty="0" smtClean="0">
              <a:ea typeface="新細明體" pitchFamily="18" charset="-120"/>
            </a:endParaRPr>
          </a:p>
        </p:txBody>
      </p:sp>
    </p:spTree>
    <p:extLst>
      <p:ext uri="{BB962C8B-B14F-4D97-AF65-F5344CB8AC3E}">
        <p14:creationId xmlns:p14="http://schemas.microsoft.com/office/powerpoint/2010/main" val="2897009635"/>
      </p:ext>
    </p:extLst>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598488" y="201613"/>
            <a:ext cx="7772400" cy="1143000"/>
          </a:xfrm>
        </p:spPr>
        <p:txBody>
          <a:bodyPr/>
          <a:lstStyle/>
          <a:p>
            <a:pPr eaLnBrk="1" fontAlgn="auto" hangingPunct="1">
              <a:spcAft>
                <a:spcPts val="0"/>
              </a:spcAft>
              <a:defRPr/>
            </a:pPr>
            <a:r>
              <a:rPr dirty="0" smtClean="0"/>
              <a:t>SELECT Statement</a:t>
            </a:r>
          </a:p>
        </p:txBody>
      </p:sp>
      <p:sp>
        <p:nvSpPr>
          <p:cNvPr id="299011" name="Rectangle 3"/>
          <p:cNvSpPr>
            <a:spLocks noGrp="1" noChangeArrowheads="1"/>
          </p:cNvSpPr>
          <p:nvPr>
            <p:ph idx="1"/>
          </p:nvPr>
        </p:nvSpPr>
        <p:spPr>
          <a:xfrm>
            <a:off x="0" y="1154113"/>
            <a:ext cx="9144000" cy="4114800"/>
          </a:xfrm>
        </p:spPr>
        <p:txBody>
          <a:bodyPr>
            <a:noAutofit/>
          </a:bodyPr>
          <a:lstStyle/>
          <a:p>
            <a:pPr eaLnBrk="1" fontAlgn="auto" hangingPunct="1">
              <a:lnSpc>
                <a:spcPct val="90000"/>
              </a:lnSpc>
              <a:spcAft>
                <a:spcPts val="0"/>
              </a:spcAft>
              <a:buFont typeface="Wingdings 2"/>
              <a:buChar char=""/>
              <a:defRPr/>
            </a:pPr>
            <a:r>
              <a:rPr lang="en-US" sz="2800" dirty="0" smtClean="0"/>
              <a:t>Used for queries on single or multiple tables</a:t>
            </a:r>
          </a:p>
          <a:p>
            <a:pPr eaLnBrk="1" fontAlgn="auto" hangingPunct="1">
              <a:lnSpc>
                <a:spcPct val="90000"/>
              </a:lnSpc>
              <a:spcAft>
                <a:spcPts val="0"/>
              </a:spcAft>
              <a:buFont typeface="Wingdings 2"/>
              <a:buChar char=""/>
              <a:defRPr/>
            </a:pPr>
            <a:r>
              <a:rPr lang="en-US" sz="2800" dirty="0" smtClean="0"/>
              <a:t>Clauses of the SELECT statement:</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SELECT </a:t>
            </a:r>
            <a:r>
              <a:rPr lang="zh-TW" altLang="en-US" sz="2000" dirty="0" smtClean="0">
                <a:ea typeface="新細明體" pitchFamily="18" charset="-120"/>
              </a:rPr>
              <a:t>要</a:t>
            </a:r>
            <a:r>
              <a:rPr lang="zh-TW" altLang="en-US" sz="2000" dirty="0">
                <a:ea typeface="新細明體" pitchFamily="18" charset="-120"/>
              </a:rPr>
              <a:t>取出哪些欄位</a:t>
            </a:r>
            <a:endParaRPr lang="en-US" sz="2000" dirty="0" smtClean="0">
              <a:solidFill>
                <a:srgbClr val="990000"/>
              </a:solidFill>
              <a:effectLst>
                <a:outerShdw blurRad="38100" dist="38100" dir="2700000" algn="tl">
                  <a:srgbClr val="000000"/>
                </a:outerShdw>
              </a:effectLst>
            </a:endParaRPr>
          </a:p>
          <a:p>
            <a:pPr lvl="2" eaLnBrk="1" fontAlgn="auto" hangingPunct="1">
              <a:lnSpc>
                <a:spcPct val="90000"/>
              </a:lnSpc>
              <a:spcAft>
                <a:spcPts val="0"/>
              </a:spcAft>
              <a:buFont typeface="Wingdings 2"/>
              <a:buChar char=""/>
              <a:defRPr/>
            </a:pPr>
            <a:r>
              <a:rPr lang="en-US" sz="2000" dirty="0" smtClean="0"/>
              <a:t>List the columns (and expressions) to be returned from the query</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FROM </a:t>
            </a:r>
            <a:r>
              <a:rPr lang="zh-TW" altLang="en-US" sz="2000" dirty="0" smtClean="0">
                <a:ea typeface="新細明體" pitchFamily="18" charset="-120"/>
              </a:rPr>
              <a:t>從</a:t>
            </a:r>
            <a:r>
              <a:rPr lang="zh-TW" altLang="en-US" sz="2000" dirty="0">
                <a:ea typeface="新細明體" pitchFamily="18" charset="-120"/>
              </a:rPr>
              <a:t>哪張表</a:t>
            </a:r>
            <a:endParaRPr lang="en-US" sz="2000" dirty="0" smtClean="0">
              <a:solidFill>
                <a:srgbClr val="990000"/>
              </a:solidFill>
              <a:effectLst>
                <a:outerShdw blurRad="38100" dist="38100" dir="2700000" algn="tl">
                  <a:srgbClr val="000000"/>
                </a:outerShdw>
              </a:effectLst>
            </a:endParaRPr>
          </a:p>
          <a:p>
            <a:pPr lvl="2" eaLnBrk="1" fontAlgn="auto" hangingPunct="1">
              <a:lnSpc>
                <a:spcPct val="90000"/>
              </a:lnSpc>
              <a:spcAft>
                <a:spcPts val="0"/>
              </a:spcAft>
              <a:buFont typeface="Wingdings 2"/>
              <a:buChar char=""/>
              <a:defRPr/>
            </a:pPr>
            <a:r>
              <a:rPr lang="en-US" sz="2000" dirty="0" smtClean="0"/>
              <a:t>Indicate the table(s) or view(s) from which data will be obtained</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WHERE </a:t>
            </a:r>
            <a:r>
              <a:rPr lang="zh-TW" altLang="en-US" sz="2000" dirty="0" smtClean="0">
                <a:ea typeface="新細明體" pitchFamily="18" charset="-120"/>
              </a:rPr>
              <a:t>要</a:t>
            </a:r>
            <a:r>
              <a:rPr lang="zh-TW" altLang="en-US" sz="2000" dirty="0">
                <a:ea typeface="新細明體" pitchFamily="18" charset="-120"/>
              </a:rPr>
              <a:t>取出哪些筆紀錄 </a:t>
            </a:r>
            <a:r>
              <a:rPr lang="en-US" altLang="zh-TW" sz="2000" dirty="0">
                <a:ea typeface="新細明體" pitchFamily="18" charset="-120"/>
              </a:rPr>
              <a:t>(</a:t>
            </a:r>
            <a:r>
              <a:rPr lang="zh-TW" altLang="en-US" sz="2000" dirty="0">
                <a:ea typeface="新細明體" pitchFamily="18" charset="-120"/>
              </a:rPr>
              <a:t>條件子句</a:t>
            </a:r>
            <a:r>
              <a:rPr lang="en-US" altLang="zh-TW" sz="2000" dirty="0">
                <a:ea typeface="新細明體" pitchFamily="18" charset="-120"/>
              </a:rPr>
              <a:t>)</a:t>
            </a:r>
            <a:endParaRPr lang="en-US" sz="2000" dirty="0" smtClean="0">
              <a:solidFill>
                <a:srgbClr val="990000"/>
              </a:solidFill>
              <a:effectLst>
                <a:outerShdw blurRad="38100" dist="38100" dir="2700000" algn="tl">
                  <a:srgbClr val="000000"/>
                </a:outerShdw>
              </a:effectLst>
            </a:endParaRPr>
          </a:p>
          <a:p>
            <a:pPr lvl="2" eaLnBrk="1" fontAlgn="auto" hangingPunct="1">
              <a:lnSpc>
                <a:spcPct val="90000"/>
              </a:lnSpc>
              <a:spcAft>
                <a:spcPts val="0"/>
              </a:spcAft>
              <a:buFont typeface="Wingdings 2"/>
              <a:buChar char=""/>
              <a:defRPr/>
            </a:pPr>
            <a:r>
              <a:rPr lang="en-US" sz="2000" dirty="0" smtClean="0"/>
              <a:t>Indicate the conditions under which a row will be included in the result</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GROUP BY </a:t>
            </a:r>
            <a:r>
              <a:rPr lang="zh-TW" altLang="en-US" sz="2000" dirty="0" smtClean="0">
                <a:ea typeface="新細明體" pitchFamily="18" charset="-120"/>
              </a:rPr>
              <a:t>紀錄</a:t>
            </a:r>
            <a:r>
              <a:rPr lang="zh-TW" altLang="en-US" sz="2000" dirty="0">
                <a:ea typeface="新細明體" pitchFamily="18" charset="-120"/>
              </a:rPr>
              <a:t>是否要合併</a:t>
            </a:r>
            <a:r>
              <a:rPr lang="en-US" altLang="zh-TW" sz="2000" dirty="0">
                <a:ea typeface="新細明體" pitchFamily="18" charset="-120"/>
              </a:rPr>
              <a:t>, </a:t>
            </a:r>
            <a:r>
              <a:rPr lang="zh-TW" altLang="en-US" sz="2000" dirty="0">
                <a:ea typeface="新細明體" pitchFamily="18" charset="-120"/>
              </a:rPr>
              <a:t>用哪些欄位合併</a:t>
            </a:r>
            <a:endParaRPr lang="en-US" sz="2000" dirty="0" smtClean="0">
              <a:solidFill>
                <a:srgbClr val="990000"/>
              </a:solidFill>
              <a:effectLst>
                <a:outerShdw blurRad="38100" dist="38100" dir="2700000" algn="tl">
                  <a:srgbClr val="000000"/>
                </a:outerShdw>
              </a:effectLst>
            </a:endParaRPr>
          </a:p>
          <a:p>
            <a:pPr lvl="2" eaLnBrk="1" fontAlgn="auto" hangingPunct="1">
              <a:lnSpc>
                <a:spcPct val="90000"/>
              </a:lnSpc>
              <a:spcAft>
                <a:spcPts val="0"/>
              </a:spcAft>
              <a:buFont typeface="Wingdings 2"/>
              <a:buChar char=""/>
              <a:defRPr/>
            </a:pPr>
            <a:r>
              <a:rPr lang="en-US" sz="2000" dirty="0" smtClean="0"/>
              <a:t>Indicate categorization of results </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HAVING </a:t>
            </a:r>
            <a:r>
              <a:rPr lang="zh-TW" altLang="en-US" sz="2000" u="sng" dirty="0" smtClean="0">
                <a:ea typeface="新細明體" pitchFamily="18" charset="-120"/>
              </a:rPr>
              <a:t>若</a:t>
            </a:r>
            <a:r>
              <a:rPr lang="zh-TW" altLang="en-US" sz="2000" u="sng" dirty="0">
                <a:ea typeface="新細明體" pitchFamily="18" charset="-120"/>
              </a:rPr>
              <a:t>紀錄有合併</a:t>
            </a:r>
            <a:r>
              <a:rPr lang="en-US" altLang="zh-TW" sz="2000" dirty="0">
                <a:ea typeface="新細明體" pitchFamily="18" charset="-120"/>
              </a:rPr>
              <a:t>, </a:t>
            </a:r>
            <a:r>
              <a:rPr lang="zh-TW" altLang="en-US" sz="2000" dirty="0">
                <a:ea typeface="新細明體" pitchFamily="18" charset="-120"/>
              </a:rPr>
              <a:t>是否要再做篩選 </a:t>
            </a:r>
            <a:r>
              <a:rPr lang="en-US" altLang="zh-TW" sz="2000" dirty="0">
                <a:ea typeface="新細明體" pitchFamily="18" charset="-120"/>
              </a:rPr>
              <a:t>(</a:t>
            </a:r>
            <a:r>
              <a:rPr lang="zh-TW" altLang="en-US" sz="2000" dirty="0">
                <a:ea typeface="新細明體" pitchFamily="18" charset="-120"/>
              </a:rPr>
              <a:t>條件子句</a:t>
            </a:r>
            <a:r>
              <a:rPr lang="en-US" altLang="zh-TW" sz="2000" dirty="0">
                <a:ea typeface="新細明體" pitchFamily="18" charset="-120"/>
              </a:rPr>
              <a:t>)</a:t>
            </a:r>
            <a:endParaRPr lang="en-US" sz="2000" dirty="0" smtClean="0">
              <a:solidFill>
                <a:srgbClr val="990000"/>
              </a:solidFill>
              <a:effectLst>
                <a:outerShdw blurRad="38100" dist="38100" dir="2700000" algn="tl">
                  <a:srgbClr val="000000"/>
                </a:outerShdw>
              </a:effectLst>
            </a:endParaRPr>
          </a:p>
          <a:p>
            <a:pPr lvl="2" eaLnBrk="1" fontAlgn="auto" hangingPunct="1">
              <a:lnSpc>
                <a:spcPct val="90000"/>
              </a:lnSpc>
              <a:spcAft>
                <a:spcPts val="0"/>
              </a:spcAft>
              <a:buFont typeface="Wingdings 2"/>
              <a:buChar char=""/>
              <a:defRPr/>
            </a:pPr>
            <a:r>
              <a:rPr lang="en-US" sz="2000" dirty="0" smtClean="0"/>
              <a:t>Indicate the conditions under which a category (group) will be included</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ORDER BY </a:t>
            </a:r>
            <a:r>
              <a:rPr lang="zh-TW" altLang="en-US" sz="2000" dirty="0" smtClean="0">
                <a:ea typeface="新細明體" pitchFamily="18" charset="-120"/>
              </a:rPr>
              <a:t>依</a:t>
            </a:r>
            <a:r>
              <a:rPr lang="zh-TW" altLang="en-US" sz="2000" dirty="0">
                <a:ea typeface="新細明體" pitchFamily="18" charset="-120"/>
              </a:rPr>
              <a:t>哪些欄位做排序</a:t>
            </a:r>
            <a:endParaRPr lang="en-US" sz="2000" dirty="0" smtClean="0">
              <a:solidFill>
                <a:srgbClr val="990000"/>
              </a:solidFill>
              <a:effectLst>
                <a:outerShdw blurRad="38100" dist="38100" dir="2700000" algn="tl">
                  <a:srgbClr val="000000"/>
                </a:outerShdw>
              </a:effectLst>
            </a:endParaRPr>
          </a:p>
          <a:p>
            <a:pPr lvl="2" eaLnBrk="1" fontAlgn="auto" hangingPunct="1">
              <a:lnSpc>
                <a:spcPct val="90000"/>
              </a:lnSpc>
              <a:spcAft>
                <a:spcPts val="0"/>
              </a:spcAft>
              <a:buFont typeface="Wingdings 2"/>
              <a:buChar char=""/>
              <a:defRPr/>
            </a:pPr>
            <a:r>
              <a:rPr lang="en-US" sz="2000" dirty="0" smtClean="0"/>
              <a:t>Sorts the result according to specified criteria</a:t>
            </a:r>
          </a:p>
        </p:txBody>
      </p:sp>
    </p:spTree>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1440522" y="4536057"/>
            <a:ext cx="27908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000" dirty="0">
                <a:solidFill>
                  <a:srgbClr val="990000"/>
                </a:solidFill>
                <a:latin typeface="Arial" panose="020B0604020202020204" pitchFamily="34" charset="0"/>
              </a:rPr>
              <a:t>Figure 6-10 </a:t>
            </a:r>
          </a:p>
          <a:p>
            <a:pPr lvl="1"/>
            <a:r>
              <a:rPr lang="en-US" altLang="en-US" sz="2000" dirty="0">
                <a:solidFill>
                  <a:srgbClr val="990000"/>
                </a:solidFill>
                <a:latin typeface="Arial" panose="020B0604020202020204" pitchFamily="34" charset="0"/>
              </a:rPr>
              <a:t>SQL statement processing order  (based on van der </a:t>
            </a:r>
            <a:r>
              <a:rPr lang="en-US" altLang="en-US" sz="2000" dirty="0" err="1">
                <a:solidFill>
                  <a:srgbClr val="990000"/>
                </a:solidFill>
                <a:latin typeface="Arial" panose="020B0604020202020204" pitchFamily="34" charset="0"/>
              </a:rPr>
              <a:t>Lans</a:t>
            </a:r>
            <a:r>
              <a:rPr lang="en-US" altLang="en-US" sz="2000" dirty="0">
                <a:solidFill>
                  <a:srgbClr val="990000"/>
                </a:solidFill>
                <a:latin typeface="Arial" panose="020B0604020202020204" pitchFamily="34" charset="0"/>
              </a:rPr>
              <a:t>, 2006 p.100)</a:t>
            </a:r>
          </a:p>
        </p:txBody>
      </p:sp>
      <p:pic>
        <p:nvPicPr>
          <p:cNvPr id="41988"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86779" y="193675"/>
            <a:ext cx="4019550"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64" y="147773"/>
            <a:ext cx="3754128" cy="1918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3"/>
          <p:cNvSpPr txBox="1">
            <a:spLocks noChangeArrowheads="1"/>
          </p:cNvSpPr>
          <p:nvPr/>
        </p:nvSpPr>
        <p:spPr bwMode="auto">
          <a:xfrm>
            <a:off x="155273" y="2066027"/>
            <a:ext cx="385178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000" dirty="0">
                <a:solidFill>
                  <a:srgbClr val="990000"/>
                </a:solidFill>
                <a:latin typeface="Arial" panose="020B0604020202020204" pitchFamily="34" charset="0"/>
              </a:rPr>
              <a:t>Figure 6-2 </a:t>
            </a:r>
            <a:endParaRPr lang="en-US" altLang="en-US" sz="2000" dirty="0" smtClean="0">
              <a:solidFill>
                <a:srgbClr val="990000"/>
              </a:solidFill>
              <a:latin typeface="Arial" panose="020B0604020202020204" pitchFamily="34" charset="0"/>
            </a:endParaRPr>
          </a:p>
          <a:p>
            <a:r>
              <a:rPr lang="en-US" altLang="en-US" sz="2000" dirty="0" smtClean="0">
                <a:solidFill>
                  <a:srgbClr val="990000"/>
                </a:solidFill>
                <a:latin typeface="Arial" panose="020B0604020202020204" pitchFamily="34" charset="0"/>
              </a:rPr>
              <a:t>General syntax of </a:t>
            </a:r>
            <a:r>
              <a:rPr lang="en-US" altLang="en-US" sz="2000" dirty="0">
                <a:solidFill>
                  <a:srgbClr val="990000"/>
                </a:solidFill>
                <a:latin typeface="Arial" panose="020B0604020202020204" pitchFamily="34" charset="0"/>
              </a:rPr>
              <a:t>the </a:t>
            </a:r>
            <a:r>
              <a:rPr lang="en-US" altLang="en-US" sz="2000" dirty="0" smtClean="0">
                <a:solidFill>
                  <a:srgbClr val="990000"/>
                </a:solidFill>
                <a:latin typeface="Arial" panose="020B0604020202020204" pitchFamily="34" charset="0"/>
              </a:rPr>
              <a:t>SELECT </a:t>
            </a:r>
            <a:r>
              <a:rPr lang="en-US" altLang="en-US" sz="2000" dirty="0">
                <a:solidFill>
                  <a:srgbClr val="990000"/>
                </a:solidFill>
                <a:latin typeface="Arial" panose="020B0604020202020204" pitchFamily="34" charset="0"/>
              </a:rPr>
              <a:t>statement </a:t>
            </a:r>
            <a:r>
              <a:rPr lang="en-US" altLang="en-US" sz="2000" dirty="0" smtClean="0">
                <a:solidFill>
                  <a:srgbClr val="990000"/>
                </a:solidFill>
                <a:latin typeface="Arial" panose="020B0604020202020204" pitchFamily="34" charset="0"/>
              </a:rPr>
              <a:t>used in </a:t>
            </a:r>
            <a:r>
              <a:rPr lang="en-US" altLang="en-US" sz="2000" dirty="0">
                <a:solidFill>
                  <a:srgbClr val="990000"/>
                </a:solidFill>
                <a:latin typeface="Arial" panose="020B0604020202020204" pitchFamily="34" charset="0"/>
              </a:rPr>
              <a:t>DML</a:t>
            </a:r>
          </a:p>
        </p:txBody>
      </p:sp>
      <p:sp>
        <p:nvSpPr>
          <p:cNvPr id="7" name="Rectangle 6"/>
          <p:cNvSpPr>
            <a:spLocks noChangeArrowheads="1"/>
          </p:cNvSpPr>
          <p:nvPr/>
        </p:nvSpPr>
        <p:spPr bwMode="auto">
          <a:xfrm>
            <a:off x="217488" y="3268663"/>
            <a:ext cx="38639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dirty="0">
                <a:solidFill>
                  <a:srgbClr val="990000"/>
                </a:solidFill>
                <a:latin typeface="微軟正黑體" panose="020B0604030504040204" pitchFamily="34" charset="-120"/>
                <a:ea typeface="微軟正黑體" panose="020B0604030504040204" pitchFamily="34" charset="-120"/>
              </a:rPr>
              <a:t>內部</a:t>
            </a:r>
            <a:r>
              <a:rPr lang="en-US" altLang="zh-TW" sz="2400" b="1" dirty="0">
                <a:solidFill>
                  <a:srgbClr val="990000"/>
                </a:solidFill>
                <a:latin typeface="微軟正黑體" panose="020B0604030504040204" pitchFamily="34" charset="-120"/>
                <a:ea typeface="微軟正黑體" panose="020B0604030504040204" pitchFamily="34" charset="-120"/>
              </a:rPr>
              <a:t>RDBMS</a:t>
            </a:r>
            <a:r>
              <a:rPr lang="zh-TW" altLang="en-US" sz="2400" b="1" dirty="0">
                <a:solidFill>
                  <a:srgbClr val="990000"/>
                </a:solidFill>
                <a:latin typeface="微軟正黑體" panose="020B0604030504040204" pitchFamily="34" charset="-120"/>
                <a:ea typeface="微軟正黑體" panose="020B0604030504040204" pitchFamily="34" charset="-120"/>
              </a:rPr>
              <a:t>在解釋</a:t>
            </a:r>
          </a:p>
          <a:p>
            <a:pPr eaLnBrk="1" hangingPunct="1">
              <a:spcBef>
                <a:spcPct val="0"/>
              </a:spcBef>
              <a:buClrTx/>
              <a:buSzTx/>
              <a:buFontTx/>
              <a:buNone/>
            </a:pPr>
            <a:r>
              <a:rPr lang="zh-TW" altLang="en-US" sz="2400" b="1" dirty="0">
                <a:solidFill>
                  <a:srgbClr val="990000"/>
                </a:solidFill>
                <a:latin typeface="微軟正黑體" panose="020B0604030504040204" pitchFamily="34" charset="-120"/>
                <a:ea typeface="微軟正黑體" panose="020B0604030504040204" pitchFamily="34" charset="-120"/>
              </a:rPr>
              <a:t>這句命令時的處理順序</a:t>
            </a:r>
          </a:p>
        </p:txBody>
      </p:sp>
    </p:spTree>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685800" y="0"/>
            <a:ext cx="7772400" cy="1143000"/>
          </a:xfrm>
        </p:spPr>
        <p:txBody>
          <a:bodyPr/>
          <a:lstStyle/>
          <a:p>
            <a:pPr eaLnBrk="1" fontAlgn="auto" hangingPunct="1">
              <a:spcAft>
                <a:spcPts val="0"/>
              </a:spcAft>
              <a:defRPr/>
            </a:pPr>
            <a:r>
              <a:rPr dirty="0" smtClean="0"/>
              <a:t>SELECT Example</a:t>
            </a:r>
            <a:r>
              <a:rPr lang="zh-TW" altLang="en-US" dirty="0" smtClean="0"/>
              <a:t> </a:t>
            </a:r>
            <a:r>
              <a:rPr lang="en-US" altLang="zh-TW" dirty="0" smtClean="0"/>
              <a:t>(1)</a:t>
            </a:r>
            <a:endParaRPr dirty="0" smtClean="0"/>
          </a:p>
        </p:txBody>
      </p:sp>
      <p:sp>
        <p:nvSpPr>
          <p:cNvPr id="43011" name="Rectangle 3"/>
          <p:cNvSpPr>
            <a:spLocks noGrp="1" noChangeArrowheads="1"/>
          </p:cNvSpPr>
          <p:nvPr>
            <p:ph idx="1"/>
          </p:nvPr>
        </p:nvSpPr>
        <p:spPr>
          <a:xfrm>
            <a:off x="101600" y="1295400"/>
            <a:ext cx="8839200" cy="2971800"/>
          </a:xfrm>
        </p:spPr>
        <p:txBody>
          <a:bodyPr/>
          <a:lstStyle/>
          <a:p>
            <a:pPr eaLnBrk="1" hangingPunct="1"/>
            <a:r>
              <a:rPr lang="en-US" altLang="en-US" smtClean="0"/>
              <a:t>Find products with standard price less than $275</a:t>
            </a:r>
          </a:p>
          <a:p>
            <a:pPr eaLnBrk="1" hangingPunct="1"/>
            <a:endParaRPr lang="en-US" altLang="en-US" smtClean="0"/>
          </a:p>
        </p:txBody>
      </p:sp>
      <p:sp>
        <p:nvSpPr>
          <p:cNvPr id="43013" name="Text Box 4"/>
          <p:cNvSpPr txBox="1">
            <a:spLocks noChangeArrowheads="1"/>
          </p:cNvSpPr>
          <p:nvPr/>
        </p:nvSpPr>
        <p:spPr bwMode="auto">
          <a:xfrm>
            <a:off x="463550" y="5410200"/>
            <a:ext cx="525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Table 6-3: Comparison Operators in SQL</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33663"/>
            <a:ext cx="5537200" cy="1211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7413" y="2139950"/>
            <a:ext cx="279082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fontAlgn="auto" hangingPunct="1">
              <a:spcAft>
                <a:spcPts val="0"/>
              </a:spcAft>
              <a:defRPr/>
            </a:pPr>
            <a:r>
              <a:rPr dirty="0" smtClean="0"/>
              <a:t>SELECT Example (2) Using Alias</a:t>
            </a:r>
          </a:p>
        </p:txBody>
      </p:sp>
      <p:sp>
        <p:nvSpPr>
          <p:cNvPr id="302083" name="Rectangle 3"/>
          <p:cNvSpPr>
            <a:spLocks noGrp="1" noChangeArrowheads="1"/>
          </p:cNvSpPr>
          <p:nvPr>
            <p:ph idx="1"/>
          </p:nvPr>
        </p:nvSpPr>
        <p:spPr>
          <a:xfrm>
            <a:off x="0" y="1244071"/>
            <a:ext cx="9144000" cy="4114800"/>
          </a:xfrm>
        </p:spPr>
        <p:txBody>
          <a:bodyPr>
            <a:noAutofit/>
          </a:bodyPr>
          <a:lstStyle/>
          <a:p>
            <a:pPr eaLnBrk="1" fontAlgn="auto" hangingPunct="1">
              <a:spcAft>
                <a:spcPts val="0"/>
              </a:spcAft>
              <a:buFont typeface="Wingdings 2"/>
              <a:buChar char=""/>
              <a:defRPr/>
            </a:pPr>
            <a:r>
              <a:rPr lang="en-US" sz="3600" dirty="0" smtClean="0"/>
              <a:t>Alias is an alternative column or table name</a:t>
            </a:r>
          </a:p>
        </p:txBody>
      </p:sp>
      <p:sp>
        <p:nvSpPr>
          <p:cNvPr id="4" name="Rectangle 3"/>
          <p:cNvSpPr txBox="1">
            <a:spLocks noChangeArrowheads="1"/>
          </p:cNvSpPr>
          <p:nvPr/>
        </p:nvSpPr>
        <p:spPr bwMode="auto">
          <a:xfrm>
            <a:off x="0" y="1828795"/>
            <a:ext cx="8839200" cy="4492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eaLnBrk="1" hangingPunct="1">
              <a:lnSpc>
                <a:spcPct val="90000"/>
              </a:lnSpc>
              <a:defRPr/>
            </a:pPr>
            <a:endParaRPr lang="en-US" altLang="zh-TW" sz="2400" dirty="0" smtClean="0">
              <a:ea typeface="新細明體" pitchFamily="18" charset="-120"/>
            </a:endParaRPr>
          </a:p>
          <a:p>
            <a:pPr lvl="2" eaLnBrk="1" hangingPunct="1">
              <a:lnSpc>
                <a:spcPct val="90000"/>
              </a:lnSpc>
              <a:buFont typeface="Wingdings" panose="05000000000000000000" pitchFamily="2" charset="2"/>
              <a:buNone/>
              <a:defRPr/>
            </a:pPr>
            <a:r>
              <a:rPr lang="en-US" altLang="zh-TW" sz="2000" dirty="0" smtClean="0">
                <a:ea typeface="新細明體" pitchFamily="18" charset="-120"/>
              </a:rPr>
              <a:t>SELECT CUSTOMER_V.CUSTOMER, CUSTOMER_V.CUSTOMER_ADDRESS </a:t>
            </a:r>
          </a:p>
          <a:p>
            <a:pPr lvl="2" eaLnBrk="1" hangingPunct="1">
              <a:lnSpc>
                <a:spcPct val="90000"/>
              </a:lnSpc>
              <a:buFont typeface="Wingdings" panose="05000000000000000000" pitchFamily="2" charset="2"/>
              <a:buNone/>
              <a:defRPr/>
            </a:pPr>
            <a:r>
              <a:rPr lang="en-US" altLang="zh-TW" sz="2000" dirty="0" smtClean="0">
                <a:ea typeface="新細明體" pitchFamily="18" charset="-120"/>
              </a:rPr>
              <a:t>	FROM CUSTOMER_V</a:t>
            </a:r>
            <a:endParaRPr lang="en-US" altLang="zh-TW" sz="2000" dirty="0" smtClean="0">
              <a:solidFill>
                <a:srgbClr val="990000"/>
              </a:solidFill>
              <a:effectLst>
                <a:outerShdw blurRad="38100" dist="38100" dir="2700000" algn="tl">
                  <a:srgbClr val="000000"/>
                </a:outerShdw>
              </a:effectLst>
              <a:ea typeface="新細明體" pitchFamily="18" charset="-120"/>
            </a:endParaRPr>
          </a:p>
          <a:p>
            <a:pPr lvl="2" eaLnBrk="1" hangingPunct="1">
              <a:lnSpc>
                <a:spcPct val="90000"/>
              </a:lnSpc>
              <a:buFont typeface="Wingdings" panose="05000000000000000000" pitchFamily="2" charset="2"/>
              <a:buNone/>
              <a:defRPr/>
            </a:pPr>
            <a:r>
              <a:rPr lang="en-US" altLang="zh-TW" sz="2000" dirty="0" smtClean="0">
                <a:ea typeface="新細明體" pitchFamily="18" charset="-120"/>
              </a:rPr>
              <a:t>	WHERE CUSTOMER_V.CUSTOMER = ‘Home Furnishings’;</a:t>
            </a:r>
          </a:p>
          <a:p>
            <a:pPr lvl="2" eaLnBrk="1" hangingPunct="1">
              <a:lnSpc>
                <a:spcPct val="90000"/>
              </a:lnSpc>
              <a:buFont typeface="Wingdings" panose="05000000000000000000" pitchFamily="2" charset="2"/>
              <a:buNone/>
              <a:defRPr/>
            </a:pPr>
            <a:endParaRPr lang="en-US" altLang="zh-TW" sz="2000" dirty="0" smtClean="0">
              <a:ea typeface="新細明體" pitchFamily="18" charset="-120"/>
            </a:endParaRPr>
          </a:p>
          <a:p>
            <a:pPr lvl="2" eaLnBrk="1" hangingPunct="1">
              <a:lnSpc>
                <a:spcPct val="90000"/>
              </a:lnSpc>
              <a:buFont typeface="Wingdings" panose="05000000000000000000" pitchFamily="2" charset="2"/>
              <a:buNone/>
              <a:defRPr/>
            </a:pPr>
            <a:r>
              <a:rPr lang="en-US" altLang="zh-TW" sz="2000" dirty="0">
                <a:ea typeface="新細明體" pitchFamily="18" charset="-120"/>
              </a:rPr>
              <a:t>SELECT </a:t>
            </a:r>
            <a:r>
              <a:rPr lang="en-US" altLang="zh-TW" sz="2000" dirty="0" smtClean="0">
                <a:solidFill>
                  <a:srgbClr val="FF0000"/>
                </a:solidFill>
                <a:ea typeface="新細明體" pitchFamily="18" charset="-120"/>
              </a:rPr>
              <a:t>CUST</a:t>
            </a:r>
            <a:r>
              <a:rPr lang="en-US" altLang="zh-TW" sz="2000" dirty="0" smtClean="0">
                <a:ea typeface="新細明體" pitchFamily="18" charset="-120"/>
              </a:rPr>
              <a:t>.CUSTOMER, </a:t>
            </a:r>
            <a:r>
              <a:rPr lang="en-US" altLang="zh-TW" sz="2000" dirty="0" smtClean="0">
                <a:solidFill>
                  <a:srgbClr val="FF0000"/>
                </a:solidFill>
                <a:ea typeface="新細明體" pitchFamily="18" charset="-120"/>
              </a:rPr>
              <a:t>CUST</a:t>
            </a:r>
            <a:r>
              <a:rPr lang="en-US" altLang="zh-TW" sz="2000" dirty="0" smtClean="0">
                <a:ea typeface="新細明體" pitchFamily="18" charset="-120"/>
              </a:rPr>
              <a:t>.CUSTOMER_ADDRESS </a:t>
            </a:r>
            <a:endParaRPr lang="en-US" altLang="zh-TW" sz="2000" dirty="0">
              <a:ea typeface="新細明體" pitchFamily="18" charset="-120"/>
            </a:endParaRPr>
          </a:p>
          <a:p>
            <a:pPr lvl="2" eaLnBrk="1" hangingPunct="1">
              <a:lnSpc>
                <a:spcPct val="90000"/>
              </a:lnSpc>
              <a:buFont typeface="Wingdings" panose="05000000000000000000" pitchFamily="2" charset="2"/>
              <a:buNone/>
              <a:defRPr/>
            </a:pPr>
            <a:r>
              <a:rPr lang="en-US" altLang="zh-TW" sz="2000" dirty="0">
                <a:ea typeface="新細明體" pitchFamily="18" charset="-120"/>
              </a:rPr>
              <a:t>	FROM </a:t>
            </a:r>
            <a:r>
              <a:rPr lang="en-US" altLang="zh-TW" sz="2000" dirty="0" smtClean="0">
                <a:ea typeface="新細明體" pitchFamily="18" charset="-120"/>
              </a:rPr>
              <a:t>CUSTOMER_V AS </a:t>
            </a:r>
            <a:r>
              <a:rPr lang="en-US" altLang="zh-TW" sz="2000" dirty="0" smtClean="0">
                <a:solidFill>
                  <a:srgbClr val="FF0000"/>
                </a:solidFill>
                <a:ea typeface="新細明體" pitchFamily="18" charset="-120"/>
              </a:rPr>
              <a:t>CUST</a:t>
            </a:r>
            <a:endParaRPr lang="en-US" altLang="zh-TW" sz="2000" dirty="0">
              <a:solidFill>
                <a:srgbClr val="FF0000"/>
              </a:solidFill>
              <a:effectLst>
                <a:outerShdw blurRad="38100" dist="38100" dir="2700000" algn="tl">
                  <a:srgbClr val="000000"/>
                </a:outerShdw>
              </a:effectLst>
              <a:ea typeface="新細明體" pitchFamily="18" charset="-120"/>
            </a:endParaRPr>
          </a:p>
          <a:p>
            <a:pPr lvl="2" eaLnBrk="1" hangingPunct="1">
              <a:lnSpc>
                <a:spcPct val="90000"/>
              </a:lnSpc>
              <a:buFont typeface="Wingdings" panose="05000000000000000000" pitchFamily="2" charset="2"/>
              <a:buNone/>
              <a:defRPr/>
            </a:pPr>
            <a:r>
              <a:rPr lang="en-US" altLang="zh-TW" sz="2000" dirty="0">
                <a:ea typeface="新細明體" pitchFamily="18" charset="-120"/>
              </a:rPr>
              <a:t>	WHERE </a:t>
            </a:r>
            <a:r>
              <a:rPr lang="en-US" altLang="zh-TW" sz="2000" dirty="0" smtClean="0">
                <a:solidFill>
                  <a:srgbClr val="FF0000"/>
                </a:solidFill>
                <a:ea typeface="新細明體" pitchFamily="18" charset="-120"/>
              </a:rPr>
              <a:t>CUST</a:t>
            </a:r>
            <a:r>
              <a:rPr lang="en-US" altLang="zh-TW" sz="2000" dirty="0" smtClean="0">
                <a:ea typeface="新細明體" pitchFamily="18" charset="-120"/>
              </a:rPr>
              <a:t>.CUSTOMER </a:t>
            </a:r>
            <a:r>
              <a:rPr lang="en-US" altLang="zh-TW" sz="2000" dirty="0">
                <a:ea typeface="新細明體" pitchFamily="18" charset="-120"/>
              </a:rPr>
              <a:t>= ‘Home Furnishings’;</a:t>
            </a:r>
            <a:endParaRPr lang="en-US" altLang="zh-TW" sz="2000" dirty="0" smtClean="0">
              <a:ea typeface="新細明體" pitchFamily="18" charset="-120"/>
            </a:endParaRPr>
          </a:p>
          <a:p>
            <a:pPr eaLnBrk="1" hangingPunct="1">
              <a:lnSpc>
                <a:spcPct val="90000"/>
              </a:lnSpc>
              <a:defRPr/>
            </a:pPr>
            <a:endParaRPr lang="en-US" altLang="zh-TW" sz="2000" dirty="0" smtClean="0">
              <a:ea typeface="新細明體" pitchFamily="18" charset="-120"/>
            </a:endParaRPr>
          </a:p>
          <a:p>
            <a:pPr lvl="2" eaLnBrk="1" hangingPunct="1">
              <a:lnSpc>
                <a:spcPct val="90000"/>
              </a:lnSpc>
              <a:buFont typeface="Wingdings" panose="05000000000000000000" pitchFamily="2" charset="2"/>
              <a:buNone/>
              <a:defRPr/>
            </a:pPr>
            <a:r>
              <a:rPr lang="en-US" altLang="zh-TW" sz="2000" dirty="0" smtClean="0">
                <a:ea typeface="新細明體" pitchFamily="18" charset="-120"/>
              </a:rPr>
              <a:t>SELECT </a:t>
            </a:r>
            <a:r>
              <a:rPr lang="en-US" altLang="zh-TW" sz="2000" dirty="0">
                <a:ea typeface="新細明體" pitchFamily="18" charset="-120"/>
              </a:rPr>
              <a:t>CUST.CU</a:t>
            </a:r>
            <a:r>
              <a:rPr lang="en-US" altLang="zh-TW" sz="2000" dirty="0" smtClean="0">
                <a:ea typeface="新細明體" pitchFamily="18" charset="-120"/>
              </a:rPr>
              <a:t>STOMER AS </a:t>
            </a:r>
            <a:r>
              <a:rPr lang="en-US" altLang="zh-TW" sz="2000" dirty="0" smtClean="0">
                <a:solidFill>
                  <a:srgbClr val="FF0000"/>
                </a:solidFill>
                <a:ea typeface="新細明體" pitchFamily="18" charset="-120"/>
              </a:rPr>
              <a:t>NAME</a:t>
            </a:r>
            <a:r>
              <a:rPr lang="en-US" altLang="zh-TW" sz="2000" dirty="0" smtClean="0">
                <a:ea typeface="新細明體" pitchFamily="18" charset="-120"/>
              </a:rPr>
              <a:t>, CUST.CUSTOMER_ADDRESS </a:t>
            </a:r>
          </a:p>
          <a:p>
            <a:pPr lvl="2" eaLnBrk="1" hangingPunct="1">
              <a:lnSpc>
                <a:spcPct val="90000"/>
              </a:lnSpc>
              <a:buFont typeface="Wingdings" panose="05000000000000000000" pitchFamily="2" charset="2"/>
              <a:buNone/>
              <a:defRPr/>
            </a:pPr>
            <a:r>
              <a:rPr lang="en-US" altLang="zh-TW" sz="2000" dirty="0" smtClean="0">
                <a:ea typeface="新細明體" pitchFamily="18" charset="-120"/>
              </a:rPr>
              <a:t>	FROM CUSTOMER_V AS CUST</a:t>
            </a:r>
            <a:endParaRPr lang="en-US" altLang="zh-TW" sz="2000" dirty="0">
              <a:ea typeface="新細明體" pitchFamily="18" charset="-120"/>
            </a:endParaRPr>
          </a:p>
          <a:p>
            <a:pPr lvl="2" eaLnBrk="1" hangingPunct="1">
              <a:lnSpc>
                <a:spcPct val="90000"/>
              </a:lnSpc>
              <a:buFont typeface="Wingdings" panose="05000000000000000000" pitchFamily="2" charset="2"/>
              <a:buNone/>
              <a:defRPr/>
            </a:pPr>
            <a:r>
              <a:rPr lang="en-US" altLang="zh-TW" sz="2000" dirty="0" smtClean="0">
                <a:ea typeface="新細明體" pitchFamily="18" charset="-120"/>
              </a:rPr>
              <a:t>	WHERE </a:t>
            </a:r>
            <a:r>
              <a:rPr lang="en-US" altLang="zh-TW" sz="2000" dirty="0" smtClean="0">
                <a:solidFill>
                  <a:srgbClr val="FF0000"/>
                </a:solidFill>
                <a:ea typeface="新細明體" pitchFamily="18" charset="-120"/>
              </a:rPr>
              <a:t>NAME</a:t>
            </a:r>
            <a:r>
              <a:rPr lang="en-US" altLang="zh-TW" sz="2000" dirty="0" smtClean="0">
                <a:ea typeface="新細明體" pitchFamily="18" charset="-120"/>
              </a:rPr>
              <a:t> = ‘Home Furnishings’;</a:t>
            </a:r>
          </a:p>
        </p:txBody>
      </p:sp>
      <p:sp>
        <p:nvSpPr>
          <p:cNvPr id="5" name="Rectangle 7"/>
          <p:cNvSpPr>
            <a:spLocks noChangeArrowheads="1"/>
          </p:cNvSpPr>
          <p:nvPr/>
        </p:nvSpPr>
        <p:spPr bwMode="auto">
          <a:xfrm>
            <a:off x="198635" y="2244475"/>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b="1" dirty="0">
                <a:solidFill>
                  <a:srgbClr val="990000"/>
                </a:solidFill>
                <a:ea typeface="新細明體" panose="02020500000000000000" pitchFamily="18" charset="-120"/>
              </a:rPr>
              <a:t>原句</a:t>
            </a:r>
          </a:p>
        </p:txBody>
      </p:sp>
      <p:sp>
        <p:nvSpPr>
          <p:cNvPr id="6" name="Rectangle 8"/>
          <p:cNvSpPr>
            <a:spLocks noChangeArrowheads="1"/>
          </p:cNvSpPr>
          <p:nvPr/>
        </p:nvSpPr>
        <p:spPr bwMode="auto">
          <a:xfrm>
            <a:off x="198635" y="3540824"/>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b="1" dirty="0">
                <a:solidFill>
                  <a:srgbClr val="990000"/>
                </a:solidFill>
                <a:ea typeface="新細明體" panose="02020500000000000000" pitchFamily="18" charset="-120"/>
              </a:rPr>
              <a:t>使用</a:t>
            </a:r>
          </a:p>
          <a:p>
            <a:pPr eaLnBrk="1" hangingPunct="1">
              <a:spcBef>
                <a:spcPct val="0"/>
              </a:spcBef>
              <a:buClrTx/>
              <a:buSzTx/>
              <a:buFontTx/>
              <a:buNone/>
            </a:pPr>
            <a:r>
              <a:rPr lang="zh-TW" altLang="en-US" sz="1800" b="1" dirty="0">
                <a:solidFill>
                  <a:srgbClr val="990000"/>
                </a:solidFill>
                <a:ea typeface="新細明體" panose="02020500000000000000" pitchFamily="18" charset="-120"/>
              </a:rPr>
              <a:t>別名</a:t>
            </a:r>
          </a:p>
        </p:txBody>
      </p:sp>
      <p:sp>
        <p:nvSpPr>
          <p:cNvPr id="7" name="Rectangle 8"/>
          <p:cNvSpPr>
            <a:spLocks noChangeArrowheads="1"/>
          </p:cNvSpPr>
          <p:nvPr/>
        </p:nvSpPr>
        <p:spPr bwMode="auto">
          <a:xfrm>
            <a:off x="199634" y="4878137"/>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b="1" dirty="0">
                <a:solidFill>
                  <a:srgbClr val="990000"/>
                </a:solidFill>
                <a:ea typeface="新細明體" panose="02020500000000000000" pitchFamily="18" charset="-120"/>
              </a:rPr>
              <a:t>再</a:t>
            </a:r>
            <a:r>
              <a:rPr lang="zh-TW" altLang="en-US" sz="1800" b="1" dirty="0" smtClean="0">
                <a:solidFill>
                  <a:srgbClr val="990000"/>
                </a:solidFill>
                <a:ea typeface="新細明體" panose="02020500000000000000" pitchFamily="18" charset="-120"/>
              </a:rPr>
              <a:t>用</a:t>
            </a:r>
            <a:endParaRPr lang="zh-TW" altLang="en-US" sz="1800" b="1" dirty="0">
              <a:solidFill>
                <a:srgbClr val="990000"/>
              </a:solidFill>
              <a:ea typeface="新細明體" panose="02020500000000000000" pitchFamily="18" charset="-120"/>
            </a:endParaRPr>
          </a:p>
          <a:p>
            <a:pPr eaLnBrk="1" hangingPunct="1">
              <a:spcBef>
                <a:spcPct val="0"/>
              </a:spcBef>
              <a:buClrTx/>
              <a:buSzTx/>
              <a:buFontTx/>
              <a:buNone/>
            </a:pPr>
            <a:r>
              <a:rPr lang="zh-TW" altLang="en-US" sz="1800" b="1" dirty="0" smtClean="0">
                <a:solidFill>
                  <a:srgbClr val="990000"/>
                </a:solidFill>
                <a:ea typeface="新細明體" panose="02020500000000000000" pitchFamily="18" charset="-120"/>
              </a:rPr>
              <a:t>一次</a:t>
            </a:r>
            <a:endParaRPr lang="zh-TW" altLang="en-US" sz="1800" b="1" dirty="0">
              <a:solidFill>
                <a:srgbClr val="990000"/>
              </a:solidFill>
              <a:ea typeface="新細明體" panose="02020500000000000000" pitchFamily="18" charset="-120"/>
            </a:endParaRPr>
          </a:p>
        </p:txBody>
      </p:sp>
      <p:sp>
        <p:nvSpPr>
          <p:cNvPr id="8" name="Rectangle 6"/>
          <p:cNvSpPr>
            <a:spLocks noChangeArrowheads="1"/>
          </p:cNvSpPr>
          <p:nvPr/>
        </p:nvSpPr>
        <p:spPr bwMode="auto">
          <a:xfrm>
            <a:off x="1825788" y="6118782"/>
            <a:ext cx="646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dirty="0">
                <a:solidFill>
                  <a:srgbClr val="990000"/>
                </a:solidFill>
                <a:ea typeface="新細明體" panose="02020500000000000000" pitchFamily="18" charset="-120"/>
              </a:rPr>
              <a:t>取個別名</a:t>
            </a:r>
            <a:r>
              <a:rPr lang="en-US" altLang="zh-TW" sz="2400" b="1" dirty="0">
                <a:solidFill>
                  <a:srgbClr val="990000"/>
                </a:solidFill>
                <a:ea typeface="新細明體" panose="02020500000000000000" pitchFamily="18" charset="-120"/>
              </a:rPr>
              <a:t>, </a:t>
            </a:r>
            <a:r>
              <a:rPr lang="zh-TW" altLang="en-US" sz="2400" b="1" dirty="0">
                <a:solidFill>
                  <a:srgbClr val="990000"/>
                </a:solidFill>
                <a:ea typeface="新細明體" panose="02020500000000000000" pitchFamily="18" charset="-120"/>
              </a:rPr>
              <a:t>比較方便指定</a:t>
            </a:r>
            <a:r>
              <a:rPr lang="en-US" altLang="zh-TW" sz="2400" b="1" dirty="0">
                <a:solidFill>
                  <a:srgbClr val="990000"/>
                </a:solidFill>
                <a:ea typeface="新細明體" panose="02020500000000000000" pitchFamily="18" charset="-120"/>
              </a:rPr>
              <a:t>, </a:t>
            </a:r>
            <a:r>
              <a:rPr lang="zh-TW" altLang="en-US" sz="2400" b="1" dirty="0">
                <a:solidFill>
                  <a:srgbClr val="990000"/>
                </a:solidFill>
                <a:ea typeface="新細明體" panose="02020500000000000000" pitchFamily="18" charset="-120"/>
              </a:rPr>
              <a:t>也可省去重複打字</a:t>
            </a:r>
          </a:p>
        </p:txBody>
      </p:sp>
    </p:spTree>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457200" y="442913"/>
            <a:ext cx="8686800" cy="838200"/>
          </a:xfrm>
        </p:spPr>
        <p:txBody>
          <a:bodyPr/>
          <a:lstStyle/>
          <a:p>
            <a:pPr eaLnBrk="1" fontAlgn="auto" hangingPunct="1">
              <a:spcAft>
                <a:spcPts val="0"/>
              </a:spcAft>
              <a:defRPr/>
            </a:pPr>
            <a:r>
              <a:rPr dirty="0" smtClean="0"/>
              <a:t>SELECT Example (3) Using a Function</a:t>
            </a:r>
          </a:p>
        </p:txBody>
      </p:sp>
      <p:sp>
        <p:nvSpPr>
          <p:cNvPr id="303107" name="Rectangle 3"/>
          <p:cNvSpPr>
            <a:spLocks noGrp="1" noChangeArrowheads="1"/>
          </p:cNvSpPr>
          <p:nvPr>
            <p:ph idx="1"/>
          </p:nvPr>
        </p:nvSpPr>
        <p:spPr>
          <a:xfrm>
            <a:off x="188913" y="1545996"/>
            <a:ext cx="8839200" cy="5184741"/>
          </a:xfrm>
        </p:spPr>
        <p:txBody>
          <a:bodyPr>
            <a:normAutofit/>
          </a:bodyPr>
          <a:lstStyle/>
          <a:p>
            <a:pPr eaLnBrk="1" fontAlgn="auto" hangingPunct="1">
              <a:lnSpc>
                <a:spcPct val="90000"/>
              </a:lnSpc>
              <a:spcAft>
                <a:spcPts val="0"/>
              </a:spcAft>
              <a:buFont typeface="Wingdings 2"/>
              <a:buChar char=""/>
              <a:defRPr/>
            </a:pPr>
            <a:r>
              <a:rPr lang="zh-TW" altLang="en-US" sz="2800" dirty="0"/>
              <a:t>可以使用函數對欄位做運算</a:t>
            </a:r>
          </a:p>
          <a:p>
            <a:pPr lvl="1" eaLnBrk="1" fontAlgn="auto" hangingPunct="1">
              <a:lnSpc>
                <a:spcPct val="90000"/>
              </a:lnSpc>
              <a:spcAft>
                <a:spcPts val="0"/>
              </a:spcAft>
              <a:buFont typeface="Wingdings 2"/>
              <a:buChar char=""/>
              <a:defRPr/>
            </a:pPr>
            <a:r>
              <a:rPr lang="zh-TW" altLang="en-US" sz="2400" dirty="0"/>
              <a:t>例如 </a:t>
            </a:r>
            <a:r>
              <a:rPr lang="en-US" sz="2400" dirty="0"/>
              <a:t>COUNT(), MAX(), MIN(), SUM(), AVERAGE()…</a:t>
            </a:r>
            <a:r>
              <a:rPr lang="zh-TW" altLang="en-US" sz="2400" dirty="0"/>
              <a:t>等</a:t>
            </a:r>
          </a:p>
          <a:p>
            <a:pPr lvl="1" eaLnBrk="1" fontAlgn="auto" hangingPunct="1">
              <a:lnSpc>
                <a:spcPct val="90000"/>
              </a:lnSpc>
              <a:spcAft>
                <a:spcPts val="0"/>
              </a:spcAft>
              <a:buFont typeface="Wingdings 2"/>
              <a:buChar char=""/>
              <a:defRPr/>
            </a:pPr>
            <a:r>
              <a:rPr lang="zh-TW" altLang="en-US" sz="2400" dirty="0"/>
              <a:t>依</a:t>
            </a:r>
            <a:r>
              <a:rPr lang="en-US" sz="2400" dirty="0"/>
              <a:t>RDBMS</a:t>
            </a:r>
            <a:r>
              <a:rPr lang="zh-TW" altLang="en-US" sz="2400" dirty="0"/>
              <a:t>不同另有許多擴充</a:t>
            </a:r>
            <a:r>
              <a:rPr lang="zh-TW" altLang="en-US" sz="2400" dirty="0" smtClean="0"/>
              <a:t>函數</a:t>
            </a:r>
            <a:endParaRPr lang="en-US" sz="2800" dirty="0" smtClean="0"/>
          </a:p>
          <a:p>
            <a:pPr eaLnBrk="1" fontAlgn="auto" hangingPunct="1">
              <a:lnSpc>
                <a:spcPct val="90000"/>
              </a:lnSpc>
              <a:spcAft>
                <a:spcPts val="0"/>
              </a:spcAft>
              <a:buFont typeface="Wingdings 2"/>
              <a:buChar char=""/>
              <a:defRPr/>
            </a:pPr>
            <a:r>
              <a:rPr lang="en-US" sz="2800" dirty="0" smtClean="0"/>
              <a:t>Using the COUNT </a:t>
            </a:r>
            <a:r>
              <a:rPr lang="en-US" sz="2800" b="1" i="1" dirty="0" smtClean="0"/>
              <a:t>aggregate function</a:t>
            </a:r>
            <a:r>
              <a:rPr lang="en-US" sz="2800" dirty="0" smtClean="0"/>
              <a:t> to find totals</a:t>
            </a:r>
          </a:p>
          <a:p>
            <a:pPr lvl="1" eaLnBrk="1" fontAlgn="auto" hangingPunct="1">
              <a:lnSpc>
                <a:spcPct val="90000"/>
              </a:lnSpc>
              <a:spcAft>
                <a:spcPts val="0"/>
              </a:spcAft>
              <a:buFont typeface="Wingdings 2"/>
              <a:buChar char=""/>
              <a:defRPr/>
            </a:pPr>
            <a:r>
              <a:rPr lang="zh-TW" altLang="en-US" sz="2400" dirty="0" smtClean="0"/>
              <a:t>找出</a:t>
            </a:r>
            <a:r>
              <a:rPr lang="zh-TW" altLang="en-US" sz="2400" dirty="0"/>
              <a:t>總筆數</a:t>
            </a:r>
            <a:endParaRPr lang="en-US" sz="2400" dirty="0" smtClean="0"/>
          </a:p>
          <a:p>
            <a:pPr eaLnBrk="1" fontAlgn="auto" hangingPunct="1">
              <a:lnSpc>
                <a:spcPct val="90000"/>
              </a:lnSpc>
              <a:spcAft>
                <a:spcPts val="0"/>
              </a:spcAft>
              <a:buFont typeface="Wingdings 2"/>
              <a:buChar char=""/>
              <a:defRPr/>
            </a:pPr>
            <a:endParaRPr lang="en-US" sz="2800" dirty="0" smtClean="0"/>
          </a:p>
          <a:p>
            <a:pPr lvl="1" eaLnBrk="1" fontAlgn="auto" hangingPunct="1">
              <a:lnSpc>
                <a:spcPct val="90000"/>
              </a:lnSpc>
              <a:spcAft>
                <a:spcPts val="0"/>
              </a:spcAft>
              <a:buFont typeface="Wingdings" pitchFamily="2" charset="2"/>
              <a:buNone/>
              <a:defRPr/>
            </a:pPr>
            <a:r>
              <a:rPr lang="en-US" sz="2400" dirty="0" smtClean="0"/>
              <a:t>SELECT </a:t>
            </a:r>
            <a:r>
              <a:rPr lang="en-US" sz="2400" dirty="0" smtClean="0">
                <a:solidFill>
                  <a:srgbClr val="990000"/>
                </a:solidFill>
                <a:effectLst>
                  <a:outerShdw blurRad="38100" dist="38100" dir="2700000" algn="tl">
                    <a:srgbClr val="000000"/>
                  </a:outerShdw>
                </a:effectLst>
              </a:rPr>
              <a:t>COUNT(*)</a:t>
            </a:r>
            <a:r>
              <a:rPr lang="en-US" sz="2400" dirty="0" smtClean="0"/>
              <a:t> FROM ORDERLINE_T</a:t>
            </a:r>
          </a:p>
          <a:p>
            <a:pPr lvl="1" eaLnBrk="1" fontAlgn="auto" hangingPunct="1">
              <a:lnSpc>
                <a:spcPct val="90000"/>
              </a:lnSpc>
              <a:spcAft>
                <a:spcPts val="0"/>
              </a:spcAft>
              <a:buFont typeface="Wingdings" pitchFamily="2" charset="2"/>
              <a:buNone/>
              <a:defRPr/>
            </a:pPr>
            <a:r>
              <a:rPr lang="en-US" sz="2400" dirty="0" smtClean="0"/>
              <a:t>		WHERE ORDERID = 1004;</a:t>
            </a:r>
          </a:p>
          <a:p>
            <a:pPr lvl="1" eaLnBrk="1" fontAlgn="auto" hangingPunct="1">
              <a:lnSpc>
                <a:spcPct val="90000"/>
              </a:lnSpc>
              <a:spcAft>
                <a:spcPts val="0"/>
              </a:spcAft>
              <a:buFont typeface="Wingdings" pitchFamily="2" charset="2"/>
              <a:buNone/>
              <a:defRPr/>
            </a:pPr>
            <a:endParaRPr lang="en-US" sz="2400" dirty="0" smtClean="0"/>
          </a:p>
        </p:txBody>
      </p:sp>
      <p:sp>
        <p:nvSpPr>
          <p:cNvPr id="2" name="矩形 1"/>
          <p:cNvSpPr/>
          <p:nvPr/>
        </p:nvSpPr>
        <p:spPr>
          <a:xfrm>
            <a:off x="3864990" y="5335318"/>
            <a:ext cx="4901938" cy="1089529"/>
          </a:xfrm>
          <a:prstGeom prst="rect">
            <a:avLst/>
          </a:prstGeom>
        </p:spPr>
        <p:txBody>
          <a:bodyPr wrap="square">
            <a:spAutoFit/>
          </a:bodyPr>
          <a:lstStyle/>
          <a:p>
            <a:pPr lvl="1" eaLnBrk="1" fontAlgn="auto" hangingPunct="1">
              <a:lnSpc>
                <a:spcPct val="90000"/>
              </a:lnSpc>
              <a:spcAft>
                <a:spcPts val="0"/>
              </a:spcAft>
              <a:buFont typeface="Wingdings" pitchFamily="2" charset="2"/>
              <a:buNone/>
              <a:defRPr/>
            </a:pPr>
            <a:r>
              <a:rPr lang="en-US" altLang="zh-TW" dirty="0"/>
              <a:t>Note: With aggregate functions you can’t have single-valued columns included in the SELECT clause, unless they are included in the GROUP BY clause.</a:t>
            </a:r>
          </a:p>
        </p:txBody>
      </p:sp>
      <p:sp>
        <p:nvSpPr>
          <p:cNvPr id="5" name="Rectangle 6"/>
          <p:cNvSpPr>
            <a:spLocks noChangeArrowheads="1"/>
          </p:cNvSpPr>
          <p:nvPr/>
        </p:nvSpPr>
        <p:spPr bwMode="auto">
          <a:xfrm>
            <a:off x="847988" y="5335318"/>
            <a:ext cx="3278187" cy="708025"/>
          </a:xfrm>
          <a:prstGeom prst="rect">
            <a:avLst/>
          </a:prstGeom>
          <a:noFill/>
          <a:ln w="12700">
            <a:solidFill>
              <a:srgbClr val="990000"/>
            </a:solidFill>
            <a:miter lim="800000"/>
            <a:headEnd/>
            <a:tailEnd/>
          </a:ln>
          <a:effectLst/>
        </p:spPr>
        <p:txBody>
          <a:bodyPr>
            <a:spAutoFit/>
          </a:bodyPr>
          <a:lstStyle/>
          <a:p>
            <a:pPr eaLnBrk="1" hangingPunct="1">
              <a:defRPr/>
            </a:pPr>
            <a:r>
              <a:rPr lang="en-US" altLang="zh-TW" sz="2000" dirty="0">
                <a:solidFill>
                  <a:srgbClr val="000000"/>
                </a:solidFill>
                <a:effectLst>
                  <a:outerShdw blurRad="38100" dist="38100" dir="2700000" algn="tl">
                    <a:srgbClr val="FFFFFF"/>
                  </a:outerShdw>
                </a:effectLst>
                <a:ea typeface="新細明體" pitchFamily="18" charset="-120"/>
                <a:cs typeface="Arial" charset="0"/>
              </a:rPr>
              <a:t>* </a:t>
            </a:r>
            <a:r>
              <a:rPr lang="zh-TW" altLang="en-US" sz="2000" dirty="0">
                <a:solidFill>
                  <a:srgbClr val="000000"/>
                </a:solidFill>
                <a:effectLst>
                  <a:outerShdw blurRad="38100" dist="38100" dir="2700000" algn="tl">
                    <a:srgbClr val="FFFFFF"/>
                  </a:outerShdw>
                </a:effectLst>
                <a:ea typeface="新細明體" pitchFamily="18" charset="-120"/>
                <a:cs typeface="Arial" charset="0"/>
              </a:rPr>
              <a:t>是 </a:t>
            </a:r>
            <a:r>
              <a:rPr lang="en-US" altLang="zh-TW" sz="2000" dirty="0">
                <a:solidFill>
                  <a:srgbClr val="000000"/>
                </a:solidFill>
                <a:effectLst>
                  <a:outerShdw blurRad="38100" dist="38100" dir="2700000" algn="tl">
                    <a:srgbClr val="FFFFFF"/>
                  </a:outerShdw>
                </a:effectLst>
                <a:ea typeface="新細明體" pitchFamily="18" charset="-120"/>
                <a:cs typeface="Arial" charset="0"/>
              </a:rPr>
              <a:t>"</a:t>
            </a:r>
            <a:r>
              <a:rPr lang="zh-TW" altLang="en-US" sz="2000" dirty="0">
                <a:solidFill>
                  <a:srgbClr val="000000"/>
                </a:solidFill>
                <a:effectLst>
                  <a:outerShdw blurRad="38100" dist="38100" dir="2700000" algn="tl">
                    <a:srgbClr val="FFFFFF"/>
                  </a:outerShdw>
                </a:effectLst>
                <a:ea typeface="新細明體" pitchFamily="18" charset="-120"/>
                <a:cs typeface="Arial" charset="0"/>
              </a:rPr>
              <a:t>所有欄位</a:t>
            </a:r>
            <a:r>
              <a:rPr lang="en-US" altLang="zh-TW" sz="2000" dirty="0">
                <a:solidFill>
                  <a:srgbClr val="000000"/>
                </a:solidFill>
                <a:effectLst>
                  <a:outerShdw blurRad="38100" dist="38100" dir="2700000" algn="tl">
                    <a:srgbClr val="FFFFFF"/>
                  </a:outerShdw>
                </a:effectLst>
                <a:ea typeface="新細明體" pitchFamily="18" charset="-120"/>
                <a:cs typeface="Arial" charset="0"/>
              </a:rPr>
              <a:t>" </a:t>
            </a:r>
            <a:r>
              <a:rPr lang="zh-TW" altLang="en-US" sz="2000" dirty="0">
                <a:solidFill>
                  <a:srgbClr val="000000"/>
                </a:solidFill>
                <a:effectLst>
                  <a:outerShdw blurRad="38100" dist="38100" dir="2700000" algn="tl">
                    <a:srgbClr val="FFFFFF"/>
                  </a:outerShdw>
                </a:effectLst>
                <a:ea typeface="新細明體" pitchFamily="18" charset="-120"/>
                <a:cs typeface="Arial" charset="0"/>
              </a:rPr>
              <a:t>的簡寫</a:t>
            </a:r>
            <a:endParaRPr lang="en-US" altLang="zh-TW" sz="2000" dirty="0">
              <a:solidFill>
                <a:srgbClr val="000000"/>
              </a:solidFill>
              <a:effectLst>
                <a:outerShdw blurRad="38100" dist="38100" dir="2700000" algn="tl">
                  <a:srgbClr val="FFFFFF"/>
                </a:outerShdw>
              </a:effectLst>
              <a:ea typeface="新細明體" pitchFamily="18" charset="-120"/>
              <a:cs typeface="Arial" charset="0"/>
            </a:endParaRPr>
          </a:p>
          <a:p>
            <a:pPr eaLnBrk="1" hangingPunct="1">
              <a:defRPr/>
            </a:pPr>
            <a:r>
              <a:rPr lang="zh-TW" altLang="en-US" sz="2000" dirty="0">
                <a:solidFill>
                  <a:srgbClr val="000000"/>
                </a:solidFill>
                <a:effectLst>
                  <a:outerShdw blurRad="38100" dist="38100" dir="2700000" algn="tl">
                    <a:srgbClr val="FFFFFF"/>
                  </a:outerShdw>
                </a:effectLst>
                <a:ea typeface="新細明體" pitchFamily="18" charset="-120"/>
                <a:cs typeface="Arial" charset="0"/>
              </a:rPr>
              <a:t>改以特定欄位亦可</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276225" y="373063"/>
            <a:ext cx="8940800" cy="838200"/>
          </a:xfrm>
        </p:spPr>
        <p:txBody>
          <a:bodyPr>
            <a:noAutofit/>
          </a:bodyPr>
          <a:lstStyle/>
          <a:p>
            <a:pPr eaLnBrk="1" fontAlgn="auto" hangingPunct="1">
              <a:spcAft>
                <a:spcPts val="0"/>
              </a:spcAft>
              <a:defRPr/>
            </a:pPr>
            <a:r>
              <a:rPr sz="3800" dirty="0" smtClean="0"/>
              <a:t>SELECT Example (4) </a:t>
            </a:r>
            <a:r>
              <a:rPr dirty="0" smtClean="0"/>
              <a:t>Boolean Operators</a:t>
            </a:r>
            <a:endParaRPr sz="3800" dirty="0" smtClean="0"/>
          </a:p>
        </p:txBody>
      </p:sp>
      <p:sp>
        <p:nvSpPr>
          <p:cNvPr id="304131" name="Rectangle 3"/>
          <p:cNvSpPr>
            <a:spLocks noGrp="1" noChangeArrowheads="1"/>
          </p:cNvSpPr>
          <p:nvPr>
            <p:ph idx="1"/>
          </p:nvPr>
        </p:nvSpPr>
        <p:spPr>
          <a:xfrm>
            <a:off x="304800" y="1081088"/>
            <a:ext cx="8839200" cy="4114800"/>
          </a:xfrm>
        </p:spPr>
        <p:txBody>
          <a:bodyPr>
            <a:normAutofit/>
          </a:bodyPr>
          <a:lstStyle/>
          <a:p>
            <a:pPr eaLnBrk="1" fontAlgn="auto" hangingPunct="1">
              <a:spcAft>
                <a:spcPts val="0"/>
              </a:spcAft>
              <a:buFont typeface="Wingdings 2"/>
              <a:buChar char=""/>
              <a:defRPr/>
            </a:pPr>
            <a:r>
              <a:rPr lang="en-US" sz="2800" dirty="0" smtClean="0">
                <a:solidFill>
                  <a:srgbClr val="990000"/>
                </a:solidFill>
                <a:effectLst>
                  <a:outerShdw blurRad="38100" dist="38100" dir="2700000" algn="tl">
                    <a:srgbClr val="000000"/>
                  </a:outerShdw>
                </a:effectLst>
              </a:rPr>
              <a:t>AND</a:t>
            </a:r>
            <a:r>
              <a:rPr lang="en-US" sz="2800" dirty="0" smtClean="0"/>
              <a:t>, </a:t>
            </a:r>
            <a:r>
              <a:rPr lang="en-US" sz="2800" dirty="0" smtClean="0">
                <a:solidFill>
                  <a:srgbClr val="990000"/>
                </a:solidFill>
                <a:effectLst>
                  <a:outerShdw blurRad="38100" dist="38100" dir="2700000" algn="tl">
                    <a:srgbClr val="000000"/>
                  </a:outerShdw>
                </a:effectLst>
              </a:rPr>
              <a:t>OR</a:t>
            </a:r>
            <a:r>
              <a:rPr lang="en-US" sz="2800" dirty="0" smtClean="0"/>
              <a:t>, and </a:t>
            </a:r>
            <a:r>
              <a:rPr lang="en-US" sz="2800" dirty="0" smtClean="0">
                <a:solidFill>
                  <a:srgbClr val="990000"/>
                </a:solidFill>
                <a:effectLst>
                  <a:outerShdw blurRad="38100" dist="38100" dir="2700000" algn="tl">
                    <a:srgbClr val="000000"/>
                  </a:outerShdw>
                </a:effectLst>
              </a:rPr>
              <a:t>NOT</a:t>
            </a:r>
            <a:r>
              <a:rPr lang="en-US" sz="2800" dirty="0" smtClean="0"/>
              <a:t> Operators for customizing conditions in WHERE clause</a:t>
            </a:r>
          </a:p>
          <a:p>
            <a:pPr eaLnBrk="1" fontAlgn="auto" hangingPunct="1">
              <a:spcAft>
                <a:spcPts val="0"/>
              </a:spcAft>
              <a:buFont typeface="Wingdings 2"/>
              <a:buChar char=""/>
              <a:defRPr/>
            </a:pPr>
            <a:endParaRPr lang="en-US" sz="2800" dirty="0" smtClean="0"/>
          </a:p>
        </p:txBody>
      </p:sp>
      <p:sp>
        <p:nvSpPr>
          <p:cNvPr id="45061" name="Text Box 4"/>
          <p:cNvSpPr txBox="1">
            <a:spLocks noChangeArrowheads="1"/>
          </p:cNvSpPr>
          <p:nvPr/>
        </p:nvSpPr>
        <p:spPr bwMode="auto">
          <a:xfrm>
            <a:off x="322263" y="4745038"/>
            <a:ext cx="8574087" cy="1508125"/>
          </a:xfrm>
          <a:prstGeom prst="rect">
            <a:avLst/>
          </a:prstGeom>
          <a:noFill/>
          <a:ln w="25400">
            <a:noFill/>
            <a:miter lim="800000"/>
            <a:headEnd/>
            <a:tailEnd/>
          </a:ln>
        </p:spPr>
        <p:txBody>
          <a:bodyPr>
            <a:spAutoFit/>
          </a:bodyPr>
          <a:lstStyle/>
          <a:p>
            <a:pPr>
              <a:defRPr/>
            </a:pPr>
            <a:r>
              <a:rPr lang="en-US" sz="2300" dirty="0">
                <a:solidFill>
                  <a:srgbClr val="000000"/>
                </a:solidFill>
                <a:cs typeface="Tahoma" pitchFamily="34" charset="0"/>
              </a:rPr>
              <a:t>Note: The </a:t>
            </a:r>
            <a:r>
              <a:rPr lang="en-US" sz="2300" dirty="0">
                <a:solidFill>
                  <a:srgbClr val="C00000"/>
                </a:solidFill>
                <a:effectLst>
                  <a:outerShdw blurRad="38100" dist="38100" dir="2700000" algn="tl">
                    <a:srgbClr val="000000">
                      <a:alpha val="43137"/>
                    </a:srgbClr>
                  </a:outerShdw>
                </a:effectLst>
                <a:cs typeface="Tahoma" pitchFamily="34" charset="0"/>
              </a:rPr>
              <a:t>LIKE</a:t>
            </a:r>
            <a:r>
              <a:rPr lang="en-US" sz="2300" dirty="0">
                <a:solidFill>
                  <a:srgbClr val="000000"/>
                </a:solidFill>
                <a:effectLst>
                  <a:outerShdw blurRad="38100" dist="38100" dir="2700000" algn="tl">
                    <a:srgbClr val="000000">
                      <a:alpha val="43137"/>
                    </a:srgbClr>
                  </a:outerShdw>
                </a:effectLst>
                <a:cs typeface="Tahoma" pitchFamily="34" charset="0"/>
              </a:rPr>
              <a:t> </a:t>
            </a:r>
            <a:r>
              <a:rPr lang="en-US" sz="2300" dirty="0">
                <a:solidFill>
                  <a:srgbClr val="000000"/>
                </a:solidFill>
                <a:cs typeface="Tahoma" pitchFamily="34" charset="0"/>
              </a:rPr>
              <a:t>operator allows you to compare strings using wildcards. For example, the % wildcard in ‘%Desk’  indicates that all strings that have any number of characters preceding the word “Desk” will be allowed.</a:t>
            </a:r>
          </a:p>
        </p:txBody>
      </p:sp>
      <p:pic>
        <p:nvPicPr>
          <p:cNvPr id="46086"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019300"/>
            <a:ext cx="7929563"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p:nvSpPr>
        <p:spPr bwMode="auto">
          <a:xfrm>
            <a:off x="1564882" y="6253163"/>
            <a:ext cx="653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a:solidFill>
                  <a:srgbClr val="990000"/>
                </a:solidFill>
                <a:ea typeface="新細明體" panose="02020500000000000000" pitchFamily="18" charset="-120"/>
              </a:rPr>
              <a:t>LIKE </a:t>
            </a:r>
            <a:r>
              <a:rPr lang="zh-TW" altLang="en-US" sz="1800" b="1">
                <a:solidFill>
                  <a:srgbClr val="990000"/>
                </a:solidFill>
                <a:ea typeface="新細明體" panose="02020500000000000000" pitchFamily="18" charset="-120"/>
              </a:rPr>
              <a:t>是做字串比對用的</a:t>
            </a:r>
            <a:r>
              <a:rPr lang="en-US" altLang="zh-TW" sz="1800" b="1">
                <a:solidFill>
                  <a:srgbClr val="990000"/>
                </a:solidFill>
                <a:ea typeface="新細明體" panose="02020500000000000000" pitchFamily="18" charset="-120"/>
              </a:rPr>
              <a:t>, </a:t>
            </a:r>
            <a:r>
              <a:rPr lang="zh-TW" altLang="en-US" sz="1800" b="1">
                <a:solidFill>
                  <a:srgbClr val="990000"/>
                </a:solidFill>
                <a:ea typeface="新細明體" panose="02020500000000000000" pitchFamily="18" charset="-120"/>
              </a:rPr>
              <a:t>支援萬用字元</a:t>
            </a:r>
            <a:r>
              <a:rPr lang="en-US" altLang="zh-TW" sz="1800" b="1">
                <a:solidFill>
                  <a:srgbClr val="990000"/>
                </a:solidFill>
                <a:ea typeface="新細明體" panose="02020500000000000000" pitchFamily="18" charset="-120"/>
              </a:rPr>
              <a:t>%</a:t>
            </a:r>
            <a:r>
              <a:rPr lang="zh-TW" altLang="en-US" sz="1800" b="1">
                <a:solidFill>
                  <a:srgbClr val="990000"/>
                </a:solidFill>
                <a:ea typeface="新細明體" panose="02020500000000000000" pitchFamily="18" charset="-120"/>
              </a:rPr>
              <a:t>或</a:t>
            </a:r>
            <a:r>
              <a:rPr lang="en-US" altLang="zh-TW" sz="1800" b="1">
                <a:solidFill>
                  <a:srgbClr val="990000"/>
                </a:solidFill>
                <a:ea typeface="新細明體" panose="02020500000000000000" pitchFamily="18" charset="-120"/>
              </a:rPr>
              <a:t>_ (</a:t>
            </a:r>
            <a:r>
              <a:rPr lang="zh-TW" altLang="en-US" sz="1800" b="1">
                <a:solidFill>
                  <a:srgbClr val="990000"/>
                </a:solidFill>
                <a:ea typeface="新細明體" panose="02020500000000000000" pitchFamily="18" charset="-120"/>
              </a:rPr>
              <a:t>或以*與</a:t>
            </a:r>
            <a:r>
              <a:rPr lang="en-US" altLang="zh-TW" sz="1800" b="1">
                <a:solidFill>
                  <a:srgbClr val="990000"/>
                </a:solidFill>
                <a:ea typeface="新細明體" panose="02020500000000000000" pitchFamily="18" charset="-120"/>
              </a:rPr>
              <a:t>?</a:t>
            </a:r>
            <a:r>
              <a:rPr lang="zh-TW" altLang="en-US" sz="1800" b="1">
                <a:solidFill>
                  <a:srgbClr val="990000"/>
                </a:solidFill>
                <a:ea typeface="新細明體" panose="02020500000000000000" pitchFamily="18" charset="-120"/>
              </a:rPr>
              <a:t>表示</a:t>
            </a:r>
            <a:r>
              <a:rPr lang="en-US" altLang="zh-TW" sz="1800" b="1">
                <a:solidFill>
                  <a:srgbClr val="990000"/>
                </a:solidFill>
                <a:ea typeface="新細明體" panose="02020500000000000000" pitchFamily="18" charset="-120"/>
              </a:rPr>
              <a:t>)</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885825"/>
            <a:ext cx="8229600" cy="1371600"/>
          </a:xfrm>
        </p:spPr>
        <p:txBody>
          <a:bodyPr/>
          <a:lstStyle/>
          <a:p>
            <a:pPr algn="l">
              <a:defRPr/>
            </a:pPr>
            <a:r>
              <a:rPr lang="en-US" altLang="zh-TW" sz="3200" dirty="0" smtClean="0">
                <a:ea typeface="新細明體" panose="02020500000000000000" pitchFamily="18" charset="-120"/>
              </a:rPr>
              <a:t>LIKE operator and wildcards</a:t>
            </a:r>
            <a:endParaRPr lang="zh-TW" altLang="en-US" sz="3200" dirty="0" smtClean="0">
              <a:ea typeface="新細明體" panose="02020500000000000000" pitchFamily="18" charset="-120"/>
            </a:endParaRPr>
          </a:p>
        </p:txBody>
      </p:sp>
      <p:sp>
        <p:nvSpPr>
          <p:cNvPr id="3" name="內容版面配置區 2"/>
          <p:cNvSpPr>
            <a:spLocks noGrp="1"/>
          </p:cNvSpPr>
          <p:nvPr>
            <p:ph idx="1"/>
          </p:nvPr>
        </p:nvSpPr>
        <p:spPr>
          <a:xfrm>
            <a:off x="304800" y="1998481"/>
            <a:ext cx="8686800" cy="4081643"/>
          </a:xfrm>
        </p:spPr>
        <p:txBody>
          <a:bodyPr/>
          <a:lstStyle/>
          <a:p>
            <a:pPr>
              <a:defRPr/>
            </a:pPr>
            <a:r>
              <a:rPr lang="en-US" altLang="zh-TW" sz="2800" dirty="0" smtClean="0">
                <a:ea typeface="新細明體" panose="02020500000000000000" pitchFamily="18" charset="-120"/>
              </a:rPr>
              <a:t>% or * : zero to many of any characters</a:t>
            </a:r>
          </a:p>
          <a:p>
            <a:pPr>
              <a:defRPr/>
            </a:pPr>
            <a:r>
              <a:rPr lang="en-US" altLang="zh-TW" sz="2800" dirty="0" smtClean="0">
                <a:ea typeface="新細明體" panose="02020500000000000000" pitchFamily="18" charset="-120"/>
              </a:rPr>
              <a:t>_ or ? : one of any characters</a:t>
            </a:r>
          </a:p>
          <a:p>
            <a:pPr>
              <a:defRPr/>
            </a:pPr>
            <a:r>
              <a:rPr lang="en-US" altLang="zh-TW" sz="2800" dirty="0" smtClean="0">
                <a:ea typeface="新細明體" panose="02020500000000000000" pitchFamily="18" charset="-120"/>
              </a:rPr>
              <a:t>Example</a:t>
            </a:r>
          </a:p>
          <a:p>
            <a:pPr lvl="1">
              <a:defRPr/>
            </a:pPr>
            <a:r>
              <a:rPr lang="en-US" altLang="zh-TW" sz="2400" dirty="0" smtClean="0">
                <a:ea typeface="新細明體" panose="02020500000000000000" pitchFamily="18" charset="-120"/>
              </a:rPr>
              <a:t>Mic* matches Mickey, Michael, Michelle, etc.</a:t>
            </a:r>
          </a:p>
          <a:p>
            <a:pPr lvl="1">
              <a:defRPr/>
            </a:pPr>
            <a:r>
              <a:rPr lang="en-US" altLang="zh-TW" sz="2400" dirty="0" smtClean="0">
                <a:ea typeface="新細明體" panose="02020500000000000000" pitchFamily="18" charset="-120"/>
              </a:rPr>
              <a:t>*son matches Dickson, Jackson, </a:t>
            </a:r>
            <a:r>
              <a:rPr lang="en-US" altLang="zh-TW" sz="2400" dirty="0" err="1" smtClean="0">
                <a:ea typeface="新細明體" panose="02020500000000000000" pitchFamily="18" charset="-120"/>
              </a:rPr>
              <a:t>Bobson</a:t>
            </a:r>
            <a:r>
              <a:rPr lang="en-US" altLang="zh-TW" sz="2400" dirty="0" smtClean="0">
                <a:ea typeface="新細明體" panose="02020500000000000000" pitchFamily="18" charset="-120"/>
              </a:rPr>
              <a:t>, etc.</a:t>
            </a:r>
          </a:p>
          <a:p>
            <a:pPr lvl="1">
              <a:defRPr/>
            </a:pPr>
            <a:r>
              <a:rPr lang="en-US" altLang="zh-TW" sz="2400" dirty="0" err="1" smtClean="0">
                <a:ea typeface="新細明體" panose="02020500000000000000" pitchFamily="18" charset="-120"/>
              </a:rPr>
              <a:t>s?n</a:t>
            </a:r>
            <a:r>
              <a:rPr lang="en-US" altLang="zh-TW" sz="2400" dirty="0" smtClean="0">
                <a:ea typeface="新細明體" panose="02020500000000000000" pitchFamily="18" charset="-120"/>
              </a:rPr>
              <a:t> matches sun, son, san, sin, etc.</a:t>
            </a:r>
          </a:p>
          <a:p>
            <a:pPr lvl="1">
              <a:defRPr/>
            </a:pPr>
            <a:r>
              <a:rPr lang="zh-TW" altLang="en-US" sz="2400" dirty="0" smtClean="0">
                <a:ea typeface="新細明體" panose="02020500000000000000" pitchFamily="18" charset="-120"/>
              </a:rPr>
              <a:t>可以多個混合使用 例 </a:t>
            </a:r>
            <a:r>
              <a:rPr lang="en-US" altLang="zh-TW" sz="2400" dirty="0" smtClean="0">
                <a:ea typeface="新細明體" panose="02020500000000000000" pitchFamily="18" charset="-120"/>
              </a:rPr>
              <a:t>c??p* matches computer, camp</a:t>
            </a:r>
          </a:p>
        </p:txBody>
      </p:sp>
      <p:sp>
        <p:nvSpPr>
          <p:cNvPr id="4" name="投影片編號版面配置區 3"/>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D36AC833-C734-4181-B2AE-4DD389491682}" type="slidenum">
              <a:rPr lang="zh-TW" altLang="en-US" smtClean="0">
                <a:solidFill>
                  <a:srgbClr val="000000"/>
                </a:solidFill>
                <a:latin typeface="Arial" panose="020B0604020202020204" pitchFamily="34" charset="0"/>
              </a:rPr>
              <a:pPr eaLnBrk="1" hangingPunct="1">
                <a:defRPr/>
              </a:pPr>
              <a:t>37</a:t>
            </a:fld>
            <a:endParaRPr lang="en-US" altLang="zh-TW"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067417328"/>
      </p:ext>
    </p:extLst>
  </p:cSld>
  <p:clrMapOvr>
    <a:masterClrMapping/>
  </p:clrMapOvr>
  <p:transition>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6"/>
          <p:cNvSpPr>
            <a:spLocks noChangeArrowheads="1"/>
          </p:cNvSpPr>
          <p:nvPr/>
        </p:nvSpPr>
        <p:spPr bwMode="auto">
          <a:xfrm>
            <a:off x="630238" y="377825"/>
            <a:ext cx="81946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solidFill>
                  <a:srgbClr val="000000"/>
                </a:solidFill>
                <a:latin typeface="Times New Roman" panose="02020603050405020304" pitchFamily="18" charset="0"/>
              </a:rPr>
              <a:t>Figure 6-8 Boolean query A without use of  parentheses</a:t>
            </a:r>
          </a:p>
        </p:txBody>
      </p:sp>
      <p:pic>
        <p:nvPicPr>
          <p:cNvPr id="47108"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725" y="1150938"/>
            <a:ext cx="55372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5"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02125" y="1377950"/>
            <a:ext cx="48418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226175" y="3019425"/>
            <a:ext cx="2497138" cy="2308225"/>
          </a:xfrm>
          <a:prstGeom prst="rect">
            <a:avLst/>
          </a:prstGeom>
          <a:noFill/>
        </p:spPr>
        <p:txBody>
          <a:bodyPr>
            <a:spAutoFit/>
          </a:bodyPr>
          <a:lstStyle/>
          <a:p>
            <a:pPr>
              <a:defRPr/>
            </a:pPr>
            <a:r>
              <a:rPr lang="en-US" sz="2400" dirty="0">
                <a:latin typeface="+mn-lt"/>
                <a:cs typeface="Arial" charset="0"/>
              </a:rPr>
              <a:t>By default, processing order of Boolean operators is NOT, then AND, then OR</a:t>
            </a:r>
          </a:p>
        </p:txBody>
      </p:sp>
    </p:spTree>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0" y="228600"/>
            <a:ext cx="9144000" cy="838200"/>
          </a:xfrm>
        </p:spPr>
        <p:txBody>
          <a:bodyPr>
            <a:normAutofit/>
          </a:bodyPr>
          <a:lstStyle/>
          <a:p>
            <a:pPr eaLnBrk="1" fontAlgn="auto" hangingPunct="1">
              <a:spcAft>
                <a:spcPts val="0"/>
              </a:spcAft>
              <a:defRPr/>
            </a:pPr>
            <a:endParaRPr dirty="0" smtClean="0"/>
          </a:p>
        </p:txBody>
      </p:sp>
      <p:sp>
        <p:nvSpPr>
          <p:cNvPr id="304131" name="Rectangle 3"/>
          <p:cNvSpPr>
            <a:spLocks noGrp="1" noChangeArrowheads="1"/>
          </p:cNvSpPr>
          <p:nvPr>
            <p:ph idx="1"/>
          </p:nvPr>
        </p:nvSpPr>
        <p:spPr>
          <a:xfrm>
            <a:off x="304800" y="1066800"/>
            <a:ext cx="8839200" cy="4114800"/>
          </a:xfrm>
        </p:spPr>
        <p:txBody>
          <a:bodyPr>
            <a:normAutofit/>
          </a:bodyPr>
          <a:lstStyle/>
          <a:p>
            <a:pPr eaLnBrk="1" fontAlgn="auto" hangingPunct="1">
              <a:spcAft>
                <a:spcPts val="0"/>
              </a:spcAft>
              <a:buFont typeface="Wingdings 2"/>
              <a:buChar char=""/>
              <a:defRPr/>
            </a:pPr>
            <a:r>
              <a:rPr lang="en-US" sz="2800" dirty="0" smtClean="0">
                <a:solidFill>
                  <a:srgbClr val="990000"/>
                </a:solidFill>
                <a:effectLst>
                  <a:outerShdw blurRad="38100" dist="38100" dir="2700000" algn="tl">
                    <a:srgbClr val="000000"/>
                  </a:outerShdw>
                </a:effectLst>
              </a:rPr>
              <a:t>With parentheses…</a:t>
            </a:r>
            <a:r>
              <a:rPr lang="en-US" sz="2800" dirty="0" smtClean="0">
                <a:solidFill>
                  <a:srgbClr val="990000"/>
                </a:solidFill>
              </a:rPr>
              <a:t>these override the normal precedence of Boolean operators </a:t>
            </a:r>
            <a:r>
              <a:rPr lang="zh-TW" altLang="en-US" sz="2800" dirty="0" smtClean="0">
                <a:solidFill>
                  <a:srgbClr val="990000"/>
                </a:solidFill>
              </a:rPr>
              <a:t>用括號改變優先順序</a:t>
            </a:r>
            <a:endParaRPr lang="en-US" sz="2800" dirty="0" smtClean="0"/>
          </a:p>
          <a:p>
            <a:pPr eaLnBrk="1" fontAlgn="auto" hangingPunct="1">
              <a:spcAft>
                <a:spcPts val="0"/>
              </a:spcAft>
              <a:buFont typeface="Wingdings 2"/>
              <a:buChar char=""/>
              <a:defRPr/>
            </a:pPr>
            <a:endParaRPr lang="en-US" sz="2800" dirty="0" smtClean="0"/>
          </a:p>
        </p:txBody>
      </p:sp>
      <p:sp>
        <p:nvSpPr>
          <p:cNvPr id="47109" name="Text Box 4"/>
          <p:cNvSpPr txBox="1">
            <a:spLocks noChangeArrowheads="1"/>
          </p:cNvSpPr>
          <p:nvPr/>
        </p:nvSpPr>
        <p:spPr bwMode="auto">
          <a:xfrm>
            <a:off x="279400" y="4789488"/>
            <a:ext cx="8509000" cy="830262"/>
          </a:xfrm>
          <a:prstGeom prst="rect">
            <a:avLst/>
          </a:prstGeom>
          <a:noFill/>
          <a:ln w="25400">
            <a:noFill/>
            <a:miter lim="800000"/>
            <a:headEnd/>
            <a:tailEnd/>
          </a:ln>
        </p:spPr>
        <p:txBody>
          <a:bodyPr>
            <a:spAutoFit/>
          </a:bodyPr>
          <a:lstStyle/>
          <a:p>
            <a:pPr>
              <a:defRPr/>
            </a:pPr>
            <a:r>
              <a:rPr lang="en-US" sz="2400" dirty="0">
                <a:solidFill>
                  <a:srgbClr val="000000"/>
                </a:solidFill>
                <a:latin typeface="+mn-lt"/>
                <a:cs typeface="Tahoma" pitchFamily="34" charset="0"/>
              </a:rPr>
              <a:t>With parentheses, you can override normal precedence rules. In this case parentheses make the OR take place before the AND.</a:t>
            </a:r>
          </a:p>
        </p:txBody>
      </p:sp>
      <p:pic>
        <p:nvPicPr>
          <p:cNvPr id="48134"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713" y="2201863"/>
            <a:ext cx="755332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685800" y="373063"/>
            <a:ext cx="7772400" cy="817562"/>
          </a:xfrm>
        </p:spPr>
        <p:txBody>
          <a:bodyPr/>
          <a:lstStyle/>
          <a:p>
            <a:pPr eaLnBrk="1" fontAlgn="auto" hangingPunct="1">
              <a:spcAft>
                <a:spcPts val="0"/>
              </a:spcAft>
              <a:defRPr/>
            </a:pPr>
            <a:r>
              <a:rPr smtClean="0"/>
              <a:t>Purpose of SQL Standard</a:t>
            </a:r>
          </a:p>
        </p:txBody>
      </p:sp>
      <p:sp>
        <p:nvSpPr>
          <p:cNvPr id="14339" name="Rectangle 3"/>
          <p:cNvSpPr>
            <a:spLocks noGrp="1" noChangeArrowheads="1"/>
          </p:cNvSpPr>
          <p:nvPr>
            <p:ph idx="1"/>
          </p:nvPr>
        </p:nvSpPr>
        <p:spPr>
          <a:xfrm>
            <a:off x="0" y="1447800"/>
            <a:ext cx="9266548" cy="4114800"/>
          </a:xfrm>
        </p:spPr>
        <p:txBody>
          <a:bodyPr/>
          <a:lstStyle/>
          <a:p>
            <a:pPr eaLnBrk="1" hangingPunct="1">
              <a:lnSpc>
                <a:spcPct val="90000"/>
              </a:lnSpc>
            </a:pPr>
            <a:r>
              <a:rPr lang="en-US" altLang="en-US" sz="2800" dirty="0" smtClean="0"/>
              <a:t>Specify syntax/semantics for data definition and manipulation </a:t>
            </a:r>
            <a:r>
              <a:rPr lang="zh-TW" altLang="en-US" sz="2800" dirty="0" smtClean="0"/>
              <a:t>資料</a:t>
            </a:r>
            <a:r>
              <a:rPr lang="zh-TW" altLang="en-US" sz="2800" dirty="0"/>
              <a:t>定義與操作的</a:t>
            </a:r>
            <a:r>
              <a:rPr lang="zh-TW" altLang="en-US" sz="2800" dirty="0" smtClean="0"/>
              <a:t>語法</a:t>
            </a:r>
            <a:endParaRPr lang="en-US" altLang="en-US" sz="2800" dirty="0" smtClean="0"/>
          </a:p>
          <a:p>
            <a:pPr eaLnBrk="1" hangingPunct="1">
              <a:lnSpc>
                <a:spcPct val="90000"/>
              </a:lnSpc>
            </a:pPr>
            <a:r>
              <a:rPr lang="en-US" altLang="en-US" sz="2800" dirty="0" smtClean="0"/>
              <a:t>Define data structures and basic operations </a:t>
            </a:r>
            <a:r>
              <a:rPr lang="zh-TW" altLang="en-US" sz="2800" dirty="0" smtClean="0"/>
              <a:t>定義</a:t>
            </a:r>
            <a:r>
              <a:rPr lang="zh-TW" altLang="en-US" sz="2800" dirty="0"/>
              <a:t>了</a:t>
            </a:r>
            <a:r>
              <a:rPr lang="zh-TW" altLang="en-US" sz="2800" dirty="0" smtClean="0"/>
              <a:t>資料結構及基本操作</a:t>
            </a:r>
            <a:endParaRPr lang="en-US" altLang="en-US" sz="2800" dirty="0" smtClean="0"/>
          </a:p>
          <a:p>
            <a:pPr eaLnBrk="1" hangingPunct="1">
              <a:lnSpc>
                <a:spcPct val="90000"/>
              </a:lnSpc>
            </a:pPr>
            <a:r>
              <a:rPr lang="en-US" altLang="en-US" sz="2800" dirty="0" smtClean="0"/>
              <a:t>Enable portability of database definition and application modules</a:t>
            </a:r>
            <a:r>
              <a:rPr lang="zh-TW" altLang="en-US" sz="2800" dirty="0" smtClean="0"/>
              <a:t> 實現了可攜性</a:t>
            </a:r>
            <a:endParaRPr lang="en-US" altLang="en-US" sz="2800" dirty="0" smtClean="0"/>
          </a:p>
          <a:p>
            <a:pPr eaLnBrk="1" hangingPunct="1">
              <a:lnSpc>
                <a:spcPct val="90000"/>
              </a:lnSpc>
            </a:pPr>
            <a:r>
              <a:rPr lang="en-US" altLang="en-US" sz="2800" dirty="0" smtClean="0"/>
              <a:t>Specify minimal (level 1) and complete (level 2) standards</a:t>
            </a:r>
          </a:p>
          <a:p>
            <a:pPr eaLnBrk="1" hangingPunct="1">
              <a:lnSpc>
                <a:spcPct val="90000"/>
              </a:lnSpc>
            </a:pPr>
            <a:r>
              <a:rPr lang="en-US" altLang="en-US" sz="2800" dirty="0" smtClean="0"/>
              <a:t>Allow for later growth/enhancement to standard (referential integrity, transaction management,  user-defined functions, extended join operations, national character sets)</a:t>
            </a:r>
            <a:r>
              <a:rPr lang="zh-TW" altLang="en-US" sz="2800" dirty="0" smtClean="0"/>
              <a:t> 允許日後做擴充</a:t>
            </a:r>
            <a:endParaRPr lang="en-US" altLang="en-US" sz="2800" dirty="0" smtClean="0"/>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7"/>
          <p:cNvSpPr>
            <a:spLocks noChangeArrowheads="1"/>
          </p:cNvSpPr>
          <p:nvPr/>
        </p:nvSpPr>
        <p:spPr bwMode="auto">
          <a:xfrm>
            <a:off x="762000" y="449263"/>
            <a:ext cx="800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solidFill>
                  <a:srgbClr val="000000"/>
                </a:solidFill>
                <a:latin typeface="Times New Roman" panose="02020603050405020304" pitchFamily="18" charset="0"/>
              </a:rPr>
              <a:t>Figure 6-9 Boolean query B  with use of parentheses</a:t>
            </a:r>
          </a:p>
        </p:txBody>
      </p:sp>
      <p:pic>
        <p:nvPicPr>
          <p:cNvPr id="49156"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135063"/>
            <a:ext cx="60912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6"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94225" y="1316038"/>
            <a:ext cx="40274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87313" y="-122548"/>
            <a:ext cx="9144000" cy="1349686"/>
          </a:xfrm>
        </p:spPr>
        <p:txBody>
          <a:bodyPr>
            <a:normAutofit/>
          </a:bodyPr>
          <a:lstStyle/>
          <a:p>
            <a:pPr eaLnBrk="1" fontAlgn="auto" hangingPunct="1">
              <a:spcAft>
                <a:spcPts val="0"/>
              </a:spcAft>
              <a:defRPr/>
            </a:pPr>
            <a:r>
              <a:rPr lang="en-US" altLang="zh-TW" dirty="0" smtClean="0"/>
              <a:t>SELECT</a:t>
            </a:r>
            <a:r>
              <a:rPr lang="zh-TW" altLang="en-US" dirty="0" smtClean="0"/>
              <a:t> </a:t>
            </a:r>
            <a:r>
              <a:rPr lang="en-US" altLang="zh-TW" dirty="0" smtClean="0"/>
              <a:t>Example (5) </a:t>
            </a:r>
            <a:r>
              <a:rPr dirty="0" smtClean="0"/>
              <a:t>Sorting Results with ORDER BY Clause </a:t>
            </a:r>
            <a:r>
              <a:rPr lang="zh-TW" altLang="en-US" dirty="0" smtClean="0"/>
              <a:t>將查詢結果做排序</a:t>
            </a:r>
            <a:endParaRPr dirty="0" smtClean="0"/>
          </a:p>
        </p:txBody>
      </p:sp>
      <p:sp>
        <p:nvSpPr>
          <p:cNvPr id="50179" name="Rectangle 3"/>
          <p:cNvSpPr>
            <a:spLocks noGrp="1" noChangeArrowheads="1"/>
          </p:cNvSpPr>
          <p:nvPr>
            <p:ph idx="1"/>
          </p:nvPr>
        </p:nvSpPr>
        <p:spPr>
          <a:xfrm>
            <a:off x="203200" y="1292225"/>
            <a:ext cx="8839200" cy="3810000"/>
          </a:xfrm>
        </p:spPr>
        <p:txBody>
          <a:bodyPr/>
          <a:lstStyle/>
          <a:p>
            <a:pPr eaLnBrk="1" hangingPunct="1"/>
            <a:r>
              <a:rPr lang="en-US" altLang="en-US" dirty="0" smtClean="0"/>
              <a:t>Sort the results first by STATE, and within a state by the CUSTOMER NAME</a:t>
            </a:r>
          </a:p>
          <a:p>
            <a:pPr eaLnBrk="1" hangingPunct="1"/>
            <a:endParaRPr lang="en-US" altLang="en-US" dirty="0" smtClean="0"/>
          </a:p>
        </p:txBody>
      </p:sp>
      <p:sp>
        <p:nvSpPr>
          <p:cNvPr id="50181" name="Text Box 4"/>
          <p:cNvSpPr txBox="1">
            <a:spLocks noChangeArrowheads="1"/>
          </p:cNvSpPr>
          <p:nvPr/>
        </p:nvSpPr>
        <p:spPr bwMode="auto">
          <a:xfrm>
            <a:off x="203200" y="4945063"/>
            <a:ext cx="85423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dirty="0">
                <a:solidFill>
                  <a:srgbClr val="000000"/>
                </a:solidFill>
                <a:latin typeface="Times New Roman" panose="02020603050405020304" pitchFamily="18" charset="0"/>
              </a:rPr>
              <a:t>Note: The IN operator in this example allows you to include rows whose </a:t>
            </a:r>
            <a:r>
              <a:rPr lang="en-US" altLang="en-US" sz="2000" dirty="0" err="1">
                <a:solidFill>
                  <a:srgbClr val="000000"/>
                </a:solidFill>
                <a:latin typeface="Times New Roman" panose="02020603050405020304" pitchFamily="18" charset="0"/>
              </a:rPr>
              <a:t>CustomerState</a:t>
            </a:r>
            <a:r>
              <a:rPr lang="en-US" altLang="en-US" sz="2000" dirty="0">
                <a:solidFill>
                  <a:srgbClr val="000000"/>
                </a:solidFill>
                <a:latin typeface="Times New Roman" panose="02020603050405020304" pitchFamily="18" charset="0"/>
              </a:rPr>
              <a:t> value is either FL, TX, CA, or HI. It is more efficient than separate OR conditions</a:t>
            </a:r>
            <a:r>
              <a:rPr lang="en-US" altLang="en-US" sz="2000" dirty="0" smtClean="0">
                <a:solidFill>
                  <a:srgbClr val="000000"/>
                </a:solidFill>
                <a:latin typeface="Times New Roman" panose="02020603050405020304" pitchFamily="18" charset="0"/>
              </a:rPr>
              <a:t>.</a:t>
            </a:r>
            <a:r>
              <a:rPr lang="zh-TW" altLang="en-US" sz="2000" dirty="0" smtClean="0">
                <a:solidFill>
                  <a:srgbClr val="000000"/>
                </a:solidFill>
                <a:latin typeface="Times New Roman" panose="02020603050405020304" pitchFamily="18" charset="0"/>
              </a:rPr>
              <a:t> 跟</a:t>
            </a:r>
            <a:r>
              <a:rPr lang="zh-TW" altLang="en-US" sz="2000" dirty="0">
                <a:solidFill>
                  <a:srgbClr val="000000"/>
                </a:solidFill>
                <a:latin typeface="Times New Roman" panose="02020603050405020304" pitchFamily="18" charset="0"/>
              </a:rPr>
              <a:t>寫 </a:t>
            </a:r>
            <a:r>
              <a:rPr lang="en-US" altLang="en-US" sz="2000" dirty="0">
                <a:solidFill>
                  <a:srgbClr val="000000"/>
                </a:solidFill>
                <a:latin typeface="Times New Roman" panose="02020603050405020304" pitchFamily="18" charset="0"/>
              </a:rPr>
              <a:t>STATE=‘FL’ OR STATE=‘TX’ OR … </a:t>
            </a:r>
            <a:r>
              <a:rPr lang="zh-TW" altLang="en-US" sz="2000" dirty="0">
                <a:solidFill>
                  <a:srgbClr val="000000"/>
                </a:solidFill>
                <a:latin typeface="Times New Roman" panose="02020603050405020304" pitchFamily="18" charset="0"/>
              </a:rPr>
              <a:t>是一樣的效果</a:t>
            </a:r>
          </a:p>
          <a:p>
            <a:pPr eaLnBrk="1" hangingPunct="1"/>
            <a:endParaRPr lang="en-US" altLang="en-US" sz="2400" dirty="0">
              <a:solidFill>
                <a:srgbClr val="000000"/>
              </a:solidFill>
              <a:latin typeface="Times New Roman" panose="02020603050405020304" pitchFamily="18" charset="0"/>
            </a:endParaRPr>
          </a:p>
        </p:txBody>
      </p:sp>
      <p:pic>
        <p:nvPicPr>
          <p:cNvPr id="50182"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213" y="2462213"/>
            <a:ext cx="8370887"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p:nvSpPr>
        <p:spPr bwMode="auto">
          <a:xfrm>
            <a:off x="1949155" y="6009383"/>
            <a:ext cx="6296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dirty="0">
                <a:solidFill>
                  <a:srgbClr val="990000"/>
                </a:solidFill>
                <a:ea typeface="新細明體" panose="02020500000000000000" pitchFamily="18" charset="-120"/>
              </a:rPr>
              <a:t>ORDER BY field1 [ASC|DESC] [,field2 [ASC|DESC]…]</a:t>
            </a:r>
          </a:p>
          <a:p>
            <a:pPr eaLnBrk="1" hangingPunct="1">
              <a:spcBef>
                <a:spcPct val="0"/>
              </a:spcBef>
              <a:buClrTx/>
              <a:buSzTx/>
              <a:buFontTx/>
              <a:buNone/>
            </a:pPr>
            <a:r>
              <a:rPr lang="zh-TW" altLang="en-US" sz="1800" b="1" dirty="0">
                <a:solidFill>
                  <a:srgbClr val="990000"/>
                </a:solidFill>
                <a:ea typeface="新細明體" panose="02020500000000000000" pitchFamily="18" charset="-120"/>
              </a:rPr>
              <a:t>可用</a:t>
            </a:r>
            <a:r>
              <a:rPr lang="en-US" altLang="zh-TW" sz="1800" b="1" dirty="0">
                <a:solidFill>
                  <a:srgbClr val="990000"/>
                </a:solidFill>
                <a:ea typeface="新細明體" panose="02020500000000000000" pitchFamily="18" charset="-120"/>
              </a:rPr>
              <a:t>ASC</a:t>
            </a:r>
            <a:r>
              <a:rPr lang="zh-TW" altLang="en-US" sz="1800" b="1" dirty="0">
                <a:solidFill>
                  <a:srgbClr val="990000"/>
                </a:solidFill>
                <a:ea typeface="新細明體" panose="02020500000000000000" pitchFamily="18" charset="-120"/>
              </a:rPr>
              <a:t>或</a:t>
            </a:r>
            <a:r>
              <a:rPr lang="en-US" altLang="zh-TW" sz="1800" b="1" dirty="0">
                <a:solidFill>
                  <a:srgbClr val="990000"/>
                </a:solidFill>
                <a:ea typeface="新細明體" panose="02020500000000000000" pitchFamily="18" charset="-120"/>
              </a:rPr>
              <a:t>DESC</a:t>
            </a:r>
            <a:r>
              <a:rPr lang="zh-TW" altLang="en-US" sz="1800" b="1" dirty="0">
                <a:solidFill>
                  <a:srgbClr val="990000"/>
                </a:solidFill>
                <a:ea typeface="新細明體" panose="02020500000000000000" pitchFamily="18" charset="-120"/>
              </a:rPr>
              <a:t>來指定升冪或降冪排列</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93870" y="-39757"/>
            <a:ext cx="8737600" cy="1143000"/>
          </a:xfrm>
        </p:spPr>
        <p:txBody>
          <a:bodyPr>
            <a:noAutofit/>
          </a:bodyPr>
          <a:lstStyle/>
          <a:p>
            <a:pPr eaLnBrk="1" fontAlgn="auto" hangingPunct="1">
              <a:spcAft>
                <a:spcPts val="0"/>
              </a:spcAft>
              <a:defRPr/>
            </a:pPr>
            <a:r>
              <a:rPr dirty="0" smtClean="0"/>
              <a:t>SELECT Example (6) Categorizing Results Using GROUP BY Clause</a:t>
            </a:r>
          </a:p>
        </p:txBody>
      </p:sp>
      <p:sp>
        <p:nvSpPr>
          <p:cNvPr id="51203" name="Rectangle 3"/>
          <p:cNvSpPr>
            <a:spLocks noGrp="1" noChangeArrowheads="1"/>
          </p:cNvSpPr>
          <p:nvPr>
            <p:ph idx="1"/>
          </p:nvPr>
        </p:nvSpPr>
        <p:spPr>
          <a:xfrm>
            <a:off x="0" y="1182757"/>
            <a:ext cx="9144000" cy="5319643"/>
          </a:xfrm>
        </p:spPr>
        <p:txBody>
          <a:bodyPr/>
          <a:lstStyle/>
          <a:p>
            <a:pPr eaLnBrk="1" hangingPunct="1"/>
            <a:r>
              <a:rPr lang="en-US" altLang="en-US" dirty="0" smtClean="0"/>
              <a:t>For use with aggregate functions</a:t>
            </a:r>
            <a:r>
              <a:rPr lang="zh-TW" altLang="en-US" sz="2400" dirty="0"/>
              <a:t>需配合集合函數使用</a:t>
            </a:r>
            <a:endParaRPr lang="en-US" altLang="en-US" sz="2400" dirty="0" smtClean="0"/>
          </a:p>
          <a:p>
            <a:pPr lvl="1" eaLnBrk="1" hangingPunct="1"/>
            <a:r>
              <a:rPr lang="en-US" altLang="en-US" sz="2400" b="1" i="1" dirty="0" smtClean="0"/>
              <a:t>Scalar aggregate</a:t>
            </a:r>
            <a:r>
              <a:rPr lang="en-US" altLang="en-US" sz="2400" dirty="0" smtClean="0"/>
              <a:t>: single value returned from SQL query with aggregate function</a:t>
            </a:r>
            <a:r>
              <a:rPr lang="zh-TW" altLang="en-US" sz="2400" dirty="0" smtClean="0"/>
              <a:t> </a:t>
            </a:r>
            <a:r>
              <a:rPr lang="zh-TW" altLang="en-US" sz="2000" dirty="0" smtClean="0"/>
              <a:t>若</a:t>
            </a:r>
            <a:r>
              <a:rPr lang="zh-TW" altLang="en-US" sz="2000" dirty="0"/>
              <a:t>單只使用集合函數</a:t>
            </a:r>
            <a:r>
              <a:rPr lang="en-US" altLang="zh-TW" sz="2000" dirty="0"/>
              <a:t>, </a:t>
            </a:r>
            <a:r>
              <a:rPr lang="zh-TW" altLang="en-US" sz="2000" dirty="0"/>
              <a:t>只傳回單筆紀錄</a:t>
            </a:r>
            <a:r>
              <a:rPr lang="en-US" altLang="zh-TW" sz="2000" dirty="0"/>
              <a:t>, </a:t>
            </a:r>
            <a:r>
              <a:rPr lang="zh-TW" altLang="en-US" sz="2000" dirty="0"/>
              <a:t>如</a:t>
            </a:r>
            <a:r>
              <a:rPr lang="en-US" altLang="zh-TW" sz="2000" dirty="0"/>
              <a:t>count</a:t>
            </a:r>
            <a:r>
              <a:rPr lang="en-US" altLang="zh-TW" sz="2000" dirty="0" smtClean="0"/>
              <a:t>(*)</a:t>
            </a:r>
            <a:endParaRPr lang="en-US" altLang="en-US" sz="2400" dirty="0" smtClean="0"/>
          </a:p>
          <a:p>
            <a:pPr lvl="1" eaLnBrk="1" hangingPunct="1"/>
            <a:r>
              <a:rPr lang="en-US" altLang="en-US" sz="2400" b="1" i="1" dirty="0" smtClean="0"/>
              <a:t>Vector aggregate</a:t>
            </a:r>
            <a:r>
              <a:rPr lang="en-US" altLang="en-US" sz="2400" dirty="0" smtClean="0"/>
              <a:t>: multiple values returned from SQL query with aggregate function (via GROUP BY)</a:t>
            </a:r>
            <a:r>
              <a:rPr lang="zh-TW" altLang="en-US" sz="2400" dirty="0" smtClean="0"/>
              <a:t> </a:t>
            </a:r>
            <a:r>
              <a:rPr lang="zh-TW" altLang="en-US" sz="2000" dirty="0" smtClean="0"/>
              <a:t>若</a:t>
            </a:r>
            <a:r>
              <a:rPr lang="zh-TW" altLang="en-US" sz="2000" dirty="0"/>
              <a:t>配合</a:t>
            </a:r>
            <a:r>
              <a:rPr lang="en-US" altLang="en-US" sz="2000" dirty="0"/>
              <a:t>GROUP BY</a:t>
            </a:r>
            <a:r>
              <a:rPr lang="zh-TW" altLang="en-US" sz="2000" dirty="0"/>
              <a:t>將傳回多</a:t>
            </a:r>
            <a:r>
              <a:rPr lang="zh-TW" altLang="en-US" sz="2000" dirty="0" smtClean="0"/>
              <a:t>筆</a:t>
            </a:r>
            <a:endParaRPr lang="en-US" altLang="zh-TW" sz="2000" dirty="0" smtClean="0"/>
          </a:p>
          <a:p>
            <a:pPr lvl="1" eaLnBrk="1" hangingPunct="1"/>
            <a:endParaRPr lang="en-US" altLang="en-US" sz="2400" dirty="0" smtClean="0"/>
          </a:p>
          <a:p>
            <a:pPr lvl="1" eaLnBrk="1" hangingPunct="1"/>
            <a:endParaRPr lang="en-US" altLang="en-US" sz="2400" dirty="0" smtClean="0"/>
          </a:p>
          <a:p>
            <a:pPr lvl="1" eaLnBrk="1" hangingPunct="1">
              <a:buFont typeface="Wingdings" panose="05000000000000000000" pitchFamily="2" charset="2"/>
              <a:buNone/>
            </a:pPr>
            <a:endParaRPr lang="en-US" altLang="en-US" dirty="0" smtClean="0"/>
          </a:p>
          <a:p>
            <a:pPr lvl="1" eaLnBrk="1" hangingPunct="1">
              <a:buFont typeface="Wingdings" panose="05000000000000000000" pitchFamily="2" charset="2"/>
              <a:buNone/>
            </a:pPr>
            <a:endParaRPr lang="en-US" altLang="en-US" dirty="0" smtClean="0"/>
          </a:p>
          <a:p>
            <a:pPr lvl="1" eaLnBrk="1" hangingPunct="1">
              <a:buFont typeface="Wingdings" panose="05000000000000000000" pitchFamily="2" charset="2"/>
              <a:buNone/>
            </a:pPr>
            <a:r>
              <a:rPr lang="en-US" altLang="en-US" dirty="0" smtClean="0"/>
              <a:t>You can use single-value fields with aggregate functions if they are included in the GROUP BY clause</a:t>
            </a:r>
          </a:p>
          <a:p>
            <a:pPr lvl="1" eaLnBrk="1" hangingPunct="1"/>
            <a:endParaRPr lang="en-US" altLang="en-US" dirty="0" smtClean="0"/>
          </a:p>
        </p:txBody>
      </p:sp>
      <p:pic>
        <p:nvPicPr>
          <p:cNvPr id="51205"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6068" y="3465996"/>
            <a:ext cx="77978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37C1075B-A8D2-4352-AF6C-E3602FA85EA3}" type="slidenum">
              <a:rPr lang="zh-TW" altLang="en-US" smtClean="0">
                <a:solidFill>
                  <a:srgbClr val="000000"/>
                </a:solidFill>
                <a:latin typeface="Arial" panose="020B0604020202020204" pitchFamily="34" charset="0"/>
              </a:rPr>
              <a:pPr eaLnBrk="1" hangingPunct="1">
                <a:defRPr/>
              </a:pPr>
              <a:t>43</a:t>
            </a:fld>
            <a:endParaRPr lang="en-US" altLang="zh-TW" smtClean="0">
              <a:solidFill>
                <a:srgbClr val="000000"/>
              </a:solidFill>
              <a:latin typeface="Arial" panose="020B0604020202020204" pitchFamily="34" charset="0"/>
            </a:endParaRPr>
          </a:p>
        </p:txBody>
      </p:sp>
      <p:sp>
        <p:nvSpPr>
          <p:cNvPr id="306178" name="Rectangle 2"/>
          <p:cNvSpPr>
            <a:spLocks noGrp="1" noChangeArrowheads="1"/>
          </p:cNvSpPr>
          <p:nvPr>
            <p:ph type="title"/>
          </p:nvPr>
        </p:nvSpPr>
        <p:spPr>
          <a:xfrm>
            <a:off x="304800" y="0"/>
            <a:ext cx="8458200" cy="1143000"/>
          </a:xfrm>
        </p:spPr>
        <p:txBody>
          <a:bodyPr>
            <a:normAutofit fontScale="90000"/>
          </a:bodyPr>
          <a:lstStyle/>
          <a:p>
            <a:pPr eaLnBrk="1" hangingPunct="1">
              <a:defRPr/>
            </a:pPr>
            <a:r>
              <a:rPr lang="en-US" altLang="zh-TW" sz="4000" smtClean="0">
                <a:ea typeface="新細明體" pitchFamily="18" charset="-120"/>
              </a:rPr>
              <a:t>SELECT Example (6) </a:t>
            </a:r>
            <a:br>
              <a:rPr lang="en-US" altLang="zh-TW" sz="4000" smtClean="0">
                <a:ea typeface="新細明體" pitchFamily="18" charset="-120"/>
              </a:rPr>
            </a:br>
            <a:r>
              <a:rPr lang="en-US" altLang="zh-TW" sz="2800" smtClean="0">
                <a:ea typeface="新細明體" pitchFamily="18" charset="-120"/>
              </a:rPr>
              <a:t>Categorizing Results Using the GROUP BY Clause</a:t>
            </a:r>
          </a:p>
        </p:txBody>
      </p:sp>
      <p:sp>
        <p:nvSpPr>
          <p:cNvPr id="306179" name="Rectangle 3"/>
          <p:cNvSpPr>
            <a:spLocks noGrp="1" noChangeArrowheads="1"/>
          </p:cNvSpPr>
          <p:nvPr>
            <p:ph type="body" idx="1"/>
          </p:nvPr>
        </p:nvSpPr>
        <p:spPr>
          <a:xfrm>
            <a:off x="0" y="1295400"/>
            <a:ext cx="9144000" cy="5308600"/>
          </a:xfrm>
        </p:spPr>
        <p:txBody>
          <a:bodyPr/>
          <a:lstStyle/>
          <a:p>
            <a:pPr eaLnBrk="1" hangingPunct="1">
              <a:lnSpc>
                <a:spcPct val="130000"/>
              </a:lnSpc>
              <a:defRPr/>
            </a:pPr>
            <a:r>
              <a:rPr lang="en-US" altLang="zh-TW" sz="2800" dirty="0" smtClean="0">
                <a:ea typeface="新細明體" pitchFamily="18" charset="-120"/>
              </a:rPr>
              <a:t>For use with aggregate functions </a:t>
            </a:r>
            <a:r>
              <a:rPr lang="zh-TW" altLang="en-US" sz="2800" dirty="0" smtClean="0">
                <a:ea typeface="新細明體" pitchFamily="18" charset="-120"/>
              </a:rPr>
              <a:t>需配合集合函數使用</a:t>
            </a:r>
          </a:p>
          <a:p>
            <a:pPr lvl="1" eaLnBrk="1" hangingPunct="1">
              <a:lnSpc>
                <a:spcPct val="130000"/>
              </a:lnSpc>
              <a:defRPr/>
            </a:pPr>
            <a:r>
              <a:rPr lang="en-US" altLang="zh-TW" sz="2000" b="1" i="1" dirty="0" smtClean="0">
                <a:ea typeface="新細明體" pitchFamily="18" charset="-120"/>
              </a:rPr>
              <a:t>Scalar aggregate</a:t>
            </a:r>
            <a:r>
              <a:rPr lang="en-US" altLang="zh-TW" sz="2000" dirty="0" smtClean="0">
                <a:ea typeface="新細明體" pitchFamily="18" charset="-120"/>
              </a:rPr>
              <a:t>: single value returned from SQL query with aggregate function </a:t>
            </a:r>
            <a:r>
              <a:rPr lang="zh-TW" altLang="en-US" sz="2000" dirty="0" smtClean="0">
                <a:ea typeface="新細明體" pitchFamily="18" charset="-120"/>
              </a:rPr>
              <a:t>若單只使用集合函數</a:t>
            </a:r>
            <a:r>
              <a:rPr lang="en-US" altLang="zh-TW" sz="2000" dirty="0" smtClean="0">
                <a:ea typeface="新細明體" pitchFamily="18" charset="-120"/>
              </a:rPr>
              <a:t>, </a:t>
            </a:r>
            <a:r>
              <a:rPr lang="zh-TW" altLang="en-US" sz="2000" dirty="0" smtClean="0">
                <a:ea typeface="新細明體" pitchFamily="18" charset="-120"/>
              </a:rPr>
              <a:t>只傳回單筆紀錄</a:t>
            </a:r>
            <a:r>
              <a:rPr lang="en-US" altLang="zh-TW" sz="2000" dirty="0" smtClean="0">
                <a:ea typeface="新細明體" pitchFamily="18" charset="-120"/>
              </a:rPr>
              <a:t>, </a:t>
            </a:r>
            <a:r>
              <a:rPr lang="zh-TW" altLang="en-US" sz="2000" dirty="0" smtClean="0">
                <a:ea typeface="新細明體" pitchFamily="18" charset="-120"/>
              </a:rPr>
              <a:t>如</a:t>
            </a:r>
            <a:r>
              <a:rPr lang="en-US" altLang="zh-TW" sz="2000" dirty="0" smtClean="0">
                <a:ea typeface="新細明體" pitchFamily="18" charset="-120"/>
              </a:rPr>
              <a:t>count(*)</a:t>
            </a:r>
          </a:p>
          <a:p>
            <a:pPr lvl="1" eaLnBrk="1" hangingPunct="1">
              <a:lnSpc>
                <a:spcPct val="130000"/>
              </a:lnSpc>
              <a:defRPr/>
            </a:pPr>
            <a:r>
              <a:rPr lang="en-US" altLang="zh-TW" sz="2000" b="1" i="1" dirty="0" smtClean="0">
                <a:ea typeface="新細明體" pitchFamily="18" charset="-120"/>
              </a:rPr>
              <a:t>Vector aggregate</a:t>
            </a:r>
            <a:r>
              <a:rPr lang="en-US" altLang="zh-TW" sz="2000" dirty="0" smtClean="0">
                <a:ea typeface="新細明體" pitchFamily="18" charset="-120"/>
              </a:rPr>
              <a:t>: multiple values returned from SQL query with aggregate function (via GROUP BY) </a:t>
            </a:r>
            <a:r>
              <a:rPr lang="zh-TW" altLang="en-US" sz="2000" dirty="0" smtClean="0">
                <a:ea typeface="新細明體" pitchFamily="18" charset="-120"/>
              </a:rPr>
              <a:t>若配合</a:t>
            </a:r>
            <a:r>
              <a:rPr lang="en-US" altLang="zh-TW" sz="2000" dirty="0" smtClean="0">
                <a:ea typeface="新細明體" pitchFamily="18" charset="-120"/>
              </a:rPr>
              <a:t>GROUP BY</a:t>
            </a:r>
            <a:r>
              <a:rPr lang="zh-TW" altLang="en-US" sz="2000" dirty="0" smtClean="0">
                <a:ea typeface="新細明體" pitchFamily="18" charset="-120"/>
              </a:rPr>
              <a:t>將傳回多筆</a:t>
            </a:r>
          </a:p>
          <a:p>
            <a:pPr lvl="1" eaLnBrk="1" hangingPunct="1">
              <a:defRPr/>
            </a:pPr>
            <a:endParaRPr lang="en-US" altLang="zh-TW" sz="2000" dirty="0" smtClean="0">
              <a:ea typeface="新細明體" pitchFamily="18" charset="-120"/>
            </a:endParaRPr>
          </a:p>
          <a:p>
            <a:pPr lvl="1" eaLnBrk="1" hangingPunct="1">
              <a:buFont typeface="Wingdings" panose="05000000000000000000" pitchFamily="2" charset="2"/>
              <a:buNone/>
              <a:defRPr/>
            </a:pPr>
            <a:r>
              <a:rPr lang="en-US" altLang="zh-TW" sz="2400" dirty="0" smtClean="0">
                <a:ea typeface="新細明體" pitchFamily="18" charset="-120"/>
              </a:rPr>
              <a:t>SELECT CUSTOMER_STATE, COUNT(CUSTOMER_STATE) </a:t>
            </a:r>
          </a:p>
          <a:p>
            <a:pPr lvl="1" eaLnBrk="1" hangingPunct="1">
              <a:buFont typeface="Wingdings" panose="05000000000000000000" pitchFamily="2" charset="2"/>
              <a:buNone/>
              <a:defRPr/>
            </a:pPr>
            <a:r>
              <a:rPr lang="zh-TW" altLang="en-US" sz="2400" dirty="0" smtClean="0">
                <a:ea typeface="新細明體" pitchFamily="18" charset="-120"/>
              </a:rPr>
              <a:t>		</a:t>
            </a:r>
            <a:r>
              <a:rPr lang="en-US" altLang="zh-TW" sz="2400" dirty="0" smtClean="0">
                <a:ea typeface="新細明體" pitchFamily="18" charset="-120"/>
              </a:rPr>
              <a:t>FROM CUSTOMER_V</a:t>
            </a:r>
          </a:p>
          <a:p>
            <a:pPr lvl="1" eaLnBrk="1" hangingPunct="1">
              <a:buFont typeface="Wingdings" panose="05000000000000000000" pitchFamily="2" charset="2"/>
              <a:buNone/>
              <a:defRPr/>
            </a:pPr>
            <a:r>
              <a:rPr lang="en-US" altLang="zh-TW" sz="2400" b="1" dirty="0" smtClean="0">
                <a:solidFill>
                  <a:srgbClr val="990000"/>
                </a:solidFill>
                <a:effectLst>
                  <a:outerShdw blurRad="38100" dist="38100" dir="2700000" algn="tl">
                    <a:srgbClr val="000000"/>
                  </a:outerShdw>
                </a:effectLst>
                <a:ea typeface="新細明體" pitchFamily="18" charset="-120"/>
              </a:rPr>
              <a:t>		GROUP BY</a:t>
            </a:r>
            <a:r>
              <a:rPr lang="en-US" altLang="zh-TW" sz="2400" dirty="0" smtClean="0">
                <a:ea typeface="新細明體" pitchFamily="18" charset="-120"/>
              </a:rPr>
              <a:t> CUSTOMER_STATE;</a:t>
            </a:r>
          </a:p>
          <a:p>
            <a:pPr lvl="1" eaLnBrk="1" hangingPunct="1">
              <a:lnSpc>
                <a:spcPct val="150000"/>
              </a:lnSpc>
              <a:buFont typeface="Wingdings" panose="05000000000000000000" pitchFamily="2" charset="2"/>
              <a:buNone/>
              <a:defRPr/>
            </a:pPr>
            <a:r>
              <a:rPr lang="en-US" altLang="zh-TW" sz="2000" dirty="0" smtClean="0">
                <a:ea typeface="新細明體" pitchFamily="18" charset="-120"/>
              </a:rPr>
              <a:t>Note: you can use single-value fields with aggregate functions if they are included in the GROUP BY clause</a:t>
            </a:r>
          </a:p>
          <a:p>
            <a:pPr lvl="1" eaLnBrk="1" hangingPunct="1">
              <a:defRPr/>
            </a:pPr>
            <a:endParaRPr lang="zh-TW" altLang="en-US" sz="2400" dirty="0" smtClean="0">
              <a:ea typeface="新細明體" pitchFamily="18" charset="-120"/>
            </a:endParaRPr>
          </a:p>
        </p:txBody>
      </p:sp>
    </p:spTree>
    <p:extLst>
      <p:ext uri="{BB962C8B-B14F-4D97-AF65-F5344CB8AC3E}">
        <p14:creationId xmlns:p14="http://schemas.microsoft.com/office/powerpoint/2010/main" val="1637880124"/>
      </p:ext>
    </p:extLst>
  </p:cSld>
  <p:clrMapOvr>
    <a:masterClrMapping/>
  </p:clrMapOvr>
  <p:transition>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defRPr/>
            </a:pPr>
            <a:fld id="{3079F99B-8331-4225-9402-D2C12B676A5E}" type="slidenum">
              <a:rPr lang="zh-TW" altLang="en-US"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rPr>
              <a:pPr algn="r" eaLnBrk="1" hangingPunct="1">
                <a:defRPr/>
              </a:pPr>
              <a:t>44</a:t>
            </a:fld>
            <a:endParaRPr lang="en-US" altLang="zh-TW"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endParaRPr>
          </a:p>
        </p:txBody>
      </p:sp>
      <p:pic>
        <p:nvPicPr>
          <p:cNvPr id="76803" name="Picture 6" descr="Image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542213"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9" name="Picture 7" descr="Image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19538"/>
            <a:ext cx="2722563"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0" name="Picture 8" descr="Image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2350" y="3875088"/>
            <a:ext cx="23241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Text Box 3"/>
          <p:cNvSpPr txBox="1">
            <a:spLocks noChangeArrowheads="1"/>
          </p:cNvSpPr>
          <p:nvPr/>
        </p:nvSpPr>
        <p:spPr bwMode="auto">
          <a:xfrm>
            <a:off x="7577138" y="258763"/>
            <a:ext cx="10048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zh-TW" altLang="en-US" sz="2400" b="1">
                <a:solidFill>
                  <a:srgbClr val="990000"/>
                </a:solidFill>
                <a:latin typeface="Arial" panose="020B0604020202020204" pitchFamily="34" charset="0"/>
                <a:ea typeface="新細明體" panose="02020500000000000000" pitchFamily="18" charset="-120"/>
              </a:rPr>
              <a:t>原始表格</a:t>
            </a:r>
          </a:p>
        </p:txBody>
      </p:sp>
      <p:sp>
        <p:nvSpPr>
          <p:cNvPr id="105481" name="Rectangle 9"/>
          <p:cNvSpPr>
            <a:spLocks noChangeArrowheads="1"/>
          </p:cNvSpPr>
          <p:nvPr/>
        </p:nvSpPr>
        <p:spPr bwMode="auto">
          <a:xfrm>
            <a:off x="1835150" y="5686425"/>
            <a:ext cx="3105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b="1">
                <a:ea typeface="新細明體" panose="02020500000000000000" pitchFamily="18" charset="-120"/>
              </a:rPr>
              <a:t>SELECT area, count(*)</a:t>
            </a:r>
          </a:p>
          <a:p>
            <a:pPr eaLnBrk="1" hangingPunct="1">
              <a:spcBef>
                <a:spcPct val="0"/>
              </a:spcBef>
              <a:buClrTx/>
              <a:buSzTx/>
              <a:buFontTx/>
              <a:buNone/>
            </a:pPr>
            <a:r>
              <a:rPr lang="en-US" altLang="zh-TW" sz="2000" b="1">
                <a:ea typeface="新細明體" panose="02020500000000000000" pitchFamily="18" charset="-120"/>
              </a:rPr>
              <a:t>FROM member</a:t>
            </a:r>
          </a:p>
          <a:p>
            <a:pPr eaLnBrk="1" hangingPunct="1">
              <a:spcBef>
                <a:spcPct val="0"/>
              </a:spcBef>
              <a:buClrTx/>
              <a:buSzTx/>
              <a:buFontTx/>
              <a:buNone/>
            </a:pPr>
            <a:r>
              <a:rPr lang="en-US" altLang="zh-TW" sz="2000" b="1">
                <a:ea typeface="新細明體" panose="02020500000000000000" pitchFamily="18" charset="-120"/>
              </a:rPr>
              <a:t>GROUP BY area;</a:t>
            </a:r>
            <a:endParaRPr lang="zh-TW" altLang="en-US" sz="2000" b="1">
              <a:ea typeface="新細明體" panose="02020500000000000000" pitchFamily="18" charset="-120"/>
            </a:endParaRPr>
          </a:p>
        </p:txBody>
      </p:sp>
      <p:sp>
        <p:nvSpPr>
          <p:cNvPr id="105482" name="Rectangle 10"/>
          <p:cNvSpPr>
            <a:spLocks noChangeArrowheads="1"/>
          </p:cNvSpPr>
          <p:nvPr/>
        </p:nvSpPr>
        <p:spPr bwMode="auto">
          <a:xfrm>
            <a:off x="5021263" y="5432425"/>
            <a:ext cx="34972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b="1">
                <a:ea typeface="新細明體" panose="02020500000000000000" pitchFamily="18" charset="-120"/>
              </a:rPr>
              <a:t>SELECT gender, count(*)</a:t>
            </a:r>
          </a:p>
          <a:p>
            <a:pPr eaLnBrk="1" hangingPunct="1">
              <a:spcBef>
                <a:spcPct val="0"/>
              </a:spcBef>
              <a:buClrTx/>
              <a:buSzTx/>
              <a:buFontTx/>
              <a:buNone/>
            </a:pPr>
            <a:r>
              <a:rPr lang="en-US" altLang="zh-TW" sz="2000" b="1">
                <a:ea typeface="新細明體" panose="02020500000000000000" pitchFamily="18" charset="-120"/>
              </a:rPr>
              <a:t>FROM member</a:t>
            </a:r>
          </a:p>
          <a:p>
            <a:pPr eaLnBrk="1" hangingPunct="1">
              <a:spcBef>
                <a:spcPct val="0"/>
              </a:spcBef>
              <a:buClrTx/>
              <a:buSzTx/>
              <a:buFontTx/>
              <a:buNone/>
            </a:pPr>
            <a:r>
              <a:rPr lang="en-US" altLang="zh-TW" sz="2000" b="1">
                <a:ea typeface="新細明體" panose="02020500000000000000" pitchFamily="18" charset="-120"/>
              </a:rPr>
              <a:t>GROUP BY gender;</a:t>
            </a:r>
            <a:endParaRPr lang="zh-TW" altLang="en-US" sz="2000" b="1">
              <a:ea typeface="新細明體" panose="02020500000000000000" pitchFamily="18" charset="-120"/>
            </a:endParaRPr>
          </a:p>
        </p:txBody>
      </p:sp>
    </p:spTree>
    <p:extLst>
      <p:ext uri="{BB962C8B-B14F-4D97-AF65-F5344CB8AC3E}">
        <p14:creationId xmlns:p14="http://schemas.microsoft.com/office/powerpoint/2010/main" val="167367742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5479"/>
                                        </p:tgtEl>
                                        <p:attrNameLst>
                                          <p:attrName>style.visibility</p:attrName>
                                        </p:attrNameLst>
                                      </p:cBhvr>
                                      <p:to>
                                        <p:strVal val="visible"/>
                                      </p:to>
                                    </p:set>
                                    <p:animEffect transition="in" filter="blinds(horizontal)">
                                      <p:cBhvr>
                                        <p:cTn id="7" dur="500"/>
                                        <p:tgtEl>
                                          <p:spTgt spid="1054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5481"/>
                                        </p:tgtEl>
                                        <p:attrNameLst>
                                          <p:attrName>style.visibility</p:attrName>
                                        </p:attrNameLst>
                                      </p:cBhvr>
                                      <p:to>
                                        <p:strVal val="visible"/>
                                      </p:to>
                                    </p:set>
                                    <p:animEffect transition="in" filter="blinds(horizontal)">
                                      <p:cBhvr>
                                        <p:cTn id="10" dur="500"/>
                                        <p:tgtEl>
                                          <p:spTgt spid="1054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05480"/>
                                        </p:tgtEl>
                                        <p:attrNameLst>
                                          <p:attrName>style.visibility</p:attrName>
                                        </p:attrNameLst>
                                      </p:cBhvr>
                                      <p:to>
                                        <p:strVal val="visible"/>
                                      </p:to>
                                    </p:set>
                                    <p:animEffect transition="in" filter="slide(fromBottom)">
                                      <p:cBhvr>
                                        <p:cTn id="15" dur="500"/>
                                        <p:tgtEl>
                                          <p:spTgt spid="10548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05482"/>
                                        </p:tgtEl>
                                        <p:attrNameLst>
                                          <p:attrName>style.visibility</p:attrName>
                                        </p:attrNameLst>
                                      </p:cBhvr>
                                      <p:to>
                                        <p:strVal val="visible"/>
                                      </p:to>
                                    </p:set>
                                    <p:animEffect transition="in" filter="slide(fromBottom)">
                                      <p:cBhvr>
                                        <p:cTn id="18" dur="500"/>
                                        <p:tgtEl>
                                          <p:spTgt spid="105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p:bldP spid="10548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defRPr/>
            </a:pPr>
            <a:fld id="{28B450A6-15C4-4722-AEDF-267175FA44A9}" type="slidenum">
              <a:rPr lang="zh-TW" altLang="en-US"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rPr>
              <a:pPr algn="r" eaLnBrk="1" hangingPunct="1">
                <a:defRPr/>
              </a:pPr>
              <a:t>45</a:t>
            </a:fld>
            <a:endParaRPr lang="en-US" altLang="zh-TW"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endParaRPr>
          </a:p>
        </p:txBody>
      </p:sp>
      <p:pic>
        <p:nvPicPr>
          <p:cNvPr id="78851" name="Picture 3" descr="Image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542213"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 Box 3"/>
          <p:cNvSpPr txBox="1">
            <a:spLocks noChangeArrowheads="1"/>
          </p:cNvSpPr>
          <p:nvPr/>
        </p:nvSpPr>
        <p:spPr bwMode="auto">
          <a:xfrm>
            <a:off x="7577138" y="258763"/>
            <a:ext cx="10048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zh-TW" altLang="en-US" sz="2400" b="1">
                <a:solidFill>
                  <a:srgbClr val="990000"/>
                </a:solidFill>
                <a:latin typeface="Arial" panose="020B0604020202020204" pitchFamily="34" charset="0"/>
                <a:ea typeface="新細明體" panose="02020500000000000000" pitchFamily="18" charset="-120"/>
              </a:rPr>
              <a:t>原始表格</a:t>
            </a:r>
          </a:p>
        </p:txBody>
      </p:sp>
      <p:sp>
        <p:nvSpPr>
          <p:cNvPr id="107528" name="Rectangle 8"/>
          <p:cNvSpPr>
            <a:spLocks noChangeArrowheads="1"/>
          </p:cNvSpPr>
          <p:nvPr/>
        </p:nvSpPr>
        <p:spPr bwMode="auto">
          <a:xfrm>
            <a:off x="3844925" y="3894138"/>
            <a:ext cx="4397375"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lnSpc>
                <a:spcPct val="130000"/>
              </a:lnSpc>
              <a:spcBef>
                <a:spcPct val="0"/>
              </a:spcBef>
              <a:buClrTx/>
              <a:buSzTx/>
              <a:buFontTx/>
              <a:buNone/>
            </a:pPr>
            <a:r>
              <a:rPr lang="en-US" altLang="zh-TW" sz="2000" b="1">
                <a:ea typeface="新細明體" panose="02020500000000000000" pitchFamily="18" charset="-120"/>
              </a:rPr>
              <a:t>SELECT gender, education, 	count(*) AS ppl</a:t>
            </a:r>
          </a:p>
          <a:p>
            <a:pPr eaLnBrk="1" hangingPunct="1">
              <a:lnSpc>
                <a:spcPct val="130000"/>
              </a:lnSpc>
              <a:spcBef>
                <a:spcPct val="0"/>
              </a:spcBef>
              <a:buClrTx/>
              <a:buSzTx/>
              <a:buFontTx/>
              <a:buNone/>
            </a:pPr>
            <a:r>
              <a:rPr lang="en-US" altLang="zh-TW" sz="2000" b="1">
                <a:ea typeface="新細明體" panose="02020500000000000000" pitchFamily="18" charset="-120"/>
              </a:rPr>
              <a:t>FROM member</a:t>
            </a:r>
          </a:p>
          <a:p>
            <a:pPr eaLnBrk="1" hangingPunct="1">
              <a:lnSpc>
                <a:spcPct val="130000"/>
              </a:lnSpc>
              <a:spcBef>
                <a:spcPct val="0"/>
              </a:spcBef>
              <a:buClrTx/>
              <a:buSzTx/>
              <a:buFontTx/>
              <a:buNone/>
            </a:pPr>
            <a:r>
              <a:rPr lang="en-US" altLang="zh-TW" sz="2000" b="1">
                <a:ea typeface="新細明體" panose="02020500000000000000" pitchFamily="18" charset="-120"/>
              </a:rPr>
              <a:t>GROUP BY gender, education;</a:t>
            </a:r>
            <a:endParaRPr lang="zh-TW" altLang="en-US" sz="2000" b="1">
              <a:ea typeface="新細明體" panose="02020500000000000000" pitchFamily="18" charset="-120"/>
            </a:endParaRPr>
          </a:p>
        </p:txBody>
      </p:sp>
      <p:pic>
        <p:nvPicPr>
          <p:cNvPr id="107529" name="Picture 9" descr="Image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75088"/>
            <a:ext cx="36957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967016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7529"/>
                                        </p:tgtEl>
                                        <p:attrNameLst>
                                          <p:attrName>style.visibility</p:attrName>
                                        </p:attrNameLst>
                                      </p:cBhvr>
                                      <p:to>
                                        <p:strVal val="visible"/>
                                      </p:to>
                                    </p:set>
                                    <p:animEffect transition="in" filter="slide(fromBottom)">
                                      <p:cBhvr>
                                        <p:cTn id="7" dur="500"/>
                                        <p:tgtEl>
                                          <p:spTgt spid="10752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7528"/>
                                        </p:tgtEl>
                                        <p:attrNameLst>
                                          <p:attrName>style.visibility</p:attrName>
                                        </p:attrNameLst>
                                      </p:cBhvr>
                                      <p:to>
                                        <p:strVal val="visible"/>
                                      </p:to>
                                    </p:set>
                                    <p:animEffect transition="in" filter="slide(fromBottom)">
                                      <p:cBhvr>
                                        <p:cTn id="10" dur="500"/>
                                        <p:tgtEl>
                                          <p:spTgt spid="107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defRPr/>
            </a:pPr>
            <a:fld id="{04435D07-6700-40DB-A80B-87B30D638FF4}" type="slidenum">
              <a:rPr lang="zh-TW" altLang="en-US"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rPr>
              <a:pPr algn="r" eaLnBrk="1" hangingPunct="1">
                <a:defRPr/>
              </a:pPr>
              <a:t>46</a:t>
            </a:fld>
            <a:endParaRPr lang="en-US" altLang="zh-TW"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endParaRPr>
          </a:p>
        </p:txBody>
      </p:sp>
      <p:pic>
        <p:nvPicPr>
          <p:cNvPr id="80899" name="Picture 3" descr="Image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542213"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Text Box 3"/>
          <p:cNvSpPr txBox="1">
            <a:spLocks noChangeArrowheads="1"/>
          </p:cNvSpPr>
          <p:nvPr/>
        </p:nvSpPr>
        <p:spPr bwMode="auto">
          <a:xfrm>
            <a:off x="7577138" y="258763"/>
            <a:ext cx="10048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zh-TW" altLang="en-US" sz="2400" b="1">
                <a:solidFill>
                  <a:srgbClr val="990000"/>
                </a:solidFill>
                <a:latin typeface="Arial" panose="020B0604020202020204" pitchFamily="34" charset="0"/>
                <a:ea typeface="新細明體" panose="02020500000000000000" pitchFamily="18" charset="-120"/>
              </a:rPr>
              <a:t>原始表格</a:t>
            </a:r>
          </a:p>
        </p:txBody>
      </p:sp>
      <p:sp>
        <p:nvSpPr>
          <p:cNvPr id="109573" name="Rectangle 5"/>
          <p:cNvSpPr>
            <a:spLocks noChangeArrowheads="1"/>
          </p:cNvSpPr>
          <p:nvPr/>
        </p:nvSpPr>
        <p:spPr bwMode="auto">
          <a:xfrm>
            <a:off x="3844925" y="3894138"/>
            <a:ext cx="439737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lnSpc>
                <a:spcPct val="130000"/>
              </a:lnSpc>
              <a:spcBef>
                <a:spcPct val="0"/>
              </a:spcBef>
              <a:buClrTx/>
              <a:buSzTx/>
              <a:buFontTx/>
              <a:buNone/>
            </a:pPr>
            <a:r>
              <a:rPr lang="en-US" altLang="zh-TW" sz="2000" b="1">
                <a:ea typeface="新細明體" panose="02020500000000000000" pitchFamily="18" charset="-120"/>
              </a:rPr>
              <a:t>SELECT gender, education, 	count(*) AS ppl</a:t>
            </a:r>
          </a:p>
          <a:p>
            <a:pPr eaLnBrk="1" hangingPunct="1">
              <a:lnSpc>
                <a:spcPct val="130000"/>
              </a:lnSpc>
              <a:spcBef>
                <a:spcPct val="0"/>
              </a:spcBef>
              <a:buClrTx/>
              <a:buSzTx/>
              <a:buFontTx/>
              <a:buNone/>
            </a:pPr>
            <a:r>
              <a:rPr lang="en-US" altLang="zh-TW" sz="2000" b="1">
                <a:ea typeface="新細明體" panose="02020500000000000000" pitchFamily="18" charset="-120"/>
              </a:rPr>
              <a:t>FROM member</a:t>
            </a:r>
          </a:p>
          <a:p>
            <a:pPr eaLnBrk="1" hangingPunct="1">
              <a:lnSpc>
                <a:spcPct val="130000"/>
              </a:lnSpc>
              <a:spcBef>
                <a:spcPct val="0"/>
              </a:spcBef>
              <a:buClrTx/>
              <a:buSzTx/>
              <a:buFontTx/>
              <a:buNone/>
            </a:pPr>
            <a:r>
              <a:rPr lang="en-US" altLang="zh-TW" sz="2000" b="1">
                <a:ea typeface="新細明體" panose="02020500000000000000" pitchFamily="18" charset="-120"/>
              </a:rPr>
              <a:t>GROUP BY gender, education</a:t>
            </a:r>
          </a:p>
          <a:p>
            <a:pPr eaLnBrk="1" hangingPunct="1">
              <a:lnSpc>
                <a:spcPct val="130000"/>
              </a:lnSpc>
              <a:spcBef>
                <a:spcPct val="0"/>
              </a:spcBef>
              <a:buClrTx/>
              <a:buSzTx/>
              <a:buFontTx/>
              <a:buNone/>
            </a:pPr>
            <a:r>
              <a:rPr lang="en-US" altLang="zh-TW" sz="2000" b="1">
                <a:ea typeface="新細明體" panose="02020500000000000000" pitchFamily="18" charset="-120"/>
              </a:rPr>
              <a:t>ORDER BY count(*) DESC;</a:t>
            </a:r>
            <a:endParaRPr lang="zh-TW" altLang="en-US" sz="2000" b="1">
              <a:ea typeface="新細明體" panose="02020500000000000000" pitchFamily="18" charset="-120"/>
            </a:endParaRPr>
          </a:p>
        </p:txBody>
      </p:sp>
      <p:pic>
        <p:nvPicPr>
          <p:cNvPr id="109575" name="Picture 7" descr="Image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76675"/>
            <a:ext cx="36957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800784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9575"/>
                                        </p:tgtEl>
                                        <p:attrNameLst>
                                          <p:attrName>style.visibility</p:attrName>
                                        </p:attrNameLst>
                                      </p:cBhvr>
                                      <p:to>
                                        <p:strVal val="visible"/>
                                      </p:to>
                                    </p:set>
                                    <p:animEffect transition="in" filter="slide(fromBottom)">
                                      <p:cBhvr>
                                        <p:cTn id="7" dur="500"/>
                                        <p:tgtEl>
                                          <p:spTgt spid="109575"/>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9573"/>
                                        </p:tgtEl>
                                        <p:attrNameLst>
                                          <p:attrName>style.visibility</p:attrName>
                                        </p:attrNameLst>
                                      </p:cBhvr>
                                      <p:to>
                                        <p:strVal val="visible"/>
                                      </p:to>
                                    </p:set>
                                    <p:animEffect transition="in" filter="slide(fromBottom)">
                                      <p:cBhvr>
                                        <p:cTn id="10" dur="500"/>
                                        <p:tgtEl>
                                          <p:spTgt spid="109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defRPr/>
            </a:pPr>
            <a:fld id="{BB5EC78D-E6FF-421E-B3F4-4736B54C8F25}" type="slidenum">
              <a:rPr lang="zh-TW" altLang="en-US"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rPr>
              <a:pPr algn="r" eaLnBrk="1" hangingPunct="1">
                <a:defRPr/>
              </a:pPr>
              <a:t>47</a:t>
            </a:fld>
            <a:endParaRPr lang="en-US" altLang="zh-TW"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endParaRPr>
          </a:p>
        </p:txBody>
      </p:sp>
      <p:pic>
        <p:nvPicPr>
          <p:cNvPr id="82947" name="Picture 3" descr="Image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542213"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3"/>
          <p:cNvSpPr txBox="1">
            <a:spLocks noChangeArrowheads="1"/>
          </p:cNvSpPr>
          <p:nvPr/>
        </p:nvSpPr>
        <p:spPr bwMode="auto">
          <a:xfrm>
            <a:off x="7577138" y="258763"/>
            <a:ext cx="10048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zh-TW" altLang="en-US" sz="2400" b="1">
                <a:solidFill>
                  <a:srgbClr val="990000"/>
                </a:solidFill>
                <a:latin typeface="Arial" panose="020B0604020202020204" pitchFamily="34" charset="0"/>
                <a:ea typeface="新細明體" panose="02020500000000000000" pitchFamily="18" charset="-120"/>
              </a:rPr>
              <a:t>原始表格</a:t>
            </a:r>
          </a:p>
        </p:txBody>
      </p:sp>
      <p:sp>
        <p:nvSpPr>
          <p:cNvPr id="115717" name="Rectangle 5"/>
          <p:cNvSpPr>
            <a:spLocks noChangeArrowheads="1"/>
          </p:cNvSpPr>
          <p:nvPr/>
        </p:nvSpPr>
        <p:spPr bwMode="auto">
          <a:xfrm>
            <a:off x="5008563" y="3835400"/>
            <a:ext cx="4135437"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lnSpc>
                <a:spcPct val="130000"/>
              </a:lnSpc>
              <a:spcBef>
                <a:spcPct val="0"/>
              </a:spcBef>
              <a:buClrTx/>
              <a:buSzTx/>
              <a:buFontTx/>
              <a:buNone/>
            </a:pPr>
            <a:r>
              <a:rPr lang="en-US" altLang="zh-TW" sz="2000" b="1">
                <a:ea typeface="新細明體" panose="02020500000000000000" pitchFamily="18" charset="-120"/>
              </a:rPr>
              <a:t>SELECT gender, education, 	count(*) AS ppl,</a:t>
            </a:r>
          </a:p>
          <a:p>
            <a:pPr eaLnBrk="1" hangingPunct="1">
              <a:lnSpc>
                <a:spcPct val="130000"/>
              </a:lnSpc>
              <a:spcBef>
                <a:spcPct val="0"/>
              </a:spcBef>
              <a:buClrTx/>
              <a:buSzTx/>
              <a:buFontTx/>
              <a:buNone/>
            </a:pPr>
            <a:r>
              <a:rPr lang="en-US" altLang="zh-TW" sz="2000" b="1">
                <a:ea typeface="新細明體" panose="02020500000000000000" pitchFamily="18" charset="-120"/>
              </a:rPr>
              <a:t>	max(age)</a:t>
            </a:r>
          </a:p>
          <a:p>
            <a:pPr eaLnBrk="1" hangingPunct="1">
              <a:lnSpc>
                <a:spcPct val="130000"/>
              </a:lnSpc>
              <a:spcBef>
                <a:spcPct val="0"/>
              </a:spcBef>
              <a:buClrTx/>
              <a:buSzTx/>
              <a:buFontTx/>
              <a:buNone/>
            </a:pPr>
            <a:r>
              <a:rPr lang="en-US" altLang="zh-TW" sz="2000" b="1">
                <a:ea typeface="新細明體" panose="02020500000000000000" pitchFamily="18" charset="-120"/>
              </a:rPr>
              <a:t>FROM member</a:t>
            </a:r>
          </a:p>
          <a:p>
            <a:pPr eaLnBrk="1" hangingPunct="1">
              <a:lnSpc>
                <a:spcPct val="130000"/>
              </a:lnSpc>
              <a:spcBef>
                <a:spcPct val="0"/>
              </a:spcBef>
              <a:buClrTx/>
              <a:buSzTx/>
              <a:buFontTx/>
              <a:buNone/>
            </a:pPr>
            <a:r>
              <a:rPr lang="en-US" altLang="zh-TW" sz="2000" b="1">
                <a:ea typeface="新細明體" panose="02020500000000000000" pitchFamily="18" charset="-120"/>
              </a:rPr>
              <a:t>GROUP BY gender, education;</a:t>
            </a:r>
          </a:p>
        </p:txBody>
      </p:sp>
      <p:pic>
        <p:nvPicPr>
          <p:cNvPr id="115719" name="Picture 7" descr="Image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05250"/>
            <a:ext cx="4897438"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20" name="Text Box 3"/>
          <p:cNvSpPr txBox="1">
            <a:spLocks noChangeArrowheads="1"/>
          </p:cNvSpPr>
          <p:nvPr/>
        </p:nvSpPr>
        <p:spPr bwMode="auto">
          <a:xfrm>
            <a:off x="5175250" y="5991225"/>
            <a:ext cx="277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spcBef>
                <a:spcPct val="0"/>
              </a:spcBef>
              <a:buClrTx/>
              <a:buSzTx/>
              <a:buFontTx/>
              <a:buNone/>
            </a:pPr>
            <a:r>
              <a:rPr lang="zh-TW" altLang="en-US" sz="2400" b="1">
                <a:solidFill>
                  <a:srgbClr val="990000"/>
                </a:solidFill>
                <a:latin typeface="Arial" panose="020B0604020202020204" pitchFamily="34" charset="0"/>
                <a:ea typeface="新細明體" panose="02020500000000000000" pitchFamily="18" charset="-120"/>
              </a:rPr>
              <a:t>使用不同的函數</a:t>
            </a:r>
          </a:p>
        </p:txBody>
      </p:sp>
    </p:spTree>
    <p:extLst>
      <p:ext uri="{BB962C8B-B14F-4D97-AF65-F5344CB8AC3E}">
        <p14:creationId xmlns:p14="http://schemas.microsoft.com/office/powerpoint/2010/main" val="274794265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5719"/>
                                        </p:tgtEl>
                                        <p:attrNameLst>
                                          <p:attrName>style.visibility</p:attrName>
                                        </p:attrNameLst>
                                      </p:cBhvr>
                                      <p:to>
                                        <p:strVal val="visible"/>
                                      </p:to>
                                    </p:set>
                                    <p:animEffect transition="in" filter="slide(fromBottom)">
                                      <p:cBhvr>
                                        <p:cTn id="7" dur="500"/>
                                        <p:tgtEl>
                                          <p:spTgt spid="11571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15717"/>
                                        </p:tgtEl>
                                        <p:attrNameLst>
                                          <p:attrName>style.visibility</p:attrName>
                                        </p:attrNameLst>
                                      </p:cBhvr>
                                      <p:to>
                                        <p:strVal val="visible"/>
                                      </p:to>
                                    </p:set>
                                    <p:animEffect transition="in" filter="slide(fromBottom)">
                                      <p:cBhvr>
                                        <p:cTn id="10" dur="500"/>
                                        <p:tgtEl>
                                          <p:spTgt spid="115717"/>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15720"/>
                                        </p:tgtEl>
                                        <p:attrNameLst>
                                          <p:attrName>style.visibility</p:attrName>
                                        </p:attrNameLst>
                                      </p:cBhvr>
                                      <p:to>
                                        <p:strVal val="visible"/>
                                      </p:to>
                                    </p:set>
                                    <p:animEffect transition="in" filter="slide(fromBottom)">
                                      <p:cBhvr>
                                        <p:cTn id="13" dur="500"/>
                                        <p:tgtEl>
                                          <p:spTgt spid="115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p:bldP spid="115720"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188913" y="-86207"/>
            <a:ext cx="8458200" cy="1143000"/>
          </a:xfrm>
        </p:spPr>
        <p:txBody>
          <a:bodyPr>
            <a:noAutofit/>
          </a:bodyPr>
          <a:lstStyle/>
          <a:p>
            <a:pPr eaLnBrk="1" fontAlgn="auto" hangingPunct="1">
              <a:spcAft>
                <a:spcPts val="0"/>
              </a:spcAft>
              <a:defRPr/>
            </a:pPr>
            <a:r>
              <a:rPr lang="en-US" altLang="zh-TW" dirty="0" smtClean="0"/>
              <a:t>SELECT</a:t>
            </a:r>
            <a:r>
              <a:rPr lang="zh-TW" altLang="en-US" dirty="0" smtClean="0"/>
              <a:t> </a:t>
            </a:r>
            <a:r>
              <a:rPr lang="en-US" altLang="zh-TW" dirty="0" smtClean="0"/>
              <a:t>Example (7) </a:t>
            </a:r>
            <a:r>
              <a:rPr dirty="0" smtClean="0"/>
              <a:t>Qualifying Results by Categories Using the HAVING Clause</a:t>
            </a:r>
          </a:p>
        </p:txBody>
      </p:sp>
      <p:sp>
        <p:nvSpPr>
          <p:cNvPr id="307203" name="Rectangle 3"/>
          <p:cNvSpPr>
            <a:spLocks noGrp="1" noChangeArrowheads="1"/>
          </p:cNvSpPr>
          <p:nvPr>
            <p:ph idx="1"/>
          </p:nvPr>
        </p:nvSpPr>
        <p:spPr>
          <a:xfrm>
            <a:off x="363538" y="1242391"/>
            <a:ext cx="8359775" cy="5234609"/>
          </a:xfrm>
        </p:spPr>
        <p:txBody>
          <a:bodyPr>
            <a:normAutofit/>
          </a:bodyPr>
          <a:lstStyle/>
          <a:p>
            <a:pPr eaLnBrk="1" fontAlgn="auto" hangingPunct="1">
              <a:spcAft>
                <a:spcPts val="0"/>
              </a:spcAft>
              <a:buFont typeface="Wingdings 2"/>
              <a:buChar char=""/>
              <a:defRPr/>
            </a:pPr>
            <a:r>
              <a:rPr lang="en-US" dirty="0" smtClean="0"/>
              <a:t>For use with GROUP BY</a:t>
            </a:r>
          </a:p>
          <a:p>
            <a:pPr lvl="1" eaLnBrk="1" fontAlgn="auto" hangingPunct="1">
              <a:spcAft>
                <a:spcPts val="0"/>
              </a:spcAft>
              <a:buFont typeface="Wingdings 2"/>
              <a:buChar char=""/>
              <a:defRPr/>
            </a:pPr>
            <a:r>
              <a:rPr lang="zh-TW" altLang="en-US" dirty="0"/>
              <a:t>將</a:t>
            </a:r>
            <a:r>
              <a:rPr lang="en-US" altLang="zh-TW" dirty="0"/>
              <a:t>GROUP BY</a:t>
            </a:r>
            <a:r>
              <a:rPr lang="zh-TW" altLang="en-US" dirty="0"/>
              <a:t>後的結果再用條件過濾的意思</a:t>
            </a:r>
          </a:p>
          <a:p>
            <a:pPr lvl="1" eaLnBrk="1" fontAlgn="auto" hangingPunct="1">
              <a:spcAft>
                <a:spcPts val="0"/>
              </a:spcAft>
              <a:buFont typeface="Wingdings 2"/>
              <a:buChar char=""/>
              <a:defRPr/>
            </a:pPr>
            <a:r>
              <a:rPr lang="zh-TW" altLang="en-US" dirty="0"/>
              <a:t>語法與</a:t>
            </a:r>
            <a:r>
              <a:rPr lang="en-US" altLang="zh-TW" dirty="0"/>
              <a:t>WHERE</a:t>
            </a:r>
            <a:r>
              <a:rPr lang="zh-TW" altLang="en-US" dirty="0"/>
              <a:t>一樣</a:t>
            </a:r>
          </a:p>
          <a:p>
            <a:pPr lvl="1" eaLnBrk="1" fontAlgn="auto" hangingPunct="1">
              <a:spcAft>
                <a:spcPts val="0"/>
              </a:spcAft>
              <a:buFont typeface="Wingdings 2"/>
              <a:buChar char=""/>
              <a:defRPr/>
            </a:pPr>
            <a:endParaRPr lang="en-US" dirty="0" smtClean="0"/>
          </a:p>
          <a:p>
            <a:pPr lvl="1" eaLnBrk="1" fontAlgn="auto" hangingPunct="1">
              <a:spcAft>
                <a:spcPts val="0"/>
              </a:spcAft>
              <a:buFont typeface="Wingdings 2"/>
              <a:buChar char=""/>
              <a:defRPr/>
            </a:pPr>
            <a:endParaRPr lang="en-US" sz="24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000" dirty="0" smtClean="0"/>
          </a:p>
          <a:p>
            <a:pPr lvl="1" eaLnBrk="1" fontAlgn="auto" hangingPunct="1">
              <a:spcAft>
                <a:spcPts val="0"/>
              </a:spcAft>
              <a:buFont typeface="Wingdings 2"/>
              <a:buChar char=""/>
              <a:defRPr/>
            </a:pPr>
            <a:endParaRPr lang="en-US" sz="2400" dirty="0" smtClean="0"/>
          </a:p>
        </p:txBody>
      </p:sp>
      <p:pic>
        <p:nvPicPr>
          <p:cNvPr id="52229"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538" y="2882418"/>
            <a:ext cx="82169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15817" y="5276671"/>
            <a:ext cx="6033052" cy="1200329"/>
          </a:xfrm>
          <a:prstGeom prst="rect">
            <a:avLst/>
          </a:prstGeom>
        </p:spPr>
        <p:txBody>
          <a:bodyPr wrap="square">
            <a:spAutoFit/>
          </a:bodyPr>
          <a:lstStyle/>
          <a:p>
            <a:pPr indent="0" eaLnBrk="1" fontAlgn="auto" hangingPunct="1">
              <a:spcAft>
                <a:spcPts val="0"/>
              </a:spcAft>
              <a:buFont typeface="Wingdings" pitchFamily="2" charset="2"/>
              <a:buNone/>
              <a:defRPr/>
            </a:pPr>
            <a:r>
              <a:rPr lang="en-US" altLang="zh-TW" dirty="0"/>
              <a:t>Like a WHERE clause, but it operates on groups (categories), not on individual rows. </a:t>
            </a:r>
            <a:endParaRPr lang="en-US" altLang="zh-TW" dirty="0" smtClean="0"/>
          </a:p>
          <a:p>
            <a:pPr indent="0" eaLnBrk="1" fontAlgn="auto" hangingPunct="1">
              <a:spcAft>
                <a:spcPts val="0"/>
              </a:spcAft>
              <a:buFont typeface="Wingdings" pitchFamily="2" charset="2"/>
              <a:buNone/>
              <a:defRPr/>
            </a:pPr>
            <a:r>
              <a:rPr lang="en-US" altLang="zh-TW" dirty="0" smtClean="0"/>
              <a:t>Here</a:t>
            </a:r>
            <a:r>
              <a:rPr lang="en-US" altLang="zh-TW" dirty="0"/>
              <a:t>, only those groups with total numbers greater than 1 will be included in final result.</a:t>
            </a:r>
          </a:p>
        </p:txBody>
      </p:sp>
    </p:spTree>
  </p:cSld>
  <p:clrMapOvr>
    <a:masterClrMapping/>
  </p:clrMapOvr>
  <p:transition>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406400" y="420688"/>
            <a:ext cx="8458200" cy="1143000"/>
          </a:xfrm>
        </p:spPr>
        <p:txBody>
          <a:bodyPr>
            <a:noAutofit/>
          </a:bodyPr>
          <a:lstStyle/>
          <a:p>
            <a:pPr eaLnBrk="1" fontAlgn="auto" hangingPunct="1">
              <a:spcAft>
                <a:spcPts val="0"/>
              </a:spcAft>
              <a:defRPr/>
            </a:pPr>
            <a:r>
              <a:rPr sz="3600" dirty="0" smtClean="0"/>
              <a:t>A Query with both WHERE and HAVING</a:t>
            </a:r>
          </a:p>
        </p:txBody>
      </p:sp>
      <p:sp>
        <p:nvSpPr>
          <p:cNvPr id="307203" name="Rectangle 3"/>
          <p:cNvSpPr>
            <a:spLocks noGrp="1" noChangeArrowheads="1"/>
          </p:cNvSpPr>
          <p:nvPr>
            <p:ph idx="1"/>
          </p:nvPr>
        </p:nvSpPr>
        <p:spPr>
          <a:xfrm>
            <a:off x="363538" y="1676400"/>
            <a:ext cx="8359775" cy="4800600"/>
          </a:xfrm>
        </p:spPr>
        <p:txBody>
          <a:bodyPr>
            <a:normAutofit/>
          </a:bodyPr>
          <a:lstStyle/>
          <a:p>
            <a:pPr lvl="1" eaLnBrk="1" fontAlgn="auto" hangingPunct="1">
              <a:spcAft>
                <a:spcPts val="0"/>
              </a:spcAft>
              <a:buFont typeface="Wingdings 2"/>
              <a:buChar char=""/>
              <a:defRPr/>
            </a:pPr>
            <a:endParaRPr lang="en-US" sz="24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2"/>
              <a:buChar char=""/>
              <a:defRPr/>
            </a:pPr>
            <a:endParaRPr lang="en-US" sz="2400" dirty="0" smtClean="0"/>
          </a:p>
          <a:p>
            <a:pPr lvl="1" eaLnBrk="1" fontAlgn="auto" hangingPunct="1">
              <a:spcAft>
                <a:spcPts val="0"/>
              </a:spcAft>
              <a:buFont typeface="Wingdings 2"/>
              <a:buChar char=""/>
              <a:defRPr/>
            </a:pPr>
            <a:endParaRPr lang="en-US" sz="2400" dirty="0"/>
          </a:p>
          <a:p>
            <a:pPr lvl="1" eaLnBrk="1" fontAlgn="auto" hangingPunct="1">
              <a:spcAft>
                <a:spcPts val="0"/>
              </a:spcAft>
              <a:buFont typeface="Wingdings 2"/>
              <a:buChar char=""/>
              <a:defRPr/>
            </a:pPr>
            <a:endParaRPr lang="en-US" sz="2400" dirty="0" smtClean="0"/>
          </a:p>
        </p:txBody>
      </p:sp>
      <p:pic>
        <p:nvPicPr>
          <p:cNvPr id="2" name="Picture 1"/>
          <p:cNvPicPr>
            <a:picLocks noChangeAspect="1"/>
          </p:cNvPicPr>
          <p:nvPr/>
        </p:nvPicPr>
        <p:blipFill>
          <a:blip r:embed="rId3"/>
          <a:stretch>
            <a:fillRect/>
          </a:stretch>
        </p:blipFill>
        <p:spPr>
          <a:xfrm>
            <a:off x="681137" y="1676400"/>
            <a:ext cx="8183463" cy="2495551"/>
          </a:xfrm>
          <a:prstGeom prst="rect">
            <a:avLst/>
          </a:prstGeom>
        </p:spPr>
      </p:pic>
      <p:pic>
        <p:nvPicPr>
          <p:cNvPr id="3" name="Picture 2"/>
          <p:cNvPicPr>
            <a:picLocks noChangeAspect="1"/>
          </p:cNvPicPr>
          <p:nvPr/>
        </p:nvPicPr>
        <p:blipFill>
          <a:blip r:embed="rId4"/>
          <a:stretch>
            <a:fillRect/>
          </a:stretch>
        </p:blipFill>
        <p:spPr>
          <a:xfrm>
            <a:off x="99016" y="4546649"/>
            <a:ext cx="4951449" cy="1425292"/>
          </a:xfrm>
          <a:prstGeom prst="rect">
            <a:avLst/>
          </a:prstGeom>
        </p:spPr>
      </p:pic>
      <p:pic>
        <p:nvPicPr>
          <p:cNvPr id="4" name="Picture 3"/>
          <p:cNvPicPr>
            <a:picLocks noChangeAspect="1"/>
          </p:cNvPicPr>
          <p:nvPr/>
        </p:nvPicPr>
        <p:blipFill>
          <a:blip r:embed="rId5"/>
          <a:stretch>
            <a:fillRect/>
          </a:stretch>
        </p:blipFill>
        <p:spPr>
          <a:xfrm>
            <a:off x="5634075" y="4697880"/>
            <a:ext cx="3241158" cy="1122830"/>
          </a:xfrm>
          <a:prstGeom prst="rect">
            <a:avLst/>
          </a:prstGeom>
        </p:spPr>
      </p:pic>
      <p:sp>
        <p:nvSpPr>
          <p:cNvPr id="5" name="Right Arrow 4"/>
          <p:cNvSpPr/>
          <p:nvPr/>
        </p:nvSpPr>
        <p:spPr>
          <a:xfrm>
            <a:off x="5135526" y="5071730"/>
            <a:ext cx="487916" cy="404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9771273"/>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57200" y="691661"/>
            <a:ext cx="8686800" cy="838200"/>
          </a:xfrm>
        </p:spPr>
        <p:txBody>
          <a:bodyPr>
            <a:normAutofit fontScale="90000"/>
          </a:bodyPr>
          <a:lstStyle/>
          <a:p>
            <a:pPr eaLnBrk="1" fontAlgn="auto" hangingPunct="1">
              <a:spcAft>
                <a:spcPts val="0"/>
              </a:spcAft>
              <a:defRPr/>
            </a:pPr>
            <a:r>
              <a:rPr dirty="0" smtClean="0"/>
              <a:t>Benefits of a Standardized Relational Language</a:t>
            </a:r>
          </a:p>
        </p:txBody>
      </p:sp>
      <p:sp>
        <p:nvSpPr>
          <p:cNvPr id="15363" name="Rectangle 3"/>
          <p:cNvSpPr>
            <a:spLocks noGrp="1" noChangeArrowheads="1"/>
          </p:cNvSpPr>
          <p:nvPr>
            <p:ph idx="1"/>
          </p:nvPr>
        </p:nvSpPr>
        <p:spPr>
          <a:xfrm>
            <a:off x="457200" y="1785938"/>
            <a:ext cx="8686800" cy="3962400"/>
          </a:xfrm>
        </p:spPr>
        <p:txBody>
          <a:bodyPr/>
          <a:lstStyle/>
          <a:p>
            <a:pPr eaLnBrk="1" hangingPunct="1"/>
            <a:r>
              <a:rPr lang="en-US" altLang="en-US" dirty="0" smtClean="0"/>
              <a:t>Reduced training costs</a:t>
            </a:r>
            <a:r>
              <a:rPr lang="zh-TW" altLang="en-US" dirty="0"/>
              <a:t>降低學習成本</a:t>
            </a:r>
            <a:endParaRPr lang="en-US" altLang="en-US" dirty="0" smtClean="0"/>
          </a:p>
          <a:p>
            <a:pPr eaLnBrk="1" hangingPunct="1"/>
            <a:r>
              <a:rPr lang="en-US" altLang="en-US" dirty="0" smtClean="0"/>
              <a:t>Productivity</a:t>
            </a:r>
            <a:r>
              <a:rPr lang="zh-TW" altLang="en-US" dirty="0"/>
              <a:t>提高</a:t>
            </a:r>
            <a:r>
              <a:rPr lang="zh-TW" altLang="en-US" dirty="0" smtClean="0"/>
              <a:t>生產力</a:t>
            </a:r>
            <a:endParaRPr lang="en-US" altLang="en-US" dirty="0" smtClean="0"/>
          </a:p>
          <a:p>
            <a:pPr eaLnBrk="1" hangingPunct="1"/>
            <a:r>
              <a:rPr lang="en-US" altLang="en-US" dirty="0" smtClean="0"/>
              <a:t>Application portability</a:t>
            </a:r>
            <a:r>
              <a:rPr lang="zh-TW" altLang="en-US" dirty="0"/>
              <a:t>應用程式可攜性</a:t>
            </a:r>
            <a:endParaRPr lang="en-US" altLang="en-US" dirty="0" smtClean="0"/>
          </a:p>
          <a:p>
            <a:pPr eaLnBrk="1" hangingPunct="1"/>
            <a:r>
              <a:rPr lang="en-US" altLang="en-US" dirty="0" smtClean="0"/>
              <a:t>Application longevity</a:t>
            </a:r>
            <a:r>
              <a:rPr lang="zh-TW" altLang="en-US" dirty="0"/>
              <a:t>應用程式長久性</a:t>
            </a:r>
            <a:endParaRPr lang="en-US" altLang="en-US" dirty="0" smtClean="0"/>
          </a:p>
          <a:p>
            <a:pPr eaLnBrk="1" hangingPunct="1"/>
            <a:r>
              <a:rPr lang="en-US" altLang="en-US" dirty="0" smtClean="0"/>
              <a:t>Reduced dependence on a single vendor</a:t>
            </a:r>
            <a:r>
              <a:rPr lang="zh-TW" altLang="en-US" dirty="0"/>
              <a:t>減少依賴單一廠商</a:t>
            </a:r>
            <a:endParaRPr lang="en-US" altLang="en-US" dirty="0" smtClean="0"/>
          </a:p>
          <a:p>
            <a:pPr eaLnBrk="1" hangingPunct="1"/>
            <a:r>
              <a:rPr lang="en-US" altLang="en-US" dirty="0" smtClean="0"/>
              <a:t>Cross-system communication</a:t>
            </a:r>
            <a:r>
              <a:rPr lang="zh-TW" altLang="en-US" dirty="0"/>
              <a:t>有助跨系統溝通</a:t>
            </a:r>
            <a:endParaRPr lang="en-US" altLang="en-US" sz="3600" dirty="0" smtClean="0"/>
          </a:p>
        </p:txBody>
      </p:sp>
    </p:spTree>
  </p:cSld>
  <p:clrMapOvr>
    <a:masterClrMapping/>
  </p:clrMapOvr>
  <p:transition>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defRPr/>
            </a:pPr>
            <a:fld id="{F11D6C0E-B11F-455C-8960-86DA1CDE2A06}" type="slidenum">
              <a:rPr lang="zh-TW" altLang="en-US"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rPr>
              <a:pPr algn="r" eaLnBrk="1" hangingPunct="1">
                <a:defRPr/>
              </a:pPr>
              <a:t>50</a:t>
            </a:fld>
            <a:endParaRPr lang="en-US" altLang="zh-TW"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endParaRPr>
          </a:p>
        </p:txBody>
      </p:sp>
      <p:sp>
        <p:nvSpPr>
          <p:cNvPr id="111621" name="Rectangle 5"/>
          <p:cNvSpPr>
            <a:spLocks noChangeArrowheads="1"/>
          </p:cNvSpPr>
          <p:nvPr/>
        </p:nvSpPr>
        <p:spPr bwMode="auto">
          <a:xfrm>
            <a:off x="3844925" y="3473450"/>
            <a:ext cx="439737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lnSpc>
                <a:spcPct val="130000"/>
              </a:lnSpc>
              <a:spcBef>
                <a:spcPct val="0"/>
              </a:spcBef>
              <a:buClrTx/>
              <a:buSzTx/>
              <a:buFontTx/>
              <a:buNone/>
            </a:pPr>
            <a:r>
              <a:rPr lang="en-US" altLang="zh-TW" sz="2000" b="1">
                <a:ea typeface="新細明體" panose="02020500000000000000" pitchFamily="18" charset="-120"/>
              </a:rPr>
              <a:t>SELECT gender, education, 	count(*) AS ppl</a:t>
            </a:r>
          </a:p>
          <a:p>
            <a:pPr eaLnBrk="1" hangingPunct="1">
              <a:lnSpc>
                <a:spcPct val="130000"/>
              </a:lnSpc>
              <a:spcBef>
                <a:spcPct val="0"/>
              </a:spcBef>
              <a:buClrTx/>
              <a:buSzTx/>
              <a:buFontTx/>
              <a:buNone/>
            </a:pPr>
            <a:r>
              <a:rPr lang="en-US" altLang="zh-TW" sz="2000" b="1">
                <a:ea typeface="新細明體" panose="02020500000000000000" pitchFamily="18" charset="-120"/>
              </a:rPr>
              <a:t>FROM member</a:t>
            </a:r>
          </a:p>
          <a:p>
            <a:pPr eaLnBrk="1" hangingPunct="1">
              <a:lnSpc>
                <a:spcPct val="130000"/>
              </a:lnSpc>
              <a:spcBef>
                <a:spcPct val="0"/>
              </a:spcBef>
              <a:buClrTx/>
              <a:buSzTx/>
              <a:buFontTx/>
              <a:buNone/>
            </a:pPr>
            <a:r>
              <a:rPr lang="en-US" altLang="zh-TW" sz="2000" b="1">
                <a:ea typeface="新細明體" panose="02020500000000000000" pitchFamily="18" charset="-120"/>
              </a:rPr>
              <a:t>GROUP BY gender, education</a:t>
            </a:r>
          </a:p>
          <a:p>
            <a:pPr eaLnBrk="1" hangingPunct="1">
              <a:lnSpc>
                <a:spcPct val="130000"/>
              </a:lnSpc>
              <a:spcBef>
                <a:spcPct val="0"/>
              </a:spcBef>
              <a:buClrTx/>
              <a:buSzTx/>
              <a:buFontTx/>
              <a:buNone/>
            </a:pPr>
            <a:r>
              <a:rPr lang="en-US" altLang="zh-TW" sz="2000" b="1">
                <a:ea typeface="新細明體" panose="02020500000000000000" pitchFamily="18" charset="-120"/>
              </a:rPr>
              <a:t>HAVING education='</a:t>
            </a:r>
            <a:r>
              <a:rPr lang="zh-TW" altLang="en-US" sz="2000" b="1">
                <a:ea typeface="新細明體" panose="02020500000000000000" pitchFamily="18" charset="-120"/>
              </a:rPr>
              <a:t>大學</a:t>
            </a:r>
            <a:r>
              <a:rPr lang="en-US" altLang="zh-TW" sz="2000" b="1">
                <a:ea typeface="新細明體" panose="02020500000000000000" pitchFamily="18" charset="-120"/>
              </a:rPr>
              <a:t>';</a:t>
            </a:r>
          </a:p>
          <a:p>
            <a:pPr eaLnBrk="1" hangingPunct="1">
              <a:lnSpc>
                <a:spcPct val="130000"/>
              </a:lnSpc>
              <a:spcBef>
                <a:spcPct val="0"/>
              </a:spcBef>
              <a:buClrTx/>
              <a:buSzTx/>
              <a:buFontTx/>
              <a:buNone/>
            </a:pPr>
            <a:endParaRPr lang="zh-TW" altLang="en-US" sz="2000" b="1">
              <a:ea typeface="新細明體" panose="02020500000000000000" pitchFamily="18" charset="-120"/>
            </a:endParaRPr>
          </a:p>
          <a:p>
            <a:pPr eaLnBrk="1" hangingPunct="1">
              <a:lnSpc>
                <a:spcPct val="130000"/>
              </a:lnSpc>
              <a:spcBef>
                <a:spcPct val="0"/>
              </a:spcBef>
              <a:buClrTx/>
              <a:buSzTx/>
              <a:buFontTx/>
              <a:buNone/>
            </a:pPr>
            <a:endParaRPr lang="en-US" altLang="zh-TW" sz="2000" b="1">
              <a:ea typeface="新細明體" panose="02020500000000000000" pitchFamily="18" charset="-120"/>
            </a:endParaRPr>
          </a:p>
        </p:txBody>
      </p:sp>
      <p:pic>
        <p:nvPicPr>
          <p:cNvPr id="111623" name="Picture 7" descr="Image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25838"/>
            <a:ext cx="3717925"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24" name="Picture 8" descr="Image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8350"/>
            <a:ext cx="36957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5" name="Rectangle 9"/>
          <p:cNvSpPr>
            <a:spLocks noChangeArrowheads="1"/>
          </p:cNvSpPr>
          <p:nvPr/>
        </p:nvSpPr>
        <p:spPr bwMode="auto">
          <a:xfrm>
            <a:off x="3838575" y="795338"/>
            <a:ext cx="439737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lnSpc>
                <a:spcPct val="130000"/>
              </a:lnSpc>
              <a:spcBef>
                <a:spcPct val="0"/>
              </a:spcBef>
              <a:buClrTx/>
              <a:buSzTx/>
              <a:buFontTx/>
              <a:buNone/>
            </a:pPr>
            <a:r>
              <a:rPr lang="en-US" altLang="zh-TW" sz="2000" b="1">
                <a:ea typeface="新細明體" panose="02020500000000000000" pitchFamily="18" charset="-120"/>
              </a:rPr>
              <a:t>SELECT gender, education, 	count(*) AS ppl</a:t>
            </a:r>
          </a:p>
          <a:p>
            <a:pPr eaLnBrk="1" hangingPunct="1">
              <a:lnSpc>
                <a:spcPct val="130000"/>
              </a:lnSpc>
              <a:spcBef>
                <a:spcPct val="0"/>
              </a:spcBef>
              <a:buClrTx/>
              <a:buSzTx/>
              <a:buFontTx/>
              <a:buNone/>
            </a:pPr>
            <a:r>
              <a:rPr lang="en-US" altLang="zh-TW" sz="2000" b="1">
                <a:ea typeface="新細明體" panose="02020500000000000000" pitchFamily="18" charset="-120"/>
              </a:rPr>
              <a:t>FROM member</a:t>
            </a:r>
          </a:p>
          <a:p>
            <a:pPr eaLnBrk="1" hangingPunct="1">
              <a:lnSpc>
                <a:spcPct val="130000"/>
              </a:lnSpc>
              <a:spcBef>
                <a:spcPct val="0"/>
              </a:spcBef>
              <a:buClrTx/>
              <a:buSzTx/>
              <a:buFontTx/>
              <a:buNone/>
            </a:pPr>
            <a:r>
              <a:rPr lang="en-US" altLang="zh-TW" sz="2000" b="1">
                <a:ea typeface="新細明體" panose="02020500000000000000" pitchFamily="18" charset="-120"/>
              </a:rPr>
              <a:t>GROUP BY gender, education;</a:t>
            </a:r>
          </a:p>
          <a:p>
            <a:pPr eaLnBrk="1" hangingPunct="1">
              <a:lnSpc>
                <a:spcPct val="130000"/>
              </a:lnSpc>
              <a:spcBef>
                <a:spcPct val="0"/>
              </a:spcBef>
              <a:buClrTx/>
              <a:buSzTx/>
              <a:buFontTx/>
              <a:buNone/>
            </a:pPr>
            <a:endParaRPr lang="zh-TW" altLang="en-US" sz="2000" b="1">
              <a:ea typeface="新細明體" panose="02020500000000000000" pitchFamily="18" charset="-120"/>
            </a:endParaRPr>
          </a:p>
        </p:txBody>
      </p:sp>
      <p:sp>
        <p:nvSpPr>
          <p:cNvPr id="111626" name="Rectangle 10"/>
          <p:cNvSpPr>
            <a:spLocks noChangeArrowheads="1"/>
          </p:cNvSpPr>
          <p:nvPr/>
        </p:nvSpPr>
        <p:spPr bwMode="auto">
          <a:xfrm>
            <a:off x="1363663" y="1554163"/>
            <a:ext cx="1263650" cy="334962"/>
          </a:xfrm>
          <a:prstGeom prst="rect">
            <a:avLst/>
          </a:prstGeom>
          <a:noFill/>
          <a:ln w="285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zh-TW" altLang="en-US" sz="1800">
              <a:solidFill>
                <a:schemeClr val="tx1"/>
              </a:solidFill>
              <a:ea typeface="新細明體" panose="02020500000000000000" pitchFamily="18" charset="-120"/>
            </a:endParaRPr>
          </a:p>
        </p:txBody>
      </p:sp>
      <p:sp>
        <p:nvSpPr>
          <p:cNvPr id="111627" name="Rectangle 11"/>
          <p:cNvSpPr>
            <a:spLocks noChangeArrowheads="1"/>
          </p:cNvSpPr>
          <p:nvPr/>
        </p:nvSpPr>
        <p:spPr bwMode="auto">
          <a:xfrm>
            <a:off x="1355725" y="2519363"/>
            <a:ext cx="1263650" cy="334962"/>
          </a:xfrm>
          <a:prstGeom prst="rect">
            <a:avLst/>
          </a:prstGeom>
          <a:noFill/>
          <a:ln w="285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zh-TW" altLang="en-US" sz="1800">
              <a:solidFill>
                <a:schemeClr val="tx1"/>
              </a:solidFill>
              <a:ea typeface="新細明體" panose="02020500000000000000" pitchFamily="18" charset="-120"/>
            </a:endParaRPr>
          </a:p>
        </p:txBody>
      </p:sp>
      <p:sp>
        <p:nvSpPr>
          <p:cNvPr id="111628" name="Rectangle 12"/>
          <p:cNvSpPr>
            <a:spLocks noChangeArrowheads="1"/>
          </p:cNvSpPr>
          <p:nvPr/>
        </p:nvSpPr>
        <p:spPr bwMode="auto">
          <a:xfrm>
            <a:off x="2524125" y="5724525"/>
            <a:ext cx="632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b="1">
                <a:solidFill>
                  <a:srgbClr val="990000"/>
                </a:solidFill>
                <a:ea typeface="新細明體" panose="02020500000000000000" pitchFamily="18" charset="-120"/>
              </a:rPr>
              <a:t>HAVING</a:t>
            </a:r>
            <a:r>
              <a:rPr lang="zh-TW" altLang="en-US" sz="2400" b="1">
                <a:solidFill>
                  <a:srgbClr val="990000"/>
                </a:solidFill>
                <a:ea typeface="新細明體" panose="02020500000000000000" pitchFamily="18" charset="-120"/>
              </a:rPr>
              <a:t>可以想成是</a:t>
            </a:r>
            <a:r>
              <a:rPr lang="en-US" altLang="zh-TW" sz="2400" b="1">
                <a:solidFill>
                  <a:srgbClr val="990000"/>
                </a:solidFill>
                <a:ea typeface="新細明體" panose="02020500000000000000" pitchFamily="18" charset="-120"/>
              </a:rPr>
              <a:t>GROUP BY</a:t>
            </a:r>
            <a:r>
              <a:rPr lang="zh-TW" altLang="en-US" sz="2400" b="1">
                <a:solidFill>
                  <a:srgbClr val="990000"/>
                </a:solidFill>
                <a:ea typeface="新細明體" panose="02020500000000000000" pitchFamily="18" charset="-120"/>
              </a:rPr>
              <a:t>後的</a:t>
            </a:r>
            <a:r>
              <a:rPr lang="en-US" altLang="zh-TW" sz="2400" b="1">
                <a:solidFill>
                  <a:srgbClr val="990000"/>
                </a:solidFill>
                <a:ea typeface="新細明體" panose="02020500000000000000" pitchFamily="18" charset="-120"/>
              </a:rPr>
              <a:t>WHERE</a:t>
            </a:r>
            <a:endParaRPr lang="zh-TW" altLang="en-US" sz="2400" b="1">
              <a:solidFill>
                <a:srgbClr val="990000"/>
              </a:solidFill>
              <a:ea typeface="新細明體" panose="02020500000000000000" pitchFamily="18" charset="-120"/>
            </a:endParaRPr>
          </a:p>
        </p:txBody>
      </p:sp>
    </p:spTree>
    <p:extLst>
      <p:ext uri="{BB962C8B-B14F-4D97-AF65-F5344CB8AC3E}">
        <p14:creationId xmlns:p14="http://schemas.microsoft.com/office/powerpoint/2010/main" val="59259976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1624"/>
                                        </p:tgtEl>
                                        <p:attrNameLst>
                                          <p:attrName>style.visibility</p:attrName>
                                        </p:attrNameLst>
                                      </p:cBhvr>
                                      <p:to>
                                        <p:strVal val="visible"/>
                                      </p:to>
                                    </p:set>
                                    <p:animEffect transition="in" filter="blinds(horizontal)">
                                      <p:cBhvr>
                                        <p:cTn id="7" dur="500"/>
                                        <p:tgtEl>
                                          <p:spTgt spid="11162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1625"/>
                                        </p:tgtEl>
                                        <p:attrNameLst>
                                          <p:attrName>style.visibility</p:attrName>
                                        </p:attrNameLst>
                                      </p:cBhvr>
                                      <p:to>
                                        <p:strVal val="visible"/>
                                      </p:to>
                                    </p:set>
                                    <p:animEffect transition="in" filter="blinds(horizontal)">
                                      <p:cBhvr>
                                        <p:cTn id="10" dur="500"/>
                                        <p:tgtEl>
                                          <p:spTgt spid="11162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11623"/>
                                        </p:tgtEl>
                                        <p:attrNameLst>
                                          <p:attrName>style.visibility</p:attrName>
                                        </p:attrNameLst>
                                      </p:cBhvr>
                                      <p:to>
                                        <p:strVal val="visible"/>
                                      </p:to>
                                    </p:set>
                                    <p:animEffect transition="in" filter="slide(fromBottom)">
                                      <p:cBhvr>
                                        <p:cTn id="15" dur="500"/>
                                        <p:tgtEl>
                                          <p:spTgt spid="111623"/>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11621"/>
                                        </p:tgtEl>
                                        <p:attrNameLst>
                                          <p:attrName>style.visibility</p:attrName>
                                        </p:attrNameLst>
                                      </p:cBhvr>
                                      <p:to>
                                        <p:strVal val="visible"/>
                                      </p:to>
                                    </p:set>
                                    <p:animEffect transition="in" filter="slide(fromBottom)">
                                      <p:cBhvr>
                                        <p:cTn id="18" dur="500"/>
                                        <p:tgtEl>
                                          <p:spTgt spid="1116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11628"/>
                                        </p:tgtEl>
                                        <p:attrNameLst>
                                          <p:attrName>style.visibility</p:attrName>
                                        </p:attrNameLst>
                                      </p:cBhvr>
                                      <p:to>
                                        <p:strVal val="visible"/>
                                      </p:to>
                                    </p:set>
                                    <p:animEffect transition="in" filter="slide(fromBottom)">
                                      <p:cBhvr>
                                        <p:cTn id="23" dur="500"/>
                                        <p:tgtEl>
                                          <p:spTgt spid="111628"/>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11627"/>
                                        </p:tgtEl>
                                        <p:attrNameLst>
                                          <p:attrName>style.visibility</p:attrName>
                                        </p:attrNameLst>
                                      </p:cBhvr>
                                      <p:to>
                                        <p:strVal val="visible"/>
                                      </p:to>
                                    </p:set>
                                    <p:animEffect transition="in" filter="slide(fromBottom)">
                                      <p:cBhvr>
                                        <p:cTn id="26" dur="500"/>
                                        <p:tgtEl>
                                          <p:spTgt spid="111627"/>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111626"/>
                                        </p:tgtEl>
                                        <p:attrNameLst>
                                          <p:attrName>style.visibility</p:attrName>
                                        </p:attrNameLst>
                                      </p:cBhvr>
                                      <p:to>
                                        <p:strVal val="visible"/>
                                      </p:to>
                                    </p:set>
                                    <p:animEffect transition="in" filter="slide(fromBottom)">
                                      <p:cBhvr>
                                        <p:cTn id="29" dur="500"/>
                                        <p:tgtEl>
                                          <p:spTgt spid="111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p:bldP spid="111625" grpId="0"/>
      <p:bldP spid="111626" grpId="0" animBg="1"/>
      <p:bldP spid="111627" grpId="0" animBg="1"/>
      <p:bldP spid="111628"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576263" y="319088"/>
            <a:ext cx="7772400" cy="798512"/>
          </a:xfrm>
        </p:spPr>
        <p:txBody>
          <a:bodyPr/>
          <a:lstStyle/>
          <a:p>
            <a:pPr eaLnBrk="1" fontAlgn="auto" hangingPunct="1">
              <a:spcAft>
                <a:spcPts val="0"/>
              </a:spcAft>
              <a:defRPr/>
            </a:pPr>
            <a:r>
              <a:rPr smtClean="0"/>
              <a:t>Using and Defining Views</a:t>
            </a:r>
          </a:p>
        </p:txBody>
      </p:sp>
      <p:sp>
        <p:nvSpPr>
          <p:cNvPr id="53251" name="Rectangle 3"/>
          <p:cNvSpPr>
            <a:spLocks noGrp="1" noChangeArrowheads="1"/>
          </p:cNvSpPr>
          <p:nvPr>
            <p:ph idx="1"/>
          </p:nvPr>
        </p:nvSpPr>
        <p:spPr>
          <a:xfrm>
            <a:off x="0" y="1092200"/>
            <a:ext cx="9144000" cy="5178425"/>
          </a:xfrm>
        </p:spPr>
        <p:txBody>
          <a:bodyPr/>
          <a:lstStyle/>
          <a:p>
            <a:pPr eaLnBrk="1" hangingPunct="1">
              <a:spcBef>
                <a:spcPts val="0"/>
              </a:spcBef>
            </a:pPr>
            <a:r>
              <a:rPr lang="en-US" altLang="en-US" sz="2800" dirty="0" smtClean="0"/>
              <a:t>Views provide users controlled access to tables</a:t>
            </a:r>
          </a:p>
          <a:p>
            <a:pPr lvl="1" eaLnBrk="1" hangingPunct="1">
              <a:spcBef>
                <a:spcPts val="0"/>
              </a:spcBef>
            </a:pPr>
            <a:r>
              <a:rPr lang="en-US" altLang="en-US" sz="2400" dirty="0"/>
              <a:t>Ex. </a:t>
            </a:r>
            <a:r>
              <a:rPr lang="zh-TW" altLang="en-US" sz="2400" dirty="0"/>
              <a:t>只可看到某些欄位</a:t>
            </a:r>
            <a:r>
              <a:rPr lang="en-US" altLang="zh-TW" sz="2400" dirty="0"/>
              <a:t>, </a:t>
            </a:r>
            <a:r>
              <a:rPr lang="zh-TW" altLang="en-US" sz="2400" dirty="0"/>
              <a:t>或建立某些常用</a:t>
            </a:r>
            <a:r>
              <a:rPr lang="zh-TW" altLang="en-US" sz="2400" dirty="0" smtClean="0"/>
              <a:t>查詢</a:t>
            </a:r>
            <a:endParaRPr lang="en-US" altLang="en-US" sz="2400" dirty="0" smtClean="0"/>
          </a:p>
          <a:p>
            <a:pPr eaLnBrk="1" hangingPunct="1">
              <a:spcBef>
                <a:spcPts val="0"/>
              </a:spcBef>
            </a:pPr>
            <a:r>
              <a:rPr lang="en-US" altLang="en-US" sz="2800" dirty="0" smtClean="0"/>
              <a:t>Base Table–table containing the raw data</a:t>
            </a:r>
          </a:p>
          <a:p>
            <a:pPr eaLnBrk="1" hangingPunct="1">
              <a:spcBef>
                <a:spcPts val="0"/>
              </a:spcBef>
            </a:pPr>
            <a:r>
              <a:rPr lang="en-US" altLang="en-US" sz="2800" dirty="0" smtClean="0"/>
              <a:t>Dynamic View</a:t>
            </a:r>
          </a:p>
          <a:p>
            <a:pPr lvl="1" eaLnBrk="1" hangingPunct="1">
              <a:spcBef>
                <a:spcPts val="0"/>
              </a:spcBef>
            </a:pPr>
            <a:r>
              <a:rPr lang="en-US" altLang="en-US" sz="2200" dirty="0" smtClean="0"/>
              <a:t>A “virtual table” created dynamically upon request by a user </a:t>
            </a:r>
          </a:p>
          <a:p>
            <a:pPr lvl="1" eaLnBrk="1" hangingPunct="1">
              <a:spcBef>
                <a:spcPts val="0"/>
              </a:spcBef>
            </a:pPr>
            <a:r>
              <a:rPr lang="en-US" altLang="en-US" sz="2200" dirty="0" smtClean="0"/>
              <a:t>No data actually stored; instead data from base table made available to user</a:t>
            </a:r>
          </a:p>
          <a:p>
            <a:pPr lvl="1" eaLnBrk="1" hangingPunct="1">
              <a:spcBef>
                <a:spcPts val="0"/>
              </a:spcBef>
            </a:pPr>
            <a:r>
              <a:rPr lang="en-US" altLang="en-US" sz="2200" dirty="0" smtClean="0"/>
              <a:t>Based on SQL SELECT statement on base tables or other views</a:t>
            </a:r>
          </a:p>
          <a:p>
            <a:pPr eaLnBrk="1" hangingPunct="1">
              <a:spcBef>
                <a:spcPts val="0"/>
              </a:spcBef>
            </a:pPr>
            <a:r>
              <a:rPr lang="en-US" altLang="en-US" sz="2800" dirty="0" smtClean="0"/>
              <a:t>Materialized View</a:t>
            </a:r>
          </a:p>
          <a:p>
            <a:pPr lvl="1" eaLnBrk="1" hangingPunct="1">
              <a:spcBef>
                <a:spcPts val="0"/>
              </a:spcBef>
            </a:pPr>
            <a:r>
              <a:rPr lang="en-US" altLang="en-US" sz="2200" dirty="0" smtClean="0"/>
              <a:t>Copy or replication of data</a:t>
            </a:r>
          </a:p>
          <a:p>
            <a:pPr lvl="1" eaLnBrk="1" hangingPunct="1">
              <a:spcBef>
                <a:spcPts val="0"/>
              </a:spcBef>
            </a:pPr>
            <a:r>
              <a:rPr lang="en-US" altLang="en-US" sz="2200" dirty="0" smtClean="0"/>
              <a:t>Data actually stored</a:t>
            </a:r>
          </a:p>
          <a:p>
            <a:pPr lvl="1" eaLnBrk="1" hangingPunct="1">
              <a:spcBef>
                <a:spcPts val="0"/>
              </a:spcBef>
            </a:pPr>
            <a:r>
              <a:rPr lang="en-US" altLang="en-US" sz="2200" dirty="0" smtClean="0"/>
              <a:t>Must be refreshed periodically to match corresponding base tables</a:t>
            </a:r>
            <a:r>
              <a:rPr lang="zh-TW" altLang="en-US" sz="2200" dirty="0"/>
              <a:t>需資料更新以維持一致性</a:t>
            </a:r>
            <a:r>
              <a:rPr lang="en-US" altLang="zh-TW" sz="2200" dirty="0"/>
              <a:t>, </a:t>
            </a:r>
            <a:r>
              <a:rPr lang="zh-TW" altLang="en-US" sz="2200" dirty="0" smtClean="0"/>
              <a:t>故</a:t>
            </a:r>
            <a:r>
              <a:rPr lang="zh-TW" altLang="en-US" sz="2200" dirty="0"/>
              <a:t>較</a:t>
            </a:r>
            <a:r>
              <a:rPr lang="zh-TW" altLang="en-US" sz="2200" dirty="0" smtClean="0"/>
              <a:t>少用</a:t>
            </a:r>
            <a:endParaRPr lang="zh-TW" altLang="en-US" sz="2200" dirty="0"/>
          </a:p>
        </p:txBody>
      </p:sp>
    </p:spTree>
  </p:cSld>
  <p:clrMapOvr>
    <a:masterClrMapping/>
  </p:clrMapOvr>
  <p:transition>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688975" y="230705"/>
            <a:ext cx="7772400" cy="1143000"/>
          </a:xfrm>
        </p:spPr>
        <p:txBody>
          <a:bodyPr/>
          <a:lstStyle/>
          <a:p>
            <a:pPr eaLnBrk="1" fontAlgn="auto" hangingPunct="1">
              <a:spcAft>
                <a:spcPts val="0"/>
              </a:spcAft>
              <a:defRPr/>
            </a:pPr>
            <a:r>
              <a:rPr dirty="0" smtClean="0"/>
              <a:t>Sample CREATE VIEW</a:t>
            </a:r>
          </a:p>
        </p:txBody>
      </p:sp>
      <p:sp>
        <p:nvSpPr>
          <p:cNvPr id="46084" name="Text Box 4"/>
          <p:cNvSpPr txBox="1">
            <a:spLocks noChangeArrowheads="1"/>
          </p:cNvSpPr>
          <p:nvPr/>
        </p:nvSpPr>
        <p:spPr bwMode="auto">
          <a:xfrm>
            <a:off x="109330" y="3911009"/>
            <a:ext cx="9034670" cy="1938992"/>
          </a:xfrm>
          <a:prstGeom prst="rect">
            <a:avLst/>
          </a:prstGeom>
          <a:noFill/>
          <a:ln w="25400">
            <a:noFill/>
            <a:miter lim="800000"/>
            <a:headEnd/>
            <a:tailEnd/>
          </a:ln>
        </p:spPr>
        <p:txBody>
          <a:bodyPr wrap="square">
            <a:spAutoFit/>
          </a:bodyPr>
          <a:lstStyle/>
          <a:p>
            <a:pPr indent="-457200">
              <a:buClr>
                <a:schemeClr val="bg2"/>
              </a:buClr>
              <a:buSzPct val="100000"/>
              <a:buFont typeface="Wingdings" pitchFamily="2" charset="2"/>
              <a:buChar char="§"/>
              <a:defRPr/>
            </a:pPr>
            <a:r>
              <a:rPr lang="en-US" sz="2400" dirty="0">
                <a:solidFill>
                  <a:srgbClr val="000000"/>
                </a:solidFill>
                <a:latin typeface="Times New Roman" pitchFamily="18" charset="0"/>
                <a:cs typeface="Arial" charset="0"/>
              </a:rPr>
              <a:t>View has a name.</a:t>
            </a:r>
          </a:p>
          <a:p>
            <a:pPr indent="-457200">
              <a:buClr>
                <a:schemeClr val="bg2"/>
              </a:buClr>
              <a:buSzPct val="100000"/>
              <a:buFont typeface="Wingdings" pitchFamily="2" charset="2"/>
              <a:buChar char="§"/>
              <a:defRPr/>
            </a:pPr>
            <a:r>
              <a:rPr lang="en-US" sz="2400" dirty="0">
                <a:solidFill>
                  <a:srgbClr val="000000"/>
                </a:solidFill>
                <a:latin typeface="Times New Roman" pitchFamily="18" charset="0"/>
                <a:cs typeface="Arial" charset="0"/>
              </a:rPr>
              <a:t>View is based on a SELECT statement</a:t>
            </a:r>
            <a:r>
              <a:rPr lang="en-US" sz="2400" dirty="0" smtClean="0">
                <a:solidFill>
                  <a:srgbClr val="000000"/>
                </a:solidFill>
                <a:latin typeface="Times New Roman" pitchFamily="18" charset="0"/>
                <a:cs typeface="Arial" charset="0"/>
              </a:rPr>
              <a:t>.</a:t>
            </a:r>
          </a:p>
          <a:p>
            <a:pPr indent="-457200">
              <a:buClr>
                <a:schemeClr val="bg2"/>
              </a:buClr>
              <a:buSzPct val="100000"/>
              <a:buFont typeface="Wingdings" pitchFamily="2" charset="2"/>
              <a:buChar char="§"/>
              <a:defRPr/>
            </a:pPr>
            <a:r>
              <a:rPr lang="zh-TW" altLang="en-US" sz="2400" dirty="0">
                <a:solidFill>
                  <a:srgbClr val="000000"/>
                </a:solidFill>
                <a:latin typeface="Times New Roman" pitchFamily="18" charset="0"/>
                <a:cs typeface="Arial" charset="0"/>
              </a:rPr>
              <a:t>可分為 </a:t>
            </a:r>
            <a:r>
              <a:rPr lang="en-US" sz="2400" dirty="0">
                <a:solidFill>
                  <a:srgbClr val="000000"/>
                </a:solidFill>
                <a:latin typeface="Times New Roman" pitchFamily="18" charset="0"/>
                <a:cs typeface="Arial" charset="0"/>
              </a:rPr>
              <a:t>read-only view </a:t>
            </a:r>
            <a:r>
              <a:rPr lang="zh-TW" altLang="en-US" sz="2400" dirty="0">
                <a:solidFill>
                  <a:srgbClr val="000000"/>
                </a:solidFill>
                <a:latin typeface="Times New Roman" pitchFamily="18" charset="0"/>
                <a:cs typeface="Arial" charset="0"/>
              </a:rPr>
              <a:t>或 </a:t>
            </a:r>
            <a:r>
              <a:rPr lang="en-US" sz="2400" dirty="0">
                <a:solidFill>
                  <a:srgbClr val="000000"/>
                </a:solidFill>
                <a:latin typeface="Times New Roman" pitchFamily="18" charset="0"/>
                <a:cs typeface="Arial" charset="0"/>
              </a:rPr>
              <a:t>updateable view (</a:t>
            </a:r>
            <a:r>
              <a:rPr lang="zh-TW" altLang="en-US" sz="2400" dirty="0">
                <a:solidFill>
                  <a:srgbClr val="000000"/>
                </a:solidFill>
                <a:latin typeface="Times New Roman" pitchFamily="18" charset="0"/>
                <a:cs typeface="Arial" charset="0"/>
              </a:rPr>
              <a:t>多為前者</a:t>
            </a:r>
            <a:r>
              <a:rPr lang="en-US" altLang="zh-TW" sz="2400" dirty="0" smtClean="0">
                <a:solidFill>
                  <a:srgbClr val="000000"/>
                </a:solidFill>
                <a:latin typeface="Times New Roman" pitchFamily="18" charset="0"/>
                <a:cs typeface="Arial" charset="0"/>
              </a:rPr>
              <a:t>)</a:t>
            </a:r>
            <a:endParaRPr lang="en-US" sz="2400" dirty="0">
              <a:solidFill>
                <a:srgbClr val="000000"/>
              </a:solidFill>
              <a:latin typeface="Times New Roman" pitchFamily="18" charset="0"/>
              <a:cs typeface="Arial" charset="0"/>
            </a:endParaRPr>
          </a:p>
          <a:p>
            <a:pPr marL="457200" indent="-457200">
              <a:buClr>
                <a:schemeClr val="bg2"/>
              </a:buClr>
              <a:buSzPct val="100000"/>
              <a:buFont typeface="Wingdings" pitchFamily="2" charset="2"/>
              <a:buChar char="§"/>
              <a:defRPr/>
            </a:pPr>
            <a:r>
              <a:rPr lang="en-US" sz="2400" dirty="0">
                <a:solidFill>
                  <a:srgbClr val="000000"/>
                </a:solidFill>
                <a:latin typeface="Times New Roman" pitchFamily="18" charset="0"/>
                <a:cs typeface="Arial" charset="0"/>
              </a:rPr>
              <a:t>CHECK_OPTION works only for updateable  views and prevents updates that would create rows not included in the view.</a:t>
            </a:r>
          </a:p>
        </p:txBody>
      </p:sp>
      <p:pic>
        <p:nvPicPr>
          <p:cNvPr id="54277"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837" y="1134472"/>
            <a:ext cx="84709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BFBAFD47-2A9B-4FB9-BD40-36DE7BB55623}" type="slidenum">
              <a:rPr lang="zh-TW" altLang="en-US" smtClean="0">
                <a:solidFill>
                  <a:srgbClr val="000000"/>
                </a:solidFill>
                <a:latin typeface="Arial" panose="020B0604020202020204" pitchFamily="34" charset="0"/>
              </a:rPr>
              <a:pPr eaLnBrk="1" hangingPunct="1">
                <a:defRPr/>
              </a:pPr>
              <a:t>53</a:t>
            </a:fld>
            <a:endParaRPr lang="en-US" altLang="zh-TW" smtClean="0">
              <a:solidFill>
                <a:srgbClr val="000000"/>
              </a:solidFill>
              <a:latin typeface="Arial" panose="020B0604020202020204" pitchFamily="34" charset="0"/>
            </a:endParaRPr>
          </a:p>
        </p:txBody>
      </p:sp>
      <p:sp>
        <p:nvSpPr>
          <p:cNvPr id="331779" name="Rectangle 3"/>
          <p:cNvSpPr>
            <a:spLocks noGrp="1" noChangeArrowheads="1"/>
          </p:cNvSpPr>
          <p:nvPr>
            <p:ph type="body" idx="1"/>
          </p:nvPr>
        </p:nvSpPr>
        <p:spPr>
          <a:xfrm>
            <a:off x="457200" y="287338"/>
            <a:ext cx="8447088" cy="5956300"/>
          </a:xfrm>
        </p:spPr>
        <p:txBody>
          <a:bodyPr/>
          <a:lstStyle/>
          <a:p>
            <a:pPr eaLnBrk="1" hangingPunct="1">
              <a:buFont typeface="Wingdings" panose="05000000000000000000" pitchFamily="2" charset="2"/>
              <a:buNone/>
              <a:defRPr/>
            </a:pPr>
            <a:r>
              <a:rPr lang="en-US" altLang="zh-TW" sz="2800" dirty="0" smtClean="0">
                <a:ea typeface="新細明體" pitchFamily="18" charset="-120"/>
              </a:rPr>
              <a:t>Advantages of Views</a:t>
            </a:r>
          </a:p>
          <a:p>
            <a:pPr eaLnBrk="1" hangingPunct="1">
              <a:defRPr/>
            </a:pPr>
            <a:r>
              <a:rPr lang="en-US" altLang="zh-TW" sz="2800" dirty="0" smtClean="0">
                <a:ea typeface="新細明體" pitchFamily="18" charset="-120"/>
              </a:rPr>
              <a:t>Simplify query commands</a:t>
            </a:r>
          </a:p>
          <a:p>
            <a:pPr eaLnBrk="1" hangingPunct="1">
              <a:defRPr/>
            </a:pPr>
            <a:r>
              <a:rPr lang="en-US" altLang="zh-TW" sz="2800" dirty="0" smtClean="0">
                <a:ea typeface="新細明體" pitchFamily="18" charset="-120"/>
              </a:rPr>
              <a:t>Provide customized view for user</a:t>
            </a:r>
          </a:p>
          <a:p>
            <a:pPr eaLnBrk="1" hangingPunct="1">
              <a:buFont typeface="Wingdings" panose="05000000000000000000" pitchFamily="2" charset="2"/>
              <a:buNone/>
              <a:defRPr/>
            </a:pPr>
            <a:r>
              <a:rPr lang="en-US" altLang="zh-TW" sz="2800" dirty="0" smtClean="0">
                <a:ea typeface="新細明體" pitchFamily="18" charset="-120"/>
              </a:rPr>
              <a:t>	</a:t>
            </a:r>
            <a:r>
              <a:rPr lang="zh-TW" altLang="en-US" sz="2800" dirty="0" smtClean="0">
                <a:ea typeface="新細明體" pitchFamily="18" charset="-120"/>
              </a:rPr>
              <a:t>常用查詢可建立為</a:t>
            </a:r>
            <a:r>
              <a:rPr lang="en-US" altLang="zh-TW" sz="2800" dirty="0" smtClean="0">
                <a:ea typeface="新細明體" pitchFamily="18" charset="-120"/>
              </a:rPr>
              <a:t>view</a:t>
            </a:r>
          </a:p>
          <a:p>
            <a:pPr eaLnBrk="1" hangingPunct="1">
              <a:buFont typeface="Wingdings" panose="05000000000000000000" pitchFamily="2" charset="2"/>
              <a:buNone/>
              <a:defRPr/>
            </a:pPr>
            <a:r>
              <a:rPr lang="en-US" altLang="zh-TW" sz="2800" dirty="0" smtClean="0">
                <a:ea typeface="新細明體" pitchFamily="18" charset="-120"/>
              </a:rPr>
              <a:t>	</a:t>
            </a:r>
            <a:r>
              <a:rPr lang="zh-TW" altLang="en-US" sz="2800" dirty="0" smtClean="0">
                <a:ea typeface="新細明體" pitchFamily="18" charset="-120"/>
              </a:rPr>
              <a:t>善用</a:t>
            </a:r>
            <a:r>
              <a:rPr lang="en-US" altLang="zh-TW" sz="2800" dirty="0" smtClean="0">
                <a:ea typeface="新細明體" pitchFamily="18" charset="-120"/>
              </a:rPr>
              <a:t>view</a:t>
            </a:r>
            <a:r>
              <a:rPr lang="zh-TW" altLang="en-US" sz="2800" dirty="0" smtClean="0">
                <a:ea typeface="新細明體" pitchFamily="18" charset="-120"/>
              </a:rPr>
              <a:t>可簡化複雜查詢</a:t>
            </a:r>
            <a:endParaRPr lang="en-US" altLang="zh-TW" sz="2800" dirty="0" smtClean="0">
              <a:ea typeface="新細明體" pitchFamily="18" charset="-120"/>
            </a:endParaRPr>
          </a:p>
          <a:p>
            <a:pPr eaLnBrk="1" hangingPunct="1">
              <a:buFont typeface="Wingdings" panose="05000000000000000000" pitchFamily="2" charset="2"/>
              <a:buNone/>
              <a:defRPr/>
            </a:pPr>
            <a:endParaRPr lang="en-US" altLang="zh-TW" sz="2800" dirty="0" smtClean="0">
              <a:ea typeface="新細明體" pitchFamily="18" charset="-120"/>
            </a:endParaRPr>
          </a:p>
          <a:p>
            <a:pPr eaLnBrk="1" hangingPunct="1">
              <a:buFont typeface="Wingdings" panose="05000000000000000000" pitchFamily="2" charset="2"/>
              <a:buNone/>
              <a:defRPr/>
            </a:pPr>
            <a:r>
              <a:rPr lang="en-US" altLang="zh-TW" sz="2800" dirty="0" smtClean="0">
                <a:ea typeface="新細明體" pitchFamily="18" charset="-120"/>
              </a:rPr>
              <a:t>Disadvantages of Views</a:t>
            </a:r>
          </a:p>
          <a:p>
            <a:pPr eaLnBrk="1" hangingPunct="1">
              <a:defRPr/>
            </a:pPr>
            <a:r>
              <a:rPr lang="en-US" altLang="zh-TW" sz="2800" dirty="0" smtClean="0">
                <a:ea typeface="新細明體" pitchFamily="18" charset="-120"/>
              </a:rPr>
              <a:t>Use processing time each time view is referenced</a:t>
            </a:r>
            <a:endParaRPr lang="zh-TW" altLang="en-US" sz="2800" dirty="0" smtClean="0">
              <a:ea typeface="新細明體" pitchFamily="18" charset="-120"/>
            </a:endParaRPr>
          </a:p>
          <a:p>
            <a:pPr eaLnBrk="1" hangingPunct="1">
              <a:defRPr/>
            </a:pPr>
            <a:r>
              <a:rPr lang="en-US" altLang="zh-TW" sz="2800" dirty="0" smtClean="0">
                <a:ea typeface="新細明體" pitchFamily="18" charset="-120"/>
              </a:rPr>
              <a:t>May or may not be directly updateable</a:t>
            </a:r>
          </a:p>
          <a:p>
            <a:pPr eaLnBrk="1" hangingPunct="1">
              <a:buFont typeface="Wingdings" panose="05000000000000000000" pitchFamily="2" charset="2"/>
              <a:buNone/>
              <a:defRPr/>
            </a:pPr>
            <a:r>
              <a:rPr lang="en-US" altLang="zh-TW" sz="2800" dirty="0" smtClean="0">
                <a:ea typeface="新細明體" pitchFamily="18" charset="-120"/>
              </a:rPr>
              <a:t>	</a:t>
            </a:r>
            <a:r>
              <a:rPr lang="zh-TW" altLang="en-US" sz="2800" dirty="0" smtClean="0">
                <a:ea typeface="新細明體" pitchFamily="18" charset="-120"/>
              </a:rPr>
              <a:t>處理速度可能稍慢</a:t>
            </a:r>
            <a:endParaRPr lang="en-US" altLang="zh-TW" sz="2800" dirty="0" smtClean="0">
              <a:ea typeface="新細明體" pitchFamily="18" charset="-120"/>
            </a:endParaRPr>
          </a:p>
          <a:p>
            <a:pPr eaLnBrk="1" hangingPunct="1">
              <a:buFont typeface="Wingdings" panose="05000000000000000000" pitchFamily="2" charset="2"/>
              <a:buNone/>
              <a:defRPr/>
            </a:pPr>
            <a:r>
              <a:rPr lang="en-US" altLang="zh-TW" sz="2800" dirty="0" smtClean="0">
                <a:ea typeface="新細明體" pitchFamily="18" charset="-120"/>
              </a:rPr>
              <a:t>	</a:t>
            </a:r>
            <a:r>
              <a:rPr lang="zh-TW" altLang="en-US" sz="2800" dirty="0" smtClean="0">
                <a:ea typeface="新細明體" pitchFamily="18" charset="-120"/>
              </a:rPr>
              <a:t>有些</a:t>
            </a:r>
            <a:r>
              <a:rPr lang="en-US" altLang="zh-TW" sz="2800" dirty="0" smtClean="0">
                <a:ea typeface="新細明體" pitchFamily="18" charset="-120"/>
              </a:rPr>
              <a:t>RDBMS</a:t>
            </a:r>
            <a:r>
              <a:rPr lang="zh-TW" altLang="en-US" sz="2800" dirty="0" smtClean="0">
                <a:ea typeface="新細明體" pitchFamily="18" charset="-120"/>
              </a:rPr>
              <a:t>不支援</a:t>
            </a:r>
            <a:r>
              <a:rPr lang="en-US" altLang="zh-TW" sz="2800" dirty="0" smtClean="0">
                <a:ea typeface="新細明體" pitchFamily="18" charset="-120"/>
              </a:rPr>
              <a:t>updateable view</a:t>
            </a:r>
            <a:endParaRPr lang="zh-TW" altLang="en-US" sz="2800" dirty="0" smtClean="0">
              <a:ea typeface="新細明體" pitchFamily="18" charset="-120"/>
            </a:endParaRPr>
          </a:p>
        </p:txBody>
      </p:sp>
    </p:spTree>
    <p:extLst>
      <p:ext uri="{BB962C8B-B14F-4D97-AF65-F5344CB8AC3E}">
        <p14:creationId xmlns:p14="http://schemas.microsoft.com/office/powerpoint/2010/main" val="2442563496"/>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682625" y="398463"/>
            <a:ext cx="7772400" cy="676275"/>
          </a:xfrm>
        </p:spPr>
        <p:txBody>
          <a:bodyPr>
            <a:noAutofit/>
          </a:bodyPr>
          <a:lstStyle/>
          <a:p>
            <a:pPr eaLnBrk="1" fontAlgn="auto" hangingPunct="1">
              <a:spcAft>
                <a:spcPts val="0"/>
              </a:spcAft>
              <a:defRPr/>
            </a:pPr>
            <a:r>
              <a:rPr smtClean="0"/>
              <a:t>SQL Environment</a:t>
            </a:r>
          </a:p>
        </p:txBody>
      </p:sp>
      <p:sp>
        <p:nvSpPr>
          <p:cNvPr id="273411" name="Rectangle 3"/>
          <p:cNvSpPr>
            <a:spLocks noGrp="1" noChangeArrowheads="1"/>
          </p:cNvSpPr>
          <p:nvPr>
            <p:ph idx="1"/>
          </p:nvPr>
        </p:nvSpPr>
        <p:spPr>
          <a:xfrm>
            <a:off x="0" y="1074739"/>
            <a:ext cx="9144000" cy="5005550"/>
          </a:xfrm>
        </p:spPr>
        <p:txBody>
          <a:bodyPr>
            <a:noAutofit/>
          </a:bodyPr>
          <a:lstStyle/>
          <a:p>
            <a:pPr eaLnBrk="1" fontAlgn="auto" hangingPunct="1">
              <a:spcBef>
                <a:spcPts val="0"/>
              </a:spcBef>
              <a:spcAft>
                <a:spcPts val="0"/>
              </a:spcAft>
              <a:buFont typeface="Wingdings 2"/>
              <a:buChar char=""/>
              <a:defRPr/>
            </a:pPr>
            <a:r>
              <a:rPr lang="en-US" sz="2800" dirty="0" smtClean="0"/>
              <a:t>Catalog</a:t>
            </a:r>
            <a:r>
              <a:rPr lang="en-US" sz="2000" dirty="0" smtClean="0"/>
              <a:t> </a:t>
            </a:r>
          </a:p>
          <a:p>
            <a:pPr lvl="1" eaLnBrk="1" fontAlgn="auto" hangingPunct="1">
              <a:spcBef>
                <a:spcPts val="0"/>
              </a:spcBef>
              <a:spcAft>
                <a:spcPts val="0"/>
              </a:spcAft>
              <a:buFont typeface="Wingdings 2"/>
              <a:buChar char=""/>
              <a:defRPr/>
            </a:pPr>
            <a:r>
              <a:rPr lang="en-US" sz="2400" dirty="0" smtClean="0"/>
              <a:t>A set of schemas that constitute the description of a database</a:t>
            </a:r>
          </a:p>
          <a:p>
            <a:pPr eaLnBrk="1" fontAlgn="auto" hangingPunct="1">
              <a:spcBef>
                <a:spcPts val="0"/>
              </a:spcBef>
              <a:spcAft>
                <a:spcPts val="0"/>
              </a:spcAft>
              <a:buFont typeface="Wingdings 2"/>
              <a:buChar char=""/>
              <a:defRPr/>
            </a:pPr>
            <a:r>
              <a:rPr lang="en-US" sz="2800" dirty="0" smtClean="0"/>
              <a:t>Schema</a:t>
            </a:r>
          </a:p>
          <a:p>
            <a:pPr lvl="1" eaLnBrk="1" fontAlgn="auto" hangingPunct="1">
              <a:spcBef>
                <a:spcPts val="0"/>
              </a:spcBef>
              <a:spcAft>
                <a:spcPts val="0"/>
              </a:spcAft>
              <a:buFont typeface="Wingdings 2"/>
              <a:buChar char=""/>
              <a:defRPr/>
            </a:pPr>
            <a:r>
              <a:rPr lang="en-US" sz="2400" dirty="0" smtClean="0"/>
              <a:t>The structure that contains descriptions of objects created by a user (base tables, views, constraints)</a:t>
            </a:r>
          </a:p>
          <a:p>
            <a:pPr eaLnBrk="1" fontAlgn="auto" hangingPunct="1">
              <a:spcBef>
                <a:spcPts val="0"/>
              </a:spcBef>
              <a:spcAft>
                <a:spcPts val="0"/>
              </a:spcAft>
              <a:buFont typeface="Wingdings 2"/>
              <a:buChar char=""/>
              <a:defRPr/>
            </a:pPr>
            <a:r>
              <a:rPr lang="en-US" sz="2800" dirty="0" smtClean="0"/>
              <a:t>Data Definition Language (DDL)</a:t>
            </a:r>
          </a:p>
          <a:p>
            <a:pPr lvl="1" eaLnBrk="1" fontAlgn="auto" hangingPunct="1">
              <a:spcBef>
                <a:spcPts val="0"/>
              </a:spcBef>
              <a:spcAft>
                <a:spcPts val="0"/>
              </a:spcAft>
              <a:buFont typeface="Wingdings 2"/>
              <a:buChar char=""/>
              <a:defRPr/>
            </a:pPr>
            <a:r>
              <a:rPr lang="en-US" sz="2400" dirty="0" smtClean="0"/>
              <a:t>Commands that define a database, </a:t>
            </a:r>
            <a:r>
              <a:rPr lang="en-US" sz="2400" dirty="0" smtClean="0">
                <a:solidFill>
                  <a:srgbClr val="FF0000"/>
                </a:solidFill>
              </a:rPr>
              <a:t>including creating, altering, and dropping tables and establishing constraints</a:t>
            </a:r>
          </a:p>
          <a:p>
            <a:pPr eaLnBrk="1" fontAlgn="auto" hangingPunct="1">
              <a:spcBef>
                <a:spcPts val="0"/>
              </a:spcBef>
              <a:spcAft>
                <a:spcPts val="0"/>
              </a:spcAft>
              <a:buFont typeface="Wingdings 2"/>
              <a:buChar char=""/>
              <a:defRPr/>
            </a:pPr>
            <a:r>
              <a:rPr lang="en-US" sz="2800" dirty="0" smtClean="0"/>
              <a:t>Data Manipulation Language (DML)</a:t>
            </a:r>
          </a:p>
          <a:p>
            <a:pPr lvl="1" eaLnBrk="1" fontAlgn="auto" hangingPunct="1">
              <a:spcBef>
                <a:spcPts val="0"/>
              </a:spcBef>
              <a:spcAft>
                <a:spcPts val="0"/>
              </a:spcAft>
              <a:buFont typeface="Wingdings 2"/>
              <a:buChar char=""/>
              <a:defRPr/>
            </a:pPr>
            <a:r>
              <a:rPr lang="en-US" sz="2400" dirty="0" smtClean="0"/>
              <a:t>Commands that </a:t>
            </a:r>
            <a:r>
              <a:rPr lang="en-US" sz="2400" dirty="0" smtClean="0">
                <a:solidFill>
                  <a:srgbClr val="FF0000"/>
                </a:solidFill>
              </a:rPr>
              <a:t>maintain and query a database</a:t>
            </a:r>
          </a:p>
          <a:p>
            <a:pPr eaLnBrk="1" fontAlgn="auto" hangingPunct="1">
              <a:spcBef>
                <a:spcPts val="0"/>
              </a:spcBef>
              <a:spcAft>
                <a:spcPts val="0"/>
              </a:spcAft>
              <a:buFont typeface="Wingdings 2"/>
              <a:buChar char=""/>
              <a:defRPr/>
            </a:pPr>
            <a:r>
              <a:rPr lang="en-US" sz="2800" dirty="0" smtClean="0"/>
              <a:t>Data Control Language (DCL)</a:t>
            </a:r>
            <a:endParaRPr lang="en-US" dirty="0" smtClean="0"/>
          </a:p>
          <a:p>
            <a:pPr lvl="1" eaLnBrk="1" fontAlgn="auto" hangingPunct="1">
              <a:spcBef>
                <a:spcPts val="0"/>
              </a:spcBef>
              <a:spcAft>
                <a:spcPts val="0"/>
              </a:spcAft>
              <a:buFont typeface="Wingdings 2"/>
              <a:buChar char=""/>
              <a:defRPr/>
            </a:pPr>
            <a:r>
              <a:rPr lang="en-US" sz="2400" dirty="0" smtClean="0"/>
              <a:t>Commands that control a database, including administering privileges and committing data</a:t>
            </a:r>
          </a:p>
        </p:txBody>
      </p:sp>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838200" y="76200"/>
            <a:ext cx="792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400" dirty="0">
                <a:solidFill>
                  <a:srgbClr val="000000"/>
                </a:solidFill>
                <a:latin typeface="Arial" panose="020B0604020202020204" pitchFamily="34" charset="0"/>
              </a:rPr>
              <a:t>Figure 6-1</a:t>
            </a:r>
          </a:p>
          <a:p>
            <a:r>
              <a:rPr lang="en-US" altLang="en-US" sz="2400" dirty="0">
                <a:solidFill>
                  <a:srgbClr val="000000"/>
                </a:solidFill>
                <a:latin typeface="Arial" panose="020B0604020202020204" pitchFamily="34" charset="0"/>
              </a:rPr>
              <a:t>A simplified schematic of a typical SQL environment, as described by the SQL: </a:t>
            </a:r>
            <a:r>
              <a:rPr lang="en-US" altLang="en-US" sz="2400" dirty="0" smtClean="0">
                <a:solidFill>
                  <a:srgbClr val="000000"/>
                </a:solidFill>
                <a:latin typeface="Arial" panose="020B0604020202020204" pitchFamily="34" charset="0"/>
              </a:rPr>
              <a:t>2011 </a:t>
            </a:r>
            <a:r>
              <a:rPr lang="en-US" altLang="en-US" sz="2400" dirty="0">
                <a:solidFill>
                  <a:srgbClr val="000000"/>
                </a:solidFill>
                <a:latin typeface="Arial" panose="020B0604020202020204" pitchFamily="34" charset="0"/>
              </a:rPr>
              <a:t>standard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1505220"/>
            <a:ext cx="6572250"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6"/>
          <p:cNvSpPr>
            <a:spLocks noChangeArrowheads="1"/>
          </p:cNvSpPr>
          <p:nvPr/>
        </p:nvSpPr>
        <p:spPr bwMode="auto">
          <a:xfrm>
            <a:off x="1382125" y="1796540"/>
            <a:ext cx="2287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zh-TW" altLang="en-US" sz="1800" b="1" dirty="0">
                <a:solidFill>
                  <a:srgbClr val="990000"/>
                </a:solidFill>
                <a:latin typeface="Arial" panose="020B0604020202020204" pitchFamily="34" charset="0"/>
                <a:ea typeface="新細明體" panose="02020500000000000000" pitchFamily="18" charset="-120"/>
              </a:rPr>
              <a:t>不同的</a:t>
            </a:r>
            <a:r>
              <a:rPr lang="en-US" altLang="zh-TW" sz="1800" b="1" dirty="0">
                <a:solidFill>
                  <a:srgbClr val="990000"/>
                </a:solidFill>
                <a:latin typeface="Arial" panose="020B0604020202020204" pitchFamily="34" charset="0"/>
                <a:ea typeface="新細明體" panose="02020500000000000000" pitchFamily="18" charset="-120"/>
              </a:rPr>
              <a:t>Environment</a:t>
            </a:r>
          </a:p>
          <a:p>
            <a:pPr algn="ctr" eaLnBrk="1" hangingPunct="1">
              <a:spcBef>
                <a:spcPct val="0"/>
              </a:spcBef>
              <a:buClrTx/>
              <a:buSzTx/>
              <a:buFontTx/>
              <a:buNone/>
            </a:pPr>
            <a:r>
              <a:rPr lang="en-US" altLang="zh-TW" sz="1800" b="1" dirty="0">
                <a:solidFill>
                  <a:srgbClr val="990000"/>
                </a:solidFill>
                <a:latin typeface="Arial" panose="020B0604020202020204" pitchFamily="34" charset="0"/>
                <a:ea typeface="新細明體" panose="02020500000000000000" pitchFamily="18" charset="-120"/>
              </a:rPr>
              <a:t>(</a:t>
            </a:r>
            <a:r>
              <a:rPr lang="zh-TW" altLang="en-US" sz="1800" b="1" dirty="0">
                <a:solidFill>
                  <a:srgbClr val="990000"/>
                </a:solidFill>
                <a:latin typeface="Arial" panose="020B0604020202020204" pitchFamily="34" charset="0"/>
                <a:ea typeface="新細明體" panose="02020500000000000000" pitchFamily="18" charset="-120"/>
              </a:rPr>
              <a:t>或稱</a:t>
            </a:r>
            <a:r>
              <a:rPr lang="en-US" altLang="zh-TW" sz="1800" b="1" dirty="0">
                <a:solidFill>
                  <a:srgbClr val="990000"/>
                </a:solidFill>
                <a:latin typeface="Arial" panose="020B0604020202020204" pitchFamily="34" charset="0"/>
                <a:ea typeface="新細明體" panose="02020500000000000000" pitchFamily="18" charset="-120"/>
              </a:rPr>
              <a:t>Space)</a:t>
            </a:r>
          </a:p>
        </p:txBody>
      </p:sp>
      <p:sp>
        <p:nvSpPr>
          <p:cNvPr id="5" name="Rectangle 6"/>
          <p:cNvSpPr>
            <a:spLocks noChangeArrowheads="1"/>
          </p:cNvSpPr>
          <p:nvPr/>
        </p:nvSpPr>
        <p:spPr bwMode="auto">
          <a:xfrm>
            <a:off x="2951900" y="2733972"/>
            <a:ext cx="877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zh-TW" altLang="en-US" sz="1800" b="1" dirty="0">
                <a:solidFill>
                  <a:srgbClr val="990000"/>
                </a:solidFill>
                <a:latin typeface="Arial" panose="020B0604020202020204" pitchFamily="34" charset="0"/>
                <a:ea typeface="新細明體" panose="02020500000000000000" pitchFamily="18" charset="-120"/>
              </a:rPr>
              <a:t>開發用</a:t>
            </a:r>
            <a:endParaRPr lang="en-US" altLang="zh-TW" sz="1800" b="1" dirty="0">
              <a:solidFill>
                <a:srgbClr val="990000"/>
              </a:solidFill>
              <a:latin typeface="Arial" panose="020B0604020202020204" pitchFamily="34" charset="0"/>
              <a:ea typeface="新細明體" panose="02020500000000000000" pitchFamily="18" charset="-120"/>
            </a:endParaRPr>
          </a:p>
        </p:txBody>
      </p:sp>
      <p:sp>
        <p:nvSpPr>
          <p:cNvPr id="6" name="Rectangle 6"/>
          <p:cNvSpPr>
            <a:spLocks noChangeArrowheads="1"/>
          </p:cNvSpPr>
          <p:nvPr/>
        </p:nvSpPr>
        <p:spPr bwMode="auto">
          <a:xfrm>
            <a:off x="6908179" y="2733972"/>
            <a:ext cx="877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zh-TW" altLang="en-US" sz="1800" b="1" dirty="0">
                <a:solidFill>
                  <a:srgbClr val="990000"/>
                </a:solidFill>
                <a:latin typeface="Arial" panose="020B0604020202020204" pitchFamily="34" charset="0"/>
                <a:ea typeface="新細明體" panose="02020500000000000000" pitchFamily="18" charset="-120"/>
              </a:rPr>
              <a:t>正式用</a:t>
            </a:r>
            <a:endParaRPr lang="en-US" altLang="zh-TW" sz="1800" b="1" dirty="0">
              <a:solidFill>
                <a:srgbClr val="990000"/>
              </a:solidFill>
              <a:latin typeface="Arial" panose="020B0604020202020204" pitchFamily="34" charset="0"/>
              <a:ea typeface="新細明體" panose="02020500000000000000" pitchFamily="18" charset="-120"/>
            </a:endParaRPr>
          </a:p>
        </p:txBody>
      </p:sp>
    </p:spTree>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838200" y="152400"/>
            <a:ext cx="79740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400">
                <a:solidFill>
                  <a:srgbClr val="000000"/>
                </a:solidFill>
                <a:latin typeface="Arial" panose="020B0604020202020204" pitchFamily="34" charset="0"/>
              </a:rPr>
              <a:t>Figure 6-4 </a:t>
            </a:r>
          </a:p>
          <a:p>
            <a:r>
              <a:rPr lang="en-US" altLang="en-US" sz="2400">
                <a:solidFill>
                  <a:srgbClr val="000000"/>
                </a:solidFill>
                <a:latin typeface="Arial" panose="020B0604020202020204" pitchFamily="34" charset="0"/>
              </a:rPr>
              <a:t>DDL, DML, DCL, and the database development process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325" y="1179636"/>
            <a:ext cx="6818012" cy="5089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6"/>
          <p:cNvSpPr>
            <a:spLocks noChangeArrowheads="1"/>
          </p:cNvSpPr>
          <p:nvPr/>
        </p:nvSpPr>
        <p:spPr bwMode="auto">
          <a:xfrm>
            <a:off x="113793" y="1281015"/>
            <a:ext cx="1874837"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a:solidFill>
                  <a:srgbClr val="990000"/>
                </a:solidFill>
                <a:ea typeface="新細明體" panose="02020500000000000000" pitchFamily="18" charset="-120"/>
              </a:rPr>
              <a:t>DDL :</a:t>
            </a:r>
            <a:endParaRPr lang="zh-TW" altLang="en-US" sz="1800" b="1">
              <a:solidFill>
                <a:srgbClr val="990000"/>
              </a:solidFill>
              <a:ea typeface="新細明體" panose="02020500000000000000" pitchFamily="18" charset="-120"/>
            </a:endParaRPr>
          </a:p>
          <a:p>
            <a:pPr eaLnBrk="1" hangingPunct="1">
              <a:spcBef>
                <a:spcPct val="0"/>
              </a:spcBef>
              <a:buClrTx/>
              <a:buSzTx/>
              <a:buFontTx/>
              <a:buNone/>
            </a:pPr>
            <a:r>
              <a:rPr lang="en-US" altLang="zh-TW" sz="1800" b="1">
                <a:solidFill>
                  <a:srgbClr val="990000"/>
                </a:solidFill>
                <a:ea typeface="新細明體" panose="02020500000000000000" pitchFamily="18" charset="-120"/>
              </a:rPr>
              <a:t>CREATE TABLE</a:t>
            </a:r>
          </a:p>
          <a:p>
            <a:pPr eaLnBrk="1" hangingPunct="1">
              <a:spcBef>
                <a:spcPct val="0"/>
              </a:spcBef>
              <a:buClrTx/>
              <a:buSzTx/>
              <a:buFontTx/>
              <a:buNone/>
            </a:pPr>
            <a:r>
              <a:rPr lang="en-US" altLang="zh-TW" sz="1800" b="1">
                <a:solidFill>
                  <a:srgbClr val="990000"/>
                </a:solidFill>
                <a:ea typeface="新細明體" panose="02020500000000000000" pitchFamily="18" charset="-120"/>
              </a:rPr>
              <a:t>ALTER TABLE</a:t>
            </a:r>
          </a:p>
          <a:p>
            <a:pPr eaLnBrk="1" hangingPunct="1">
              <a:spcBef>
                <a:spcPct val="0"/>
              </a:spcBef>
              <a:buClrTx/>
              <a:buSzTx/>
              <a:buFontTx/>
              <a:buNone/>
            </a:pPr>
            <a:r>
              <a:rPr lang="en-US" altLang="zh-TW" sz="1800" b="1">
                <a:solidFill>
                  <a:srgbClr val="990000"/>
                </a:solidFill>
                <a:ea typeface="新細明體" panose="02020500000000000000" pitchFamily="18" charset="-120"/>
              </a:rPr>
              <a:t>DROP TABLE</a:t>
            </a:r>
          </a:p>
          <a:p>
            <a:pPr eaLnBrk="1" hangingPunct="1">
              <a:spcBef>
                <a:spcPct val="0"/>
              </a:spcBef>
              <a:buClrTx/>
              <a:buSzTx/>
              <a:buFontTx/>
              <a:buNone/>
            </a:pPr>
            <a:r>
              <a:rPr lang="en-US" altLang="zh-TW" sz="1800" b="1">
                <a:solidFill>
                  <a:srgbClr val="990000"/>
                </a:solidFill>
                <a:ea typeface="新細明體" panose="02020500000000000000" pitchFamily="18" charset="-120"/>
              </a:rPr>
              <a:t>…</a:t>
            </a:r>
          </a:p>
        </p:txBody>
      </p:sp>
      <p:sp>
        <p:nvSpPr>
          <p:cNvPr id="5" name="Rectangle 7"/>
          <p:cNvSpPr>
            <a:spLocks noChangeArrowheads="1"/>
          </p:cNvSpPr>
          <p:nvPr/>
        </p:nvSpPr>
        <p:spPr bwMode="auto">
          <a:xfrm>
            <a:off x="99505" y="2959002"/>
            <a:ext cx="11239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b="1" dirty="0">
                <a:solidFill>
                  <a:srgbClr val="990000"/>
                </a:solidFill>
                <a:ea typeface="新細明體" panose="02020500000000000000" pitchFamily="18" charset="-120"/>
              </a:rPr>
              <a:t>DML : </a:t>
            </a:r>
            <a:endParaRPr lang="zh-TW" altLang="en-US" sz="1800" b="1" dirty="0">
              <a:solidFill>
                <a:srgbClr val="990000"/>
              </a:solidFill>
              <a:ea typeface="新細明體" panose="02020500000000000000" pitchFamily="18" charset="-120"/>
            </a:endParaRPr>
          </a:p>
          <a:p>
            <a:pPr eaLnBrk="1" hangingPunct="1">
              <a:spcBef>
                <a:spcPct val="0"/>
              </a:spcBef>
              <a:buClrTx/>
              <a:buSzTx/>
              <a:buFontTx/>
              <a:buNone/>
            </a:pPr>
            <a:r>
              <a:rPr lang="en-US" altLang="zh-TW" sz="1800" b="1" dirty="0">
                <a:solidFill>
                  <a:srgbClr val="990000"/>
                </a:solidFill>
                <a:ea typeface="新細明體" panose="02020500000000000000" pitchFamily="18" charset="-120"/>
              </a:rPr>
              <a:t>INSERT</a:t>
            </a:r>
          </a:p>
          <a:p>
            <a:pPr eaLnBrk="1" hangingPunct="1">
              <a:spcBef>
                <a:spcPct val="0"/>
              </a:spcBef>
              <a:buClrTx/>
              <a:buSzTx/>
              <a:buFontTx/>
              <a:buNone/>
            </a:pPr>
            <a:r>
              <a:rPr lang="en-US" altLang="zh-TW" sz="1800" b="1" dirty="0">
                <a:solidFill>
                  <a:srgbClr val="990000"/>
                </a:solidFill>
                <a:ea typeface="新細明體" panose="02020500000000000000" pitchFamily="18" charset="-120"/>
              </a:rPr>
              <a:t>UPDATE</a:t>
            </a:r>
          </a:p>
          <a:p>
            <a:pPr eaLnBrk="1" hangingPunct="1">
              <a:spcBef>
                <a:spcPct val="0"/>
              </a:spcBef>
              <a:buClrTx/>
              <a:buSzTx/>
              <a:buFontTx/>
              <a:buNone/>
            </a:pPr>
            <a:r>
              <a:rPr lang="en-US" altLang="zh-TW" sz="1800" b="1" dirty="0">
                <a:solidFill>
                  <a:srgbClr val="990000"/>
                </a:solidFill>
                <a:ea typeface="新細明體" panose="02020500000000000000" pitchFamily="18" charset="-120"/>
              </a:rPr>
              <a:t>DELETE</a:t>
            </a:r>
          </a:p>
          <a:p>
            <a:pPr eaLnBrk="1" hangingPunct="1">
              <a:spcBef>
                <a:spcPct val="0"/>
              </a:spcBef>
              <a:buClrTx/>
              <a:buSzTx/>
              <a:buFontTx/>
              <a:buNone/>
            </a:pPr>
            <a:r>
              <a:rPr lang="en-US" altLang="zh-TW" sz="1800" b="1" dirty="0">
                <a:solidFill>
                  <a:srgbClr val="990000"/>
                </a:solidFill>
                <a:ea typeface="新細明體" panose="02020500000000000000" pitchFamily="18" charset="-120"/>
              </a:rPr>
              <a:t>SELECT</a:t>
            </a:r>
          </a:p>
          <a:p>
            <a:pPr eaLnBrk="1" hangingPunct="1">
              <a:spcBef>
                <a:spcPct val="0"/>
              </a:spcBef>
              <a:buClrTx/>
              <a:buSzTx/>
              <a:buFontTx/>
              <a:buNone/>
            </a:pPr>
            <a:r>
              <a:rPr lang="en-US" altLang="zh-TW" sz="1800" b="1" dirty="0">
                <a:solidFill>
                  <a:srgbClr val="990000"/>
                </a:solidFill>
                <a:ea typeface="新細明體" panose="02020500000000000000" pitchFamily="18" charset="-120"/>
              </a:rPr>
              <a:t>…</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lide(fromBottom)">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685800" y="157670"/>
            <a:ext cx="7772400" cy="1143000"/>
          </a:xfrm>
        </p:spPr>
        <p:txBody>
          <a:bodyPr/>
          <a:lstStyle/>
          <a:p>
            <a:pPr eaLnBrk="1" fontAlgn="auto" hangingPunct="1">
              <a:spcAft>
                <a:spcPts val="0"/>
              </a:spcAft>
              <a:defRPr/>
            </a:pPr>
            <a:r>
              <a:rPr dirty="0" smtClean="0"/>
              <a:t>SQL Database Definition</a:t>
            </a:r>
          </a:p>
        </p:txBody>
      </p:sp>
      <p:sp>
        <p:nvSpPr>
          <p:cNvPr id="20483" name="Rectangle 3"/>
          <p:cNvSpPr>
            <a:spLocks noGrp="1" noChangeArrowheads="1"/>
          </p:cNvSpPr>
          <p:nvPr>
            <p:ph idx="1"/>
          </p:nvPr>
        </p:nvSpPr>
        <p:spPr>
          <a:xfrm>
            <a:off x="406400" y="1179513"/>
            <a:ext cx="8548688" cy="4800600"/>
          </a:xfrm>
        </p:spPr>
        <p:txBody>
          <a:bodyPr/>
          <a:lstStyle/>
          <a:p>
            <a:pPr eaLnBrk="1" hangingPunct="1"/>
            <a:r>
              <a:rPr lang="en-US" altLang="en-US" dirty="0" smtClean="0"/>
              <a:t>Data Definition Language (DDL)</a:t>
            </a:r>
          </a:p>
          <a:p>
            <a:pPr eaLnBrk="1" hangingPunct="1"/>
            <a:r>
              <a:rPr lang="en-US" altLang="en-US" dirty="0" smtClean="0"/>
              <a:t>Major CREATE statements:</a:t>
            </a:r>
          </a:p>
          <a:p>
            <a:pPr lvl="1" eaLnBrk="1" hangingPunct="1"/>
            <a:r>
              <a:rPr lang="en-US" altLang="en-US" dirty="0" smtClean="0"/>
              <a:t>CREATE SCHEMA–defines a portion of the database owned by a particular user</a:t>
            </a:r>
          </a:p>
          <a:p>
            <a:pPr lvl="1" eaLnBrk="1" hangingPunct="1"/>
            <a:r>
              <a:rPr lang="en-US" altLang="en-US" dirty="0" smtClean="0"/>
              <a:t>CREATE TABLE–defines a new table and its columns</a:t>
            </a:r>
          </a:p>
          <a:p>
            <a:pPr lvl="1" eaLnBrk="1" hangingPunct="1"/>
            <a:r>
              <a:rPr lang="en-US" altLang="en-US" dirty="0" smtClean="0"/>
              <a:t>CREATE VIEW–defines a logical table from one or more tables or views </a:t>
            </a:r>
            <a:r>
              <a:rPr lang="zh-TW" altLang="en-US" dirty="0" smtClean="0"/>
              <a:t>由</a:t>
            </a:r>
            <a:r>
              <a:rPr lang="zh-TW" altLang="en-US" dirty="0"/>
              <a:t>一至多張表格所構成的虛擬表格 </a:t>
            </a:r>
            <a:r>
              <a:rPr lang="en-US" altLang="zh-TW" dirty="0"/>
              <a:t>(</a:t>
            </a:r>
            <a:r>
              <a:rPr lang="zh-TW" altLang="en-US" dirty="0"/>
              <a:t>視界</a:t>
            </a:r>
            <a:r>
              <a:rPr lang="en-US" altLang="zh-TW" dirty="0" smtClean="0"/>
              <a:t>)</a:t>
            </a:r>
            <a:endParaRPr lang="en-US" altLang="zh-TW" dirty="0"/>
          </a:p>
        </p:txBody>
      </p:sp>
    </p:spTree>
  </p:cSld>
  <p:clrMapOvr>
    <a:masterClrMapping/>
  </p:clrMapOvr>
  <p:transition>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28539</TotalTime>
  <Pages>9</Pages>
  <Words>4426</Words>
  <Application>Microsoft Office PowerPoint</Application>
  <PresentationFormat>如螢幕大小 (4:3)</PresentationFormat>
  <Paragraphs>449</Paragraphs>
  <Slides>53</Slides>
  <Notes>50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53</vt:i4>
      </vt:variant>
    </vt:vector>
  </HeadingPairs>
  <TitlesOfParts>
    <vt:vector size="63" baseType="lpstr">
      <vt:lpstr>微軟正黑體</vt:lpstr>
      <vt:lpstr>新細明體</vt:lpstr>
      <vt:lpstr>Arial</vt:lpstr>
      <vt:lpstr>Franklin Gothic Book</vt:lpstr>
      <vt:lpstr>Franklin Gothic Medium</vt:lpstr>
      <vt:lpstr>Tahoma</vt:lpstr>
      <vt:lpstr>Times New Roman</vt:lpstr>
      <vt:lpstr>Wingdings</vt:lpstr>
      <vt:lpstr>Wingdings 2</vt:lpstr>
      <vt:lpstr>1_Trek</vt:lpstr>
      <vt:lpstr>Chapter 6: Introduction to SQL</vt:lpstr>
      <vt:lpstr>SQL Overview</vt:lpstr>
      <vt:lpstr>History of SQL</vt:lpstr>
      <vt:lpstr>Purpose of SQL Standard</vt:lpstr>
      <vt:lpstr>Benefits of a Standardized Relational Language</vt:lpstr>
      <vt:lpstr>SQL Environment</vt:lpstr>
      <vt:lpstr>PowerPoint 簡報</vt:lpstr>
      <vt:lpstr>PowerPoint 簡報</vt:lpstr>
      <vt:lpstr>SQL Database Definition</vt:lpstr>
      <vt:lpstr>SQL Data Types</vt:lpstr>
      <vt:lpstr>Steps in Table Creation</vt:lpstr>
      <vt:lpstr>PowerPoint 簡報</vt:lpstr>
      <vt:lpstr>The following slides create tables for this enterprise data model</vt:lpstr>
      <vt:lpstr>PowerPoint 簡報</vt:lpstr>
      <vt:lpstr>PowerPoint 簡報</vt:lpstr>
      <vt:lpstr>PowerPoint 簡報</vt:lpstr>
      <vt:lpstr>PowerPoint 簡報</vt:lpstr>
      <vt:lpstr>PowerPoint 簡報</vt:lpstr>
      <vt:lpstr>PowerPoint 簡報</vt:lpstr>
      <vt:lpstr>Data Integrity Controls</vt:lpstr>
      <vt:lpstr>PowerPoint 簡報</vt:lpstr>
      <vt:lpstr>Changing Tables</vt:lpstr>
      <vt:lpstr>PowerPoint 簡報</vt:lpstr>
      <vt:lpstr>Removing Tables</vt:lpstr>
      <vt:lpstr>Insert Statement</vt:lpstr>
      <vt:lpstr>Creating Tables with Identity Columns</vt:lpstr>
      <vt:lpstr>Delete Statement</vt:lpstr>
      <vt:lpstr>Update Statement </vt:lpstr>
      <vt:lpstr>PowerPoint 簡報</vt:lpstr>
      <vt:lpstr>Create column index</vt:lpstr>
      <vt:lpstr>SELECT Statement</vt:lpstr>
      <vt:lpstr>PowerPoint 簡報</vt:lpstr>
      <vt:lpstr>SELECT Example (1)</vt:lpstr>
      <vt:lpstr>SELECT Example (2) Using Alias</vt:lpstr>
      <vt:lpstr>SELECT Example (3) Using a Function</vt:lpstr>
      <vt:lpstr>SELECT Example (4) Boolean Operators</vt:lpstr>
      <vt:lpstr>LIKE operator and wildcards</vt:lpstr>
      <vt:lpstr>PowerPoint 簡報</vt:lpstr>
      <vt:lpstr>PowerPoint 簡報</vt:lpstr>
      <vt:lpstr>PowerPoint 簡報</vt:lpstr>
      <vt:lpstr>SELECT Example (5) Sorting Results with ORDER BY Clause 將查詢結果做排序</vt:lpstr>
      <vt:lpstr>SELECT Example (6) Categorizing Results Using GROUP BY Clause</vt:lpstr>
      <vt:lpstr>SELECT Example (6)  Categorizing Results Using the GROUP BY Clause</vt:lpstr>
      <vt:lpstr>PowerPoint 簡報</vt:lpstr>
      <vt:lpstr>PowerPoint 簡報</vt:lpstr>
      <vt:lpstr>PowerPoint 簡報</vt:lpstr>
      <vt:lpstr>PowerPoint 簡報</vt:lpstr>
      <vt:lpstr>SELECT Example (7) Qualifying Results by Categories Using the HAVING Clause</vt:lpstr>
      <vt:lpstr>A Query with both WHERE and HAVING</vt:lpstr>
      <vt:lpstr>PowerPoint 簡報</vt:lpstr>
      <vt:lpstr>Using and Defining Views</vt:lpstr>
      <vt:lpstr>Sample CREATE VIEW</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SQL</dc:title>
  <dc:subject/>
  <dc:creator>Michel Mitri</dc:creator>
  <cp:keywords/>
  <dc:description/>
  <cp:lastModifiedBy>Willie Yang</cp:lastModifiedBy>
  <cp:revision>680</cp:revision>
  <cp:lastPrinted>1998-01-19T09:29:56Z</cp:lastPrinted>
  <dcterms:created xsi:type="dcterms:W3CDTF">1998-01-19T10:00:26Z</dcterms:created>
  <dcterms:modified xsi:type="dcterms:W3CDTF">2016-10-13T02:02:49Z</dcterms:modified>
</cp:coreProperties>
</file>