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2"/>
  </p:notesMasterIdLst>
  <p:sldIdLst>
    <p:sldId id="333" r:id="rId2"/>
    <p:sldId id="330" r:id="rId3"/>
    <p:sldId id="326" r:id="rId4"/>
    <p:sldId id="370" r:id="rId5"/>
    <p:sldId id="359" r:id="rId6"/>
    <p:sldId id="358" r:id="rId7"/>
    <p:sldId id="357" r:id="rId8"/>
    <p:sldId id="354" r:id="rId9"/>
    <p:sldId id="328" r:id="rId10"/>
    <p:sldId id="332" r:id="rId11"/>
    <p:sldId id="353" r:id="rId12"/>
    <p:sldId id="324" r:id="rId13"/>
    <p:sldId id="360" r:id="rId14"/>
    <p:sldId id="325" r:id="rId15"/>
    <p:sldId id="351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612CCBE-9FC7-47F5-A948-78B10E3DB07D}">
          <p14:sldIdLst>
            <p14:sldId id="333"/>
            <p14:sldId id="330"/>
            <p14:sldId id="326"/>
            <p14:sldId id="370"/>
            <p14:sldId id="359"/>
            <p14:sldId id="358"/>
            <p14:sldId id="357"/>
            <p14:sldId id="354"/>
            <p14:sldId id="328"/>
            <p14:sldId id="332"/>
            <p14:sldId id="353"/>
            <p14:sldId id="324"/>
            <p14:sldId id="360"/>
            <p14:sldId id="325"/>
            <p14:sldId id="351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未命名的章節" id="{375E1C1F-B3DA-4B6E-A839-9F643ED4B4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1" autoAdjust="0"/>
  </p:normalViewPr>
  <p:slideViewPr>
    <p:cSldViewPr>
      <p:cViewPr varScale="1">
        <p:scale>
          <a:sx n="68" d="100"/>
          <a:sy n="68" d="100"/>
        </p:scale>
        <p:origin x="116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-999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E8A8E2-D726-4521-A720-DBC0EB30CA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6221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8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5949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0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7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5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3043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761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0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E219198C-045E-4F15-A2CD-C68C76A23110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 smtClean="0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資料庫管理 </a:t>
            </a:r>
            <a:r>
              <a:rPr lang="en-US" altLang="zh-TW" dirty="0" smtClean="0"/>
              <a:t>Homework #2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 smtClean="0"/>
              <a:t>楊立偉教授</a:t>
            </a:r>
          </a:p>
          <a:p>
            <a:r>
              <a:rPr lang="zh-TW" altLang="en-US" dirty="0" smtClean="0"/>
              <a:t>台灣大學工管系</a:t>
            </a:r>
            <a:endParaRPr lang="en-US" altLang="zh-TW" dirty="0" smtClean="0"/>
          </a:p>
          <a:p>
            <a:r>
              <a:rPr lang="en-US" altLang="zh-TW" dirty="0" smtClean="0"/>
              <a:t>2016</a:t>
            </a:r>
            <a:endParaRPr lang="zh-TW" alt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作業要求 </a:t>
            </a:r>
            <a:r>
              <a:rPr lang="en-US" altLang="zh-TW" smtClean="0"/>
              <a:t>(2)</a:t>
            </a:r>
            <a:endParaRPr lang="zh-TW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153400" cy="51816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AutoNum type="arabicPeriod" startAt="2"/>
            </a:pPr>
            <a:r>
              <a:rPr lang="zh-TW" altLang="en-US" sz="2800" dirty="0" smtClean="0"/>
              <a:t>以</a:t>
            </a:r>
            <a:r>
              <a:rPr lang="zh-TW" altLang="zh-TW" sz="2800" dirty="0" smtClean="0"/>
              <a:t>Microsoft Access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MySQL</a:t>
            </a:r>
            <a:r>
              <a:rPr lang="zh-TW" altLang="zh-TW" sz="2800" dirty="0" smtClean="0"/>
              <a:t>建立表格與關聯</a:t>
            </a:r>
            <a:endParaRPr lang="zh-TW" altLang="en-US" sz="28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除了</a:t>
            </a:r>
            <a:r>
              <a:rPr lang="en-US" altLang="zh-TW" sz="2400" dirty="0" smtClean="0"/>
              <a:t>Entity</a:t>
            </a:r>
            <a:r>
              <a:rPr lang="zh-TW" altLang="en-US" sz="2400" dirty="0" smtClean="0"/>
              <a:t>，有哪些</a:t>
            </a:r>
            <a:r>
              <a:rPr lang="en-US" altLang="zh-TW" sz="2400" dirty="0" smtClean="0"/>
              <a:t>Relationship</a:t>
            </a:r>
            <a:r>
              <a:rPr lang="zh-TW" altLang="en-US" sz="2400" dirty="0" smtClean="0"/>
              <a:t>要轉成表格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將屬性開成欄位，並訂出 </a:t>
            </a:r>
            <a:r>
              <a:rPr lang="en-US" altLang="zh-TW" sz="2400" dirty="0" smtClean="0"/>
              <a:t>type, length, constraint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檢查所有表格的</a:t>
            </a:r>
            <a:r>
              <a:rPr lang="en-US" altLang="zh-TW" sz="2400" dirty="0" smtClean="0"/>
              <a:t>PK</a:t>
            </a:r>
            <a:endParaRPr lang="zh-TW" altLang="en-US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不同的</a:t>
            </a:r>
            <a:r>
              <a:rPr lang="en-US" altLang="zh-TW" sz="2400" dirty="0" smtClean="0"/>
              <a:t>Relationship / Cardinality</a:t>
            </a:r>
            <a:r>
              <a:rPr lang="zh-TW" altLang="en-US" sz="2400" dirty="0" smtClean="0"/>
              <a:t>要怎麼轉成</a:t>
            </a:r>
            <a:r>
              <a:rPr lang="en-US" altLang="zh-TW" sz="2400" dirty="0" smtClean="0"/>
              <a:t>FK</a:t>
            </a:r>
          </a:p>
          <a:p>
            <a:pPr marL="609600" indent="-609600" eaLnBrk="1" hangingPunct="1">
              <a:lnSpc>
                <a:spcPct val="150000"/>
              </a:lnSpc>
              <a:buFontTx/>
              <a:buAutoNum type="arabicPeriod" startAt="3"/>
            </a:pPr>
            <a:r>
              <a:rPr lang="zh-TW" altLang="en-US" dirty="0" smtClean="0"/>
              <a:t>每張表格建立 </a:t>
            </a:r>
            <a:r>
              <a:rPr lang="en-US" altLang="zh-TW" dirty="0" smtClean="0"/>
              <a:t>30 </a:t>
            </a:r>
            <a:r>
              <a:rPr lang="zh-TW" altLang="en-US" dirty="0" smtClean="0"/>
              <a:t>筆測試資料，越多越好</a:t>
            </a:r>
            <a:endParaRPr lang="en-US" altLang="zh-TW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dirty="0" smtClean="0"/>
              <a:t>滿足資料合理性，並檢查關聯是否正確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評分標準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/>
              <a:t>分成</a:t>
            </a:r>
            <a:r>
              <a:rPr lang="en-US" altLang="zh-TW" sz="2800" smtClean="0"/>
              <a:t>10</a:t>
            </a:r>
            <a:r>
              <a:rPr lang="zh-TW" altLang="en-US" sz="2800" smtClean="0"/>
              <a:t>個等級</a:t>
            </a:r>
            <a:endParaRPr lang="en-US" altLang="zh-TW" sz="28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Entity, Attribute </a:t>
            </a:r>
            <a:r>
              <a:rPr lang="zh-TW" altLang="en-US" sz="2400" smtClean="0"/>
              <a:t>正確合理</a:t>
            </a:r>
            <a:endParaRPr lang="en-US" altLang="zh-TW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Relationship, Degree </a:t>
            </a:r>
            <a:r>
              <a:rPr lang="zh-TW" altLang="en-US" sz="2400" smtClean="0"/>
              <a:t>正確合理</a:t>
            </a:r>
            <a:endParaRPr lang="en-US" altLang="zh-TW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Cardinality</a:t>
            </a:r>
            <a:r>
              <a:rPr lang="zh-TW" altLang="en-US" sz="2400" smtClean="0"/>
              <a:t> 正確合理</a:t>
            </a:r>
            <a:endParaRPr lang="en-US" altLang="zh-TW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轉成表格後</a:t>
            </a:r>
            <a:r>
              <a:rPr lang="en-US" altLang="zh-TW" sz="2400" smtClean="0"/>
              <a:t> PK, FK </a:t>
            </a:r>
            <a:r>
              <a:rPr lang="zh-TW" altLang="en-US" sz="2400" smtClean="0"/>
              <a:t>正確清楚</a:t>
            </a:r>
            <a:endParaRPr lang="en-US" altLang="zh-TW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符合正規化 </a:t>
            </a:r>
            <a:r>
              <a:rPr lang="en-US" altLang="zh-TW" sz="2400" smtClean="0"/>
              <a:t>(</a:t>
            </a:r>
            <a:r>
              <a:rPr lang="zh-TW" altLang="en-US" sz="2400" smtClean="0"/>
              <a:t>表格內無彼此相依欄位</a:t>
            </a:r>
            <a:r>
              <a:rPr lang="en-US" altLang="zh-TW" sz="2400" smtClean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測試資料 正確合理</a:t>
            </a:r>
            <a:endParaRPr lang="en-US" altLang="zh-TW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Business Rules </a:t>
            </a:r>
            <a:r>
              <a:rPr lang="zh-TW" altLang="en-US" sz="2400" smtClean="0"/>
              <a:t>均滿足 </a:t>
            </a:r>
            <a:r>
              <a:rPr lang="en-US" altLang="zh-TW" sz="2400" smtClean="0"/>
              <a:t>… </a:t>
            </a:r>
            <a:r>
              <a:rPr lang="zh-TW" altLang="en-US" sz="2400" smtClean="0"/>
              <a:t>♥ 滿分</a:t>
            </a:r>
            <a:endParaRPr lang="en-US" altLang="zh-TW" sz="240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/>
              <a:t>依詳盡用心程度加分</a:t>
            </a:r>
            <a:endParaRPr lang="zh-TW" altLang="en-US" sz="240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mtClean="0"/>
              <a:t>Deadline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於 </a:t>
            </a:r>
            <a:r>
              <a:rPr lang="en-US" altLang="zh-TW" sz="2800" smtClean="0"/>
              <a:t>2016.10.27 </a:t>
            </a:r>
            <a:r>
              <a:rPr lang="en-US" altLang="zh-TW" sz="2800" dirty="0" smtClean="0"/>
              <a:t>6am </a:t>
            </a:r>
            <a:r>
              <a:rPr lang="zh-TW" altLang="en-US" sz="2800" dirty="0" smtClean="0"/>
              <a:t>前繳至 </a:t>
            </a:r>
            <a:r>
              <a:rPr lang="en-US" altLang="zh-TW" sz="2800" dirty="0" err="1" smtClean="0"/>
              <a:t>ceiba</a:t>
            </a:r>
            <a:endParaRPr lang="zh-TW" alt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由組長繳交即可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/>
              <a:t>Microsoft Access</a:t>
            </a:r>
            <a:r>
              <a:rPr lang="zh-TW" altLang="en-US" sz="2400" dirty="0"/>
              <a:t>請繳交</a:t>
            </a:r>
            <a:r>
              <a:rPr lang="en-US" altLang="zh-TW" sz="2400" dirty="0" err="1"/>
              <a:t>accdb</a:t>
            </a:r>
            <a:r>
              <a:rPr lang="zh-TW" altLang="en-US" sz="2400" dirty="0"/>
              <a:t>或</a:t>
            </a:r>
            <a:r>
              <a:rPr lang="en-US" altLang="zh-TW" sz="2400" dirty="0" err="1"/>
              <a:t>mdb</a:t>
            </a:r>
            <a:r>
              <a:rPr lang="zh-TW" altLang="en-US" sz="2400" dirty="0"/>
              <a:t>檔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/>
              <a:t>	取名為「組別</a:t>
            </a:r>
            <a:r>
              <a:rPr lang="en-US" altLang="zh-TW" sz="2400" dirty="0"/>
              <a:t>_</a:t>
            </a:r>
            <a:r>
              <a:rPr lang="zh-TW" altLang="en-US" sz="2400" dirty="0"/>
              <a:t>題號</a:t>
            </a:r>
            <a:r>
              <a:rPr lang="en-US" altLang="zh-TW" sz="2400" dirty="0"/>
              <a:t>_</a:t>
            </a:r>
            <a:r>
              <a:rPr lang="zh-TW" altLang="en-US" sz="2400" dirty="0"/>
              <a:t>學號</a:t>
            </a:r>
            <a:r>
              <a:rPr lang="en-US" altLang="zh-TW" sz="2400" dirty="0"/>
              <a:t>(</a:t>
            </a:r>
            <a:r>
              <a:rPr lang="zh-TW" altLang="en-US" sz="2400" dirty="0"/>
              <a:t>小寫</a:t>
            </a:r>
            <a:r>
              <a:rPr lang="en-US" altLang="zh-TW" sz="2400" dirty="0"/>
              <a:t>)_hw2.mdb</a:t>
            </a:r>
            <a:r>
              <a:rPr lang="zh-TW" altLang="en-US" sz="2400" dirty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 smtClean="0"/>
              <a:t>MySQL</a:t>
            </a:r>
            <a:r>
              <a:rPr lang="zh-TW" altLang="en-US" sz="2400" dirty="0" smtClean="0"/>
              <a:t>請繳交</a:t>
            </a:r>
            <a:r>
              <a:rPr lang="en-US" altLang="zh-TW" sz="2400" dirty="0" err="1" smtClean="0"/>
              <a:t>mwb</a:t>
            </a:r>
            <a:r>
              <a:rPr lang="zh-TW" altLang="en-US" sz="2400" dirty="0" smtClean="0"/>
              <a:t>及</a:t>
            </a:r>
            <a:r>
              <a:rPr lang="en-US" altLang="zh-TW" sz="2400" dirty="0" err="1" smtClean="0"/>
              <a:t>sql</a:t>
            </a:r>
            <a:r>
              <a:rPr lang="zh-TW" altLang="en-US" sz="2400" dirty="0" smtClean="0"/>
              <a:t>檔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後述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，命名方法同上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 smtClean="0"/>
              <a:t>E-R model</a:t>
            </a:r>
            <a:r>
              <a:rPr lang="zh-TW" altLang="en-US" sz="2400" dirty="0" smtClean="0"/>
              <a:t>請貼在一個 </a:t>
            </a:r>
            <a:r>
              <a:rPr lang="en-US" altLang="zh-TW" sz="2400" dirty="0" smtClean="0"/>
              <a:t>Word </a:t>
            </a:r>
            <a:r>
              <a:rPr lang="zh-TW" altLang="en-US" sz="2400" dirty="0" smtClean="0"/>
              <a:t>檔中，並加入文字說明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 smtClean="0"/>
              <a:t>	取名為「組別</a:t>
            </a:r>
            <a:r>
              <a:rPr lang="en-US" altLang="zh-TW" sz="2400" dirty="0" smtClean="0"/>
              <a:t>_</a:t>
            </a:r>
            <a:r>
              <a:rPr lang="zh-TW" altLang="en-US" sz="2400" dirty="0" smtClean="0"/>
              <a:t>題號</a:t>
            </a:r>
            <a:r>
              <a:rPr lang="en-US" altLang="zh-TW" sz="2400" dirty="0" smtClean="0"/>
              <a:t>_</a:t>
            </a:r>
            <a:r>
              <a:rPr lang="zh-TW" altLang="en-US" sz="2400" dirty="0" smtClean="0"/>
              <a:t>學號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小寫</a:t>
            </a:r>
            <a:r>
              <a:rPr lang="en-US" altLang="zh-TW" sz="2400" dirty="0" smtClean="0"/>
              <a:t>)_hw2.doc</a:t>
            </a:r>
            <a:r>
              <a:rPr lang="zh-TW" altLang="en-US" sz="2400" dirty="0" smtClean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所有檔案一同壓縮為「組別</a:t>
            </a:r>
            <a:r>
              <a:rPr lang="en-US" altLang="zh-TW" sz="2400" dirty="0" smtClean="0"/>
              <a:t>_</a:t>
            </a:r>
            <a:r>
              <a:rPr lang="zh-TW" altLang="en-US" sz="2400" dirty="0" smtClean="0"/>
              <a:t>學號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小寫</a:t>
            </a:r>
            <a:r>
              <a:rPr lang="en-US" altLang="zh-TW" sz="2400" dirty="0" smtClean="0"/>
              <a:t>)_hw2.zip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題目分派</a:t>
            </a:r>
            <a:endParaRPr lang="en-US" altLang="zh-TW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30480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每組分派二題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smtClean="0"/>
              <a:t>期中考前後將每題挑選優秀組別上台簡報</a:t>
            </a:r>
            <a:endParaRPr lang="en-US" altLang="zh-TW" sz="24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13178"/>
              </p:ext>
            </p:extLst>
          </p:nvPr>
        </p:nvGraphicFramePr>
        <p:xfrm>
          <a:off x="4267200" y="1267265"/>
          <a:ext cx="3276600" cy="548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組別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分派 </a:t>
                      </a: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#1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分派 </a:t>
                      </a: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#2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696941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24426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441803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7615216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91281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861143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  <a:endParaRPr kumimoji="0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26247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附錄</a:t>
            </a:r>
            <a:r>
              <a:rPr lang="en-US" altLang="zh-TW" smtClean="0"/>
              <a:t> : </a:t>
            </a:r>
            <a:r>
              <a:rPr lang="zh-TW" altLang="en-US" smtClean="0"/>
              <a:t>製圖工具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153400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/>
              <a:t>以</a:t>
            </a:r>
            <a:r>
              <a:rPr lang="en-US" altLang="zh-TW" sz="2400" dirty="0"/>
              <a:t>Microsoft Access</a:t>
            </a:r>
            <a:r>
              <a:rPr lang="zh-TW" altLang="en-US" sz="2400" dirty="0"/>
              <a:t>製作後截圖下來</a:t>
            </a:r>
            <a:endParaRPr lang="en-US" altLang="zh-TW" sz="2400" dirty="0"/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/>
              <a:t>以</a:t>
            </a:r>
            <a:r>
              <a:rPr lang="en-US" altLang="zh-TW" sz="2400" dirty="0" smtClean="0"/>
              <a:t>MySQL Workbench</a:t>
            </a:r>
            <a:r>
              <a:rPr lang="zh-TW" altLang="en-US" sz="2400" dirty="0" smtClean="0"/>
              <a:t>製作</a:t>
            </a:r>
            <a:r>
              <a:rPr lang="zh-TW" altLang="en-US" sz="2400" dirty="0"/>
              <a:t>後截圖下來</a:t>
            </a:r>
            <a:endParaRPr lang="en-US" altLang="zh-TW" sz="2400" dirty="0" smtClean="0"/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/>
              <a:t>以</a:t>
            </a:r>
            <a:r>
              <a:rPr lang="en-US" altLang="zh-TW" sz="2400" dirty="0" smtClean="0"/>
              <a:t>Microsoft Visio</a:t>
            </a:r>
            <a:r>
              <a:rPr lang="zh-TW" altLang="en-US" sz="2400" dirty="0" smtClean="0"/>
              <a:t>繪製</a:t>
            </a:r>
            <a:r>
              <a:rPr lang="en-US" altLang="zh-TW" sz="2400" dirty="0" smtClean="0"/>
              <a:t> (</a:t>
            </a:r>
            <a:r>
              <a:rPr lang="zh-TW" altLang="en-US" sz="2400" dirty="0" smtClean="0"/>
              <a:t>內含於</a:t>
            </a:r>
            <a:r>
              <a:rPr lang="en-US" altLang="zh-TW" sz="2400" dirty="0" smtClean="0"/>
              <a:t>MS Office)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/>
              <a:t>簡易型 </a:t>
            </a:r>
            <a:r>
              <a:rPr lang="en-US" altLang="zh-TW" sz="2400" dirty="0" smtClean="0"/>
              <a:t>Data Modeler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/>
              <a:t>http://data-modeler.software.informer.com/</a:t>
            </a:r>
            <a:endParaRPr lang="en-US" altLang="zh-TW" sz="2000" dirty="0" smtClean="0"/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/>
              <a:t>流程圖軟體 </a:t>
            </a:r>
            <a:r>
              <a:rPr lang="en-US" altLang="zh-TW" sz="2400" dirty="0" err="1" smtClean="0"/>
              <a:t>Dia</a:t>
            </a:r>
            <a:r>
              <a:rPr lang="en-US" altLang="zh-TW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TW" sz="2000" dirty="0" smtClean="0"/>
              <a:t>http://dia-installer.de/index_en.html</a:t>
            </a:r>
          </a:p>
          <a:p>
            <a:pPr lvl="1" eaLnBrk="1" hangingPunct="1">
              <a:spcBef>
                <a:spcPts val="1200"/>
              </a:spcBef>
            </a:pPr>
            <a:r>
              <a:rPr lang="zh-TW" altLang="en-US" sz="2000" dirty="0" smtClean="0"/>
              <a:t>教學 </a:t>
            </a:r>
            <a:r>
              <a:rPr lang="en-US" altLang="zh-TW" sz="2000" dirty="0"/>
              <a:t>http://</a:t>
            </a:r>
            <a:r>
              <a:rPr lang="en-US" altLang="zh-TW" sz="2000" dirty="0" smtClean="0"/>
              <a:t>tsjh301.blogspot.tw/2011/12/dia.html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/>
              <a:t>以</a:t>
            </a:r>
            <a:r>
              <a:rPr lang="en-US" altLang="zh-TW" sz="2400" dirty="0" smtClean="0"/>
              <a:t>Microsoft Excel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PowerPoint</a:t>
            </a:r>
            <a:r>
              <a:rPr lang="zh-TW" altLang="en-US" sz="2400" dirty="0" smtClean="0"/>
              <a:t>製作</a:t>
            </a:r>
          </a:p>
          <a:p>
            <a:pPr eaLnBrk="1" hangingPunct="1">
              <a:spcBef>
                <a:spcPts val="1200"/>
              </a:spcBef>
            </a:pPr>
            <a:endParaRPr lang="en-US" altLang="zh-TW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資料庫管理 </a:t>
            </a:r>
            <a:r>
              <a:rPr lang="en-US" altLang="zh-TW" dirty="0" smtClean="0"/>
              <a:t>Homework #2</a:t>
            </a:r>
            <a:br>
              <a:rPr lang="en-US" altLang="zh-TW" dirty="0" smtClean="0"/>
            </a:br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16387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 smtClean="0"/>
              <a:t>楊立偉教授</a:t>
            </a:r>
          </a:p>
          <a:p>
            <a:r>
              <a:rPr lang="zh-TW" altLang="en-US" dirty="0" smtClean="0"/>
              <a:t>台灣大學工管系</a:t>
            </a:r>
            <a:endParaRPr lang="en-US" altLang="zh-TW" dirty="0" smtClean="0"/>
          </a:p>
          <a:p>
            <a:r>
              <a:rPr lang="en-US" altLang="zh-TW" dirty="0" smtClean="0"/>
              <a:t>2016</a:t>
            </a:r>
            <a:endParaRPr lang="zh-TW" alt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一、繪製 </a:t>
            </a:r>
            <a:r>
              <a:rPr lang="en-US" altLang="zh-TW" smtClean="0"/>
              <a:t>E-R Model (1/5)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以</a:t>
            </a:r>
            <a:r>
              <a:rPr lang="en-US" altLang="zh-TW" smtClean="0"/>
              <a:t>MS Visio 2007</a:t>
            </a:r>
            <a:r>
              <a:rPr lang="zh-TW" altLang="en-US" smtClean="0"/>
              <a:t>為例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檔案→新增→一般</a:t>
            </a:r>
            <a:r>
              <a:rPr lang="en-US" altLang="zh-TW" smtClean="0"/>
              <a:t>/</a:t>
            </a:r>
            <a:r>
              <a:rPr lang="zh-TW" altLang="en-US" smtClean="0"/>
              <a:t>基本圖</a:t>
            </a:r>
          </a:p>
        </p:txBody>
      </p:sp>
      <p:pic>
        <p:nvPicPr>
          <p:cNvPr id="17412" name="Picture 3" descr="C:\Users\bug.ELAND\Desktop\Imag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6868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一、繪製 </a:t>
            </a:r>
            <a:r>
              <a:rPr lang="en-US" altLang="zh-TW" smtClean="0"/>
              <a:t>E-R Model (2/5)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開啟空白畫布</a:t>
            </a:r>
            <a:endParaRPr lang="en-US" altLang="zh-TW" smtClean="0"/>
          </a:p>
        </p:txBody>
      </p:sp>
      <p:pic>
        <p:nvPicPr>
          <p:cNvPr id="18436" name="Picture 2" descr="C:\Users\bug.ELAND\Desktop\Imag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551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0" y="2819400"/>
            <a:ext cx="6705600" cy="3048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38" name="矩形 5"/>
          <p:cNvSpPr>
            <a:spLocks noChangeArrowheads="1"/>
          </p:cNvSpPr>
          <p:nvPr/>
        </p:nvSpPr>
        <p:spPr bwMode="auto">
          <a:xfrm>
            <a:off x="0" y="4267200"/>
            <a:ext cx="2667000" cy="17526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39" name="矩形 6"/>
          <p:cNvSpPr>
            <a:spLocks noChangeArrowheads="1"/>
          </p:cNvSpPr>
          <p:nvPr/>
        </p:nvSpPr>
        <p:spPr bwMode="auto">
          <a:xfrm>
            <a:off x="4953000" y="2514600"/>
            <a:ext cx="1219200" cy="3048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440" name="直線接點 8"/>
          <p:cNvCxnSpPr>
            <a:cxnSpLocks noChangeShapeType="1"/>
          </p:cNvCxnSpPr>
          <p:nvPr/>
        </p:nvCxnSpPr>
        <p:spPr bwMode="auto">
          <a:xfrm rot="16200000" flipV="1">
            <a:off x="3924300" y="3314700"/>
            <a:ext cx="838200" cy="45720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直線接點 9"/>
          <p:cNvCxnSpPr>
            <a:cxnSpLocks noChangeShapeType="1"/>
          </p:cNvCxnSpPr>
          <p:nvPr/>
        </p:nvCxnSpPr>
        <p:spPr bwMode="auto">
          <a:xfrm>
            <a:off x="2667000" y="4648200"/>
            <a:ext cx="990600" cy="22860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直線接點 13"/>
          <p:cNvCxnSpPr>
            <a:cxnSpLocks noChangeShapeType="1"/>
          </p:cNvCxnSpPr>
          <p:nvPr/>
        </p:nvCxnSpPr>
        <p:spPr bwMode="auto">
          <a:xfrm rot="5400000" flipH="1" flipV="1">
            <a:off x="5791200" y="2057400"/>
            <a:ext cx="533400" cy="38100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矩形 15"/>
          <p:cNvSpPr>
            <a:spLocks noChangeArrowheads="1"/>
          </p:cNvSpPr>
          <p:nvPr/>
        </p:nvSpPr>
        <p:spPr bwMode="auto">
          <a:xfrm>
            <a:off x="6172200" y="15240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加入文字</a:t>
            </a:r>
          </a:p>
        </p:txBody>
      </p:sp>
      <p:sp>
        <p:nvSpPr>
          <p:cNvPr id="18444" name="矩形 16"/>
          <p:cNvSpPr>
            <a:spLocks noChangeArrowheads="1"/>
          </p:cNvSpPr>
          <p:nvPr/>
        </p:nvSpPr>
        <p:spPr bwMode="auto">
          <a:xfrm>
            <a:off x="3657600" y="48768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加入圖型</a:t>
            </a:r>
          </a:p>
        </p:txBody>
      </p:sp>
      <p:sp>
        <p:nvSpPr>
          <p:cNvPr id="18445" name="矩形 17"/>
          <p:cNvSpPr>
            <a:spLocks noChangeArrowheads="1"/>
          </p:cNvSpPr>
          <p:nvPr/>
        </p:nvSpPr>
        <p:spPr bwMode="auto">
          <a:xfrm>
            <a:off x="4572000" y="39624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調整文字格式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591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一、繪製 </a:t>
            </a:r>
            <a:r>
              <a:rPr lang="en-US" altLang="zh-TW" smtClean="0"/>
              <a:t>E-R Model (3/5)</a:t>
            </a:r>
            <a:endParaRPr lang="zh-TW" altLang="en-US" smtClean="0"/>
          </a:p>
        </p:txBody>
      </p:sp>
      <p:pic>
        <p:nvPicPr>
          <p:cNvPr id="19460" name="Picture 2" descr="C:\Users\bug.ELAND\Desktop\Image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2560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 descr="C:\Users\bug.ELAND\Desktop\Image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76800"/>
            <a:ext cx="2779713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 descr="C:\Users\bug.ELAND\Desktop\Image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3000"/>
            <a:ext cx="1852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矩形 7"/>
          <p:cNvSpPr>
            <a:spLocks noChangeArrowheads="1"/>
          </p:cNvSpPr>
          <p:nvPr/>
        </p:nvSpPr>
        <p:spPr bwMode="auto">
          <a:xfrm>
            <a:off x="990600" y="5638800"/>
            <a:ext cx="2646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用矩型畫出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並在中間輸入文字</a:t>
            </a:r>
          </a:p>
        </p:txBody>
      </p:sp>
      <p:sp>
        <p:nvSpPr>
          <p:cNvPr id="19464" name="矩形 8"/>
          <p:cNvSpPr>
            <a:spLocks noChangeArrowheads="1"/>
          </p:cNvSpPr>
          <p:nvPr/>
        </p:nvSpPr>
        <p:spPr bwMode="auto">
          <a:xfrm>
            <a:off x="4267200" y="5722938"/>
            <a:ext cx="3860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用線條畫出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Relationship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以及一對多關係 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設為直線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65" name="矩形 9"/>
          <p:cNvSpPr>
            <a:spLocks noChangeArrowheads="1"/>
          </p:cNvSpPr>
          <p:nvPr/>
        </p:nvSpPr>
        <p:spPr bwMode="auto">
          <a:xfrm>
            <a:off x="5715000" y="1371600"/>
            <a:ext cx="319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用文字說明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</a:p>
        </p:txBody>
      </p:sp>
      <p:sp>
        <p:nvSpPr>
          <p:cNvPr id="19466" name="向右箭號 15"/>
          <p:cNvSpPr>
            <a:spLocks noChangeArrowheads="1"/>
          </p:cNvSpPr>
          <p:nvPr/>
        </p:nvSpPr>
        <p:spPr bwMode="auto">
          <a:xfrm rot="-5400000">
            <a:off x="2520950" y="4946650"/>
            <a:ext cx="977900" cy="228600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67" name="向右箭號 16"/>
          <p:cNvSpPr>
            <a:spLocks noChangeArrowheads="1"/>
          </p:cNvSpPr>
          <p:nvPr/>
        </p:nvSpPr>
        <p:spPr bwMode="auto">
          <a:xfrm rot="-5400000">
            <a:off x="4495800" y="4038600"/>
            <a:ext cx="1143000" cy="228600"/>
          </a:xfrm>
          <a:prstGeom prst="right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68" name="向右箭號 17"/>
          <p:cNvSpPr>
            <a:spLocks noChangeArrowheads="1"/>
          </p:cNvSpPr>
          <p:nvPr/>
        </p:nvSpPr>
        <p:spPr bwMode="auto">
          <a:xfrm rot="2611351">
            <a:off x="5273675" y="2047875"/>
            <a:ext cx="515938" cy="250825"/>
          </a:xfrm>
          <a:prstGeom prst="rightArrow">
            <a:avLst>
              <a:gd name="adj1" fmla="val 50000"/>
              <a:gd name="adj2" fmla="val 501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一、繪製 </a:t>
            </a:r>
            <a:r>
              <a:rPr lang="en-US" altLang="zh-TW" smtClean="0"/>
              <a:t>E-R Model (4/5)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6019800" y="1295400"/>
            <a:ext cx="3124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部份範例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還有其它</a:t>
            </a:r>
            <a:r>
              <a:rPr lang="en-US" altLang="zh-TW" smtClean="0"/>
              <a:t>Entity</a:t>
            </a:r>
            <a:r>
              <a:rPr lang="zh-TW" altLang="en-US" smtClean="0"/>
              <a:t>與</a:t>
            </a:r>
            <a:r>
              <a:rPr lang="en-US" altLang="zh-TW" smtClean="0"/>
              <a:t>Relationship</a:t>
            </a:r>
            <a:r>
              <a:rPr lang="zh-TW" altLang="en-US" smtClean="0"/>
              <a:t>要補上</a:t>
            </a:r>
            <a:endParaRPr lang="en-US" altLang="zh-TW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492442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#2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繪製完整的 </a:t>
            </a:r>
            <a:r>
              <a:rPr lang="en-US" altLang="zh-TW" dirty="0" smtClean="0"/>
              <a:t>E-R model diagram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利用 </a:t>
            </a:r>
            <a:r>
              <a:rPr lang="en-US" altLang="zh-TW" dirty="0" smtClean="0"/>
              <a:t>Microsoft Access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MySQL </a:t>
            </a:r>
            <a:r>
              <a:rPr lang="zh-TW" altLang="en-US" dirty="0" smtClean="0"/>
              <a:t>建立表格與關聯</a:t>
            </a:r>
            <a:endParaRPr lang="en-US" altLang="zh-TW" dirty="0" smtClean="0"/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建立測試用的範例資料</a:t>
            </a:r>
            <a:endParaRPr lang="en-US" altLang="zh-TW" dirty="0" smtClean="0"/>
          </a:p>
          <a:p>
            <a:pPr eaLnBrk="1" hangingPunct="1">
              <a:lnSpc>
                <a:spcPct val="150000"/>
              </a:lnSpc>
            </a:pPr>
            <a:endParaRPr lang="en-US" altLang="zh-TW" dirty="0" smtClean="0"/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共有五題，各組分派二題</a:t>
            </a:r>
          </a:p>
          <a:p>
            <a:pPr eaLnBrk="1" hangingPunct="1">
              <a:lnSpc>
                <a:spcPct val="150000"/>
              </a:lnSpc>
            </a:pPr>
            <a:endParaRPr lang="zh-TW" alt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一、繪製 </a:t>
            </a:r>
            <a:r>
              <a:rPr lang="en-US" altLang="zh-TW" smtClean="0"/>
              <a:t>E-R Model (5/5)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注意有的關係上有屬性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可以比照課本轉畫成 </a:t>
            </a:r>
            <a:r>
              <a:rPr lang="en-US" altLang="zh-TW" smtClean="0"/>
              <a:t>Associative Entity</a:t>
            </a:r>
            <a:r>
              <a:rPr lang="zh-TW" altLang="en-US" smtClean="0"/>
              <a:t>，或直接將屬性標在</a:t>
            </a:r>
            <a:r>
              <a:rPr lang="en-US" altLang="zh-TW" smtClean="0"/>
              <a:t>Relationship</a:t>
            </a:r>
            <a:r>
              <a:rPr lang="zh-TW" altLang="en-US" smtClean="0"/>
              <a:t>旁邊亦可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(1/8)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以</a:t>
            </a:r>
            <a:r>
              <a:rPr lang="en-US" altLang="zh-TW" dirty="0" smtClean="0"/>
              <a:t>MS Access 2007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新增空白資料庫→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輸入檔名後建立</a:t>
            </a:r>
          </a:p>
        </p:txBody>
      </p:sp>
      <p:pic>
        <p:nvPicPr>
          <p:cNvPr id="22532" name="Picture 3" descr="C:\Users\bug.ELAND\Desktop\Image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42672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5"/>
          <p:cNvSpPr>
            <a:spLocks noChangeArrowheads="1"/>
          </p:cNvSpPr>
          <p:nvPr/>
        </p:nvSpPr>
        <p:spPr bwMode="auto">
          <a:xfrm>
            <a:off x="838200" y="4953000"/>
            <a:ext cx="49418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Access2007</a:t>
            </a:r>
            <a:r>
              <a:rPr lang="zh-TW" altLang="en-US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附屬檔名預設 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accdb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Access2003</a:t>
            </a:r>
            <a:r>
              <a:rPr lang="zh-TW" altLang="en-US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附屬檔名預設 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mdb</a:t>
            </a: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534" name="Picture 4" descr="C:\Users\bug.ELAND\Desktop\Image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1795463"/>
            <a:ext cx="326866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橢圓 7"/>
          <p:cNvSpPr>
            <a:spLocks noChangeArrowheads="1"/>
          </p:cNvSpPr>
          <p:nvPr/>
        </p:nvSpPr>
        <p:spPr bwMode="auto">
          <a:xfrm>
            <a:off x="8534400" y="5410200"/>
            <a:ext cx="533400" cy="5334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(2/8)</a:t>
            </a:r>
            <a:endParaRPr lang="zh-TW" altLang="en-US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5181600" y="1295400"/>
            <a:ext cx="3810000" cy="5181600"/>
          </a:xfrm>
        </p:spPr>
        <p:txBody>
          <a:bodyPr/>
          <a:lstStyle/>
          <a:p>
            <a:pPr eaLnBrk="1" hangingPunct="1"/>
            <a:r>
              <a:rPr lang="zh-TW" altLang="en-US" smtClean="0"/>
              <a:t>選建立→資料表，新增空白資料表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在資料表上按右鍵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選設計檢視，進入欄位設計畫面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之後可以重新命名 </a:t>
            </a: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z="2400" smtClean="0"/>
              <a:t>	(</a:t>
            </a:r>
            <a:r>
              <a:rPr lang="zh-TW" altLang="en-US" sz="2400" smtClean="0"/>
              <a:t>資料表需為關閉狀態</a:t>
            </a:r>
            <a:r>
              <a:rPr lang="en-US" altLang="zh-TW" sz="2400" smtClean="0"/>
              <a:t>)</a:t>
            </a:r>
            <a:endParaRPr lang="en-US" altLang="zh-TW" smtClean="0"/>
          </a:p>
        </p:txBody>
      </p:sp>
      <p:pic>
        <p:nvPicPr>
          <p:cNvPr id="23556" name="Picture 2" descr="C:\Users\bug.ELAND\Desktop\Image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92225"/>
            <a:ext cx="4048125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橢圓 4"/>
          <p:cNvSpPr>
            <a:spLocks noChangeArrowheads="1"/>
          </p:cNvSpPr>
          <p:nvPr/>
        </p:nvSpPr>
        <p:spPr bwMode="auto">
          <a:xfrm>
            <a:off x="838200" y="1600200"/>
            <a:ext cx="762000" cy="7620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58" name="橢圓 6"/>
          <p:cNvSpPr>
            <a:spLocks noChangeArrowheads="1"/>
          </p:cNvSpPr>
          <p:nvPr/>
        </p:nvSpPr>
        <p:spPr bwMode="auto">
          <a:xfrm>
            <a:off x="2667000" y="4648200"/>
            <a:ext cx="2590800" cy="3048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59" name="橢圓 7"/>
          <p:cNvSpPr>
            <a:spLocks noChangeArrowheads="1"/>
          </p:cNvSpPr>
          <p:nvPr/>
        </p:nvSpPr>
        <p:spPr bwMode="auto">
          <a:xfrm>
            <a:off x="2667000" y="3581400"/>
            <a:ext cx="2590800" cy="3048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(3/8)</a:t>
            </a:r>
            <a:endParaRPr lang="zh-TW" altLang="en-US" smtClean="0"/>
          </a:p>
        </p:txBody>
      </p:sp>
      <p:sp>
        <p:nvSpPr>
          <p:cNvPr id="24580" name="矩形 4"/>
          <p:cNvSpPr>
            <a:spLocks noChangeArrowheads="1"/>
          </p:cNvSpPr>
          <p:nvPr/>
        </p:nvSpPr>
        <p:spPr bwMode="auto">
          <a:xfrm>
            <a:off x="3733800" y="3200400"/>
            <a:ext cx="2954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進入設計檢視後，可</a:t>
            </a:r>
            <a:endParaRPr lang="en-US" altLang="zh-TW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逐一建立欄位</a:t>
            </a:r>
          </a:p>
        </p:txBody>
      </p:sp>
      <p:sp>
        <p:nvSpPr>
          <p:cNvPr id="24581" name="矩形 5"/>
          <p:cNvSpPr>
            <a:spLocks noChangeArrowheads="1"/>
          </p:cNvSpPr>
          <p:nvPr/>
        </p:nvSpPr>
        <p:spPr bwMode="auto">
          <a:xfrm>
            <a:off x="4800600" y="5562600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可以選的欄位型別 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(type)</a:t>
            </a:r>
            <a:endParaRPr lang="zh-TW" altLang="en-US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2"/>
          <p:cNvGrpSpPr>
            <a:grpSpLocks/>
          </p:cNvGrpSpPr>
          <p:nvPr/>
        </p:nvGrpSpPr>
        <p:grpSpPr bwMode="auto">
          <a:xfrm>
            <a:off x="76200" y="1524000"/>
            <a:ext cx="4495800" cy="5224463"/>
            <a:chOff x="76200" y="1524000"/>
            <a:chExt cx="4495800" cy="5225001"/>
          </a:xfrm>
        </p:grpSpPr>
        <p:sp>
          <p:nvSpPr>
            <p:cNvPr id="24583" name="橢圓 6"/>
            <p:cNvSpPr>
              <a:spLocks noChangeArrowheads="1"/>
            </p:cNvSpPr>
            <p:nvPr/>
          </p:nvSpPr>
          <p:spPr bwMode="auto">
            <a:xfrm>
              <a:off x="3276600" y="1524000"/>
              <a:ext cx="457200" cy="38100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584" name="矩形 7"/>
            <p:cNvSpPr>
              <a:spLocks noChangeArrowheads="1"/>
            </p:cNvSpPr>
            <p:nvPr/>
          </p:nvSpPr>
          <p:spPr bwMode="auto">
            <a:xfrm>
              <a:off x="381000" y="4114800"/>
              <a:ext cx="285206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400" b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在欄位上按右鍵，</a:t>
              </a:r>
              <a:endPara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400" b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可設定主索引鍵</a:t>
              </a:r>
              <a:endPara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或上方按鈕列亦可</a:t>
              </a:r>
              <a:r>
                <a:rPr lang="en-US" altLang="zh-TW" sz="2400" b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4585" name="直線接點 8"/>
            <p:cNvCxnSpPr>
              <a:cxnSpLocks noChangeShapeType="1"/>
            </p:cNvCxnSpPr>
            <p:nvPr/>
          </p:nvCxnSpPr>
          <p:spPr bwMode="auto">
            <a:xfrm rot="5400000" flipH="1" flipV="1">
              <a:off x="1943100" y="2781300"/>
              <a:ext cx="2362200" cy="60960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4586" name="Picture 3" descr="C:\Users\bug.ELAND\Desktop\Image3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34000"/>
              <a:ext cx="4495800" cy="14150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(4/8)</a:t>
            </a:r>
            <a:endParaRPr lang="zh-TW" altLang="en-US" smtClean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將三個</a:t>
            </a:r>
            <a:r>
              <a:rPr lang="en-US" altLang="zh-TW" smtClean="0"/>
              <a:t>Entity</a:t>
            </a:r>
            <a:r>
              <a:rPr lang="zh-TW" altLang="en-US" smtClean="0"/>
              <a:t>內的欄位分別建好</a:t>
            </a: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52006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86200"/>
            <a:ext cx="50863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5334000"/>
            <a:ext cx="51149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(5/8)</a:t>
            </a:r>
            <a:endParaRPr lang="zh-TW" altLang="en-US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關閉設計檢視並儲存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選擇資料庫工具→資料庫關聯圖</a:t>
            </a:r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  <p:pic>
        <p:nvPicPr>
          <p:cNvPr id="26628" name="Picture 2" descr="C:\Users\bug.ELAND\Desktop\Image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5105400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橢圓 4"/>
          <p:cNvSpPr>
            <a:spLocks noChangeArrowheads="1"/>
          </p:cNvSpPr>
          <p:nvPr/>
        </p:nvSpPr>
        <p:spPr bwMode="auto">
          <a:xfrm>
            <a:off x="4038600" y="2743200"/>
            <a:ext cx="762000" cy="12192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5960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(6/8)</a:t>
            </a:r>
            <a:endParaRPr lang="zh-TW" altLang="en-US" smtClean="0"/>
          </a:p>
        </p:txBody>
      </p:sp>
      <p:sp>
        <p:nvSpPr>
          <p:cNvPr id="2765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將左邊的表格，</a:t>
            </a:r>
            <a:r>
              <a:rPr lang="zh-TW" altLang="en-US" b="1" smtClean="0">
                <a:solidFill>
                  <a:srgbClr val="C00000"/>
                </a:solidFill>
              </a:rPr>
              <a:t>逐一拖拉</a:t>
            </a:r>
            <a:r>
              <a:rPr lang="zh-TW" altLang="en-US" smtClean="0"/>
              <a:t>至右邊的資料庫關聯圖區，並至適當的排列一下</a:t>
            </a:r>
          </a:p>
        </p:txBody>
      </p:sp>
      <p:sp>
        <p:nvSpPr>
          <p:cNvPr id="27653" name="矩形 4"/>
          <p:cNvSpPr>
            <a:spLocks noChangeArrowheads="1"/>
          </p:cNvSpPr>
          <p:nvPr/>
        </p:nvSpPr>
        <p:spPr bwMode="auto">
          <a:xfrm>
            <a:off x="3581400" y="44196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拖拉</a:t>
            </a:r>
          </a:p>
        </p:txBody>
      </p:sp>
      <p:sp>
        <p:nvSpPr>
          <p:cNvPr id="27654" name="向右箭號 5"/>
          <p:cNvSpPr>
            <a:spLocks noChangeArrowheads="1"/>
          </p:cNvSpPr>
          <p:nvPr/>
        </p:nvSpPr>
        <p:spPr bwMode="auto">
          <a:xfrm>
            <a:off x="3581400" y="4114800"/>
            <a:ext cx="977900" cy="228600"/>
          </a:xfrm>
          <a:prstGeom prst="rightArrow">
            <a:avLst>
              <a:gd name="adj1" fmla="val 50000"/>
              <a:gd name="adj2" fmla="val 499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3434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4375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(7/8) </a:t>
            </a:r>
            <a:r>
              <a:rPr lang="zh-TW" altLang="en-US" smtClean="0"/>
              <a:t>建立關聯</a:t>
            </a:r>
          </a:p>
        </p:txBody>
      </p:sp>
      <p:sp>
        <p:nvSpPr>
          <p:cNvPr id="28677" name="矩形 5"/>
          <p:cNvSpPr>
            <a:spLocks noChangeArrowheads="1"/>
          </p:cNvSpPr>
          <p:nvPr/>
        </p:nvSpPr>
        <p:spPr bwMode="auto">
          <a:xfrm>
            <a:off x="1066800" y="4876800"/>
            <a:ext cx="35702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將相對應的欄位進行拖放</a:t>
            </a:r>
            <a:endParaRPr lang="en-US" altLang="zh-TW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彈出編輯關聯視窗</a:t>
            </a:r>
            <a:endParaRPr lang="en-US" altLang="zh-TW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按下建立即可</a:t>
            </a:r>
            <a:endParaRPr lang="en-US" altLang="zh-TW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建立關聯 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對多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78" name="橢圓 6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79" name="橢圓 7"/>
          <p:cNvSpPr>
            <a:spLocks noChangeArrowheads="1"/>
          </p:cNvSpPr>
          <p:nvPr/>
        </p:nvSpPr>
        <p:spPr bwMode="auto">
          <a:xfrm>
            <a:off x="6019800" y="5791200"/>
            <a:ext cx="685800" cy="3810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5410200" y="2438400"/>
            <a:ext cx="189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拖放</a:t>
            </a:r>
            <a:r>
              <a:rPr lang="en-US" altLang="zh-TW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  <p:sp>
        <p:nvSpPr>
          <p:cNvPr id="28681" name="向右箭號 9"/>
          <p:cNvSpPr>
            <a:spLocks noChangeArrowheads="1"/>
          </p:cNvSpPr>
          <p:nvPr/>
        </p:nvSpPr>
        <p:spPr bwMode="auto">
          <a:xfrm>
            <a:off x="2819400" y="3048000"/>
            <a:ext cx="977900" cy="228600"/>
          </a:xfrm>
          <a:prstGeom prst="rightArrow">
            <a:avLst>
              <a:gd name="adj1" fmla="val 50000"/>
              <a:gd name="adj2" fmla="val 499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二、建立表格 </a:t>
            </a:r>
            <a:r>
              <a:rPr lang="en-US" altLang="zh-TW" smtClean="0"/>
              <a:t>(8/8) </a:t>
            </a:r>
            <a:r>
              <a:rPr lang="zh-TW" altLang="en-US" smtClean="0"/>
              <a:t>建立關聯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將所有關聯拖放完成後儲存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預設為</a:t>
            </a:r>
            <a:r>
              <a:rPr lang="en-US" altLang="zh-TW" smtClean="0"/>
              <a:t>1</a:t>
            </a:r>
            <a:r>
              <a:rPr lang="zh-TW" altLang="en-US" smtClean="0"/>
              <a:t>對多；若要設定為</a:t>
            </a:r>
            <a:r>
              <a:rPr lang="en-US" altLang="zh-TW" smtClean="0"/>
              <a:t>1</a:t>
            </a:r>
            <a:r>
              <a:rPr lang="zh-TW" altLang="en-US" smtClean="0"/>
              <a:t>對</a:t>
            </a:r>
            <a:r>
              <a:rPr lang="en-US" altLang="zh-TW" smtClean="0"/>
              <a:t>1</a:t>
            </a:r>
            <a:r>
              <a:rPr lang="zh-TW" altLang="en-US" smtClean="0"/>
              <a:t>，應在設計檢視時，將該欄位設為「索引 </a:t>
            </a:r>
            <a:r>
              <a:rPr lang="en-US" altLang="zh-TW" smtClean="0"/>
              <a:t>: </a:t>
            </a:r>
            <a:r>
              <a:rPr lang="zh-TW" altLang="en-US" smtClean="0"/>
              <a:t>是</a:t>
            </a:r>
            <a:r>
              <a:rPr lang="en-US" altLang="zh-TW" smtClean="0"/>
              <a:t>(</a:t>
            </a:r>
            <a:r>
              <a:rPr lang="zh-TW" altLang="en-US" smtClean="0"/>
              <a:t>不可重複</a:t>
            </a:r>
            <a:r>
              <a:rPr lang="en-US" altLang="zh-TW" smtClean="0"/>
              <a:t>)</a:t>
            </a:r>
            <a:r>
              <a:rPr lang="zh-TW" altLang="en-US" smtClean="0"/>
              <a:t>」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開啟該資料表，即可輸入</a:t>
            </a:r>
            <a:endParaRPr lang="en-US" altLang="zh-TW" smtClean="0"/>
          </a:p>
          <a:p>
            <a:pPr eaLnBrk="1" hangingPunct="1">
              <a:buFontTx/>
              <a:buNone/>
            </a:pPr>
            <a:endParaRPr lang="zh-TW" altLang="en-US" smtClean="0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981200"/>
            <a:ext cx="815498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3124200"/>
            <a:ext cx="50292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4267200"/>
            <a:ext cx="5845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三、輸入範例資料 </a:t>
            </a:r>
            <a:r>
              <a:rPr lang="en-US" altLang="zh-TW" smtClean="0"/>
              <a:t>(1/1)</a:t>
            </a:r>
            <a:endParaRPr lang="zh-TW" altLang="en-US" smtClean="0"/>
          </a:p>
        </p:txBody>
      </p:sp>
      <p:sp>
        <p:nvSpPr>
          <p:cNvPr id="30727" name="矩形 7"/>
          <p:cNvSpPr>
            <a:spLocks noChangeArrowheads="1"/>
          </p:cNvSpPr>
          <p:nvPr/>
        </p:nvSpPr>
        <p:spPr bwMode="auto">
          <a:xfrm>
            <a:off x="6781800" y="3124200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注意合理性與</a:t>
            </a:r>
            <a:endParaRPr lang="en-US" altLang="zh-TW" sz="24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參照完整性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Scenario 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學校委託你整頓圖書館，你依照學校開出的需求（</a:t>
            </a:r>
            <a:r>
              <a:rPr lang="en-US" altLang="zh-TW" sz="2800" smtClean="0"/>
              <a:t>business rules</a:t>
            </a:r>
            <a:r>
              <a:rPr lang="zh-TW" altLang="en-US" sz="2800" smtClean="0"/>
              <a:t>）重新規劃資料庫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以本校之圖書館為限，包含多個分館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需建立完整書目資訊，每一書目有多本藏書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書目資訊至少包含 </a:t>
            </a:r>
            <a:r>
              <a:rPr lang="en-US" altLang="zh-TW" sz="2400" smtClean="0"/>
              <a:t>Dublin Core </a:t>
            </a:r>
            <a:r>
              <a:rPr lang="zh-TW" altLang="en-US" sz="2400" smtClean="0"/>
              <a:t>的前</a:t>
            </a:r>
            <a:r>
              <a:rPr lang="en-US" altLang="zh-TW" sz="2400" smtClean="0"/>
              <a:t>10</a:t>
            </a:r>
            <a:r>
              <a:rPr lang="zh-TW" altLang="en-US" sz="2400" smtClean="0"/>
              <a:t>個欄位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每一本藏書只會歸屬於一個分館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每一本藏書都有獨立的藏書號與藏書日期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需建立書目來源（出版商資料）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借書人為學生，每人可以借多本書，需建立借書紀錄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其它部份學校沒意見，請自行發揮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補充 </a:t>
            </a:r>
            <a:r>
              <a:rPr lang="en-US" altLang="zh-TW" smtClean="0"/>
              <a:t>(1/2)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亦可使用</a:t>
            </a:r>
            <a:r>
              <a:rPr lang="en-US" altLang="zh-TW" smtClean="0"/>
              <a:t>SQL</a:t>
            </a:r>
            <a:r>
              <a:rPr lang="zh-TW" altLang="en-US" smtClean="0"/>
              <a:t>指令建立表格與關聯</a:t>
            </a:r>
            <a:endParaRPr lang="en-US" altLang="zh-TW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TW" smtClean="0"/>
              <a:t>CREATE TABLE</a:t>
            </a:r>
          </a:p>
          <a:p>
            <a:pPr lvl="2" eaLnBrk="1" hangingPunct="1">
              <a:buFontTx/>
              <a:buNone/>
            </a:pPr>
            <a:endParaRPr lang="en-US" altLang="zh-TW" sz="1800" smtClean="0"/>
          </a:p>
          <a:p>
            <a:pPr lvl="1" eaLnBrk="1" hangingPunct="1">
              <a:buFontTx/>
              <a:buNone/>
            </a:pPr>
            <a:r>
              <a:rPr lang="en-US" altLang="zh-TW" sz="2000" smtClean="0"/>
              <a:t>CREATE TABLE publisher (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pid char(50), name char(50), addr char(50), tel char(50),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primary key (pid));</a:t>
            </a:r>
          </a:p>
          <a:p>
            <a:pPr lvl="1" eaLnBrk="1" hangingPunct="1">
              <a:buFontTx/>
              <a:buNone/>
            </a:pPr>
            <a:endParaRPr lang="en-US" altLang="zh-TW" sz="2000" smtClean="0"/>
          </a:p>
          <a:p>
            <a:pPr lvl="1" eaLnBrk="1" hangingPunct="1">
              <a:buFontTx/>
              <a:buNone/>
            </a:pPr>
            <a:r>
              <a:rPr lang="en-US" altLang="zh-TW" sz="2000" smtClean="0"/>
              <a:t>CREATE TABLE book (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ISBN char(50), title char(50), creator char(50), subject char(50),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description char(50), pid char(50),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primary key (bid),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foreign key (pid) references publisher(pid));</a:t>
            </a:r>
            <a:endParaRPr lang="zh-TW" altLang="en-US" sz="200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補充 </a:t>
            </a:r>
            <a:r>
              <a:rPr lang="en-US" altLang="zh-TW" smtClean="0"/>
              <a:t>(2/2)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亦可使用</a:t>
            </a:r>
            <a:r>
              <a:rPr lang="en-US" altLang="zh-TW" smtClean="0"/>
              <a:t>SQL</a:t>
            </a:r>
            <a:r>
              <a:rPr lang="zh-TW" altLang="en-US" smtClean="0"/>
              <a:t>指令來建立範例資料</a:t>
            </a:r>
            <a:endParaRPr lang="en-US" altLang="zh-TW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TW" smtClean="0"/>
              <a:t>INSERT INTO</a:t>
            </a:r>
          </a:p>
          <a:p>
            <a:pPr lvl="2" eaLnBrk="1" hangingPunct="1">
              <a:buFontTx/>
              <a:buNone/>
            </a:pPr>
            <a:endParaRPr lang="en-US" altLang="zh-TW" sz="1800" smtClean="0"/>
          </a:p>
          <a:p>
            <a:pPr lvl="2" eaLnBrk="1" hangingPunct="1">
              <a:buFontTx/>
              <a:buNone/>
            </a:pPr>
            <a:endParaRPr lang="en-US" altLang="zh-TW" sz="1800" smtClean="0"/>
          </a:p>
          <a:p>
            <a:pPr lvl="1" eaLnBrk="1" hangingPunct="1">
              <a:buFontTx/>
              <a:buNone/>
            </a:pPr>
            <a:r>
              <a:rPr lang="en-US" altLang="zh-TW" sz="2000" smtClean="0"/>
              <a:t>INSERT INTO publisher (pid,name,addr,tel)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VALUES ('P01','</a:t>
            </a:r>
            <a:r>
              <a:rPr lang="zh-TW" altLang="en-US" sz="2000" smtClean="0"/>
              <a:t>台大出版社</a:t>
            </a:r>
            <a:r>
              <a:rPr lang="en-US" altLang="zh-TW" sz="2000" smtClean="0"/>
              <a:t>','</a:t>
            </a:r>
            <a:r>
              <a:rPr lang="zh-TW" altLang="en-US" sz="2000" smtClean="0"/>
              <a:t>台北市</a:t>
            </a:r>
            <a:r>
              <a:rPr lang="en-US" altLang="zh-TW" sz="2000" smtClean="0"/>
              <a:t>','23630231');</a:t>
            </a:r>
          </a:p>
          <a:p>
            <a:pPr lvl="1" eaLnBrk="1" hangingPunct="1">
              <a:buFontTx/>
              <a:buNone/>
            </a:pPr>
            <a:endParaRPr lang="en-US" altLang="zh-TW" sz="2000" smtClean="0"/>
          </a:p>
          <a:p>
            <a:pPr lvl="1" eaLnBrk="1" hangingPunct="1">
              <a:buFontTx/>
              <a:buNone/>
            </a:pPr>
            <a:r>
              <a:rPr lang="en-US" altLang="zh-TW" sz="2000" smtClean="0"/>
              <a:t>INSERT INTO book (ISBN,title,creator,subject,description,pid)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VALUES ('001','</a:t>
            </a:r>
            <a:r>
              <a:rPr lang="zh-TW" altLang="en-US" sz="2000" smtClean="0"/>
              <a:t>資料庫管理</a:t>
            </a:r>
            <a:r>
              <a:rPr lang="en-US" altLang="zh-TW" sz="2000" smtClean="0"/>
              <a:t>','</a:t>
            </a:r>
            <a:r>
              <a:rPr lang="zh-TW" altLang="en-US" sz="2000" smtClean="0"/>
              <a:t>楊大毛</a:t>
            </a:r>
            <a:r>
              <a:rPr lang="en-US" altLang="zh-TW" sz="2000" smtClean="0"/>
              <a:t>','</a:t>
            </a:r>
            <a:r>
              <a:rPr lang="zh-TW" altLang="en-US" sz="2000" smtClean="0"/>
              <a:t>電腦</a:t>
            </a:r>
            <a:r>
              <a:rPr lang="en-US" altLang="zh-TW" sz="2000" smtClean="0"/>
              <a:t>','</a:t>
            </a:r>
            <a:r>
              <a:rPr lang="zh-TW" altLang="en-US" sz="2000" smtClean="0"/>
              <a:t>這是一本好書</a:t>
            </a:r>
            <a:r>
              <a:rPr lang="en-US" altLang="zh-TW" sz="2000" smtClean="0"/>
              <a:t>','P01');</a:t>
            </a:r>
            <a:endParaRPr lang="zh-TW" altLang="en-US" sz="200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MySQL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TW" altLang="en-US" dirty="0" smtClean="0"/>
              <a:t>至官網下載所需軟體並安裝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://dev.mysql.com/downloads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選擇 </a:t>
            </a:r>
            <a:r>
              <a:rPr lang="en-US" altLang="zh-TW" dirty="0" smtClean="0"/>
              <a:t>MySQL </a:t>
            </a:r>
            <a:r>
              <a:rPr lang="en-US" altLang="zh-TW" dirty="0"/>
              <a:t>Community </a:t>
            </a:r>
            <a:r>
              <a:rPr lang="en-US" altLang="zh-TW" dirty="0" smtClean="0"/>
              <a:t>Downloads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下載並安裝 </a:t>
            </a:r>
            <a:r>
              <a:rPr lang="en-US" altLang="zh-TW" dirty="0" smtClean="0"/>
              <a:t>MySQL </a:t>
            </a:r>
            <a:r>
              <a:rPr lang="en-US" altLang="zh-TW" dirty="0"/>
              <a:t>Community </a:t>
            </a:r>
            <a:r>
              <a:rPr lang="en-US" altLang="zh-TW" dirty="0" smtClean="0"/>
              <a:t>Server</a:t>
            </a:r>
          </a:p>
          <a:p>
            <a:pPr lvl="2">
              <a:lnSpc>
                <a:spcPct val="130000"/>
              </a:lnSpc>
            </a:pPr>
            <a:r>
              <a:rPr lang="zh-TW" altLang="en-US" dirty="0"/>
              <a:t>下載並安裝 </a:t>
            </a:r>
            <a:r>
              <a:rPr lang="en-US" altLang="zh-TW" dirty="0" smtClean="0"/>
              <a:t>MySQL Workbench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選擇作業系統及安裝形式</a:t>
            </a:r>
            <a:endParaRPr lang="en-US" altLang="zh-TW" dirty="0" smtClean="0"/>
          </a:p>
          <a:p>
            <a:pPr lvl="3">
              <a:lnSpc>
                <a:spcPct val="130000"/>
              </a:lnSpc>
            </a:pPr>
            <a:r>
              <a:rPr lang="en-US" altLang="zh-TW" dirty="0"/>
              <a:t>Ex. Windows (x86, 64-bit), ZIP </a:t>
            </a:r>
            <a:r>
              <a:rPr lang="en-US" altLang="zh-TW" dirty="0" smtClean="0"/>
              <a:t>Archive </a:t>
            </a:r>
            <a:r>
              <a:rPr lang="zh-TW" altLang="en-US" dirty="0" smtClean="0"/>
              <a:t>免安裝壓縮檔</a:t>
            </a:r>
            <a:endParaRPr lang="en-US" altLang="zh-TW" dirty="0" smtClean="0"/>
          </a:p>
          <a:p>
            <a:pPr lvl="3">
              <a:lnSpc>
                <a:spcPct val="130000"/>
              </a:lnSpc>
            </a:pPr>
            <a:r>
              <a:rPr lang="en-US" altLang="zh-TW" dirty="0" smtClean="0"/>
              <a:t>Ex. Mac </a:t>
            </a:r>
            <a:r>
              <a:rPr lang="en-US" altLang="zh-TW" dirty="0"/>
              <a:t>OS X 10.9 (x86, 64-bit), DMG </a:t>
            </a:r>
            <a:r>
              <a:rPr lang="en-US" altLang="zh-TW" dirty="0" smtClean="0"/>
              <a:t>Archive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3983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5791200" y="3043535"/>
            <a:ext cx="20574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Server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57400" y="3043535"/>
            <a:ext cx="20574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Workbench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19790" y="22966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85990" y="22966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4191000" y="3653135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4590990" y="30435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58124" y="453624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86001" y="453624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管理及設計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8319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 </a:t>
            </a:r>
            <a:r>
              <a:rPr lang="zh-TW" altLang="en-US" dirty="0" smtClean="0"/>
              <a:t>啟動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TW" altLang="en-US" dirty="0" smtClean="0"/>
              <a:t>以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為例，解壓縮在</a:t>
            </a:r>
            <a:r>
              <a:rPr lang="en-US" altLang="zh-TW" dirty="0" smtClean="0"/>
              <a:t>c:\mysql</a:t>
            </a:r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先啟動資料庫系統</a:t>
            </a:r>
            <a:endParaRPr lang="en-US" altLang="zh-TW" dirty="0" smtClean="0"/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該目錄</a:t>
            </a:r>
            <a:r>
              <a:rPr lang="en-US" altLang="zh-TW" dirty="0" smtClean="0"/>
              <a:t>\bin\mysqld.exe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允許通過防火牆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r>
              <a:rPr lang="zh-TW" altLang="en-US" dirty="0" smtClean="0"/>
              <a:t>再啟動管理及設計工具</a:t>
            </a:r>
            <a:endParaRPr lang="en-US" altLang="zh-TW" dirty="0" smtClean="0"/>
          </a:p>
          <a:p>
            <a:pPr lvl="2">
              <a:lnSpc>
                <a:spcPct val="130000"/>
              </a:lnSpc>
            </a:pPr>
            <a:r>
              <a:rPr lang="zh-TW" altLang="en-US" dirty="0"/>
              <a:t>該目錄</a:t>
            </a:r>
            <a:r>
              <a:rPr lang="en-US" altLang="zh-TW" dirty="0" smtClean="0"/>
              <a:t>\MySQLWorkbench.exe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選擇</a:t>
            </a:r>
            <a:r>
              <a:rPr lang="en-US" altLang="zh-TW" dirty="0" smtClean="0"/>
              <a:t>File &gt; New Model </a:t>
            </a:r>
            <a:r>
              <a:rPr lang="zh-TW" altLang="en-US" dirty="0" smtClean="0"/>
              <a:t>開始設計、建表、建資料</a:t>
            </a:r>
            <a:endParaRPr lang="en-US" altLang="zh-TW" dirty="0" smtClean="0"/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線上教學</a:t>
            </a:r>
            <a:endParaRPr lang="en-US" altLang="zh-TW" dirty="0" smtClean="0"/>
          </a:p>
          <a:p>
            <a:pPr lvl="1">
              <a:lnSpc>
                <a:spcPct val="130000"/>
              </a:lnSpc>
            </a:pP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1000" y="6085897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TW" dirty="0" smtClean="0"/>
              <a:t>https://dev.mysql.com/doc/workbench/en/wb-data-modeling.html</a:t>
            </a:r>
          </a:p>
        </p:txBody>
      </p:sp>
    </p:spTree>
    <p:extLst>
      <p:ext uri="{BB962C8B-B14F-4D97-AF65-F5344CB8AC3E}">
        <p14:creationId xmlns:p14="http://schemas.microsoft.com/office/powerpoint/2010/main" val="39928278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 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TW" altLang="en-US" dirty="0" smtClean="0"/>
              <a:t>建立</a:t>
            </a:r>
            <a:r>
              <a:rPr lang="en-US" altLang="zh-TW" dirty="0" smtClean="0"/>
              <a:t>E-R diagram</a:t>
            </a:r>
          </a:p>
          <a:p>
            <a:pPr lvl="2">
              <a:lnSpc>
                <a:spcPct val="130000"/>
              </a:lnSpc>
            </a:pPr>
            <a:r>
              <a:rPr lang="en-US" altLang="zh-TW" dirty="0" smtClean="0"/>
              <a:t>add Diagram &gt; </a:t>
            </a:r>
            <a:r>
              <a:rPr lang="zh-TW" altLang="en-US" dirty="0" smtClean="0"/>
              <a:t>開啟空白畫布</a:t>
            </a:r>
            <a:endParaRPr lang="en-US" altLang="zh-TW" dirty="0" smtClean="0"/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放置新表格 </a:t>
            </a:r>
            <a:r>
              <a:rPr lang="en-US" altLang="zh-TW" dirty="0" smtClean="0"/>
              <a:t>entity</a:t>
            </a:r>
          </a:p>
          <a:p>
            <a:pPr lvl="3">
              <a:lnSpc>
                <a:spcPct val="130000"/>
              </a:lnSpc>
            </a:pPr>
            <a:r>
              <a:rPr lang="zh-TW" altLang="en-US" dirty="0" smtClean="0"/>
              <a:t>編輯表格名稱</a:t>
            </a:r>
            <a:endParaRPr lang="en-US" altLang="zh-TW" dirty="0" smtClean="0"/>
          </a:p>
          <a:p>
            <a:pPr lvl="3">
              <a:lnSpc>
                <a:spcPct val="130000"/>
              </a:lnSpc>
            </a:pPr>
            <a:r>
              <a:rPr lang="zh-TW" altLang="en-US" dirty="0" smtClean="0"/>
              <a:t>編輯欄位、欄位名稱</a:t>
            </a:r>
            <a:endParaRPr lang="en-US" altLang="zh-TW" dirty="0" smtClean="0"/>
          </a:p>
          <a:p>
            <a:pPr lvl="3">
              <a:lnSpc>
                <a:spcPct val="130000"/>
              </a:lnSpc>
            </a:pPr>
            <a:r>
              <a:rPr lang="zh-TW" altLang="en-US" dirty="0" smtClean="0"/>
              <a:t>欄位型別</a:t>
            </a:r>
            <a:r>
              <a:rPr lang="en-US" altLang="zh-TW" dirty="0" smtClean="0"/>
              <a:t>: </a:t>
            </a:r>
            <a:r>
              <a:rPr lang="zh-TW" altLang="en-US" dirty="0" smtClean="0"/>
              <a:t>常用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varchar(n), decimal(</a:t>
            </a:r>
            <a:r>
              <a:rPr lang="en-US" altLang="zh-TW" dirty="0" err="1" smtClean="0"/>
              <a:t>p,s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datetime</a:t>
            </a:r>
            <a:endParaRPr lang="en-US" altLang="zh-TW" dirty="0" smtClean="0"/>
          </a:p>
          <a:p>
            <a:pPr lvl="3">
              <a:lnSpc>
                <a:spcPct val="130000"/>
              </a:lnSpc>
            </a:pPr>
            <a:r>
              <a:rPr lang="zh-TW" altLang="en-US" dirty="0" smtClean="0"/>
              <a:t>相關設定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pk</a:t>
            </a:r>
            <a:r>
              <a:rPr lang="en-US" altLang="zh-TW" dirty="0" smtClean="0"/>
              <a:t>, not null, unique, auto incremental</a:t>
            </a:r>
          </a:p>
          <a:p>
            <a:pPr lvl="3">
              <a:lnSpc>
                <a:spcPct val="130000"/>
              </a:lnSpc>
            </a:pPr>
            <a:r>
              <a:rPr lang="zh-TW" altLang="en-US" dirty="0" smtClean="0"/>
              <a:t>預設值</a:t>
            </a:r>
            <a:r>
              <a:rPr lang="en-US" altLang="zh-TW" dirty="0" smtClean="0"/>
              <a:t>: default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放置</a:t>
            </a:r>
            <a:r>
              <a:rPr lang="zh-TW" altLang="en-US" dirty="0"/>
              <a:t>關係 </a:t>
            </a:r>
            <a:r>
              <a:rPr lang="en-US" altLang="zh-TW" dirty="0" smtClean="0"/>
              <a:t>relationship</a:t>
            </a:r>
          </a:p>
          <a:p>
            <a:pPr lvl="3">
              <a:lnSpc>
                <a:spcPct val="130000"/>
              </a:lnSpc>
            </a:pPr>
            <a:r>
              <a:rPr lang="zh-TW" altLang="en-US" dirty="0" smtClean="0"/>
              <a:t>選擇</a:t>
            </a:r>
            <a:r>
              <a:rPr lang="en-US" altLang="zh-TW" dirty="0" smtClean="0"/>
              <a:t>cardinality</a:t>
            </a:r>
            <a:r>
              <a:rPr lang="zh-TW" altLang="en-US" dirty="0" smtClean="0"/>
              <a:t>；有自動修正及完成機制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7161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 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 smtClean="0"/>
              <a:t>Model &gt; Object Notation &gt; Classic, 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zh-TW" dirty="0" smtClean="0"/>
              <a:t>Relationship Notation &gt; Crow's Foot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6858000" cy="3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83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 </a:t>
            </a:r>
            <a:r>
              <a:rPr lang="zh-TW" altLang="en-US" dirty="0" smtClean="0"/>
              <a:t>建表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 smtClean="0"/>
              <a:t>File &gt; Save Model</a:t>
            </a:r>
          </a:p>
          <a:p>
            <a:pPr lvl="2">
              <a:lnSpc>
                <a:spcPct val="130000"/>
              </a:lnSpc>
            </a:pPr>
            <a:r>
              <a:rPr lang="en-US" altLang="zh-TW" dirty="0" smtClean="0"/>
              <a:t>Database &gt; Forward Engineer…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連接至本地資料庫系統</a:t>
            </a:r>
            <a:r>
              <a:rPr lang="en-US" altLang="zh-TW" dirty="0" smtClean="0"/>
              <a:t>, </a:t>
            </a:r>
            <a:r>
              <a:rPr lang="zh-TW" altLang="en-US" dirty="0" smtClean="0"/>
              <a:t>預設帳號密碼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82370"/>
            <a:ext cx="7086600" cy="33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56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 </a:t>
            </a:r>
            <a:r>
              <a:rPr lang="zh-TW" altLang="en-US" dirty="0" smtClean="0"/>
              <a:t>建表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30000"/>
              </a:lnSpc>
            </a:pPr>
            <a:r>
              <a:rPr lang="zh-TW" altLang="en-US" dirty="0" smtClean="0"/>
              <a:t>完成後，</a:t>
            </a:r>
            <a:r>
              <a:rPr lang="en-US" altLang="zh-TW" dirty="0" smtClean="0"/>
              <a:t>Database &gt; Connect to Database…</a:t>
            </a:r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即可看到建立的表格，點選可編輯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43162"/>
            <a:ext cx="7086600" cy="362709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 bwMode="auto">
          <a:xfrm>
            <a:off x="4191000" y="3733800"/>
            <a:ext cx="391491" cy="3914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直線接點 7"/>
          <p:cNvCxnSpPr>
            <a:stCxn id="6" idx="3"/>
          </p:cNvCxnSpPr>
          <p:nvPr/>
        </p:nvCxnSpPr>
        <p:spPr bwMode="auto">
          <a:xfrm flipH="1">
            <a:off x="4038600" y="4067958"/>
            <a:ext cx="209733" cy="427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2529137" y="4386654"/>
            <a:ext cx="1723549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3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8885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 </a:t>
            </a:r>
            <a:r>
              <a:rPr lang="zh-TW" altLang="en-US" dirty="0" smtClean="0"/>
              <a:t>建資料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86971" y="1295400"/>
            <a:ext cx="8001000" cy="5181600"/>
          </a:xfrm>
        </p:spPr>
        <p:txBody>
          <a:bodyPr/>
          <a:lstStyle/>
          <a:p>
            <a:pPr lvl="2">
              <a:lnSpc>
                <a:spcPct val="130000"/>
              </a:lnSpc>
            </a:pPr>
            <a:r>
              <a:rPr lang="zh-TW" altLang="en-US" dirty="0" smtClean="0"/>
              <a:t>在右方</a:t>
            </a:r>
            <a:r>
              <a:rPr lang="en-US" altLang="zh-TW" dirty="0" smtClean="0"/>
              <a:t>Result Grid</a:t>
            </a:r>
            <a:r>
              <a:rPr lang="zh-TW" altLang="en-US" dirty="0" smtClean="0"/>
              <a:t>編輯資料，按下</a:t>
            </a:r>
            <a:r>
              <a:rPr lang="en-US" altLang="zh-TW" dirty="0" smtClean="0"/>
              <a:t>Apply</a:t>
            </a:r>
            <a:r>
              <a:rPr lang="zh-TW" altLang="en-US" dirty="0" smtClean="0"/>
              <a:t>可檢視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指令並寫入</a:t>
            </a:r>
            <a:endParaRPr lang="en-US" altLang="zh-TW" dirty="0" smtClean="0"/>
          </a:p>
          <a:p>
            <a:pPr lvl="2">
              <a:lnSpc>
                <a:spcPct val="130000"/>
              </a:lnSpc>
            </a:pPr>
            <a:r>
              <a:rPr lang="zh-TW" altLang="en-US" dirty="0" smtClean="0"/>
              <a:t>編輯或刪除時亦同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71" y="5490210"/>
            <a:ext cx="2698267" cy="3093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56" y="2971800"/>
            <a:ext cx="3206115" cy="2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49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dirty="0" smtClean="0"/>
              <a:t>為發掘人才、促進就業，學校請你開發校園徵才求職媒合資料庫，需求（</a:t>
            </a:r>
            <a:r>
              <a:rPr lang="en-US" altLang="zh-TW" sz="2800" dirty="0" smtClean="0"/>
              <a:t>business rules</a:t>
            </a:r>
            <a:r>
              <a:rPr lang="zh-TW" altLang="en-US" sz="2800" dirty="0" smtClean="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dirty="0" smtClean="0"/>
              <a:t>為了嚴格篩選，廠商需先登記</a:t>
            </a:r>
            <a:r>
              <a:rPr lang="zh-TW" altLang="en-US" sz="2400" dirty="0"/>
              <a:t>基本</a:t>
            </a:r>
            <a:r>
              <a:rPr lang="zh-TW" altLang="en-US" sz="2400" dirty="0" smtClean="0"/>
              <a:t>資料，才能開出職缺。職缺中需描述職稱、工作內容、工作時間、薪資待遇等。廠商及職缺都需指定一到多個產業分類，以方便查找。</a:t>
            </a:r>
            <a:endParaRPr lang="en-US" altLang="zh-TW" sz="2400" dirty="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dirty="0" smtClean="0"/>
              <a:t>有興趣的同學可登記履歷，包括基本資料、經驗、專長、有興趣的產業分類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可多選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等。</a:t>
            </a:r>
            <a:endParaRPr lang="en-US" altLang="zh-TW" sz="2400" dirty="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dirty="0" smtClean="0"/>
              <a:t>同學可以把廠商加入最愛清單，也可以對職缺投履歷，</a:t>
            </a:r>
            <a:endParaRPr lang="en-US" altLang="zh-TW" sz="2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dirty="0" smtClean="0"/>
              <a:t>其它部份學校沒意見，請自行發揮</a:t>
            </a:r>
          </a:p>
        </p:txBody>
      </p:sp>
    </p:spTree>
    <p:extLst>
      <p:ext uri="{BB962C8B-B14F-4D97-AF65-F5344CB8AC3E}">
        <p14:creationId xmlns:p14="http://schemas.microsoft.com/office/powerpoint/2010/main" val="21317304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295400"/>
            <a:ext cx="8759371" cy="5181600"/>
          </a:xfrm>
        </p:spPr>
        <p:txBody>
          <a:bodyPr/>
          <a:lstStyle/>
          <a:p>
            <a:pPr lvl="2">
              <a:lnSpc>
                <a:spcPct val="130000"/>
              </a:lnSpc>
            </a:pPr>
            <a:r>
              <a:rPr lang="en-US" altLang="zh-TW" dirty="0" smtClean="0"/>
              <a:t>E-R Model </a:t>
            </a:r>
            <a:r>
              <a:rPr lang="zh-TW" altLang="en-US" dirty="0" smtClean="0"/>
              <a:t>請存成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mwb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檔案；資料庫請用</a:t>
            </a:r>
            <a:r>
              <a:rPr lang="en-US" altLang="zh-TW" dirty="0" smtClean="0"/>
              <a:t>Data Export</a:t>
            </a:r>
            <a:r>
              <a:rPr lang="zh-TW" altLang="en-US" dirty="0" smtClean="0"/>
              <a:t>備份成</a:t>
            </a:r>
            <a:r>
              <a:rPr lang="en-US" altLang="zh-TW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檔案；兩者一同壓縮打包後繳交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 </a:t>
            </a:r>
            <a:r>
              <a:rPr lang="zh-TW" altLang="en-US" dirty="0" smtClean="0"/>
              <a:t>繳交方式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5620215" cy="4114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00200" y="4114800"/>
            <a:ext cx="2339102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30000"/>
              </a:lnSpc>
            </a:pPr>
            <a:r>
              <a:rPr lang="zh-TW" altLang="en-US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選取資料庫後</a:t>
            </a:r>
            <a:endParaRPr lang="en-US" altLang="zh-TW" sz="16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30000"/>
              </a:lnSpc>
            </a:pPr>
            <a:r>
              <a:rPr lang="zh-TW" altLang="en-US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輸入備份檔名</a:t>
            </a:r>
            <a:endParaRPr lang="zh-TW" altLang="en-US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31949" y="3390900"/>
            <a:ext cx="897187" cy="1524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34107" y="3613150"/>
            <a:ext cx="897187" cy="1524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334107" y="6242050"/>
            <a:ext cx="2765193" cy="15875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直線接點 18"/>
          <p:cNvCxnSpPr/>
          <p:nvPr/>
        </p:nvCxnSpPr>
        <p:spPr bwMode="auto">
          <a:xfrm>
            <a:off x="2080542" y="3543300"/>
            <a:ext cx="815058" cy="6158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接點 21"/>
          <p:cNvCxnSpPr>
            <a:stCxn id="16" idx="1"/>
          </p:cNvCxnSpPr>
          <p:nvPr/>
        </p:nvCxnSpPr>
        <p:spPr bwMode="auto">
          <a:xfrm flipH="1">
            <a:off x="3414315" y="3689350"/>
            <a:ext cx="919792" cy="469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3414315" y="4832350"/>
            <a:ext cx="919792" cy="14097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36362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為愛惜資源，保護地球，學校請你開發校園二手物品交易資料庫，需求（</a:t>
            </a:r>
            <a:r>
              <a:rPr lang="en-US" altLang="zh-TW" sz="2800" smtClean="0"/>
              <a:t>business rules</a:t>
            </a:r>
            <a:r>
              <a:rPr lang="zh-TW" altLang="en-US" sz="2800" smtClean="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以本校同學為限，不論是賣東西或買東西，都需先登記詳細資料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同學可建立二手商品資訊，包括商品名稱、規格等，以及歸屬一或多個分類。同學可對商品舉行拍賣，包括拍賣期間、底價、交易方式、交易地點等。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同學可以參與拍賣出價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歷史出價紀錄需保留，以利未來統計熱門商品之用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其它部份學校沒意見，請自行發揮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為造福同學，請你開發新一代交友資料庫，結合交友與活動，需求（</a:t>
            </a:r>
            <a:r>
              <a:rPr lang="en-US" altLang="zh-TW" sz="2800" smtClean="0"/>
              <a:t>business rules</a:t>
            </a:r>
            <a:r>
              <a:rPr lang="zh-TW" altLang="en-US" sz="2800" smtClean="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以本校同學為限，參加前需先登記詳細資料，其中包括興趣主題（每人可有多個興趣主題）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同學可建立活動資訊，包括會展演等，每項活動並可屬於一到多個興趣主題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同學間可進行邀約，請其它同學一起參加活動，參加人可決定是否接受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歷史邀約紀錄需保留，以利未來統計熱門活動之用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其它部份同學沒意見，請自行發揮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學校為整頓腳踏車亂象，委託你開發 </a:t>
            </a:r>
            <a:r>
              <a:rPr lang="en-US" altLang="zh-TW" sz="2800" smtClean="0"/>
              <a:t>ntUbike </a:t>
            </a:r>
            <a:r>
              <a:rPr lang="zh-TW" altLang="en-US" sz="2800" smtClean="0"/>
              <a:t>資料庫，需求（</a:t>
            </a:r>
            <a:r>
              <a:rPr lang="en-US" altLang="zh-TW" sz="2800" smtClean="0"/>
              <a:t>business rules</a:t>
            </a:r>
            <a:r>
              <a:rPr lang="zh-TW" altLang="en-US" sz="2800" smtClean="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為記名租借，以本校同學為限，租借前需先註冊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腳踏車將編號列管，並詳記廠牌、規格等資訊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於校內多個地點建立租借站，需建立租借站資訊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採預約租借制，將每日分成若干時段，訂價不同，按時段來出租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每人可租借多台；並可甲站借乙站還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歷史租借紀錄需保留，以利未來統計腳踏車王之用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其它部份學校沒意見，請自行發揮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Scenario 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冬天到了，宿舍同學很不想外出吃飯，請你開發訂便當資料庫，需求（</a:t>
            </a:r>
            <a:r>
              <a:rPr lang="en-US" altLang="zh-TW" sz="2800" smtClean="0"/>
              <a:t>business rules</a:t>
            </a:r>
            <a:r>
              <a:rPr lang="zh-TW" altLang="en-US" sz="2800" smtClean="0"/>
              <a:t>）如下：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以本校同學為限，包含多個宿舍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需建立餐廳與菜單資訊（含價格） ，供同學訂購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每張訂單可訂多樣</a:t>
            </a:r>
            <a:r>
              <a:rPr lang="en-US" altLang="zh-TW" sz="2400" smtClean="0"/>
              <a:t>/</a:t>
            </a:r>
            <a:r>
              <a:rPr lang="zh-TW" altLang="en-US" sz="2400" smtClean="0"/>
              <a:t>多個便當，以滿足大胃需求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於固定地點繳費領便當，可提供多個領取地點；同學下訂時可以選擇領取地點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每日每餐舉辦，或隨時預約下訂，或其它模式均可</a:t>
            </a:r>
            <a:endParaRPr lang="en-US" altLang="zh-TW" sz="240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400" smtClean="0"/>
              <a:t>歷史訂購紀錄需保留，以利未來統計熱門菜單之用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TW" altLang="en-US" sz="2800" smtClean="0"/>
              <a:t>其它部份宿舍同學沒意見，請自行發揮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作業要求 </a:t>
            </a:r>
            <a:r>
              <a:rPr lang="en-US" altLang="zh-TW" smtClean="0"/>
              <a:t>(1)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AutoNum type="arabicPeriod"/>
            </a:pPr>
            <a:r>
              <a:rPr lang="zh-TW" altLang="pt-BR" sz="2800" smtClean="0"/>
              <a:t>完整的 E-R model diagram</a:t>
            </a:r>
            <a:endParaRPr lang="en-US" altLang="zh-TW" sz="280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smtClean="0"/>
              <a:t>有幾個</a:t>
            </a:r>
            <a:r>
              <a:rPr lang="en-US" altLang="zh-TW" sz="2400" smtClean="0"/>
              <a:t>Entity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smtClean="0"/>
              <a:t>有哪些</a:t>
            </a:r>
            <a:r>
              <a:rPr lang="en-US" altLang="zh-TW" sz="2400" smtClean="0"/>
              <a:t>Relationship? Cardinality</a:t>
            </a:r>
            <a:r>
              <a:rPr lang="zh-TW" altLang="en-US" sz="2400" smtClean="0"/>
              <a:t>為何</a:t>
            </a:r>
            <a:endParaRPr lang="en-US" altLang="zh-TW" sz="240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smtClean="0"/>
              <a:t>標上屬性</a:t>
            </a:r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smtClean="0"/>
              <a:t>檢查</a:t>
            </a:r>
            <a:r>
              <a:rPr lang="en-US" altLang="zh-TW" sz="2400" smtClean="0"/>
              <a:t>Entity</a:t>
            </a:r>
            <a:r>
              <a:rPr lang="zh-TW" altLang="en-US" sz="2400" smtClean="0"/>
              <a:t>、</a:t>
            </a:r>
            <a:r>
              <a:rPr lang="en-US" altLang="zh-TW" sz="2400" smtClean="0"/>
              <a:t>Relationship</a:t>
            </a:r>
            <a:r>
              <a:rPr lang="zh-TW" altLang="en-US" sz="2400" smtClean="0"/>
              <a:t>、屬性的名稱是否適當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1965</Words>
  <Application>Microsoft Office PowerPoint</Application>
  <PresentationFormat>如螢幕大小 (4:3)</PresentationFormat>
  <Paragraphs>306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4" baseType="lpstr">
      <vt:lpstr>微軟正黑體</vt:lpstr>
      <vt:lpstr>新細明體</vt:lpstr>
      <vt:lpstr>Arial</vt:lpstr>
      <vt:lpstr>Whitten_Intro_temp</vt:lpstr>
      <vt:lpstr>資料庫管理 Homework #2</vt:lpstr>
      <vt:lpstr>Homework #2</vt:lpstr>
      <vt:lpstr>Scenario A</vt:lpstr>
      <vt:lpstr>Scenario B</vt:lpstr>
      <vt:lpstr>Scenario C</vt:lpstr>
      <vt:lpstr>Scenario D</vt:lpstr>
      <vt:lpstr>Scenario E</vt:lpstr>
      <vt:lpstr>Scenario F</vt:lpstr>
      <vt:lpstr>作業要求 (1)</vt:lpstr>
      <vt:lpstr>作業要求 (2)</vt:lpstr>
      <vt:lpstr>評分標準</vt:lpstr>
      <vt:lpstr>Deadline</vt:lpstr>
      <vt:lpstr>題目分派</vt:lpstr>
      <vt:lpstr>附錄 : 製圖工具</vt:lpstr>
      <vt:lpstr>資料庫管理 Homework #2 範例說明</vt:lpstr>
      <vt:lpstr>一、繪製 E-R Model (1/5)</vt:lpstr>
      <vt:lpstr>一、繪製 E-R Model (2/5)</vt:lpstr>
      <vt:lpstr>一、繪製 E-R Model (3/5)</vt:lpstr>
      <vt:lpstr>一、繪製 E-R Model (4/5)</vt:lpstr>
      <vt:lpstr>一、繪製 E-R Model (5/5)</vt:lpstr>
      <vt:lpstr>二、建立表格 (1/8)</vt:lpstr>
      <vt:lpstr>二、建立表格 (2/8)</vt:lpstr>
      <vt:lpstr>二、建立表格 (3/8)</vt:lpstr>
      <vt:lpstr>二、建立表格 (4/8)</vt:lpstr>
      <vt:lpstr>二、建立表格 (5/8)</vt:lpstr>
      <vt:lpstr>二、建立表格 (6/8)</vt:lpstr>
      <vt:lpstr>二、建立表格 (7/8) 建立關聯</vt:lpstr>
      <vt:lpstr>二、建立表格 (8/8) 建立關聯</vt:lpstr>
      <vt:lpstr>三、輸入範例資料 (1/1)</vt:lpstr>
      <vt:lpstr>補充 (1/2)</vt:lpstr>
      <vt:lpstr>補充 (2/2)</vt:lpstr>
      <vt:lpstr>Using MySQL</vt:lpstr>
      <vt:lpstr>概念圖</vt:lpstr>
      <vt:lpstr>Step 1 啟動</vt:lpstr>
      <vt:lpstr>Step 2 設計</vt:lpstr>
      <vt:lpstr>Step 2 設計</vt:lpstr>
      <vt:lpstr>Step 3 建表</vt:lpstr>
      <vt:lpstr>Step 3 建表</vt:lpstr>
      <vt:lpstr>Step 4 建資料</vt:lpstr>
      <vt:lpstr>Step 5 繳交方式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77</cp:revision>
  <dcterms:created xsi:type="dcterms:W3CDTF">2005-07-27T16:50:27Z</dcterms:created>
  <dcterms:modified xsi:type="dcterms:W3CDTF">2016-10-14T08:43:39Z</dcterms:modified>
</cp:coreProperties>
</file>