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51" r:id="rId2"/>
    <p:sldMasterId id="2147483958" r:id="rId3"/>
    <p:sldMasterId id="2147483970" r:id="rId4"/>
    <p:sldMasterId id="2147483984" r:id="rId5"/>
  </p:sldMasterIdLst>
  <p:notesMasterIdLst>
    <p:notesMasterId r:id="rId91"/>
  </p:notesMasterIdLst>
  <p:handoutMasterIdLst>
    <p:handoutMasterId r:id="rId92"/>
  </p:handoutMasterIdLst>
  <p:sldIdLst>
    <p:sldId id="591" r:id="rId6"/>
    <p:sldId id="631" r:id="rId7"/>
    <p:sldId id="945" r:id="rId8"/>
    <p:sldId id="951" r:id="rId9"/>
    <p:sldId id="1145" r:id="rId10"/>
    <p:sldId id="1141" r:id="rId11"/>
    <p:sldId id="1142" r:id="rId12"/>
    <p:sldId id="1143" r:id="rId13"/>
    <p:sldId id="1144" r:id="rId14"/>
    <p:sldId id="1118" r:id="rId15"/>
    <p:sldId id="1120" r:id="rId16"/>
    <p:sldId id="1072" r:id="rId17"/>
    <p:sldId id="1073" r:id="rId18"/>
    <p:sldId id="1074" r:id="rId19"/>
    <p:sldId id="1075" r:id="rId20"/>
    <p:sldId id="1076" r:id="rId21"/>
    <p:sldId id="1077" r:id="rId22"/>
    <p:sldId id="1079" r:id="rId23"/>
    <p:sldId id="1078" r:id="rId24"/>
    <p:sldId id="1146" r:id="rId25"/>
    <p:sldId id="1147" r:id="rId26"/>
    <p:sldId id="1148" r:id="rId27"/>
    <p:sldId id="1149" r:id="rId28"/>
    <p:sldId id="1150" r:id="rId29"/>
    <p:sldId id="1151" r:id="rId30"/>
    <p:sldId id="1152" r:id="rId31"/>
    <p:sldId id="1153" r:id="rId32"/>
    <p:sldId id="1154" r:id="rId33"/>
    <p:sldId id="1155" r:id="rId34"/>
    <p:sldId id="1156" r:id="rId35"/>
    <p:sldId id="1157" r:id="rId36"/>
    <p:sldId id="1158" r:id="rId37"/>
    <p:sldId id="1159" r:id="rId38"/>
    <p:sldId id="1081" r:id="rId39"/>
    <p:sldId id="1121" r:id="rId40"/>
    <p:sldId id="1160" r:id="rId41"/>
    <p:sldId id="1161" r:id="rId42"/>
    <p:sldId id="1162" r:id="rId43"/>
    <p:sldId id="1163" r:id="rId44"/>
    <p:sldId id="1164" r:id="rId45"/>
    <p:sldId id="1082" r:id="rId46"/>
    <p:sldId id="1083" r:id="rId47"/>
    <p:sldId id="1084" r:id="rId48"/>
    <p:sldId id="1123" r:id="rId49"/>
    <p:sldId id="1125" r:id="rId50"/>
    <p:sldId id="1126" r:id="rId51"/>
    <p:sldId id="1127" r:id="rId52"/>
    <p:sldId id="1135" r:id="rId53"/>
    <p:sldId id="1128" r:id="rId54"/>
    <p:sldId id="1129" r:id="rId55"/>
    <p:sldId id="1165" r:id="rId56"/>
    <p:sldId id="1166" r:id="rId57"/>
    <p:sldId id="1136" r:id="rId58"/>
    <p:sldId id="1137" r:id="rId59"/>
    <p:sldId id="1138" r:id="rId60"/>
    <p:sldId id="1140" r:id="rId61"/>
    <p:sldId id="1087" r:id="rId62"/>
    <p:sldId id="1088" r:id="rId63"/>
    <p:sldId id="1089" r:id="rId64"/>
    <p:sldId id="1122" r:id="rId65"/>
    <p:sldId id="1094" r:id="rId66"/>
    <p:sldId id="1095" r:id="rId67"/>
    <p:sldId id="1096" r:id="rId68"/>
    <p:sldId id="1097" r:id="rId69"/>
    <p:sldId id="1098" r:id="rId70"/>
    <p:sldId id="1099" r:id="rId71"/>
    <p:sldId id="1100" r:id="rId72"/>
    <p:sldId id="1101" r:id="rId73"/>
    <p:sldId id="1102" r:id="rId74"/>
    <p:sldId id="1103" r:id="rId75"/>
    <p:sldId id="1104" r:id="rId76"/>
    <p:sldId id="1105" r:id="rId77"/>
    <p:sldId id="1106" r:id="rId78"/>
    <p:sldId id="1107" r:id="rId79"/>
    <p:sldId id="1108" r:id="rId80"/>
    <p:sldId id="1109" r:id="rId81"/>
    <p:sldId id="1110" r:id="rId82"/>
    <p:sldId id="1111" r:id="rId83"/>
    <p:sldId id="1112" r:id="rId84"/>
    <p:sldId id="1113" r:id="rId85"/>
    <p:sldId id="1114" r:id="rId86"/>
    <p:sldId id="1115" r:id="rId87"/>
    <p:sldId id="1116" r:id="rId88"/>
    <p:sldId id="1117" r:id="rId89"/>
    <p:sldId id="819" r:id="rId90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BEEC09B-0BEA-49AE-9393-E2B8FC20857B}">
          <p14:sldIdLst>
            <p14:sldId id="591"/>
            <p14:sldId id="631"/>
            <p14:sldId id="945"/>
            <p14:sldId id="951"/>
            <p14:sldId id="1145"/>
            <p14:sldId id="1141"/>
            <p14:sldId id="1142"/>
            <p14:sldId id="1143"/>
            <p14:sldId id="1144"/>
            <p14:sldId id="1118"/>
            <p14:sldId id="1120"/>
            <p14:sldId id="1072"/>
            <p14:sldId id="1073"/>
            <p14:sldId id="1074"/>
            <p14:sldId id="1075"/>
            <p14:sldId id="1076"/>
            <p14:sldId id="1077"/>
            <p14:sldId id="1079"/>
            <p14:sldId id="1078"/>
            <p14:sldId id="1146"/>
            <p14:sldId id="1147"/>
            <p14:sldId id="1148"/>
            <p14:sldId id="1149"/>
            <p14:sldId id="1150"/>
            <p14:sldId id="1151"/>
            <p14:sldId id="1152"/>
            <p14:sldId id="1153"/>
            <p14:sldId id="1154"/>
            <p14:sldId id="1155"/>
            <p14:sldId id="1156"/>
            <p14:sldId id="1157"/>
            <p14:sldId id="1158"/>
            <p14:sldId id="1159"/>
            <p14:sldId id="1081"/>
            <p14:sldId id="1121"/>
            <p14:sldId id="1160"/>
            <p14:sldId id="1161"/>
            <p14:sldId id="1162"/>
            <p14:sldId id="1163"/>
            <p14:sldId id="1164"/>
            <p14:sldId id="1082"/>
            <p14:sldId id="1083"/>
            <p14:sldId id="1084"/>
            <p14:sldId id="1123"/>
            <p14:sldId id="1125"/>
            <p14:sldId id="1126"/>
            <p14:sldId id="1127"/>
            <p14:sldId id="1135"/>
            <p14:sldId id="1128"/>
            <p14:sldId id="1129"/>
            <p14:sldId id="1165"/>
            <p14:sldId id="1166"/>
            <p14:sldId id="1136"/>
            <p14:sldId id="1137"/>
            <p14:sldId id="1138"/>
            <p14:sldId id="1140"/>
            <p14:sldId id="1087"/>
            <p14:sldId id="1088"/>
            <p14:sldId id="1089"/>
            <p14:sldId id="1122"/>
            <p14:sldId id="1094"/>
            <p14:sldId id="1095"/>
            <p14:sldId id="1096"/>
            <p14:sldId id="1097"/>
            <p14:sldId id="1098"/>
            <p14:sldId id="1099"/>
            <p14:sldId id="1100"/>
            <p14:sldId id="1101"/>
            <p14:sldId id="1102"/>
            <p14:sldId id="1103"/>
            <p14:sldId id="1104"/>
            <p14:sldId id="1105"/>
            <p14:sldId id="1106"/>
            <p14:sldId id="1107"/>
            <p14:sldId id="1108"/>
            <p14:sldId id="1109"/>
            <p14:sldId id="1110"/>
            <p14:sldId id="1111"/>
            <p14:sldId id="1112"/>
            <p14:sldId id="1113"/>
            <p14:sldId id="1114"/>
            <p14:sldId id="1115"/>
            <p14:sldId id="1116"/>
            <p14:sldId id="1117"/>
            <p14:sldId id="8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C8"/>
    <a:srgbClr val="0066FF"/>
    <a:srgbClr val="FDEADA"/>
    <a:srgbClr val="FF3300"/>
    <a:srgbClr val="004692"/>
    <a:srgbClr val="009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7302" autoAdjust="0"/>
  </p:normalViewPr>
  <p:slideViewPr>
    <p:cSldViewPr>
      <p:cViewPr varScale="1">
        <p:scale>
          <a:sx n="63" d="100"/>
          <a:sy n="63" d="100"/>
        </p:scale>
        <p:origin x="1317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797"/>
    </p:cViewPr>
  </p:sorterViewPr>
  <p:notesViewPr>
    <p:cSldViewPr>
      <p:cViewPr varScale="1">
        <p:scale>
          <a:sx n="51" d="100"/>
          <a:sy n="51" d="100"/>
        </p:scale>
        <p:origin x="29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FB0CC6-6256-4345-827A-9D085B64D6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B5AE91F-5E2A-4C63-AD67-ACEF20BCFA31}">
      <dgm:prSet phldrT="[文字]"/>
      <dgm:spPr>
        <a:solidFill>
          <a:schemeClr val="accent6">
            <a:lumMod val="75000"/>
          </a:schemeClr>
        </a:solidFill>
        <a:ln>
          <a:noFill/>
        </a:ln>
      </dgm:spPr>
      <dgm:t>
        <a:bodyPr/>
        <a:lstStyle/>
        <a:p>
          <a:r>
            <a:rPr lang="en-US" altLang="zh-TW" b="1" dirty="0" smtClean="0">
              <a:latin typeface="+mn-ea"/>
              <a:ea typeface="+mn-ea"/>
            </a:rPr>
            <a:t>Data</a:t>
          </a:r>
          <a:endParaRPr lang="zh-TW" altLang="en-US" b="1" dirty="0">
            <a:latin typeface="+mn-ea"/>
            <a:ea typeface="+mn-ea"/>
          </a:endParaRPr>
        </a:p>
      </dgm:t>
    </dgm:pt>
    <dgm:pt modelId="{950B7B43-4544-4BBF-A578-D7BA80A451D7}" type="parTrans" cxnId="{FEB4A8B7-750D-49DF-9F99-E68FFEFA0465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144EF6D4-9D3C-4CD4-98BB-0A9BE3A9417C}" type="sibTrans" cxnId="{FEB4A8B7-750D-49DF-9F99-E68FFEFA0465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97B110CC-5370-4218-86BE-D57007619D7D}">
      <dgm:prSet phldrT="[文字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TW" dirty="0" smtClean="0">
              <a:latin typeface="+mn-ea"/>
              <a:ea typeface="+mn-ea"/>
            </a:rPr>
            <a:t>Structured</a:t>
          </a:r>
          <a:endParaRPr lang="zh-TW" altLang="en-US" dirty="0">
            <a:latin typeface="+mn-ea"/>
            <a:ea typeface="+mn-ea"/>
          </a:endParaRPr>
        </a:p>
      </dgm:t>
    </dgm:pt>
    <dgm:pt modelId="{207032A5-13F3-474E-9806-6B0F7794065D}" type="parTrans" cxnId="{AFAAAB79-9F5C-4F7B-ACB4-28274B0CEB1A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F21CF68D-A92B-4E9D-8F65-CD24DC1BC25A}" type="sibTrans" cxnId="{AFAAAB79-9F5C-4F7B-ACB4-28274B0CEB1A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0024A369-E243-4B6B-A4FB-24DC8BCDBB76}">
      <dgm:prSet phldrT="[文字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TW" dirty="0" smtClean="0">
              <a:latin typeface="+mn-ea"/>
              <a:ea typeface="+mn-ea"/>
            </a:rPr>
            <a:t>Unstructured</a:t>
          </a:r>
          <a:endParaRPr lang="zh-TW" altLang="en-US" dirty="0">
            <a:latin typeface="+mn-ea"/>
            <a:ea typeface="+mn-ea"/>
          </a:endParaRPr>
        </a:p>
      </dgm:t>
    </dgm:pt>
    <dgm:pt modelId="{1E32F365-8A1A-4597-A38D-21158586989D}" type="parTrans" cxnId="{C9AEB3B6-CB33-496F-B60E-02634E9D90A1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CE45730B-94FC-42E8-96A7-FE29E683C6D6}" type="sibTrans" cxnId="{C9AEB3B6-CB33-496F-B60E-02634E9D90A1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E880F5B2-E4FC-4E81-B46B-0D6D2AE787C9}">
      <dgm:prSet phldrT="[文字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altLang="zh-TW" b="1" dirty="0" smtClean="0">
              <a:latin typeface="+mn-ea"/>
              <a:ea typeface="+mn-ea"/>
            </a:rPr>
            <a:t>Information &amp; Insights</a:t>
          </a:r>
          <a:endParaRPr lang="zh-TW" altLang="en-US" b="1" dirty="0">
            <a:latin typeface="+mn-ea"/>
            <a:ea typeface="+mn-ea"/>
          </a:endParaRPr>
        </a:p>
      </dgm:t>
    </dgm:pt>
    <dgm:pt modelId="{4E6B6B19-10EC-435F-AB1A-B7FF602F6614}" type="parTrans" cxnId="{79F06233-EF0D-4125-9076-C2F589030EB1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9C245AE8-EFDB-48D4-9AF1-91C1CD7AD500}" type="sibTrans" cxnId="{79F06233-EF0D-4125-9076-C2F589030EB1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D2102DE8-00AE-402B-849D-D602575D7ED2}">
      <dgm:prSet phldrT="[文字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TW" dirty="0" smtClean="0">
              <a:latin typeface="+mn-ea"/>
              <a:ea typeface="+mn-ea"/>
            </a:rPr>
            <a:t>Modeling</a:t>
          </a:r>
          <a:r>
            <a:rPr lang="zh-TW" altLang="en-US" dirty="0" smtClean="0">
              <a:latin typeface="+mn-ea"/>
              <a:ea typeface="+mn-ea"/>
            </a:rPr>
            <a:t> 模型</a:t>
          </a:r>
          <a:endParaRPr lang="zh-TW" altLang="en-US" dirty="0">
            <a:latin typeface="+mn-ea"/>
            <a:ea typeface="+mn-ea"/>
          </a:endParaRPr>
        </a:p>
      </dgm:t>
    </dgm:pt>
    <dgm:pt modelId="{56AE6FA2-B3DD-44E6-B1AD-944766ED4A5E}" type="parTrans" cxnId="{E407A6E4-4E6B-49EA-9FF9-7E8A2F0A89CF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5CCB55BD-3ACB-4AD3-A573-819F66B3157F}" type="sibTrans" cxnId="{E407A6E4-4E6B-49EA-9FF9-7E8A2F0A89CF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5616C340-8563-470A-AE1E-D9F3B90CDE4C}">
      <dgm:prSet phldrT="[文字]"/>
      <dgm:spPr>
        <a:ln>
          <a:noFill/>
        </a:ln>
      </dgm:spPr>
      <dgm:t>
        <a:bodyPr/>
        <a:lstStyle/>
        <a:p>
          <a:r>
            <a:rPr lang="en-US" altLang="zh-TW" b="1" dirty="0" smtClean="0">
              <a:latin typeface="+mn-ea"/>
              <a:ea typeface="+mn-ea"/>
            </a:rPr>
            <a:t>Decisions &amp; Actions</a:t>
          </a:r>
          <a:endParaRPr lang="zh-TW" altLang="en-US" b="1" dirty="0">
            <a:latin typeface="+mn-ea"/>
            <a:ea typeface="+mn-ea"/>
          </a:endParaRPr>
        </a:p>
      </dgm:t>
    </dgm:pt>
    <dgm:pt modelId="{46612B10-3DC0-4141-9E8D-15A7077DA908}" type="parTrans" cxnId="{E9A99E46-CE2E-42F6-9930-2F3CCC69739B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E4D7A1E1-2400-40B8-BBC0-5F99418F23A9}" type="sibTrans" cxnId="{E9A99E46-CE2E-42F6-9930-2F3CCC69739B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CA1DB41B-7473-4AC6-AF56-59CD9B36E335}">
      <dgm:prSet phldrT="[文字]"/>
      <dgm:spPr/>
      <dgm:t>
        <a:bodyPr/>
        <a:lstStyle/>
        <a:p>
          <a:r>
            <a:rPr lang="en-US" altLang="zh-TW" dirty="0" smtClean="0">
              <a:latin typeface="+mn-ea"/>
              <a:ea typeface="+mn-ea"/>
            </a:rPr>
            <a:t>Results</a:t>
          </a:r>
          <a:r>
            <a:rPr lang="zh-TW" altLang="en-US" dirty="0" smtClean="0">
              <a:latin typeface="+mn-ea"/>
              <a:ea typeface="+mn-ea"/>
            </a:rPr>
            <a:t> 結果</a:t>
          </a:r>
          <a:endParaRPr lang="zh-TW" altLang="en-US" dirty="0">
            <a:latin typeface="+mn-ea"/>
            <a:ea typeface="+mn-ea"/>
          </a:endParaRPr>
        </a:p>
      </dgm:t>
    </dgm:pt>
    <dgm:pt modelId="{E4CDFF6F-E137-4C08-91BA-5AADFE45767E}" type="parTrans" cxnId="{AA4B0A3E-AAA3-4B91-84B4-F94DFE3B7CB2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75A4E3A7-D6F0-454B-BEC1-7D7A39B05DC7}" type="sibTrans" cxnId="{AA4B0A3E-AAA3-4B91-84B4-F94DFE3B7CB2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704FEB21-934A-4349-95B8-980605EAA934}">
      <dgm:prSet phldrT="[文字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endParaRPr lang="zh-TW" altLang="en-US" dirty="0">
            <a:latin typeface="+mn-ea"/>
            <a:ea typeface="+mn-ea"/>
          </a:endParaRPr>
        </a:p>
      </dgm:t>
    </dgm:pt>
    <dgm:pt modelId="{ADB3D426-BF4F-4CD1-8A2E-E9A94E5ED803}" type="parTrans" cxnId="{0B868C12-0FDD-4DD9-BFEA-14FB76AA3BD6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C461D9C2-8C11-4F8A-BE1F-FB84FB024AB8}" type="sibTrans" cxnId="{0B868C12-0FDD-4DD9-BFEA-14FB76AA3BD6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9E402AB6-195D-430D-95E2-B07CC2F02ADC}">
      <dgm:prSet phldrT="[文字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TW" dirty="0" smtClean="0">
              <a:latin typeface="+mn-ea"/>
              <a:ea typeface="+mn-ea"/>
            </a:rPr>
            <a:t>Historic</a:t>
          </a:r>
          <a:endParaRPr lang="zh-TW" altLang="en-US" dirty="0">
            <a:latin typeface="+mn-ea"/>
            <a:ea typeface="+mn-ea"/>
          </a:endParaRPr>
        </a:p>
      </dgm:t>
    </dgm:pt>
    <dgm:pt modelId="{126759C4-6A58-4A1D-A0C1-FE9061EE4E60}" type="parTrans" cxnId="{775200EC-0168-4D09-B467-B8FB1B509FED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0706552A-2D28-48E7-94A7-4DAF7E78BC16}" type="sibTrans" cxnId="{775200EC-0168-4D09-B467-B8FB1B509FED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B157EE24-A9D2-4A48-A993-D8883ACBDE28}">
      <dgm:prSet phldrT="[文字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TW" dirty="0" smtClean="0">
              <a:latin typeface="+mn-ea"/>
              <a:ea typeface="+mn-ea"/>
            </a:rPr>
            <a:t>Deduction</a:t>
          </a:r>
          <a:r>
            <a:rPr lang="zh-TW" altLang="en-US" dirty="0" smtClean="0">
              <a:latin typeface="+mn-ea"/>
              <a:ea typeface="+mn-ea"/>
            </a:rPr>
            <a:t> 演繹</a:t>
          </a:r>
          <a:endParaRPr lang="zh-TW" altLang="en-US" dirty="0">
            <a:latin typeface="+mn-ea"/>
            <a:ea typeface="+mn-ea"/>
          </a:endParaRPr>
        </a:p>
      </dgm:t>
    </dgm:pt>
    <dgm:pt modelId="{750405A0-578A-4ADF-8D5D-D2BA027C5053}" type="parTrans" cxnId="{CFE3C19C-112E-412C-A826-16D53E7AC2DF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BE1F9A76-3EB2-456D-8B48-DB5B0DD3CAD7}" type="sibTrans" cxnId="{CFE3C19C-112E-412C-A826-16D53E7AC2DF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A5B12F93-763E-4462-AFAC-AF196B4C5EA1}">
      <dgm:prSet phldrT="[文字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TW" dirty="0" smtClean="0">
              <a:latin typeface="+mn-ea"/>
              <a:ea typeface="+mn-ea"/>
            </a:rPr>
            <a:t>Inference</a:t>
          </a:r>
          <a:r>
            <a:rPr lang="zh-TW" altLang="en-US" dirty="0" smtClean="0">
              <a:latin typeface="+mn-ea"/>
              <a:ea typeface="+mn-ea"/>
            </a:rPr>
            <a:t> 推理</a:t>
          </a:r>
          <a:endParaRPr lang="zh-TW" altLang="en-US" dirty="0">
            <a:latin typeface="+mn-ea"/>
            <a:ea typeface="+mn-ea"/>
          </a:endParaRPr>
        </a:p>
      </dgm:t>
    </dgm:pt>
    <dgm:pt modelId="{18A4171E-1683-49E4-A0C0-DE4292118515}" type="parTrans" cxnId="{ED730233-4593-48F7-9C70-EF35568452DB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BF49EE10-7862-4A03-A263-2257A9409472}" type="sibTrans" cxnId="{ED730233-4593-48F7-9C70-EF35568452DB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A4D191BA-7D95-41F7-88BF-F00F2B6B084D}">
      <dgm:prSet phldrT="[文字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TW" dirty="0" smtClean="0">
              <a:latin typeface="+mn-ea"/>
              <a:ea typeface="+mn-ea"/>
            </a:rPr>
            <a:t>Prediction</a:t>
          </a:r>
          <a:r>
            <a:rPr lang="zh-TW" altLang="en-US" dirty="0" smtClean="0">
              <a:latin typeface="+mn-ea"/>
              <a:ea typeface="+mn-ea"/>
            </a:rPr>
            <a:t> 預測</a:t>
          </a:r>
          <a:endParaRPr lang="zh-TW" altLang="en-US" dirty="0">
            <a:latin typeface="+mn-ea"/>
            <a:ea typeface="+mn-ea"/>
          </a:endParaRPr>
        </a:p>
      </dgm:t>
    </dgm:pt>
    <dgm:pt modelId="{098F9729-20D3-43FC-B84B-6F89E4EA603C}" type="parTrans" cxnId="{EE362643-C240-4BF4-B00E-5757CAF87DBA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9AF221C6-E065-402D-89EF-351C34344D5D}" type="sibTrans" cxnId="{EE362643-C240-4BF4-B00E-5757CAF87DBA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CB3C7E0A-0F61-40F6-BF5D-AFE914396E14}">
      <dgm:prSet phldrT="[文字]"/>
      <dgm:spPr/>
      <dgm:t>
        <a:bodyPr/>
        <a:lstStyle/>
        <a:p>
          <a:r>
            <a:rPr lang="en-US" altLang="zh-TW" dirty="0" smtClean="0">
              <a:latin typeface="+mn-ea"/>
              <a:ea typeface="+mn-ea"/>
            </a:rPr>
            <a:t>Options</a:t>
          </a:r>
          <a:r>
            <a:rPr lang="zh-TW" altLang="en-US" dirty="0" smtClean="0">
              <a:latin typeface="+mn-ea"/>
              <a:ea typeface="+mn-ea"/>
            </a:rPr>
            <a:t> 選項</a:t>
          </a:r>
          <a:endParaRPr lang="zh-TW" altLang="en-US" dirty="0">
            <a:latin typeface="+mn-ea"/>
            <a:ea typeface="+mn-ea"/>
          </a:endParaRPr>
        </a:p>
      </dgm:t>
    </dgm:pt>
    <dgm:pt modelId="{81975295-F4CF-443C-B616-8BC96B17621A}" type="parTrans" cxnId="{0279DB74-B39F-40B4-B037-F98801108BA4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10C3E779-4CF4-4CC4-BC25-7EEA5ABF51F8}" type="sibTrans" cxnId="{0279DB74-B39F-40B4-B037-F98801108BA4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7E753456-45D6-4404-92BB-AEDC61983334}">
      <dgm:prSet phldrT="[文字]"/>
      <dgm:spPr/>
      <dgm:t>
        <a:bodyPr/>
        <a:lstStyle/>
        <a:p>
          <a:r>
            <a:rPr lang="en-US" altLang="zh-TW" dirty="0" smtClean="0">
              <a:latin typeface="+mn-ea"/>
              <a:ea typeface="+mn-ea"/>
            </a:rPr>
            <a:t>Prevention</a:t>
          </a:r>
          <a:r>
            <a:rPr lang="zh-TW" altLang="en-US" dirty="0" smtClean="0">
              <a:latin typeface="+mn-ea"/>
              <a:ea typeface="+mn-ea"/>
            </a:rPr>
            <a:t> 預防</a:t>
          </a:r>
          <a:endParaRPr lang="zh-TW" altLang="en-US" dirty="0">
            <a:latin typeface="+mn-ea"/>
            <a:ea typeface="+mn-ea"/>
          </a:endParaRPr>
        </a:p>
      </dgm:t>
    </dgm:pt>
    <dgm:pt modelId="{FC33EE9B-51B1-48F4-93AB-209D7B232A15}" type="parTrans" cxnId="{76D1A0B5-B051-44E1-A55B-A24E9C6CBC3C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55CCEA94-84E2-4F7F-A133-BE0F0DB47090}" type="sibTrans" cxnId="{76D1A0B5-B051-44E1-A55B-A24E9C6CBC3C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2BD4E86A-726F-4301-A205-DF6CFFD0DA69}">
      <dgm:prSet phldrT="[文字]"/>
      <dgm:spPr/>
      <dgm:t>
        <a:bodyPr/>
        <a:lstStyle/>
        <a:p>
          <a:r>
            <a:rPr lang="en-US" altLang="zh-TW" dirty="0" smtClean="0">
              <a:latin typeface="+mn-ea"/>
              <a:ea typeface="+mn-ea"/>
            </a:rPr>
            <a:t>Suggestion</a:t>
          </a:r>
          <a:r>
            <a:rPr lang="zh-TW" altLang="en-US" dirty="0" smtClean="0">
              <a:latin typeface="+mn-ea"/>
              <a:ea typeface="+mn-ea"/>
            </a:rPr>
            <a:t> 建議</a:t>
          </a:r>
          <a:endParaRPr lang="zh-TW" altLang="en-US" dirty="0">
            <a:latin typeface="+mn-ea"/>
            <a:ea typeface="+mn-ea"/>
          </a:endParaRPr>
        </a:p>
      </dgm:t>
    </dgm:pt>
    <dgm:pt modelId="{0E1B910D-4F7C-4B23-A92E-B2CB1AAD3511}" type="parTrans" cxnId="{DBC12853-2526-4D7D-856D-FD820116F954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D2624A18-8B8E-4C24-ACC7-1A5E7FBEC680}" type="sibTrans" cxnId="{DBC12853-2526-4D7D-856D-FD820116F954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03691D8E-7FF5-429E-A607-7D4345195D05}" type="pres">
      <dgm:prSet presAssocID="{70FB0CC6-6256-4345-827A-9D085B64D6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B8CAD12-EA65-4FB9-981F-B31BCB27C482}" type="pres">
      <dgm:prSet presAssocID="{3B5AE91F-5E2A-4C63-AD67-ACEF20BCFA31}" presName="composite" presStyleCnt="0"/>
      <dgm:spPr/>
    </dgm:pt>
    <dgm:pt modelId="{7B031923-994E-4CA7-B82D-6BE1B74775F5}" type="pres">
      <dgm:prSet presAssocID="{3B5AE91F-5E2A-4C63-AD67-ACEF20BCFA3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4742933-5601-4D1C-9686-F9B5E6D77509}" type="pres">
      <dgm:prSet presAssocID="{3B5AE91F-5E2A-4C63-AD67-ACEF20BCFA3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DE359D-5FCC-4D54-B334-D494CCD8C002}" type="pres">
      <dgm:prSet presAssocID="{144EF6D4-9D3C-4CD4-98BB-0A9BE3A9417C}" presName="space" presStyleCnt="0"/>
      <dgm:spPr/>
    </dgm:pt>
    <dgm:pt modelId="{BBA48362-E411-43D4-9B34-2755675E2D66}" type="pres">
      <dgm:prSet presAssocID="{E880F5B2-E4FC-4E81-B46B-0D6D2AE787C9}" presName="composite" presStyleCnt="0"/>
      <dgm:spPr/>
    </dgm:pt>
    <dgm:pt modelId="{BC9EACE5-9E55-4F69-80CD-70F3BBEB5529}" type="pres">
      <dgm:prSet presAssocID="{E880F5B2-E4FC-4E81-B46B-0D6D2AE787C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1082F0B-0A7B-4E66-8142-E9EA4C606722}" type="pres">
      <dgm:prSet presAssocID="{E880F5B2-E4FC-4E81-B46B-0D6D2AE787C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EB3A89-FA1C-495B-9C5E-5DA88960984D}" type="pres">
      <dgm:prSet presAssocID="{9C245AE8-EFDB-48D4-9AF1-91C1CD7AD500}" presName="space" presStyleCnt="0"/>
      <dgm:spPr/>
    </dgm:pt>
    <dgm:pt modelId="{54DC12E2-469E-42D1-966D-B33751EAA217}" type="pres">
      <dgm:prSet presAssocID="{5616C340-8563-470A-AE1E-D9F3B90CDE4C}" presName="composite" presStyleCnt="0"/>
      <dgm:spPr/>
    </dgm:pt>
    <dgm:pt modelId="{D3596367-3B81-435B-91E5-5AC491BFBFB6}" type="pres">
      <dgm:prSet presAssocID="{5616C340-8563-470A-AE1E-D9F3B90CDE4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D47151-2B58-4FD7-BE90-C4ED5F42F17D}" type="pres">
      <dgm:prSet presAssocID="{5616C340-8563-470A-AE1E-D9F3B90CDE4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907F78D-2D61-4AC5-A706-E80FAA1D437B}" type="presOf" srcId="{E880F5B2-E4FC-4E81-B46B-0D6D2AE787C9}" destId="{BC9EACE5-9E55-4F69-80CD-70F3BBEB5529}" srcOrd="0" destOrd="0" presId="urn:microsoft.com/office/officeart/2005/8/layout/hList1"/>
    <dgm:cxn modelId="{F357D2FF-0DE4-48E8-93C7-8FF685FF8AFC}" type="presOf" srcId="{CB3C7E0A-0F61-40F6-BF5D-AFE914396E14}" destId="{ECD47151-2B58-4FD7-BE90-C4ED5F42F17D}" srcOrd="0" destOrd="1" presId="urn:microsoft.com/office/officeart/2005/8/layout/hList1"/>
    <dgm:cxn modelId="{EA53F5E5-8D92-4957-9954-5271050BF161}" type="presOf" srcId="{CA1DB41B-7473-4AC6-AF56-59CD9B36E335}" destId="{ECD47151-2B58-4FD7-BE90-C4ED5F42F17D}" srcOrd="0" destOrd="0" presId="urn:microsoft.com/office/officeart/2005/8/layout/hList1"/>
    <dgm:cxn modelId="{AFAAAB79-9F5C-4F7B-ACB4-28274B0CEB1A}" srcId="{3B5AE91F-5E2A-4C63-AD67-ACEF20BCFA31}" destId="{97B110CC-5370-4218-86BE-D57007619D7D}" srcOrd="0" destOrd="0" parTransId="{207032A5-13F3-474E-9806-6B0F7794065D}" sibTransId="{F21CF68D-A92B-4E9D-8F65-CD24DC1BC25A}"/>
    <dgm:cxn modelId="{AAE421B1-D161-434A-A8E2-9F8E89C1B432}" type="presOf" srcId="{0024A369-E243-4B6B-A4FB-24DC8BCDBB76}" destId="{84742933-5601-4D1C-9686-F9B5E6D77509}" srcOrd="0" destOrd="1" presId="urn:microsoft.com/office/officeart/2005/8/layout/hList1"/>
    <dgm:cxn modelId="{9BCD4736-808C-4259-BEE0-7D1FADF9EBC1}" type="presOf" srcId="{70FB0CC6-6256-4345-827A-9D085B64D604}" destId="{03691D8E-7FF5-429E-A607-7D4345195D05}" srcOrd="0" destOrd="0" presId="urn:microsoft.com/office/officeart/2005/8/layout/hList1"/>
    <dgm:cxn modelId="{7A5A429C-81F2-4935-B33E-0010662A97F9}" type="presOf" srcId="{704FEB21-934A-4349-95B8-980605EAA934}" destId="{84742933-5601-4D1C-9686-F9B5E6D77509}" srcOrd="0" destOrd="3" presId="urn:microsoft.com/office/officeart/2005/8/layout/hList1"/>
    <dgm:cxn modelId="{76D1A0B5-B051-44E1-A55B-A24E9C6CBC3C}" srcId="{5616C340-8563-470A-AE1E-D9F3B90CDE4C}" destId="{7E753456-45D6-4404-92BB-AEDC61983334}" srcOrd="2" destOrd="0" parTransId="{FC33EE9B-51B1-48F4-93AB-209D7B232A15}" sibTransId="{55CCEA94-84E2-4F7F-A133-BE0F0DB47090}"/>
    <dgm:cxn modelId="{CFE3C19C-112E-412C-A826-16D53E7AC2DF}" srcId="{E880F5B2-E4FC-4E81-B46B-0D6D2AE787C9}" destId="{B157EE24-A9D2-4A48-A993-D8883ACBDE28}" srcOrd="1" destOrd="0" parTransId="{750405A0-578A-4ADF-8D5D-D2BA027C5053}" sibTransId="{BE1F9A76-3EB2-456D-8B48-DB5B0DD3CAD7}"/>
    <dgm:cxn modelId="{DBC12853-2526-4D7D-856D-FD820116F954}" srcId="{5616C340-8563-470A-AE1E-D9F3B90CDE4C}" destId="{2BD4E86A-726F-4301-A205-DF6CFFD0DA69}" srcOrd="3" destOrd="0" parTransId="{0E1B910D-4F7C-4B23-A92E-B2CB1AAD3511}" sibTransId="{D2624A18-8B8E-4C24-ACC7-1A5E7FBEC680}"/>
    <dgm:cxn modelId="{B02D6A4C-02AB-48C1-A919-4EF80CA34C58}" type="presOf" srcId="{7E753456-45D6-4404-92BB-AEDC61983334}" destId="{ECD47151-2B58-4FD7-BE90-C4ED5F42F17D}" srcOrd="0" destOrd="2" presId="urn:microsoft.com/office/officeart/2005/8/layout/hList1"/>
    <dgm:cxn modelId="{AA4B0A3E-AAA3-4B91-84B4-F94DFE3B7CB2}" srcId="{5616C340-8563-470A-AE1E-D9F3B90CDE4C}" destId="{CA1DB41B-7473-4AC6-AF56-59CD9B36E335}" srcOrd="0" destOrd="0" parTransId="{E4CDFF6F-E137-4C08-91BA-5AADFE45767E}" sibTransId="{75A4E3A7-D6F0-454B-BEC1-7D7A39B05DC7}"/>
    <dgm:cxn modelId="{0B868C12-0FDD-4DD9-BFEA-14FB76AA3BD6}" srcId="{3B5AE91F-5E2A-4C63-AD67-ACEF20BCFA31}" destId="{704FEB21-934A-4349-95B8-980605EAA934}" srcOrd="3" destOrd="0" parTransId="{ADB3D426-BF4F-4CD1-8A2E-E9A94E5ED803}" sibTransId="{C461D9C2-8C11-4F8A-BE1F-FB84FB024AB8}"/>
    <dgm:cxn modelId="{4EBC74F9-753B-48F1-80D5-E34AC4D0016A}" type="presOf" srcId="{B157EE24-A9D2-4A48-A993-D8883ACBDE28}" destId="{31082F0B-0A7B-4E66-8142-E9EA4C606722}" srcOrd="0" destOrd="1" presId="urn:microsoft.com/office/officeart/2005/8/layout/hList1"/>
    <dgm:cxn modelId="{0279DB74-B39F-40B4-B037-F98801108BA4}" srcId="{5616C340-8563-470A-AE1E-D9F3B90CDE4C}" destId="{CB3C7E0A-0F61-40F6-BF5D-AFE914396E14}" srcOrd="1" destOrd="0" parTransId="{81975295-F4CF-443C-B616-8BC96B17621A}" sibTransId="{10C3E779-4CF4-4CC4-BC25-7EEA5ABF51F8}"/>
    <dgm:cxn modelId="{A2176026-E691-489A-86B8-7931FEB44020}" type="presOf" srcId="{D2102DE8-00AE-402B-849D-D602575D7ED2}" destId="{31082F0B-0A7B-4E66-8142-E9EA4C606722}" srcOrd="0" destOrd="0" presId="urn:microsoft.com/office/officeart/2005/8/layout/hList1"/>
    <dgm:cxn modelId="{79F06233-EF0D-4125-9076-C2F589030EB1}" srcId="{70FB0CC6-6256-4345-827A-9D085B64D604}" destId="{E880F5B2-E4FC-4E81-B46B-0D6D2AE787C9}" srcOrd="1" destOrd="0" parTransId="{4E6B6B19-10EC-435F-AB1A-B7FF602F6614}" sibTransId="{9C245AE8-EFDB-48D4-9AF1-91C1CD7AD500}"/>
    <dgm:cxn modelId="{2D8492E6-8E6D-4E27-A3B9-FC8FB069C83D}" type="presOf" srcId="{9E402AB6-195D-430D-95E2-B07CC2F02ADC}" destId="{84742933-5601-4D1C-9686-F9B5E6D77509}" srcOrd="0" destOrd="2" presId="urn:microsoft.com/office/officeart/2005/8/layout/hList1"/>
    <dgm:cxn modelId="{EE362643-C240-4BF4-B00E-5757CAF87DBA}" srcId="{E880F5B2-E4FC-4E81-B46B-0D6D2AE787C9}" destId="{A4D191BA-7D95-41F7-88BF-F00F2B6B084D}" srcOrd="3" destOrd="0" parTransId="{098F9729-20D3-43FC-B84B-6F89E4EA603C}" sibTransId="{9AF221C6-E065-402D-89EF-351C34344D5D}"/>
    <dgm:cxn modelId="{E9A99E46-CE2E-42F6-9930-2F3CCC69739B}" srcId="{70FB0CC6-6256-4345-827A-9D085B64D604}" destId="{5616C340-8563-470A-AE1E-D9F3B90CDE4C}" srcOrd="2" destOrd="0" parTransId="{46612B10-3DC0-4141-9E8D-15A7077DA908}" sibTransId="{E4D7A1E1-2400-40B8-BBC0-5F99418F23A9}"/>
    <dgm:cxn modelId="{ED730233-4593-48F7-9C70-EF35568452DB}" srcId="{E880F5B2-E4FC-4E81-B46B-0D6D2AE787C9}" destId="{A5B12F93-763E-4462-AFAC-AF196B4C5EA1}" srcOrd="2" destOrd="0" parTransId="{18A4171E-1683-49E4-A0C0-DE4292118515}" sibTransId="{BF49EE10-7862-4A03-A263-2257A9409472}"/>
    <dgm:cxn modelId="{C9AEB3B6-CB33-496F-B60E-02634E9D90A1}" srcId="{3B5AE91F-5E2A-4C63-AD67-ACEF20BCFA31}" destId="{0024A369-E243-4B6B-A4FB-24DC8BCDBB76}" srcOrd="1" destOrd="0" parTransId="{1E32F365-8A1A-4597-A38D-21158586989D}" sibTransId="{CE45730B-94FC-42E8-96A7-FE29E683C6D6}"/>
    <dgm:cxn modelId="{1ED1070C-EE53-44E4-8B6F-F8958892FBF1}" type="presOf" srcId="{A5B12F93-763E-4462-AFAC-AF196B4C5EA1}" destId="{31082F0B-0A7B-4E66-8142-E9EA4C606722}" srcOrd="0" destOrd="2" presId="urn:microsoft.com/office/officeart/2005/8/layout/hList1"/>
    <dgm:cxn modelId="{E407A6E4-4E6B-49EA-9FF9-7E8A2F0A89CF}" srcId="{E880F5B2-E4FC-4E81-B46B-0D6D2AE787C9}" destId="{D2102DE8-00AE-402B-849D-D602575D7ED2}" srcOrd="0" destOrd="0" parTransId="{56AE6FA2-B3DD-44E6-B1AD-944766ED4A5E}" sibTransId="{5CCB55BD-3ACB-4AD3-A573-819F66B3157F}"/>
    <dgm:cxn modelId="{1DC909A9-0026-44AE-B755-796DE96BBEDE}" type="presOf" srcId="{A4D191BA-7D95-41F7-88BF-F00F2B6B084D}" destId="{31082F0B-0A7B-4E66-8142-E9EA4C606722}" srcOrd="0" destOrd="3" presId="urn:microsoft.com/office/officeart/2005/8/layout/hList1"/>
    <dgm:cxn modelId="{F45A6746-E1F6-47B3-966A-F3E3389617C6}" type="presOf" srcId="{5616C340-8563-470A-AE1E-D9F3B90CDE4C}" destId="{D3596367-3B81-435B-91E5-5AC491BFBFB6}" srcOrd="0" destOrd="0" presId="urn:microsoft.com/office/officeart/2005/8/layout/hList1"/>
    <dgm:cxn modelId="{98D72857-5FFB-4536-8CE5-E91304487781}" type="presOf" srcId="{3B5AE91F-5E2A-4C63-AD67-ACEF20BCFA31}" destId="{7B031923-994E-4CA7-B82D-6BE1B74775F5}" srcOrd="0" destOrd="0" presId="urn:microsoft.com/office/officeart/2005/8/layout/hList1"/>
    <dgm:cxn modelId="{B2D2782E-0135-4A73-9E4D-8E0AB8AA4E66}" type="presOf" srcId="{97B110CC-5370-4218-86BE-D57007619D7D}" destId="{84742933-5601-4D1C-9686-F9B5E6D77509}" srcOrd="0" destOrd="0" presId="urn:microsoft.com/office/officeart/2005/8/layout/hList1"/>
    <dgm:cxn modelId="{FEB4A8B7-750D-49DF-9F99-E68FFEFA0465}" srcId="{70FB0CC6-6256-4345-827A-9D085B64D604}" destId="{3B5AE91F-5E2A-4C63-AD67-ACEF20BCFA31}" srcOrd="0" destOrd="0" parTransId="{950B7B43-4544-4BBF-A578-D7BA80A451D7}" sibTransId="{144EF6D4-9D3C-4CD4-98BB-0A9BE3A9417C}"/>
    <dgm:cxn modelId="{775200EC-0168-4D09-B467-B8FB1B509FED}" srcId="{3B5AE91F-5E2A-4C63-AD67-ACEF20BCFA31}" destId="{9E402AB6-195D-430D-95E2-B07CC2F02ADC}" srcOrd="2" destOrd="0" parTransId="{126759C4-6A58-4A1D-A0C1-FE9061EE4E60}" sibTransId="{0706552A-2D28-48E7-94A7-4DAF7E78BC16}"/>
    <dgm:cxn modelId="{3B2BF30B-5450-4E62-AA97-335E48ECD952}" type="presOf" srcId="{2BD4E86A-726F-4301-A205-DF6CFFD0DA69}" destId="{ECD47151-2B58-4FD7-BE90-C4ED5F42F17D}" srcOrd="0" destOrd="3" presId="urn:microsoft.com/office/officeart/2005/8/layout/hList1"/>
    <dgm:cxn modelId="{EF4D53A2-BDFF-424B-8F06-722D3D18F35B}" type="presParOf" srcId="{03691D8E-7FF5-429E-A607-7D4345195D05}" destId="{1B8CAD12-EA65-4FB9-981F-B31BCB27C482}" srcOrd="0" destOrd="0" presId="urn:microsoft.com/office/officeart/2005/8/layout/hList1"/>
    <dgm:cxn modelId="{90DC2AA8-418E-471B-B269-A760C01D6521}" type="presParOf" srcId="{1B8CAD12-EA65-4FB9-981F-B31BCB27C482}" destId="{7B031923-994E-4CA7-B82D-6BE1B74775F5}" srcOrd="0" destOrd="0" presId="urn:microsoft.com/office/officeart/2005/8/layout/hList1"/>
    <dgm:cxn modelId="{B5F6FC90-8375-4994-A1B7-69BCBE6A2876}" type="presParOf" srcId="{1B8CAD12-EA65-4FB9-981F-B31BCB27C482}" destId="{84742933-5601-4D1C-9686-F9B5E6D77509}" srcOrd="1" destOrd="0" presId="urn:microsoft.com/office/officeart/2005/8/layout/hList1"/>
    <dgm:cxn modelId="{48C11EE4-AFC3-4DBB-8B4E-FB2B3B048052}" type="presParOf" srcId="{03691D8E-7FF5-429E-A607-7D4345195D05}" destId="{8ADE359D-5FCC-4D54-B334-D494CCD8C002}" srcOrd="1" destOrd="0" presId="urn:microsoft.com/office/officeart/2005/8/layout/hList1"/>
    <dgm:cxn modelId="{D610A6EA-07A0-43F1-A377-151B45E4BEAE}" type="presParOf" srcId="{03691D8E-7FF5-429E-A607-7D4345195D05}" destId="{BBA48362-E411-43D4-9B34-2755675E2D66}" srcOrd="2" destOrd="0" presId="urn:microsoft.com/office/officeart/2005/8/layout/hList1"/>
    <dgm:cxn modelId="{0701F0AC-0B34-47FF-BB89-D183767C60DA}" type="presParOf" srcId="{BBA48362-E411-43D4-9B34-2755675E2D66}" destId="{BC9EACE5-9E55-4F69-80CD-70F3BBEB5529}" srcOrd="0" destOrd="0" presId="urn:microsoft.com/office/officeart/2005/8/layout/hList1"/>
    <dgm:cxn modelId="{E46A24BB-F99C-40C3-9A98-F8F68D4D7F1E}" type="presParOf" srcId="{BBA48362-E411-43D4-9B34-2755675E2D66}" destId="{31082F0B-0A7B-4E66-8142-E9EA4C606722}" srcOrd="1" destOrd="0" presId="urn:microsoft.com/office/officeart/2005/8/layout/hList1"/>
    <dgm:cxn modelId="{354885BE-FAA2-42EA-B75F-392F08ADF48A}" type="presParOf" srcId="{03691D8E-7FF5-429E-A607-7D4345195D05}" destId="{BEEB3A89-FA1C-495B-9C5E-5DA88960984D}" srcOrd="3" destOrd="0" presId="urn:microsoft.com/office/officeart/2005/8/layout/hList1"/>
    <dgm:cxn modelId="{9A6E9B40-6B06-4A0D-AFBD-3DAFBCF51F14}" type="presParOf" srcId="{03691D8E-7FF5-429E-A607-7D4345195D05}" destId="{54DC12E2-469E-42D1-966D-B33751EAA217}" srcOrd="4" destOrd="0" presId="urn:microsoft.com/office/officeart/2005/8/layout/hList1"/>
    <dgm:cxn modelId="{9F05AF99-95B2-489B-A62F-61D953439B86}" type="presParOf" srcId="{54DC12E2-469E-42D1-966D-B33751EAA217}" destId="{D3596367-3B81-435B-91E5-5AC491BFBFB6}" srcOrd="0" destOrd="0" presId="urn:microsoft.com/office/officeart/2005/8/layout/hList1"/>
    <dgm:cxn modelId="{D9F8CC18-B065-470F-A79A-8AC3D97BA5AF}" type="presParOf" srcId="{54DC12E2-469E-42D1-966D-B33751EAA217}" destId="{ECD47151-2B58-4FD7-BE90-C4ED5F42F1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31923-994E-4CA7-B82D-6BE1B74775F5}">
      <dsp:nvSpPr>
        <dsp:cNvPr id="0" name=""/>
        <dsp:cNvSpPr/>
      </dsp:nvSpPr>
      <dsp:spPr>
        <a:xfrm>
          <a:off x="2571" y="449747"/>
          <a:ext cx="2507456" cy="964203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>
              <a:latin typeface="+mn-ea"/>
              <a:ea typeface="+mn-ea"/>
            </a:rPr>
            <a:t>Data</a:t>
          </a:r>
          <a:endParaRPr lang="zh-TW" altLang="en-US" sz="2000" b="1" kern="1200" dirty="0">
            <a:latin typeface="+mn-ea"/>
            <a:ea typeface="+mn-ea"/>
          </a:endParaRPr>
        </a:p>
      </dsp:txBody>
      <dsp:txXfrm>
        <a:off x="2571" y="449747"/>
        <a:ext cx="2507456" cy="964203"/>
      </dsp:txXfrm>
    </dsp:sp>
    <dsp:sp modelId="{84742933-5601-4D1C-9686-F9B5E6D77509}">
      <dsp:nvSpPr>
        <dsp:cNvPr id="0" name=""/>
        <dsp:cNvSpPr/>
      </dsp:nvSpPr>
      <dsp:spPr>
        <a:xfrm>
          <a:off x="2571" y="1413951"/>
          <a:ext cx="2507456" cy="2086199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+mn-ea"/>
              <a:ea typeface="+mn-ea"/>
            </a:rPr>
            <a:t>Structured</a:t>
          </a:r>
          <a:endParaRPr lang="zh-TW" altLang="en-US" sz="2000" kern="1200" dirty="0"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+mn-ea"/>
              <a:ea typeface="+mn-ea"/>
            </a:rPr>
            <a:t>Unstructured</a:t>
          </a:r>
          <a:endParaRPr lang="zh-TW" altLang="en-US" sz="2000" kern="1200" dirty="0"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+mn-ea"/>
              <a:ea typeface="+mn-ea"/>
            </a:rPr>
            <a:t>Historic</a:t>
          </a:r>
          <a:endParaRPr lang="zh-TW" altLang="en-US" sz="2000" kern="1200" dirty="0"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000" kern="1200" dirty="0">
            <a:latin typeface="+mn-ea"/>
            <a:ea typeface="+mn-ea"/>
          </a:endParaRPr>
        </a:p>
      </dsp:txBody>
      <dsp:txXfrm>
        <a:off x="2571" y="1413951"/>
        <a:ext cx="2507456" cy="2086199"/>
      </dsp:txXfrm>
    </dsp:sp>
    <dsp:sp modelId="{BC9EACE5-9E55-4F69-80CD-70F3BBEB5529}">
      <dsp:nvSpPr>
        <dsp:cNvPr id="0" name=""/>
        <dsp:cNvSpPr/>
      </dsp:nvSpPr>
      <dsp:spPr>
        <a:xfrm>
          <a:off x="2861071" y="449747"/>
          <a:ext cx="2507456" cy="964203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>
              <a:latin typeface="+mn-ea"/>
              <a:ea typeface="+mn-ea"/>
            </a:rPr>
            <a:t>Information &amp; Insights</a:t>
          </a:r>
          <a:endParaRPr lang="zh-TW" altLang="en-US" sz="2000" b="1" kern="1200" dirty="0">
            <a:latin typeface="+mn-ea"/>
            <a:ea typeface="+mn-ea"/>
          </a:endParaRPr>
        </a:p>
      </dsp:txBody>
      <dsp:txXfrm>
        <a:off x="2861071" y="449747"/>
        <a:ext cx="2507456" cy="964203"/>
      </dsp:txXfrm>
    </dsp:sp>
    <dsp:sp modelId="{31082F0B-0A7B-4E66-8142-E9EA4C606722}">
      <dsp:nvSpPr>
        <dsp:cNvPr id="0" name=""/>
        <dsp:cNvSpPr/>
      </dsp:nvSpPr>
      <dsp:spPr>
        <a:xfrm>
          <a:off x="2861071" y="1413951"/>
          <a:ext cx="2507456" cy="2086199"/>
        </a:xfrm>
        <a:prstGeom prst="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+mn-ea"/>
              <a:ea typeface="+mn-ea"/>
            </a:rPr>
            <a:t>Modeling</a:t>
          </a:r>
          <a:r>
            <a:rPr lang="zh-TW" altLang="en-US" sz="2000" kern="1200" dirty="0" smtClean="0">
              <a:latin typeface="+mn-ea"/>
              <a:ea typeface="+mn-ea"/>
            </a:rPr>
            <a:t> 模型</a:t>
          </a:r>
          <a:endParaRPr lang="zh-TW" altLang="en-US" sz="2000" kern="1200" dirty="0"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+mn-ea"/>
              <a:ea typeface="+mn-ea"/>
            </a:rPr>
            <a:t>Deduction</a:t>
          </a:r>
          <a:r>
            <a:rPr lang="zh-TW" altLang="en-US" sz="2000" kern="1200" dirty="0" smtClean="0">
              <a:latin typeface="+mn-ea"/>
              <a:ea typeface="+mn-ea"/>
            </a:rPr>
            <a:t> 演繹</a:t>
          </a:r>
          <a:endParaRPr lang="zh-TW" altLang="en-US" sz="2000" kern="1200" dirty="0"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+mn-ea"/>
              <a:ea typeface="+mn-ea"/>
            </a:rPr>
            <a:t>Inference</a:t>
          </a:r>
          <a:r>
            <a:rPr lang="zh-TW" altLang="en-US" sz="2000" kern="1200" dirty="0" smtClean="0">
              <a:latin typeface="+mn-ea"/>
              <a:ea typeface="+mn-ea"/>
            </a:rPr>
            <a:t> 推理</a:t>
          </a:r>
          <a:endParaRPr lang="zh-TW" altLang="en-US" sz="2000" kern="1200" dirty="0"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+mn-ea"/>
              <a:ea typeface="+mn-ea"/>
            </a:rPr>
            <a:t>Prediction</a:t>
          </a:r>
          <a:r>
            <a:rPr lang="zh-TW" altLang="en-US" sz="2000" kern="1200" dirty="0" smtClean="0">
              <a:latin typeface="+mn-ea"/>
              <a:ea typeface="+mn-ea"/>
            </a:rPr>
            <a:t> 預測</a:t>
          </a:r>
          <a:endParaRPr lang="zh-TW" altLang="en-US" sz="2000" kern="1200" dirty="0">
            <a:latin typeface="+mn-ea"/>
            <a:ea typeface="+mn-ea"/>
          </a:endParaRPr>
        </a:p>
      </dsp:txBody>
      <dsp:txXfrm>
        <a:off x="2861071" y="1413951"/>
        <a:ext cx="2507456" cy="2086199"/>
      </dsp:txXfrm>
    </dsp:sp>
    <dsp:sp modelId="{D3596367-3B81-435B-91E5-5AC491BFBFB6}">
      <dsp:nvSpPr>
        <dsp:cNvPr id="0" name=""/>
        <dsp:cNvSpPr/>
      </dsp:nvSpPr>
      <dsp:spPr>
        <a:xfrm>
          <a:off x="5719571" y="449747"/>
          <a:ext cx="2507456" cy="964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>
              <a:latin typeface="+mn-ea"/>
              <a:ea typeface="+mn-ea"/>
            </a:rPr>
            <a:t>Decisions &amp; Actions</a:t>
          </a:r>
          <a:endParaRPr lang="zh-TW" altLang="en-US" sz="2000" b="1" kern="1200" dirty="0">
            <a:latin typeface="+mn-ea"/>
            <a:ea typeface="+mn-ea"/>
          </a:endParaRPr>
        </a:p>
      </dsp:txBody>
      <dsp:txXfrm>
        <a:off x="5719571" y="449747"/>
        <a:ext cx="2507456" cy="964203"/>
      </dsp:txXfrm>
    </dsp:sp>
    <dsp:sp modelId="{ECD47151-2B58-4FD7-BE90-C4ED5F42F17D}">
      <dsp:nvSpPr>
        <dsp:cNvPr id="0" name=""/>
        <dsp:cNvSpPr/>
      </dsp:nvSpPr>
      <dsp:spPr>
        <a:xfrm>
          <a:off x="5719571" y="1413951"/>
          <a:ext cx="2507456" cy="208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+mn-ea"/>
              <a:ea typeface="+mn-ea"/>
            </a:rPr>
            <a:t>Results</a:t>
          </a:r>
          <a:r>
            <a:rPr lang="zh-TW" altLang="en-US" sz="2000" kern="1200" dirty="0" smtClean="0">
              <a:latin typeface="+mn-ea"/>
              <a:ea typeface="+mn-ea"/>
            </a:rPr>
            <a:t> 結果</a:t>
          </a:r>
          <a:endParaRPr lang="zh-TW" altLang="en-US" sz="2000" kern="1200" dirty="0"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+mn-ea"/>
              <a:ea typeface="+mn-ea"/>
            </a:rPr>
            <a:t>Options</a:t>
          </a:r>
          <a:r>
            <a:rPr lang="zh-TW" altLang="en-US" sz="2000" kern="1200" dirty="0" smtClean="0">
              <a:latin typeface="+mn-ea"/>
              <a:ea typeface="+mn-ea"/>
            </a:rPr>
            <a:t> 選項</a:t>
          </a:r>
          <a:endParaRPr lang="zh-TW" altLang="en-US" sz="2000" kern="1200" dirty="0"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+mn-ea"/>
              <a:ea typeface="+mn-ea"/>
            </a:rPr>
            <a:t>Prevention</a:t>
          </a:r>
          <a:r>
            <a:rPr lang="zh-TW" altLang="en-US" sz="2000" kern="1200" dirty="0" smtClean="0">
              <a:latin typeface="+mn-ea"/>
              <a:ea typeface="+mn-ea"/>
            </a:rPr>
            <a:t> 預防</a:t>
          </a:r>
          <a:endParaRPr lang="zh-TW" altLang="en-US" sz="2000" kern="1200" dirty="0"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+mn-ea"/>
              <a:ea typeface="+mn-ea"/>
            </a:rPr>
            <a:t>Suggestion</a:t>
          </a:r>
          <a:r>
            <a:rPr lang="zh-TW" altLang="en-US" sz="2000" kern="1200" dirty="0" smtClean="0">
              <a:latin typeface="+mn-ea"/>
              <a:ea typeface="+mn-ea"/>
            </a:rPr>
            <a:t> 建議</a:t>
          </a:r>
          <a:endParaRPr lang="zh-TW" altLang="en-US" sz="2000" kern="1200" dirty="0">
            <a:latin typeface="+mn-ea"/>
            <a:ea typeface="+mn-ea"/>
          </a:endParaRPr>
        </a:p>
      </dsp:txBody>
      <dsp:txXfrm>
        <a:off x="5719571" y="1413951"/>
        <a:ext cx="2507456" cy="2086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0816" tIns="45409" rIns="90816" bIns="4540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0816" tIns="45409" rIns="90816" bIns="45409" rtlCol="0"/>
          <a:lstStyle>
            <a:lvl1pPr algn="r">
              <a:defRPr sz="1200"/>
            </a:lvl1pPr>
          </a:lstStyle>
          <a:p>
            <a:fld id="{51385F24-C056-40E5-A8A6-CF7C6FA4535A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0816" tIns="45409" rIns="90816" bIns="4540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0816" tIns="45409" rIns="90816" bIns="45409" rtlCol="0" anchor="b"/>
          <a:lstStyle>
            <a:lvl1pPr algn="r">
              <a:defRPr sz="1200"/>
            </a:lvl1pPr>
          </a:lstStyle>
          <a:p>
            <a:fld id="{7D444A5D-8B14-436B-8906-9C2A75E374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775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0816" tIns="45409" rIns="90816" bIns="45409" rtlCol="0"/>
          <a:lstStyle>
            <a:lvl1pPr algn="l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0816" tIns="45409" rIns="90816" bIns="45409" rtlCol="0"/>
          <a:lstStyle>
            <a:lvl1pPr algn="r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889CF42-D588-408D-AF82-143832847771}" type="datetimeFigureOut">
              <a:rPr lang="zh-TW" altLang="en-US"/>
              <a:pPr>
                <a:defRPr/>
              </a:pPr>
              <a:t>2016/12/15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16" tIns="45409" rIns="90816" bIns="45409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0816" tIns="45409" rIns="90816" bIns="45409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0816" tIns="45409" rIns="90816" bIns="45409" rtlCol="0" anchor="b"/>
          <a:lstStyle>
            <a:lvl1pPr algn="l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0816" tIns="45409" rIns="90816" bIns="45409" rtlCol="0" anchor="b"/>
          <a:lstStyle>
            <a:lvl1pPr algn="r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3C23CE-A726-4BBC-AD2E-376D490B74D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68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3C23CE-A726-4BBC-AD2E-376D490B74D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931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41863"/>
            <a:ext cx="5486400" cy="4489450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838999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322178"/>
            <a:ext cx="5438140" cy="409161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0266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3C23CE-A726-4BBC-AD2E-376D490B74D0}" type="slidenum">
              <a:rPr lang="zh-TW" altLang="en-US" smtClean="0"/>
              <a:pPr>
                <a:defRPr/>
              </a:pPr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99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3C23CE-A726-4BBC-AD2E-376D490B74D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92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322178"/>
            <a:ext cx="5438140" cy="409161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772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User data, transaction data, social data, machine 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3C23CE-A726-4BBC-AD2E-376D490B74D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1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322178"/>
            <a:ext cx="5438140" cy="409161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136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05847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322178"/>
            <a:ext cx="5438140" cy="409161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344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41863"/>
            <a:ext cx="5486400" cy="4489450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17985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41863"/>
            <a:ext cx="5486400" cy="4489450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1586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3068960"/>
            <a:ext cx="7272808" cy="122413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D9B81-F585-4F39-9DE2-41ABD2F7CB9A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93B60-658E-4753-BFD5-5A00AFBD4D2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994A1-87D7-4C09-9769-1BBB2CDC8DDC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2A9E2-0DA9-4193-A1C3-E23741EE75C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A663F-FE47-4D65-A3FE-64E49D8C8513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41F47-BCF9-4FDC-A309-339BF93FC20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8BB46-2C3D-4B98-BCB9-0B67BBD7F55B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EE745-9827-49D8-B570-0721CD0A9D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A611-C9A0-4288-9A45-C2F1E1F8277E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DBD78-7E4F-4470-8FA9-411CB151FD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一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 bwMode="auto">
          <a:xfrm>
            <a:off x="457200" y="1428750"/>
            <a:ext cx="8229600" cy="48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E2B8E726-9A9E-4CE9-B499-218A972B50FD}" type="datetimeFigureOut">
              <a:rPr lang="zh-TW" altLang="en-US" smtClean="0"/>
              <a:pPr>
                <a:defRPr/>
              </a:pPr>
              <a:t>2016/12/15</a:t>
            </a:fld>
            <a:endParaRPr lang="zh-TW" altLang="en-US"/>
          </a:p>
        </p:txBody>
      </p:sp>
      <p:sp>
        <p:nvSpPr>
          <p:cNvPr id="5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27AA308-BA99-42F4-A5A1-1DE76F023D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746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4932363" y="5805488"/>
            <a:ext cx="1295400" cy="2873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420938"/>
            <a:ext cx="7772400" cy="892175"/>
          </a:xfrm>
          <a:prstGeom prst="rect">
            <a:avLst/>
          </a:prstGeom>
        </p:spPr>
        <p:txBody>
          <a:bodyPr/>
          <a:lstStyle>
            <a:lvl1pPr algn="ctr">
              <a:defRPr sz="32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429000"/>
            <a:ext cx="6400800" cy="6477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>
                    <a:lumMod val="10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80400" cy="64294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288" y="1571612"/>
            <a:ext cx="8280400" cy="485778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>
                <a:solidFill>
                  <a:srgbClr val="3C8CD2"/>
                </a:solidFill>
                <a:latin typeface="+mn-lt"/>
              </a:defRPr>
            </a:lvl1pPr>
            <a:lvl2pPr>
              <a:buFont typeface="Wingdings" pitchFamily="2" charset="2"/>
              <a:buChar char="n"/>
              <a:defRPr lang="zh-TW" altLang="en-US" dirty="0" smtClean="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b="1"/>
            </a:lvl3pPr>
            <a:lvl4pPr>
              <a:buFontTx/>
              <a:buChar char="–"/>
              <a:defRPr/>
            </a:lvl4pPr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圖片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圖片版面配置區 3"/>
          <p:cNvSpPr>
            <a:spLocks noGrp="1"/>
          </p:cNvSpPr>
          <p:nvPr>
            <p:ph type="pic" sz="quarter" idx="10"/>
          </p:nvPr>
        </p:nvSpPr>
        <p:spPr>
          <a:xfrm>
            <a:off x="500033" y="1500174"/>
            <a:ext cx="8143933" cy="4786326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21468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71449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394" y="6126162"/>
            <a:ext cx="9146394" cy="73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95"/>
            <a:ext cx="8229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82EF6064-BFF3-489D-9900-23CFC6070E64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6631468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Copyright © Proprietary and Confidential. All rights reserved.</a:t>
            </a:r>
            <a:endParaRPr lang="zh-TW" altLang="en-US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10400" y="649192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58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2426965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effectLst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E043866B-98EA-4C20-9B98-A847170BC17C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2FB1F57-D4FA-4CB1-A386-73542753430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394" y="6126162"/>
            <a:ext cx="9146394" cy="73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D6AB5179-DF0E-4B3B-A6DB-D015FD351D5E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5E930D8-2F46-4B41-8C9C-6B469A3AA60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6631468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Copyright © </a:t>
            </a:r>
            <a:r>
              <a:rPr lang="en-US" altLang="zh-TW" sz="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OpView</a:t>
            </a:r>
            <a:r>
              <a:rPr lang="en-US" altLang="zh-TW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</a:t>
            </a:r>
            <a:r>
              <a:rPr lang="en-US" altLang="zh-TW" sz="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eLand</a:t>
            </a:r>
            <a:r>
              <a:rPr lang="en-US" altLang="zh-TW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Information. Proprietary and Confidential. All rights reserved.</a:t>
            </a:r>
            <a:endParaRPr lang="zh-TW" altLang="en-US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364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98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285992"/>
            <a:ext cx="7772400" cy="1071570"/>
          </a:xfrm>
        </p:spPr>
        <p:txBody>
          <a:bodyPr/>
          <a:lstStyle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3500438"/>
            <a:ext cx="6400800" cy="64294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2473E8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5F425D7D-6C64-4989-A96E-1F89BE5EA52E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14625" y="6215063"/>
            <a:ext cx="3571875" cy="5064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2"/>
                </a:solidFill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zh-TW" altLang="en-US" dirty="0">
              <a:latin typeface="+mn-lt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39CE596-4DCC-4384-A1F9-3AEC0D888D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8576" y="-99392"/>
            <a:ext cx="9172575" cy="6671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25" y="260648"/>
            <a:ext cx="8229600" cy="7032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46460"/>
            <a:ext cx="8229600" cy="5143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EF0E3D27-F9BD-4AE9-A046-3212A50AD574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5E930D8-2F46-4B41-8C9C-6B469A3AA60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9133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8FBE6753-2A1C-48F1-9FE2-E92B72FBAB36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5E930D8-2F46-4B41-8C9C-6B469A3AA60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D5281291-FBD3-424B-BEE9-36AC149C5284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A2DE94D6-3A36-4554-B658-76F4BE9F80D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342B3B6A-1D8A-4AC2-9000-099859FE018B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8FB73CF1-9A61-4E0E-A230-F130B6B25F9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AA169AF3-8DC4-4A7D-9863-B662FDC3E9EC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5A92AF5-0DC7-4DAB-B87B-2EC2029863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ADF133A-DF93-434A-BB0F-CEEF65B5088A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F1F44FA4-0188-4B77-9A10-02304043C9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BD0AB60-601A-4843-A04B-687EC7A2F724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D6E8A06-C6FC-41AA-BA45-D25C427EAE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56090-B1F6-49F1-AAE9-32AA61759CC1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C6618-D9A1-4E73-8AF6-301435AC5C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3FADC87-1CDD-4752-8C55-3208BCDEA627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5C8ABFF8-DE65-4B11-8101-FF46CD43C44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79CC926-FF27-4B29-A251-3EA82B4601AF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45F5793B-F340-4B69-841D-F23B2A5337F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13B1AF89-CB79-4017-B496-19E3399BF453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59440D4C-CFAC-48CF-BD82-61CAA5FF6B6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FFA8B94A-CD6B-4DCD-84A8-DB5CAEF74E5A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FC006AC4-B5D8-4CC5-8A17-388C88DE2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25" y="642938"/>
            <a:ext cx="8229600" cy="7032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143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land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5683" y="3178629"/>
            <a:ext cx="6765473" cy="1449265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 b="1" baseline="0">
                <a:solidFill>
                  <a:srgbClr val="00144F"/>
                </a:solidFill>
              </a:defRPr>
            </a:lvl1pPr>
          </a:lstStyle>
          <a:p>
            <a:r>
              <a:rPr lang="zh-TW" altLang="en-US" dirty="0" smtClean="0"/>
              <a:t>簡報標題</a:t>
            </a:r>
            <a:r>
              <a:rPr lang="en-US" altLang="zh-TW" dirty="0" smtClean="0"/>
              <a:t>40</a:t>
            </a:r>
            <a:r>
              <a:rPr lang="zh-TW" altLang="en-US" dirty="0" smtClean="0"/>
              <a:t>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85683" y="4627895"/>
            <a:ext cx="6765474" cy="1029926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副標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號，寫明報告期間</a:t>
            </a:r>
            <a:endParaRPr lang="en-US" dirty="0"/>
          </a:p>
        </p:txBody>
      </p:sp>
      <p:sp>
        <p:nvSpPr>
          <p:cNvPr id="32" name="圖片版面配置區 31"/>
          <p:cNvSpPr>
            <a:spLocks noGrp="1"/>
          </p:cNvSpPr>
          <p:nvPr>
            <p:ph type="pic" sz="quarter" idx="10" hasCustomPrompt="1"/>
          </p:nvPr>
        </p:nvSpPr>
        <p:spPr>
          <a:xfrm>
            <a:off x="6279241" y="1033810"/>
            <a:ext cx="2389416" cy="166868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zh-TW" altLang="en-US" dirty="0" smtClean="0"/>
              <a:t>報告標的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1333500" y="3178629"/>
            <a:ext cx="5441" cy="3715656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57" y="5774779"/>
            <a:ext cx="1800000" cy="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7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報告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1175" y="1388520"/>
            <a:ext cx="808221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TW" altLang="en-US" sz="2400" b="1" dirty="0" smtClean="0">
                <a:solidFill>
                  <a:srgbClr val="00144F"/>
                </a:solidFill>
              </a:rPr>
              <a:t>本分析報告由意藍資訊提供，意藍資訊擁有國內最大的雲端網路輿情資料庫，並基於網路口碑研究目的所產出範例報告，其資料均來自</a:t>
            </a:r>
            <a:r>
              <a:rPr lang="en-US" altLang="zh-TW" sz="2400" b="1" dirty="0" smtClean="0">
                <a:solidFill>
                  <a:srgbClr val="00144F"/>
                </a:solidFill>
              </a:rPr>
              <a:t>《</a:t>
            </a:r>
            <a:r>
              <a:rPr lang="en-US" altLang="zh-TW" sz="2400" b="1" dirty="0" err="1" smtClean="0">
                <a:solidFill>
                  <a:srgbClr val="00144F"/>
                </a:solidFill>
              </a:rPr>
              <a:t>OpView</a:t>
            </a:r>
            <a:r>
              <a:rPr lang="zh-TW" altLang="en-US" sz="2400" b="1" dirty="0" smtClean="0">
                <a:solidFill>
                  <a:srgbClr val="00144F"/>
                </a:solidFill>
              </a:rPr>
              <a:t>社群口碑資料庫</a:t>
            </a:r>
            <a:r>
              <a:rPr lang="en-US" altLang="zh-TW" sz="2400" b="1" dirty="0" smtClean="0">
                <a:solidFill>
                  <a:srgbClr val="00144F"/>
                </a:solidFill>
              </a:rPr>
              <a:t>》</a:t>
            </a:r>
            <a:r>
              <a:rPr lang="zh-TW" altLang="en-US" sz="2400" b="1" dirty="0" smtClean="0">
                <a:solidFill>
                  <a:srgbClr val="00144F"/>
                </a:solidFill>
              </a:rPr>
              <a:t>。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TW" altLang="en-US" sz="2400" b="1" dirty="0" smtClean="0">
                <a:solidFill>
                  <a:srgbClr val="00144F"/>
                </a:solidFill>
              </a:rPr>
              <a:t>若您對本報告之圖表、內容有興趣，想進一步了解</a:t>
            </a:r>
            <a:r>
              <a:rPr lang="en-US" altLang="zh-TW" sz="2400" b="1" dirty="0" err="1" smtClean="0">
                <a:solidFill>
                  <a:srgbClr val="00144F"/>
                </a:solidFill>
              </a:rPr>
              <a:t>OpView</a:t>
            </a:r>
            <a:r>
              <a:rPr lang="zh-TW" altLang="en-US" sz="2400" b="1" dirty="0" smtClean="0">
                <a:solidFill>
                  <a:srgbClr val="00144F"/>
                </a:solidFill>
              </a:rPr>
              <a:t>服務，歡迎與我們聯繫</a:t>
            </a:r>
            <a:endParaRPr lang="en-US" altLang="zh-TW" sz="2400" b="1" dirty="0" smtClean="0">
              <a:solidFill>
                <a:srgbClr val="00144F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altLang="zh-TW" sz="2400" b="1" dirty="0" smtClean="0">
              <a:solidFill>
                <a:srgbClr val="00144F"/>
              </a:solidFill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4600439"/>
            <a:ext cx="4710113" cy="12493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lang="en-US" altLang="zh-TW" sz="2000" b="1" kern="1200" smtClean="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TW" altLang="en-US" sz="2000" b="1" dirty="0" smtClean="0">
                <a:solidFill>
                  <a:schemeClr val="tx1"/>
                </a:solidFill>
              </a:rPr>
              <a:t>聯絡人請洽：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02-2755-1533 ext.320  </a:t>
            </a:r>
            <a:r>
              <a:rPr lang="zh-TW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黃先生</a:t>
            </a:r>
            <a:endParaRPr lang="en-US" altLang="zh-TW" sz="20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E-mail</a:t>
            </a:r>
            <a:r>
              <a:rPr lang="zh-TW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TW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pyhuang@eland.com.tw</a:t>
            </a:r>
          </a:p>
        </p:txBody>
      </p:sp>
      <p:sp>
        <p:nvSpPr>
          <p:cNvPr id="9" name="標題 4"/>
          <p:cNvSpPr txBox="1">
            <a:spLocks/>
          </p:cNvSpPr>
          <p:nvPr/>
        </p:nvSpPr>
        <p:spPr>
          <a:xfrm>
            <a:off x="628650" y="365126"/>
            <a:ext cx="7886700" cy="91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1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報告說明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H="1">
            <a:off x="1422853" y="1163980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Copyright © </a:t>
            </a:r>
            <a:r>
              <a:rPr lang="en-US" altLang="zh-TW" sz="800" dirty="0" err="1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eLand</a:t>
            </a: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Information Co., Ltd. </a:t>
            </a: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ea typeface="微軟正黑體" panose="020B0604030504040204" pitchFamily="34" charset="-120"/>
                <a:cs typeface="Leelawadee" panose="020B0502040204020203" pitchFamily="34" charset="-34"/>
              </a:rPr>
              <a:t>Proprietary and Confidential. </a:t>
            </a:r>
            <a:endParaRPr lang="zh-TW" altLang="en-US" sz="800" dirty="0">
              <a:solidFill>
                <a:schemeClr val="tx1"/>
              </a:solidFill>
              <a:latin typeface="Leelawadee" panose="020B0502040204020203" pitchFamily="34" charset="-34"/>
              <a:ea typeface="微軟正黑體" panose="020B0604030504040204" pitchFamily="34" charset="-120"/>
              <a:cs typeface="Leelawadee" panose="020B0502040204020203" pitchFamily="34" charset="-34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047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7071"/>
            <a:ext cx="7886700" cy="85690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144F"/>
                </a:solidFill>
              </a:defRPr>
            </a:lvl1pPr>
          </a:lstStyle>
          <a:p>
            <a:r>
              <a:rPr lang="en-US" altLang="zh-TW" dirty="0" smtClean="0"/>
              <a:t>Agenda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35C-B6F6-41E3-B3CF-94A98CFF4D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46630" y="1492044"/>
            <a:ext cx="7184570" cy="4684919"/>
          </a:xfrm>
        </p:spPr>
        <p:txBody>
          <a:bodyPr/>
          <a:lstStyle>
            <a:lvl1pPr>
              <a:lnSpc>
                <a:spcPct val="150000"/>
              </a:lnSpc>
              <a:defRPr sz="2800" b="1" baseline="0">
                <a:solidFill>
                  <a:srgbClr val="00144F"/>
                </a:solidFill>
              </a:defRPr>
            </a:lvl1pPr>
            <a:lvl2pPr>
              <a:lnSpc>
                <a:spcPct val="150000"/>
              </a:lnSpc>
              <a:defRPr b="1"/>
            </a:lvl2pPr>
            <a:lvl3pPr>
              <a:lnSpc>
                <a:spcPct val="150000"/>
              </a:lnSpc>
              <a:defRPr b="1"/>
            </a:lvl3pPr>
          </a:lstStyle>
          <a:p>
            <a:pPr lvl="0"/>
            <a:r>
              <a:rPr lang="zh-TW" altLang="en-US" dirty="0" smtClean="0"/>
              <a:t>第一層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</a:t>
            </a:r>
          </a:p>
          <a:p>
            <a:pPr lvl="1"/>
            <a:r>
              <a:rPr lang="zh-TW" altLang="en-US" dirty="0" smtClean="0"/>
              <a:t>第二層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 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 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   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至多五點</a:t>
            </a:r>
          </a:p>
        </p:txBody>
      </p:sp>
      <p:cxnSp>
        <p:nvCxnSpPr>
          <p:cNvPr id="9" name="直線接點 8"/>
          <p:cNvCxnSpPr/>
          <p:nvPr/>
        </p:nvCxnSpPr>
        <p:spPr>
          <a:xfrm flipH="1">
            <a:off x="1422853" y="1163980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1422853" y="1163980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Copyright © </a:t>
            </a:r>
            <a:r>
              <a:rPr lang="en-US" altLang="zh-TW" sz="800" dirty="0" err="1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eLand</a:t>
            </a: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Information Co., Ltd. </a:t>
            </a: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ea typeface="微軟正黑體" panose="020B0604030504040204" pitchFamily="34" charset="-120"/>
                <a:cs typeface="Leelawadee" panose="020B0502040204020203" pitchFamily="34" charset="-34"/>
              </a:rPr>
              <a:t>Proprietary and Confidential. </a:t>
            </a:r>
            <a:endParaRPr lang="zh-TW" altLang="en-US" sz="800" dirty="0">
              <a:solidFill>
                <a:schemeClr val="tx1"/>
              </a:solidFill>
              <a:latin typeface="Leelawadee" panose="020B0502040204020203" pitchFamily="34" charset="-34"/>
              <a:ea typeface="微軟正黑體" panose="020B0604030504040204" pitchFamily="34" charset="-120"/>
              <a:cs typeface="Leelawadee" panose="020B0502040204020203" pitchFamily="34" charset="-34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9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556"/>
            <a:ext cx="7886700" cy="946603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rgbClr val="00144F"/>
                </a:solidFill>
                <a:effectLst/>
              </a:defRPr>
            </a:lvl1pPr>
          </a:lstStyle>
          <a:p>
            <a:r>
              <a:rPr lang="zh-TW" altLang="en-US" dirty="0" smtClean="0"/>
              <a:t>標題</a:t>
            </a:r>
            <a:r>
              <a:rPr lang="en-US" altLang="zh-TW" dirty="0" smtClean="0"/>
              <a:t>32</a:t>
            </a:r>
            <a:r>
              <a:rPr lang="zh-TW" altLang="en-US" dirty="0" smtClean="0"/>
              <a:t>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429"/>
            <a:ext cx="7886700" cy="4725534"/>
          </a:xfrm>
        </p:spPr>
        <p:txBody>
          <a:bodyPr/>
          <a:lstStyle>
            <a:lvl1pPr>
              <a:lnSpc>
                <a:spcPts val="3500"/>
              </a:lnSpc>
              <a:spcBef>
                <a:spcPts val="0"/>
              </a:spcBef>
              <a:defRPr b="1">
                <a:solidFill>
                  <a:srgbClr val="00144F"/>
                </a:solidFill>
              </a:defRPr>
            </a:lvl1pPr>
            <a:lvl2pPr>
              <a:lnSpc>
                <a:spcPts val="3500"/>
              </a:lnSpc>
              <a:spcBef>
                <a:spcPts val="0"/>
              </a:spcBef>
              <a:defRPr b="1"/>
            </a:lvl2pPr>
            <a:lvl3pPr>
              <a:lnSpc>
                <a:spcPts val="3500"/>
              </a:lnSpc>
              <a:spcBef>
                <a:spcPts val="0"/>
              </a:spcBef>
              <a:defRPr b="1"/>
            </a:lvl3pPr>
            <a:lvl4pPr>
              <a:lnSpc>
                <a:spcPts val="3500"/>
              </a:lnSpc>
              <a:spcBef>
                <a:spcPts val="0"/>
              </a:spcBef>
              <a:defRPr/>
            </a:lvl4pPr>
            <a:lvl5pPr>
              <a:lnSpc>
                <a:spcPts val="35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35C-B6F6-41E3-B3CF-94A98CFF4D9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Copyright © </a:t>
            </a:r>
            <a:r>
              <a:rPr lang="en-US" altLang="zh-TW" sz="800" dirty="0" err="1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eLand</a:t>
            </a: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Information Co., Ltd. </a:t>
            </a: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ea typeface="微軟正黑體" panose="020B0604030504040204" pitchFamily="34" charset="-120"/>
                <a:cs typeface="Leelawadee" panose="020B0502040204020203" pitchFamily="34" charset="-34"/>
              </a:rPr>
              <a:t>Proprietary and Confidential. </a:t>
            </a:r>
            <a:endParaRPr lang="zh-TW" altLang="en-US" sz="800" dirty="0">
              <a:solidFill>
                <a:schemeClr val="tx1"/>
              </a:solidFill>
              <a:latin typeface="Leelawadee" panose="020B0502040204020203" pitchFamily="34" charset="-34"/>
              <a:ea typeface="微軟正黑體" panose="020B0604030504040204" pitchFamily="34" charset="-120"/>
              <a:cs typeface="Leelawadee" panose="020B0502040204020203" pitchFamily="34" charset="-34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63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2730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7728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D412A-4406-4A6E-BC8B-B87573505106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FA553-C9C4-4E8E-917A-D672283D5B1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446005"/>
            <a:ext cx="7886700" cy="2414795"/>
          </a:xfrm>
        </p:spPr>
        <p:txBody>
          <a:bodyPr/>
          <a:lstStyle/>
          <a:p>
            <a:pPr lvl="0"/>
            <a:r>
              <a:rPr lang="zh-TW" altLang="en-US" dirty="0" smtClean="0"/>
              <a:t>放置圖表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3932710"/>
            <a:ext cx="7886700" cy="22442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zh-TW" altLang="en-US" dirty="0" smtClean="0"/>
              <a:t>文字說明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</a:t>
            </a:r>
            <a:r>
              <a:rPr lang="en-US" altLang="zh-TW" dirty="0" smtClean="0"/>
              <a:t>16</a:t>
            </a:r>
            <a:r>
              <a:rPr lang="zh-TW" altLang="en-US" dirty="0" smtClean="0"/>
              <a:t>號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35C-B6F6-41E3-B3CF-94A98CFF4D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556"/>
            <a:ext cx="7886700" cy="946603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rgbClr val="00144F"/>
                </a:solidFill>
                <a:effectLst/>
              </a:defRPr>
            </a:lvl1pPr>
          </a:lstStyle>
          <a:p>
            <a:r>
              <a:rPr lang="zh-TW" altLang="en-US" dirty="0" smtClean="0"/>
              <a:t>標題</a:t>
            </a:r>
            <a:r>
              <a:rPr lang="en-US" altLang="zh-TW" dirty="0" smtClean="0"/>
              <a:t>32</a:t>
            </a:r>
            <a:r>
              <a:rPr lang="zh-TW" altLang="en-US" dirty="0" smtClean="0"/>
              <a:t>號</a:t>
            </a:r>
            <a:endParaRPr lang="en-US" dirty="0"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Copyright © </a:t>
            </a:r>
            <a:r>
              <a:rPr lang="en-US" altLang="zh-TW" sz="800" dirty="0" err="1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eLand</a:t>
            </a: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Information Co., Ltd. </a:t>
            </a: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ea typeface="微軟正黑體" panose="020B0604030504040204" pitchFamily="34" charset="-120"/>
                <a:cs typeface="Leelawadee" panose="020B0502040204020203" pitchFamily="34" charset="-34"/>
              </a:rPr>
              <a:t>Proprietary and Confidential. </a:t>
            </a:r>
            <a:endParaRPr lang="zh-TW" altLang="en-US" sz="800" dirty="0">
              <a:solidFill>
                <a:schemeClr val="tx1"/>
              </a:solidFill>
              <a:latin typeface="Leelawadee" panose="020B0502040204020203" pitchFamily="34" charset="-34"/>
              <a:ea typeface="微軟正黑體" panose="020B0604030504040204" pitchFamily="34" charset="-120"/>
              <a:cs typeface="Leelawadee" panose="020B0502040204020203" pitchFamily="34" charset="-34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2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3429" y="3586639"/>
            <a:ext cx="7600496" cy="744536"/>
          </a:xfrm>
        </p:spPr>
        <p:txBody>
          <a:bodyPr anchor="t">
            <a:normAutofit/>
          </a:bodyPr>
          <a:lstStyle>
            <a:lvl1pPr>
              <a:defRPr sz="3600" b="1">
                <a:solidFill>
                  <a:srgbClr val="00144F"/>
                </a:solidFill>
              </a:defRPr>
            </a:lvl1pPr>
          </a:lstStyle>
          <a:p>
            <a:r>
              <a:rPr lang="zh-TW" altLang="en-US" dirty="0" smtClean="0"/>
              <a:t>主標請使用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號字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3428" y="4341493"/>
            <a:ext cx="7567159" cy="487044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副標</a:t>
            </a:r>
            <a:r>
              <a:rPr lang="en-US" altLang="zh-TW" dirty="0" smtClean="0"/>
              <a:t>24</a:t>
            </a:r>
            <a:endParaRPr lang="zh-TW" altLang="en-US" dirty="0" smtClean="0"/>
          </a:p>
        </p:txBody>
      </p:sp>
      <p:cxnSp>
        <p:nvCxnSpPr>
          <p:cNvPr id="8" name="直線接點 7"/>
          <p:cNvCxnSpPr/>
          <p:nvPr/>
        </p:nvCxnSpPr>
        <p:spPr>
          <a:xfrm>
            <a:off x="802366" y="3576321"/>
            <a:ext cx="0" cy="1500187"/>
          </a:xfrm>
          <a:prstGeom prst="line">
            <a:avLst/>
          </a:prstGeom>
          <a:ln w="762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802366" y="3576321"/>
            <a:ext cx="0" cy="1500187"/>
          </a:xfrm>
          <a:prstGeom prst="line">
            <a:avLst/>
          </a:prstGeom>
          <a:ln w="762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06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104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4955"/>
            <a:ext cx="3868340" cy="40947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104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4955"/>
            <a:ext cx="3887391" cy="40947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35C-B6F6-41E3-B3CF-94A98CFF4D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556"/>
            <a:ext cx="7886700" cy="946603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rgbClr val="00144F"/>
                </a:solidFill>
                <a:effectLst/>
              </a:defRPr>
            </a:lvl1pPr>
          </a:lstStyle>
          <a:p>
            <a:r>
              <a:rPr lang="zh-TW" altLang="en-US" dirty="0" smtClean="0"/>
              <a:t>標題</a:t>
            </a:r>
            <a:r>
              <a:rPr lang="en-US" altLang="zh-TW" dirty="0" smtClean="0"/>
              <a:t>32</a:t>
            </a:r>
            <a:r>
              <a:rPr lang="zh-TW" altLang="en-US" dirty="0" smtClean="0"/>
              <a:t>號</a:t>
            </a:r>
            <a:endParaRPr lang="en-US" dirty="0"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Copyright © </a:t>
            </a:r>
            <a:r>
              <a:rPr lang="en-US" altLang="zh-TW" sz="800" dirty="0" err="1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eLand</a:t>
            </a: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Information Co., Ltd. </a:t>
            </a: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ea typeface="微軟正黑體" panose="020B0604030504040204" pitchFamily="34" charset="-120"/>
                <a:cs typeface="Leelawadee" panose="020B0502040204020203" pitchFamily="34" charset="-34"/>
              </a:rPr>
              <a:t>Proprietary and Confidential. </a:t>
            </a:r>
            <a:endParaRPr lang="zh-TW" altLang="en-US" sz="800" dirty="0">
              <a:solidFill>
                <a:schemeClr val="tx1"/>
              </a:solidFill>
              <a:latin typeface="Leelawadee" panose="020B0502040204020203" pitchFamily="34" charset="-34"/>
              <a:ea typeface="微軟正黑體" panose="020B0604030504040204" pitchFamily="34" charset="-120"/>
              <a:cs typeface="Leelawadee" panose="020B0502040204020203" pitchFamily="34" charset="-34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35C-B6F6-41E3-B3CF-94A98CFF4D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9" y="1239160"/>
            <a:ext cx="8050893" cy="4937804"/>
          </a:xfrm>
        </p:spPr>
        <p:txBody>
          <a:bodyPr/>
          <a:lstStyle>
            <a:lvl1pPr>
              <a:lnSpc>
                <a:spcPct val="100000"/>
              </a:lnSpc>
              <a:defRPr sz="2800" b="1" baseline="0">
                <a:solidFill>
                  <a:srgbClr val="00144F"/>
                </a:solidFill>
              </a:defRPr>
            </a:lvl1pPr>
            <a:lvl2pPr>
              <a:lnSpc>
                <a:spcPct val="100000"/>
              </a:lnSpc>
              <a:defRPr b="1"/>
            </a:lvl2pPr>
            <a:lvl3pPr>
              <a:lnSpc>
                <a:spcPct val="150000"/>
              </a:lnSpc>
              <a:defRPr b="1"/>
            </a:lvl3pPr>
          </a:lstStyle>
          <a:p>
            <a:pPr lvl="0"/>
            <a:r>
              <a:rPr lang="zh-TW" altLang="en-US" dirty="0" smtClean="0"/>
              <a:t>第一層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</a:t>
            </a:r>
          </a:p>
          <a:p>
            <a:pPr lvl="1"/>
            <a:r>
              <a:rPr lang="zh-TW" altLang="en-US" dirty="0" smtClean="0"/>
              <a:t>第二層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 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   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  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556"/>
            <a:ext cx="7886700" cy="946603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rgbClr val="00144F"/>
                </a:solidFill>
                <a:effectLst/>
              </a:defRPr>
            </a:lvl1pPr>
          </a:lstStyle>
          <a:p>
            <a:r>
              <a:rPr lang="zh-TW" altLang="en-US" dirty="0" smtClean="0"/>
              <a:t>標題</a:t>
            </a:r>
            <a:r>
              <a:rPr lang="en-US" altLang="zh-TW" dirty="0" smtClean="0"/>
              <a:t>32</a:t>
            </a:r>
            <a:r>
              <a:rPr lang="zh-TW" altLang="en-US" dirty="0" smtClean="0"/>
              <a:t>號</a:t>
            </a:r>
            <a:endParaRPr lang="en-US" dirty="0"/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Copyright © </a:t>
            </a:r>
            <a:r>
              <a:rPr lang="en-US" altLang="zh-TW" sz="800" dirty="0" err="1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eLand</a:t>
            </a: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Information Co., Ltd. </a:t>
            </a:r>
            <a:r>
              <a:rPr lang="en-US" altLang="zh-TW" sz="800" dirty="0" smtClean="0">
                <a:solidFill>
                  <a:schemeClr val="tx1"/>
                </a:solidFill>
                <a:latin typeface="Leelawadee" panose="020B0502040204020203" pitchFamily="34" charset="-34"/>
                <a:ea typeface="微軟正黑體" panose="020B0604030504040204" pitchFamily="34" charset="-120"/>
                <a:cs typeface="Leelawadee" panose="020B0502040204020203" pitchFamily="34" charset="-34"/>
              </a:rPr>
              <a:t>Proprietary and Confidential. </a:t>
            </a:r>
            <a:endParaRPr lang="zh-TW" altLang="en-US" sz="800" dirty="0">
              <a:solidFill>
                <a:schemeClr val="tx1"/>
              </a:solidFill>
              <a:latin typeface="Leelawadee" panose="020B0502040204020203" pitchFamily="34" charset="-34"/>
              <a:ea typeface="微軟正黑體" panose="020B0604030504040204" pitchFamily="34" charset="-120"/>
              <a:cs typeface="Leelawadee" panose="020B0502040204020203" pitchFamily="34" charset="-34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8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view簡報結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 flipH="1">
            <a:off x="1422627" y="3399178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614714" y="2516825"/>
            <a:ext cx="5914572" cy="882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4400" b="1" dirty="0" smtClean="0">
                <a:solidFill>
                  <a:srgbClr val="001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簡報結束</a:t>
            </a:r>
            <a:r>
              <a:rPr lang="zh-TW" altLang="en-US" sz="4400" b="1" baseline="0" dirty="0" smtClean="0">
                <a:solidFill>
                  <a:srgbClr val="001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</a:t>
            </a:r>
            <a:r>
              <a:rPr lang="zh-TW" altLang="en-US" sz="4400" b="1" dirty="0" smtClean="0">
                <a:solidFill>
                  <a:srgbClr val="001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謝謝指教</a:t>
            </a:r>
            <a:endParaRPr lang="zh-TW" altLang="en-US" sz="4400" b="1" dirty="0">
              <a:solidFill>
                <a:srgbClr val="00144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14714" y="3680698"/>
            <a:ext cx="5914572" cy="882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b="1" dirty="0" smtClean="0">
                <a:solidFill>
                  <a:srgbClr val="001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eelawadee" panose="020B0502040204020203" pitchFamily="34" charset="-34"/>
              </a:rPr>
              <a:t>更多資訊，請至</a:t>
            </a:r>
            <a:endParaRPr lang="en-US" altLang="zh-TW" sz="2000" b="1" dirty="0" smtClean="0">
              <a:solidFill>
                <a:srgbClr val="00144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eelawadee" panose="020B0502040204020203" pitchFamily="34" charset="-34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b="1" dirty="0" smtClean="0">
                <a:solidFill>
                  <a:srgbClr val="001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eelawadee" panose="020B0502040204020203" pitchFamily="34" charset="-34"/>
              </a:rPr>
              <a:t>http://www.opview.com.tw/</a:t>
            </a:r>
            <a:endParaRPr lang="zh-TW" altLang="en-US" sz="2000" b="1" dirty="0">
              <a:solidFill>
                <a:srgbClr val="00144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eelawadee" panose="020B0502040204020203" pitchFamily="34" charset="-34"/>
            </a:endParaRPr>
          </a:p>
        </p:txBody>
      </p:sp>
      <p:cxnSp>
        <p:nvCxnSpPr>
          <p:cNvPr id="6" name="直線接點 5"/>
          <p:cNvCxnSpPr/>
          <p:nvPr/>
        </p:nvCxnSpPr>
        <p:spPr>
          <a:xfrm flipH="1">
            <a:off x="1422627" y="3399178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14714" y="2516825"/>
            <a:ext cx="5914572" cy="882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4400" b="1" dirty="0" smtClean="0">
                <a:solidFill>
                  <a:srgbClr val="001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簡報結束</a:t>
            </a:r>
            <a:r>
              <a:rPr lang="zh-TW" altLang="en-US" sz="4400" b="1" baseline="0" dirty="0" smtClean="0">
                <a:solidFill>
                  <a:srgbClr val="001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</a:t>
            </a:r>
            <a:r>
              <a:rPr lang="zh-TW" altLang="en-US" sz="4400" b="1" dirty="0" smtClean="0">
                <a:solidFill>
                  <a:srgbClr val="001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謝謝指教</a:t>
            </a:r>
            <a:endParaRPr lang="zh-TW" altLang="en-US" sz="4400" b="1" dirty="0">
              <a:solidFill>
                <a:srgbClr val="00144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14714" y="3680698"/>
            <a:ext cx="5914572" cy="882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b="1" dirty="0" smtClean="0">
                <a:solidFill>
                  <a:srgbClr val="001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eelawadee" panose="020B0502040204020203" pitchFamily="34" charset="-34"/>
              </a:rPr>
              <a:t>更多資訊，請至</a:t>
            </a:r>
            <a:endParaRPr lang="en-US" altLang="zh-TW" sz="2000" b="1" dirty="0" smtClean="0">
              <a:solidFill>
                <a:srgbClr val="00144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eelawadee" panose="020B0502040204020203" pitchFamily="34" charset="-34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b="1" dirty="0" smtClean="0">
                <a:solidFill>
                  <a:srgbClr val="001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eelawadee" panose="020B0502040204020203" pitchFamily="34" charset="-34"/>
              </a:rPr>
              <a:t>http://www.opview.com.tw/</a:t>
            </a:r>
            <a:endParaRPr lang="zh-TW" altLang="en-US" sz="2000" b="1" dirty="0">
              <a:solidFill>
                <a:srgbClr val="00144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eelawadee" panose="020B0502040204020203" pitchFamily="34" charset="-34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22" y="5828447"/>
            <a:ext cx="2520000" cy="75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36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and簡報結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1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BC801-53EF-4DCC-855A-A5B2B0C186D8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F9A0A-54D0-4792-9339-7BC3A268AB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C4815-395A-42C9-9D31-8F2766D8FA78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2993E-09BA-4EC2-880D-AFD539FC09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8402E-8A4C-4779-88B4-537603048CCE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35718-4B90-4778-B74A-13D48742A2B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F0400-D0AF-484A-B9FE-8F494F808AAF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538D8-0558-495D-99DE-ABFE525A85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574A1-C226-4C98-9F2D-D72072B3648D}" type="datetime1">
              <a:rPr lang="zh-TW" altLang="en-US" smtClean="0"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6EE2E9-F08A-4A9A-8FA8-D679147D535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98" r:id="rId2"/>
    <p:sldLayoutId id="2147483996" r:id="rId3"/>
    <p:sldLayoutId id="2147483939" r:id="rId4"/>
    <p:sldLayoutId id="2147483947" r:id="rId5"/>
    <p:sldLayoutId id="2147483940" r:id="rId6"/>
    <p:sldLayoutId id="2147483941" r:id="rId7"/>
    <p:sldLayoutId id="2147483942" r:id="rId8"/>
    <p:sldLayoutId id="2147483948" r:id="rId9"/>
    <p:sldLayoutId id="2147483943" r:id="rId10"/>
    <p:sldLayoutId id="2147483949" r:id="rId11"/>
    <p:sldLayoutId id="2147483944" r:id="rId12"/>
    <p:sldLayoutId id="2147483950" r:id="rId13"/>
    <p:sldLayoutId id="2147483999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94C8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94C8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94C8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94C8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94C8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94C8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94C8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94C8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94C8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Blip>
          <a:blip r:embed="rId17"/>
        </a:buBlip>
        <a:defRPr sz="2400" b="1" kern="1200">
          <a:solidFill>
            <a:srgbClr val="004692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2000" b="1" kern="1200">
          <a:solidFill>
            <a:srgbClr val="0077C8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微軟正黑體" pitchFamily="34" charset="-120"/>
        <a:buChar char="‐"/>
        <a:defRPr sz="2000" kern="1200">
          <a:solidFill>
            <a:srgbClr val="7F7F7F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微軟正黑體" pitchFamily="34" charset="-120"/>
        <a:buChar char="‐"/>
        <a:defRPr kern="1200">
          <a:solidFill>
            <a:srgbClr val="7F7F7F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微軟正黑體" pitchFamily="34" charset="-120"/>
        <a:buChar char="‐"/>
        <a:defRPr kern="1200">
          <a:solidFill>
            <a:srgbClr val="7F7F7F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3186113" y="6686550"/>
            <a:ext cx="29702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700">
                <a:solidFill>
                  <a:schemeClr val="bg2"/>
                </a:solidFill>
                <a:latin typeface="Verdana" pitchFamily="34" charset="0"/>
                <a:ea typeface="新細明體" pitchFamily="18" charset="-120"/>
              </a:rPr>
              <a:t>Copyright © 2008 eLand Technologies. Tornado Technologies.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500313" y="6643688"/>
            <a:ext cx="4071937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800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新細明體" pitchFamily="18" charset="-120"/>
              </a:rPr>
              <a:t>Copyright © eLand Technologies Co., Ltd. All Rights Reserved.</a:t>
            </a:r>
          </a:p>
          <a:p>
            <a:pPr>
              <a:defRPr/>
            </a:pPr>
            <a:endParaRPr lang="zh-TW" altLang="en-US" sz="800" dirty="0">
              <a:ea typeface="新細明體" pitchFamily="18" charset="-120"/>
            </a:endParaRPr>
          </a:p>
        </p:txBody>
      </p:sp>
      <p:sp>
        <p:nvSpPr>
          <p:cNvPr id="5124" name="標題版面配置區 7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125" name="文字版面配置區 8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0" y="6669360"/>
            <a:ext cx="9144000" cy="1762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altLang="zh-TW" sz="900" dirty="0" smtClean="0"/>
              <a:t>Copyright</a:t>
            </a:r>
            <a:r>
              <a:rPr lang="en-US" altLang="zh-TW" sz="900" baseline="0" dirty="0" smtClean="0"/>
              <a:t> © </a:t>
            </a:r>
            <a:r>
              <a:rPr lang="en-US" altLang="zh-TW" sz="900" baseline="0" dirty="0" err="1" smtClean="0"/>
              <a:t>eLand</a:t>
            </a:r>
            <a:r>
              <a:rPr lang="en-US" altLang="zh-TW" sz="900" baseline="0" dirty="0" smtClean="0"/>
              <a:t> Information Co., Ltd. Proprietary and Confidential. All rights reserved.</a:t>
            </a:r>
            <a:endParaRPr lang="zh-TW" altLang="en-US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rgbClr val="1355B6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700">
          <a:solidFill>
            <a:srgbClr val="161616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3186113" y="6686550"/>
            <a:ext cx="2786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70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rPr>
              <a:t>Copyright © 2008 eLand Technologies. Tornado Technologies.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500313" y="6591300"/>
            <a:ext cx="407193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800">
                <a:solidFill>
                  <a:srgbClr val="161616"/>
                </a:solidFill>
                <a:latin typeface="微軟正黑體" pitchFamily="34" charset="-120"/>
                <a:ea typeface="微軟正黑體" pitchFamily="34" charset="-120"/>
              </a:rPr>
              <a:t>Copyright © 2008 eLand Technologies Co., Ltd. All Rights Reserved.</a:t>
            </a:r>
          </a:p>
          <a:p>
            <a:pPr>
              <a:defRPr/>
            </a:pPr>
            <a:endParaRPr lang="zh-TW" altLang="en-US" sz="800">
              <a:ea typeface="微軟正黑體" pitchFamily="34" charset="-120"/>
            </a:endParaRPr>
          </a:p>
        </p:txBody>
      </p:sp>
      <p:sp>
        <p:nvSpPr>
          <p:cNvPr id="6148" name="標題版面配置區 7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9" name="文字版面配置區 8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0" y="6669360"/>
            <a:ext cx="9144000" cy="1762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altLang="zh-TW" sz="900" dirty="0" smtClean="0"/>
              <a:t>Copyright</a:t>
            </a:r>
            <a:r>
              <a:rPr lang="en-US" altLang="zh-TW" sz="900" baseline="0" dirty="0" smtClean="0"/>
              <a:t> © </a:t>
            </a:r>
            <a:r>
              <a:rPr lang="en-US" altLang="zh-TW" sz="900" baseline="0" dirty="0" err="1" smtClean="0"/>
              <a:t>eLand</a:t>
            </a:r>
            <a:r>
              <a:rPr lang="en-US" altLang="zh-TW" sz="900" baseline="0" dirty="0" smtClean="0"/>
              <a:t> Information Co., Ltd. Proprietary and Confidential. All rights reserved.</a:t>
            </a:r>
            <a:endParaRPr lang="zh-TW" altLang="en-US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rgbClr val="1355B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700">
          <a:solidFill>
            <a:srgbClr val="16161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625" y="6429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428750"/>
            <a:ext cx="82296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95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b="1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51429"/>
            <a:ext cx="7886700" cy="472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11899"/>
            <a:ext cx="2343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21600" y="6383809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25FC35C-B6F6-41E3-B3CF-94A98CFF4D9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895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144F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n"/>
        <a:defRPr lang="zh-TW" altLang="en-US" sz="2800" b="1" kern="1200" dirty="0" smtClean="0">
          <a:solidFill>
            <a:srgbClr val="00144F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p"/>
        <a:defRPr lang="zh-TW" altLang="en-US" sz="2400" b="1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l"/>
        <a:defRPr lang="zh-TW" altLang="en-US" sz="2000" b="1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waynechung944/fp-growth-int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Excel____2.xlsx"/><Relationship Id="rId4" Type="http://schemas.openxmlformats.org/officeDocument/2006/relationships/image" Target="../media/image3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Excel____4.xlsx"/><Relationship Id="rId4" Type="http://schemas.openxmlformats.org/officeDocument/2006/relationships/image" Target="../media/image3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Excel____6.xlsx"/><Relationship Id="rId4" Type="http://schemas.openxmlformats.org/officeDocument/2006/relationships/image" Target="../media/image3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wmf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2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5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0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8458200" cy="147002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 巨</a:t>
            </a:r>
            <a:r>
              <a:rPr lang="zh-TW" altLang="en-US" sz="4000" dirty="0"/>
              <a:t>量</a:t>
            </a:r>
            <a:r>
              <a:rPr lang="zh-TW" altLang="en-US" sz="4000" dirty="0" smtClean="0"/>
              <a:t>資料分析與應用 </a:t>
            </a:r>
            <a:r>
              <a:rPr lang="en-US" altLang="zh-TW" sz="4000" dirty="0" smtClean="0"/>
              <a:t>(1)</a:t>
            </a:r>
            <a:endParaRPr lang="zh-TW" altLang="en-US" sz="40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187624" y="2954809"/>
            <a:ext cx="7272808" cy="205836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楊立偉教授</a:t>
            </a:r>
            <a:endParaRPr lang="en-US" altLang="zh-TW" dirty="0" smtClean="0"/>
          </a:p>
          <a:p>
            <a:r>
              <a:rPr lang="zh-TW" altLang="en-US" dirty="0"/>
              <a:t>台大工管系暨商研所</a:t>
            </a:r>
            <a:endParaRPr lang="en-US" altLang="zh-TW" dirty="0" smtClean="0"/>
          </a:p>
          <a:p>
            <a:r>
              <a:rPr lang="en-US" altLang="zh-TW" sz="1800" dirty="0" smtClean="0"/>
              <a:t>2016</a:t>
            </a:r>
            <a:endParaRPr lang="zh-TW" altLang="en-US" sz="1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93B60-658E-4753-BFD5-5A00AFBD4D22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43130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案例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企業商業智慧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7650" y="2643976"/>
            <a:ext cx="3238500" cy="15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企業商業智慧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 Intelligence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43350" y="1901406"/>
            <a:ext cx="1581150" cy="15089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顯性知識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43350" y="3739339"/>
            <a:ext cx="1581150" cy="15089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隱性知識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38800" y="1901406"/>
            <a:ext cx="3371850" cy="1508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</a:rPr>
              <a:t>資料庫</a:t>
            </a:r>
            <a:endParaRPr lang="en-US" altLang="zh-TW" sz="2000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企業文件、報告</a:t>
            </a:r>
            <a:endParaRPr lang="en-US" altLang="zh-TW" sz="2000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會議紀錄、電子郵件等</a:t>
            </a:r>
            <a:endParaRPr lang="zh-TW" altLang="en-US" sz="2000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38800" y="3739339"/>
            <a:ext cx="3371850" cy="1508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</a:rPr>
              <a:t>人類難以用肉眼觀察者</a:t>
            </a:r>
            <a:endParaRPr lang="en-US" altLang="zh-TW" sz="2000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大量交易資料、客戶資料等</a:t>
            </a:r>
            <a:endParaRPr lang="en-US" altLang="zh-TW" sz="2000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難以用人工分析者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7650" y="3742523"/>
            <a:ext cx="3238500" cy="1508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</a:rPr>
              <a:t>企業決策的基礎</a:t>
            </a:r>
            <a:endParaRPr lang="zh-TW" altLang="en-US" sz="24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肘形接點 4"/>
          <p:cNvCxnSpPr>
            <a:stCxn id="3" idx="3"/>
            <a:endCxn id="6" idx="1"/>
          </p:cNvCxnSpPr>
          <p:nvPr/>
        </p:nvCxnSpPr>
        <p:spPr>
          <a:xfrm flipV="1">
            <a:off x="3486150" y="2655868"/>
            <a:ext cx="457200" cy="7501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3" idx="3"/>
            <a:endCxn id="7" idx="1"/>
          </p:cNvCxnSpPr>
          <p:nvPr/>
        </p:nvCxnSpPr>
        <p:spPr>
          <a:xfrm>
            <a:off x="3486150" y="3405976"/>
            <a:ext cx="457200" cy="1087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28803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Marketing and CRM Cycle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7618413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8" name="Group 6"/>
          <p:cNvGrpSpPr>
            <a:grpSpLocks noChangeAspect="1"/>
          </p:cNvGrpSpPr>
          <p:nvPr/>
        </p:nvGrpSpPr>
        <p:grpSpPr bwMode="auto">
          <a:xfrm>
            <a:off x="636588" y="2514600"/>
            <a:ext cx="8507412" cy="3168650"/>
            <a:chOff x="401" y="1584"/>
            <a:chExt cx="5359" cy="1996"/>
          </a:xfrm>
        </p:grpSpPr>
        <p:sp>
          <p:nvSpPr>
            <p:cNvPr id="11269" name="AutoShape 5"/>
            <p:cNvSpPr>
              <a:spLocks noChangeAspect="1" noChangeArrowheads="1" noTextEdit="1"/>
            </p:cNvSpPr>
            <p:nvPr/>
          </p:nvSpPr>
          <p:spPr bwMode="auto">
            <a:xfrm>
              <a:off x="401" y="1584"/>
              <a:ext cx="5359" cy="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0" name="Rectangle 7"/>
            <p:cNvSpPr>
              <a:spLocks noChangeArrowheads="1"/>
            </p:cNvSpPr>
            <p:nvPr/>
          </p:nvSpPr>
          <p:spPr bwMode="auto">
            <a:xfrm>
              <a:off x="2069" y="1709"/>
              <a:ext cx="16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b="1">
                  <a:solidFill>
                    <a:srgbClr val="FF0000"/>
                  </a:solidFill>
                  <a:latin typeface="Arial" panose="020B0604020202020204" pitchFamily="34" charset="0"/>
                </a:rPr>
                <a:t>Data Warehousing</a:t>
              </a:r>
              <a:endParaRPr lang="en-US" altLang="zh-TW"/>
            </a:p>
          </p:txBody>
        </p:sp>
        <p:sp>
          <p:nvSpPr>
            <p:cNvPr id="11271" name="Rectangle 8"/>
            <p:cNvSpPr>
              <a:spLocks noChangeArrowheads="1"/>
            </p:cNvSpPr>
            <p:nvPr/>
          </p:nvSpPr>
          <p:spPr bwMode="auto">
            <a:xfrm>
              <a:off x="482" y="3207"/>
              <a:ext cx="10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b="1">
                  <a:solidFill>
                    <a:srgbClr val="FF0000"/>
                  </a:solidFill>
                  <a:latin typeface="Arial" panose="020B0604020202020204" pitchFamily="34" charset="0"/>
                </a:rPr>
                <a:t>Data Mining</a:t>
              </a:r>
              <a:endParaRPr lang="en-US" altLang="zh-TW"/>
            </a:p>
          </p:txBody>
        </p:sp>
        <p:sp>
          <p:nvSpPr>
            <p:cNvPr id="11272" name="Rectangle 9"/>
            <p:cNvSpPr>
              <a:spLocks noChangeArrowheads="1"/>
            </p:cNvSpPr>
            <p:nvPr/>
          </p:nvSpPr>
          <p:spPr bwMode="auto">
            <a:xfrm>
              <a:off x="3543" y="3091"/>
              <a:ext cx="109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E-Marketing</a:t>
              </a:r>
              <a:endParaRPr lang="en-US" altLang="zh-TW" dirty="0"/>
            </a:p>
          </p:txBody>
        </p:sp>
        <p:sp>
          <p:nvSpPr>
            <p:cNvPr id="11273" name="Rectangle 10"/>
            <p:cNvSpPr>
              <a:spLocks noChangeArrowheads="1"/>
            </p:cNvSpPr>
            <p:nvPr/>
          </p:nvSpPr>
          <p:spPr bwMode="auto">
            <a:xfrm>
              <a:off x="3543" y="3322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endParaRPr lang="en-US" altLang="zh-TW"/>
            </a:p>
          </p:txBody>
        </p:sp>
      </p:grpSp>
    </p:spTree>
    <p:extLst>
      <p:ext uri="{BB962C8B-B14F-4D97-AF65-F5344CB8AC3E}">
        <p14:creationId xmlns:p14="http://schemas.microsoft.com/office/powerpoint/2010/main" val="259530024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807720" y="2088198"/>
            <a:ext cx="8229600" cy="11430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TW" altLang="en-US" sz="3600" dirty="0" smtClean="0">
                <a:effectLst/>
              </a:rPr>
              <a:t>巨量資料 </a:t>
            </a:r>
            <a:r>
              <a:rPr lang="en-US" altLang="zh-TW" sz="3600" dirty="0" smtClean="0">
                <a:effectLst/>
              </a:rPr>
              <a:t>– </a:t>
            </a:r>
            <a:r>
              <a:rPr lang="zh-TW" altLang="en-US" sz="3600" dirty="0" smtClean="0">
                <a:effectLst/>
              </a:rPr>
              <a:t>分析技術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857250" y="3286125"/>
            <a:ext cx="7572375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57250" y="3286125"/>
            <a:ext cx="6215063" cy="158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標題 6"/>
          <p:cNvSpPr txBox="1">
            <a:spLocks/>
          </p:cNvSpPr>
          <p:nvPr/>
        </p:nvSpPr>
        <p:spPr>
          <a:xfrm>
            <a:off x="806896" y="3438128"/>
            <a:ext cx="8229600" cy="258316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94C8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dirty="0" smtClean="0">
              <a:effectLst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0102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 data </a:t>
            </a:r>
            <a:r>
              <a:rPr lang="zh-TW" altLang="en-US" dirty="0" smtClean="0"/>
              <a:t>的資料種類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企業的結構性資料 與 非結構性資料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77" y="1935800"/>
            <a:ext cx="6793723" cy="47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284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"/>
            <a:ext cx="8229600" cy="6309039"/>
          </a:xfrm>
        </p:spPr>
        <p:txBody>
          <a:bodyPr/>
          <a:lstStyle/>
          <a:p>
            <a:r>
              <a:rPr lang="en-US" altLang="zh-TW" dirty="0" smtClean="0"/>
              <a:t>Twitter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200 million tweets per day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Peak 10,000 per second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How to analyze the data ?</a:t>
            </a:r>
          </a:p>
          <a:p>
            <a:pPr lvl="1">
              <a:lnSpc>
                <a:spcPct val="150000"/>
              </a:lnSpc>
            </a:pPr>
            <a:endParaRPr lang="en-US" altLang="zh-TW" dirty="0" smtClean="0"/>
          </a:p>
          <a:p>
            <a:r>
              <a:rPr lang="en-US" altLang="zh-TW" dirty="0" smtClean="0"/>
              <a:t>Zynga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"Analytics company, not a gaming company“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230 million players per month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Harvest 15TB data per day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test new features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target advertising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68461"/>
            <a:ext cx="3048000" cy="84437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524000"/>
            <a:ext cx="3048000" cy="1876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4338287"/>
            <a:ext cx="2121518" cy="167296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723239" y="5364925"/>
            <a:ext cx="184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4U box = 40 TB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1PB = 25 boxes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371213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"/>
            <a:ext cx="8229600" cy="6309039"/>
          </a:xfrm>
        </p:spPr>
        <p:txBody>
          <a:bodyPr/>
          <a:lstStyle/>
          <a:p>
            <a:r>
              <a:rPr lang="en-US" altLang="zh-TW" dirty="0" smtClean="0"/>
              <a:t>Facebook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6 billion messages per day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2 PB (compressed) online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6 PB replication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250 TB growth per month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Cassandra / </a:t>
            </a:r>
            <a:r>
              <a:rPr lang="en-US" altLang="zh-TW" dirty="0" err="1" smtClean="0"/>
              <a:t>HBase</a:t>
            </a:r>
            <a:r>
              <a:rPr lang="en-US" altLang="zh-TW" dirty="0" smtClean="0"/>
              <a:t>  architecture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289" y="3716655"/>
            <a:ext cx="4629150" cy="22288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164" y="2377566"/>
            <a:ext cx="2581275" cy="7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9869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"/>
            <a:ext cx="8229600" cy="6309039"/>
          </a:xfrm>
        </p:spPr>
        <p:txBody>
          <a:bodyPr/>
          <a:lstStyle/>
          <a:p>
            <a:r>
              <a:rPr lang="en-US" altLang="zh-TW" dirty="0" smtClean="0"/>
              <a:t>eBay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3" y="2529524"/>
            <a:ext cx="9095619" cy="38712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373" y="1524000"/>
            <a:ext cx="4670027" cy="380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Analyze &amp; Report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24200" y="2003902"/>
            <a:ext cx="6025792" cy="3809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Discover &amp; Explore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51474"/>
            <a:ext cx="30480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6375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Big data </a:t>
            </a:r>
            <a:r>
              <a:rPr lang="zh-TW" altLang="en-US" dirty="0" smtClean="0"/>
              <a:t>的分析方式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/>
              <a:t>結構性資料分析</a:t>
            </a:r>
          </a:p>
          <a:p>
            <a:pPr lvl="1">
              <a:lnSpc>
                <a:spcPct val="200000"/>
              </a:lnSpc>
            </a:pPr>
            <a:r>
              <a:rPr lang="en-US" altLang="zh-TW" dirty="0"/>
              <a:t>Data </a:t>
            </a:r>
            <a:r>
              <a:rPr lang="en-US" altLang="zh-TW" dirty="0" smtClean="0"/>
              <a:t>Mining </a:t>
            </a:r>
            <a:r>
              <a:rPr lang="zh-TW" altLang="en-US" dirty="0" smtClean="0"/>
              <a:t>資料探勘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/>
              <a:t>非結構性資料分析</a:t>
            </a:r>
          </a:p>
          <a:p>
            <a:pPr lvl="1">
              <a:lnSpc>
                <a:spcPct val="200000"/>
              </a:lnSpc>
            </a:pPr>
            <a:r>
              <a:rPr lang="en-US" altLang="zh-TW" dirty="0"/>
              <a:t>Text </a:t>
            </a:r>
            <a:r>
              <a:rPr lang="en-US" altLang="zh-TW" dirty="0" smtClean="0"/>
              <a:t>Mining </a:t>
            </a:r>
            <a:r>
              <a:rPr lang="zh-TW" altLang="en-US" dirty="0" smtClean="0"/>
              <a:t>文字探勘</a:t>
            </a:r>
            <a:endParaRPr lang="en-US" altLang="zh-TW" dirty="0"/>
          </a:p>
          <a:p>
            <a:pPr lvl="1">
              <a:lnSpc>
                <a:spcPct val="200000"/>
              </a:lnSpc>
            </a:pPr>
            <a:r>
              <a:rPr lang="zh-TW" altLang="en-US" dirty="0"/>
              <a:t>轉結構性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0648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(1) </a:t>
            </a:r>
            <a:r>
              <a:rPr lang="zh-TW" altLang="en-US" dirty="0"/>
              <a:t>結構性資料分析</a:t>
            </a:r>
            <a:endParaRPr lang="zh-TW" altLang="en-US" dirty="0" smtClean="0"/>
          </a:p>
        </p:txBody>
      </p:sp>
      <p:sp>
        <p:nvSpPr>
          <p:cNvPr id="115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TW" altLang="zh-TW" dirty="0" smtClean="0"/>
              <a:t>資料</a:t>
            </a:r>
            <a:r>
              <a:rPr lang="zh-TW" altLang="en-US" dirty="0" smtClean="0"/>
              <a:t>探勘 </a:t>
            </a:r>
            <a:r>
              <a:rPr lang="en-US" altLang="zh-TW" dirty="0" smtClean="0"/>
              <a:t>Data Mining</a:t>
            </a:r>
            <a:endParaRPr lang="zh-TW" altLang="en-US" dirty="0" smtClean="0"/>
          </a:p>
          <a:p>
            <a:pPr lvl="1">
              <a:lnSpc>
                <a:spcPct val="250000"/>
              </a:lnSpc>
            </a:pPr>
            <a:r>
              <a:rPr lang="zh-TW" altLang="en-US" dirty="0" smtClean="0"/>
              <a:t>從大量資料或歷史資料中，透過人工智慧、類神經網路等技術，找出人類難以觀察出、或傳統之統計所無法發現之隱性知識。</a:t>
            </a:r>
          </a:p>
          <a:p>
            <a:pPr lvl="1">
              <a:lnSpc>
                <a:spcPct val="250000"/>
              </a:lnSpc>
            </a:pPr>
            <a:r>
              <a:rPr lang="zh-TW" altLang="en-US" dirty="0" smtClean="0"/>
              <a:t>這些隱性知識包括分布趨勢、決策樹、關聯性、連續性等，對行銷與客戶關係經營有重大價值。</a:t>
            </a:r>
          </a:p>
        </p:txBody>
      </p:sp>
    </p:spTree>
    <p:extLst>
      <p:ext uri="{BB962C8B-B14F-4D97-AF65-F5344CB8AC3E}">
        <p14:creationId xmlns:p14="http://schemas.microsoft.com/office/powerpoint/2010/main" val="26385145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常見的 </a:t>
            </a:r>
            <a:r>
              <a:rPr lang="en-US" altLang="zh-TW" dirty="0" smtClean="0"/>
              <a:t>Data </a:t>
            </a:r>
            <a:r>
              <a:rPr lang="en-US" altLang="zh-TW" dirty="0"/>
              <a:t>Mining </a:t>
            </a:r>
            <a:r>
              <a:rPr lang="zh-TW" altLang="en-US" dirty="0" smtClean="0"/>
              <a:t>模組</a:t>
            </a:r>
          </a:p>
          <a:p>
            <a:pPr lvl="1">
              <a:lnSpc>
                <a:spcPct val="200000"/>
              </a:lnSpc>
            </a:pPr>
            <a:r>
              <a:rPr lang="zh-TW" altLang="en-US" dirty="0"/>
              <a:t>關聯規則 </a:t>
            </a:r>
            <a:r>
              <a:rPr lang="en-US" altLang="zh-TW" dirty="0"/>
              <a:t>Association rules</a:t>
            </a:r>
          </a:p>
          <a:p>
            <a:pPr lvl="1">
              <a:lnSpc>
                <a:spcPct val="200000"/>
              </a:lnSpc>
            </a:pPr>
            <a:r>
              <a:rPr lang="zh-TW" altLang="en-US" dirty="0" smtClean="0"/>
              <a:t>群集分析 </a:t>
            </a:r>
            <a:r>
              <a:rPr lang="en-US" altLang="zh-TW" dirty="0" smtClean="0"/>
              <a:t>Clustering</a:t>
            </a:r>
          </a:p>
          <a:p>
            <a:pPr lvl="1">
              <a:lnSpc>
                <a:spcPct val="200000"/>
              </a:lnSpc>
            </a:pPr>
            <a:r>
              <a:rPr lang="zh-TW" altLang="en-US" dirty="0" smtClean="0"/>
              <a:t>分類</a:t>
            </a:r>
            <a:r>
              <a:rPr lang="zh-TW" altLang="en-US" dirty="0"/>
              <a:t>預測 </a:t>
            </a:r>
            <a:r>
              <a:rPr lang="en-US" altLang="zh-TW" dirty="0" smtClean="0"/>
              <a:t>Classification</a:t>
            </a:r>
            <a:endParaRPr lang="en-US" altLang="zh-TW" dirty="0"/>
          </a:p>
          <a:p>
            <a:pPr lvl="1">
              <a:lnSpc>
                <a:spcPct val="200000"/>
              </a:lnSpc>
            </a:pPr>
            <a:r>
              <a:rPr lang="zh-TW" altLang="en-US" dirty="0"/>
              <a:t>連續行為 </a:t>
            </a:r>
            <a:r>
              <a:rPr lang="en-US" altLang="zh-TW" dirty="0"/>
              <a:t>Sequential pattern </a:t>
            </a:r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87432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57200" y="9810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 b="1" kern="1200">
                <a:solidFill>
                  <a:srgbClr val="004692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 kern="1200">
                <a:solidFill>
                  <a:srgbClr val="0077C8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‐"/>
              <a:defRPr sz="2000" kern="1200">
                <a:solidFill>
                  <a:srgbClr val="7F7F7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‐"/>
              <a:defRPr kern="1200">
                <a:solidFill>
                  <a:srgbClr val="7F7F7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‐"/>
              <a:defRPr kern="1200">
                <a:solidFill>
                  <a:srgbClr val="7F7F7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TW" altLang="en-US" dirty="0"/>
              <a:t>專長領域為資料庫及語意分析</a:t>
            </a:r>
            <a:r>
              <a:rPr kumimoji="0" lang="zh-TW" altLang="en-US" dirty="0" smtClean="0"/>
              <a:t>技術</a:t>
            </a:r>
            <a:r>
              <a:rPr kumimoji="0" lang="zh-TW" altLang="en-US" dirty="0"/>
              <a:t>、知識管理</a:t>
            </a:r>
            <a:r>
              <a:rPr kumimoji="0" lang="zh-TW" altLang="en-US" dirty="0" smtClean="0"/>
              <a:t>、數位行銷</a:t>
            </a:r>
            <a:endParaRPr kumimoji="0" lang="zh-TW" altLang="en-US" dirty="0"/>
          </a:p>
          <a:p>
            <a:pPr marL="0" indent="0">
              <a:spcBef>
                <a:spcPct val="0"/>
              </a:spcBef>
              <a:buNone/>
            </a:pPr>
            <a:endParaRPr kumimoji="0" lang="en-US" altLang="zh-TW" dirty="0" smtClean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楊立偉教授</a:t>
            </a:r>
            <a:endParaRPr lang="zh-TW" altLang="en-US" sz="36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800394"/>
              </p:ext>
            </p:extLst>
          </p:nvPr>
        </p:nvGraphicFramePr>
        <p:xfrm>
          <a:off x="250825" y="1700808"/>
          <a:ext cx="8640960" cy="499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現任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itchFamily="34" charset="-120"/>
                          <a:ea typeface="+mn-ea"/>
                        </a:rPr>
                        <a:t>台大工管系暨商研所兼任助理教授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+mn-ea"/>
                        </a:rPr>
                        <a:t> 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+mn-ea"/>
                        </a:rPr>
                        <a:t>2006~</a:t>
                      </a:r>
                      <a:endParaRPr lang="zh-TW" altLang="en-US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itchFamily="34" charset="-120"/>
                          <a:ea typeface="+mn-ea"/>
                        </a:rPr>
                        <a:t>台科大資管系兼任助理教授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+mn-ea"/>
                        </a:rPr>
                        <a:t> 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+mn-ea"/>
                        </a:rPr>
                        <a:t>2008~</a:t>
                      </a:r>
                      <a:endParaRPr lang="zh-TW" altLang="en-US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20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itchFamily="34" charset="-120"/>
                          <a:ea typeface="+mn-ea"/>
                        </a:rPr>
                        <a:t>資訊及通信國家標準技術委員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20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意藍資訊　　　董事總經理（創辦人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+mn-ea"/>
                        </a:rPr>
                        <a:t>）</a:t>
                      </a:r>
                      <a:r>
                        <a:rPr lang="zh-TW" altLang="en-US" sz="1100" dirty="0" smtClean="0">
                          <a:latin typeface="微軟正黑體" pitchFamily="34" charset="-120"/>
                          <a:ea typeface="+mn-ea"/>
                        </a:rPr>
                        <a:t> </a:t>
                      </a:r>
                      <a:r>
                        <a:rPr lang="en-US" altLang="zh-TW" sz="1100" dirty="0" smtClean="0">
                          <a:latin typeface="微軟正黑體" pitchFamily="34" charset="-120"/>
                          <a:ea typeface="+mn-ea"/>
                        </a:rPr>
                        <a:t>1999~</a:t>
                      </a:r>
                      <a:endParaRPr lang="en-US" altLang="zh-TW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　　　　　　　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+mn-ea"/>
                        </a:rPr>
                        <a:t>國內規模最大的網路情報與社群口碑自動分析平台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　　　　　　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20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龍捲風科技　　董事總經理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　　　　　　　國內企業搜尋引擎市佔率最高；國際檢索競賽第一名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經歷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itchFamily="34" charset="-120"/>
                          <a:ea typeface="+mn-ea"/>
                        </a:rPr>
                        <a:t>智威湯遜數位行銷首席顧問、尚藍互動行銷共同創辦人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20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latin typeface="微軟正黑體" pitchFamily="34" charset="-120"/>
                          <a:ea typeface="+mn-ea"/>
                        </a:rPr>
                        <a:t>2009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+mn-ea"/>
                        </a:rPr>
                        <a:t>年獲選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+mn-ea"/>
                        </a:rPr>
                        <a:t>100 MVP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+mn-ea"/>
                        </a:rPr>
                        <a:t>最有價值經理人，擁有超過</a:t>
                      </a:r>
                      <a:r>
                        <a:rPr lang="en-US" altLang="zh-TW" sz="2000" dirty="0" smtClean="0">
                          <a:latin typeface="微軟正黑體" pitchFamily="34" charset="-120"/>
                          <a:ea typeface="+mn-ea"/>
                        </a:rPr>
                        <a:t>20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+mn-ea"/>
                        </a:rPr>
                        <a:t>項語意分析專利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20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2012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年榮獲國家雲端創新獎、數位時代「創業之星」首獎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10638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49755"/>
            <a:ext cx="2343150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基本原理：共現分析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TW" altLang="en-US" sz="2800" dirty="0"/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830705"/>
            <a:ext cx="2366962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778318"/>
            <a:ext cx="2536825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586605"/>
            <a:ext cx="2422525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向右箭號 39"/>
          <p:cNvSpPr/>
          <p:nvPr/>
        </p:nvSpPr>
        <p:spPr bwMode="auto">
          <a:xfrm>
            <a:off x="2268538" y="3002280"/>
            <a:ext cx="503237" cy="484188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defTabSz="914400">
              <a:defRPr/>
            </a:pPr>
            <a:endParaRPr kumimoji="1" lang="zh-TW" altLang="en-US" sz="1800">
              <a:solidFill>
                <a:prstClr val="black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41" name="向右箭號 40"/>
          <p:cNvSpPr/>
          <p:nvPr/>
        </p:nvSpPr>
        <p:spPr bwMode="auto">
          <a:xfrm>
            <a:off x="5651500" y="3002280"/>
            <a:ext cx="504825" cy="484188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defTabSz="914400">
              <a:defRPr/>
            </a:pPr>
            <a:endParaRPr kumimoji="1" lang="zh-TW" altLang="en-US" sz="1800">
              <a:solidFill>
                <a:prstClr val="black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42" name="向右箭號 41"/>
          <p:cNvSpPr/>
          <p:nvPr/>
        </p:nvSpPr>
        <p:spPr bwMode="auto">
          <a:xfrm rot="5400000">
            <a:off x="7226300" y="4451668"/>
            <a:ext cx="504825" cy="485775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defTabSz="914400">
              <a:defRPr/>
            </a:pPr>
            <a:endParaRPr kumimoji="1" lang="zh-TW" altLang="en-US" sz="1800">
              <a:solidFill>
                <a:prstClr val="black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01888" y="5051743"/>
            <a:ext cx="3609975" cy="830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TW" altLang="en-US" sz="1800" b="1" dirty="0">
                <a:solidFill>
                  <a:srgbClr val="4F81BD">
                    <a:lumMod val="50000"/>
                  </a:srgbClr>
                </a:solidFill>
                <a:latin typeface="微軟正黑體" pitchFamily="34" charset="-120"/>
                <a:ea typeface="微軟正黑體" pitchFamily="34" charset="-120"/>
              </a:rPr>
              <a:t>產品組合 </a:t>
            </a:r>
            <a:r>
              <a:rPr kumimoji="1" lang="en-US" altLang="zh-TW" sz="1800" b="1" dirty="0">
                <a:solidFill>
                  <a:srgbClr val="4F81BD">
                    <a:lumMod val="50000"/>
                  </a:srgbClr>
                </a:solidFill>
                <a:latin typeface="微軟正黑體" pitchFamily="34" charset="-120"/>
                <a:ea typeface="微軟正黑體" pitchFamily="34" charset="-120"/>
              </a:rPr>
              <a:t>{2,5} </a:t>
            </a:r>
            <a:r>
              <a:rPr kumimoji="1" lang="zh-TW" altLang="en-US" sz="1800" b="1" dirty="0">
                <a:solidFill>
                  <a:srgbClr val="4F81BD">
                    <a:lumMod val="50000"/>
                  </a:srgbClr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kumimoji="1" lang="en-US" altLang="zh-TW" sz="1800" b="1" dirty="0">
                <a:solidFill>
                  <a:srgbClr val="4F81BD">
                    <a:lumMod val="50000"/>
                  </a:srgbClr>
                </a:solidFill>
                <a:latin typeface="微軟正黑體" pitchFamily="34" charset="-120"/>
                <a:ea typeface="微軟正黑體" pitchFamily="34" charset="-120"/>
              </a:rPr>
              <a:t> {2,3,5} </a:t>
            </a:r>
          </a:p>
          <a:p>
            <a:pPr defTabSz="914400">
              <a:defRPr/>
            </a:pPr>
            <a:r>
              <a:rPr kumimoji="1" lang="zh-TW" altLang="en-US" sz="1800" b="1" dirty="0">
                <a:solidFill>
                  <a:srgbClr val="4F81BD">
                    <a:lumMod val="50000"/>
                  </a:srgbClr>
                </a:solidFill>
                <a:latin typeface="微軟正黑體" pitchFamily="34" charset="-120"/>
                <a:ea typeface="微軟正黑體" pitchFamily="34" charset="-120"/>
              </a:rPr>
              <a:t>最常被一起購買</a:t>
            </a:r>
          </a:p>
        </p:txBody>
      </p:sp>
    </p:spTree>
    <p:extLst>
      <p:ext uri="{BB962C8B-B14F-4D97-AF65-F5344CB8AC3E}">
        <p14:creationId xmlns:p14="http://schemas.microsoft.com/office/powerpoint/2010/main" val="20872247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關聯規則 </a:t>
            </a:r>
            <a:r>
              <a:rPr lang="en-US" altLang="zh-TW" dirty="0" smtClean="0"/>
              <a:t>Association rules</a:t>
            </a:r>
            <a:endParaRPr lang="zh-TW" altLang="en-US" dirty="0" smtClean="0"/>
          </a:p>
        </p:txBody>
      </p:sp>
      <p:sp>
        <p:nvSpPr>
          <p:cNvPr id="1087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95"/>
            <a:ext cx="8473440" cy="4525963"/>
          </a:xfrm>
        </p:spPr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zh-TW" altLang="en-US" dirty="0" smtClean="0"/>
              <a:t>尋找每筆交易中被同時購買之商品的關聯性</a:t>
            </a:r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r>
              <a:rPr lang="en-US" altLang="zh-TW" sz="2000" dirty="0" smtClean="0"/>
              <a:t>Buy (milk) → Buy (bread)				</a:t>
            </a:r>
            <a:r>
              <a:rPr lang="zh-TW" altLang="en-US" sz="2000" dirty="0" smtClean="0"/>
              <a:t>信心度 80 %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zh-TW" altLang="en-US" dirty="0" smtClean="0"/>
              <a:t>尋找消費者與商品之間關聯性</a:t>
            </a:r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r>
              <a:rPr lang="en-US" altLang="zh-TW" sz="2000" dirty="0" smtClean="0"/>
              <a:t>Nokia N95 → </a:t>
            </a:r>
            <a:r>
              <a:rPr lang="zh-TW" altLang="en-US" sz="2000" dirty="0" smtClean="0"/>
              <a:t>男性、上班族、年收入80-120萬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信心度 60 %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zh-TW" altLang="en-US" dirty="0"/>
              <a:t>亦可尋找任何人、事、物彼此間同時出現之關聯</a:t>
            </a:r>
            <a:r>
              <a:rPr lang="zh-TW" altLang="en-US" dirty="0" smtClean="0"/>
              <a:t>性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423717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常見有 </a:t>
            </a:r>
            <a:r>
              <a:rPr lang="en-US" altLang="zh-TW" sz="2000" dirty="0" smtClean="0"/>
              <a:t>: </a:t>
            </a:r>
          </a:p>
          <a:p>
            <a:pPr marL="0" indent="0">
              <a:buNone/>
            </a:pPr>
            <a:r>
              <a:rPr lang="en-US" altLang="zh-TW" sz="2000" dirty="0" err="1" smtClean="0"/>
              <a:t>Apriori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演算法、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FP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growth</a:t>
            </a:r>
          </a:p>
          <a:p>
            <a:pPr marL="0" indent="0">
              <a:buNone/>
            </a:pPr>
            <a:r>
              <a:rPr lang="zh-TW" altLang="en-US" sz="2000" dirty="0" smtClean="0"/>
              <a:t>演算法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>
                <a:solidFill>
                  <a:srgbClr val="9BBB59">
                    <a:lumMod val="50000"/>
                  </a:srgbClr>
                </a:solidFill>
              </a:rPr>
              <a:pPr>
                <a:defRPr/>
              </a:pPr>
              <a:t>22</a:t>
            </a:fld>
            <a:endParaRPr lang="zh-TW" altLang="en-US">
              <a:solidFill>
                <a:srgbClr val="9BBB59">
                  <a:lumMod val="50000"/>
                </a:srgb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004" y="686953"/>
            <a:ext cx="6440636" cy="543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126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關聯規則 </a:t>
            </a:r>
            <a:r>
              <a:rPr lang="en-US" altLang="zh-TW" dirty="0" smtClean="0"/>
              <a:t>Association rules 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1087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95"/>
            <a:ext cx="8473440" cy="4525963"/>
          </a:xfrm>
        </p:spPr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zh-TW" altLang="en-US" dirty="0" smtClean="0"/>
              <a:t>檢驗方式</a:t>
            </a:r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r>
              <a:rPr lang="zh-TW" altLang="en-US" sz="2000" dirty="0" smtClean="0"/>
              <a:t>若 </a:t>
            </a:r>
            <a:r>
              <a:rPr lang="en-US" altLang="zh-TW" sz="2000" dirty="0" smtClean="0"/>
              <a:t>X</a:t>
            </a:r>
            <a:r>
              <a:rPr lang="zh-TW" altLang="en-US" sz="2000" dirty="0" smtClean="0"/>
              <a:t>→</a:t>
            </a:r>
            <a:r>
              <a:rPr lang="en-US" altLang="zh-TW" sz="2000" dirty="0" smtClean="0"/>
              <a:t>Y</a:t>
            </a:r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r>
              <a:rPr lang="zh-TW" altLang="en-US" sz="2000" dirty="0" smtClean="0"/>
              <a:t>支持度 </a:t>
            </a:r>
            <a:r>
              <a:rPr lang="en-US" altLang="zh-TW" sz="2000" dirty="0" smtClean="0"/>
              <a:t>Support = P(X∩Y) = </a:t>
            </a:r>
            <a:r>
              <a:rPr lang="zh-TW" altLang="en-US" sz="2000" dirty="0" smtClean="0"/>
              <a:t>包含</a:t>
            </a:r>
            <a:r>
              <a:rPr lang="en-US" altLang="zh-TW" sz="2000" dirty="0" smtClean="0"/>
              <a:t>X</a:t>
            </a:r>
            <a:r>
              <a:rPr lang="zh-TW" altLang="en-US" sz="2000" dirty="0" smtClean="0"/>
              <a:t>及</a:t>
            </a:r>
            <a:r>
              <a:rPr lang="en-US" altLang="zh-TW" sz="2000" dirty="0" smtClean="0"/>
              <a:t>Y</a:t>
            </a:r>
            <a:r>
              <a:rPr lang="zh-TW" altLang="en-US" sz="2000" dirty="0" smtClean="0"/>
              <a:t>的筆數 </a:t>
            </a:r>
            <a:r>
              <a:rPr lang="en-US" altLang="zh-TW" sz="2000" dirty="0" smtClean="0"/>
              <a:t>/ </a:t>
            </a:r>
            <a:r>
              <a:rPr lang="zh-TW" altLang="en-US" sz="2000" dirty="0" smtClean="0"/>
              <a:t>總交易筆數</a:t>
            </a:r>
            <a:endParaRPr lang="en-US" altLang="zh-TW" sz="2000" dirty="0" smtClean="0"/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r>
              <a:rPr lang="zh-TW" altLang="en-US" dirty="0" smtClean="0"/>
              <a:t>信心度 </a:t>
            </a:r>
            <a:r>
              <a:rPr lang="en-US" altLang="zh-TW" dirty="0" smtClean="0"/>
              <a:t>Confidence = P(Y | X) = </a:t>
            </a:r>
            <a:r>
              <a:rPr lang="zh-TW" altLang="en-US" dirty="0" smtClean="0"/>
              <a:t>包含</a:t>
            </a:r>
            <a:r>
              <a:rPr lang="en-US" altLang="zh-TW" dirty="0"/>
              <a:t>X</a:t>
            </a:r>
            <a:r>
              <a:rPr lang="zh-TW" altLang="en-US" dirty="0"/>
              <a:t>及</a:t>
            </a:r>
            <a:r>
              <a:rPr lang="en-US" altLang="zh-TW" dirty="0"/>
              <a:t>Y</a:t>
            </a:r>
            <a:r>
              <a:rPr lang="zh-TW" altLang="en-US" dirty="0"/>
              <a:t>的筆數 </a:t>
            </a:r>
            <a:r>
              <a:rPr lang="en-US" altLang="zh-TW" dirty="0"/>
              <a:t>/ </a:t>
            </a:r>
            <a:r>
              <a:rPr lang="zh-TW" altLang="en-US" dirty="0" smtClean="0"/>
              <a:t>包含</a:t>
            </a:r>
            <a:r>
              <a:rPr lang="en-US" altLang="zh-TW" dirty="0" smtClean="0"/>
              <a:t>X</a:t>
            </a:r>
            <a:r>
              <a:rPr lang="zh-TW" altLang="en-US" dirty="0" smtClean="0"/>
              <a:t>的筆</a:t>
            </a:r>
            <a:r>
              <a:rPr lang="zh-TW" altLang="en-US" dirty="0"/>
              <a:t>數</a:t>
            </a:r>
            <a:endParaRPr lang="en-US" altLang="zh-TW" dirty="0" smtClean="0"/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r>
              <a:rPr lang="zh-TW" altLang="en-US" sz="2000" dirty="0" smtClean="0"/>
              <a:t>提升度 </a:t>
            </a:r>
            <a:r>
              <a:rPr lang="en-US" altLang="zh-TW" sz="2000" dirty="0" smtClean="0"/>
              <a:t>Lift = P(Y | X) / P(Y) = </a:t>
            </a:r>
            <a:r>
              <a:rPr lang="zh-TW" altLang="en-US" sz="2000" dirty="0" smtClean="0"/>
              <a:t>信心度 </a:t>
            </a:r>
            <a:r>
              <a:rPr lang="en-US" altLang="zh-TW" sz="2000" dirty="0" smtClean="0"/>
              <a:t>/ (</a:t>
            </a:r>
            <a:r>
              <a:rPr lang="zh-TW" altLang="en-US" sz="2000" dirty="0" smtClean="0"/>
              <a:t>包含</a:t>
            </a:r>
            <a:r>
              <a:rPr lang="en-US" altLang="zh-TW" sz="2000" dirty="0" smtClean="0"/>
              <a:t>Y</a:t>
            </a:r>
            <a:r>
              <a:rPr lang="zh-TW" altLang="en-US" sz="2000" dirty="0" smtClean="0"/>
              <a:t>的筆數 </a:t>
            </a:r>
            <a:r>
              <a:rPr lang="en-US" altLang="zh-TW" sz="2000" dirty="0" smtClean="0"/>
              <a:t>/ </a:t>
            </a:r>
            <a:r>
              <a:rPr lang="zh-TW" altLang="en-US" dirty="0" smtClean="0"/>
              <a:t>總</a:t>
            </a:r>
            <a:r>
              <a:rPr lang="zh-TW" altLang="en-US" dirty="0"/>
              <a:t>交易筆</a:t>
            </a:r>
            <a:r>
              <a:rPr lang="zh-TW" altLang="en-US" dirty="0" smtClean="0"/>
              <a:t>數</a:t>
            </a:r>
            <a:r>
              <a:rPr lang="en-US" altLang="zh-TW" dirty="0" smtClean="0"/>
              <a:t>)</a:t>
            </a:r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endParaRPr lang="en-US" altLang="zh-TW" sz="2000" dirty="0"/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r>
              <a:rPr lang="zh-TW" altLang="en-US" dirty="0" smtClean="0"/>
              <a:t>三者代表不同意義，越高實用價值越大</a:t>
            </a:r>
            <a:endParaRPr lang="zh-TW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31085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zh-TW" altLang="en-US" dirty="0"/>
              <a:t>檢驗方式</a:t>
            </a:r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r>
              <a:rPr lang="zh-TW" altLang="en-US" dirty="0" smtClean="0"/>
              <a:t>尿布→啤酒</a:t>
            </a:r>
            <a:endParaRPr lang="en-US" altLang="zh-TW" dirty="0"/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r>
              <a:rPr lang="zh-TW" altLang="en-US" dirty="0"/>
              <a:t>支持度 </a:t>
            </a:r>
            <a:r>
              <a:rPr lang="en-US" altLang="zh-TW" dirty="0"/>
              <a:t>Support = 100/(500+600-100)=10</a:t>
            </a:r>
            <a:r>
              <a:rPr lang="en-US" altLang="zh-TW" dirty="0" smtClean="0"/>
              <a:t>%</a:t>
            </a:r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r>
              <a:rPr lang="en-US" altLang="zh-TW" dirty="0"/>
              <a:t>	</a:t>
            </a:r>
            <a:r>
              <a:rPr lang="zh-TW" altLang="en-US" dirty="0" smtClean="0"/>
              <a:t>代表重要 </a:t>
            </a:r>
            <a:r>
              <a:rPr lang="en-US" altLang="zh-TW" dirty="0" smtClean="0"/>
              <a:t>non-trivial</a:t>
            </a:r>
            <a:endParaRPr lang="en-US" altLang="zh-TW" dirty="0"/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r>
              <a:rPr lang="zh-TW" altLang="en-US" dirty="0"/>
              <a:t>信心度 </a:t>
            </a:r>
            <a:r>
              <a:rPr lang="en-US" altLang="zh-TW" dirty="0"/>
              <a:t>Confidence = </a:t>
            </a:r>
            <a:r>
              <a:rPr lang="en-US" altLang="zh-TW" dirty="0" smtClean="0"/>
              <a:t>100/600=16.6%</a:t>
            </a:r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r>
              <a:rPr lang="en-US" altLang="zh-TW" dirty="0"/>
              <a:t>	</a:t>
            </a:r>
            <a:r>
              <a:rPr lang="zh-TW" altLang="en-US" dirty="0" smtClean="0"/>
              <a:t>代表準確</a:t>
            </a:r>
            <a:endParaRPr lang="en-US" altLang="zh-TW" dirty="0"/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r>
              <a:rPr lang="zh-TW" altLang="en-US" dirty="0"/>
              <a:t>提升度 </a:t>
            </a:r>
            <a:r>
              <a:rPr lang="en-US" altLang="zh-TW" dirty="0"/>
              <a:t>Lift </a:t>
            </a:r>
            <a:r>
              <a:rPr lang="en-US" altLang="zh-TW" dirty="0" smtClean="0"/>
              <a:t>= (100/600) / (500/1000) = 33.3%</a:t>
            </a:r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r>
              <a:rPr lang="en-US" altLang="zh-TW" dirty="0"/>
              <a:t>	</a:t>
            </a:r>
            <a:r>
              <a:rPr lang="zh-TW" altLang="en-US" dirty="0" smtClean="0"/>
              <a:t>代表特別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>
                <a:solidFill>
                  <a:srgbClr val="9BBB59">
                    <a:lumMod val="50000"/>
                  </a:srgbClr>
                </a:solidFill>
              </a:rPr>
              <a:pPr>
                <a:defRPr/>
              </a:pPr>
              <a:t>24</a:t>
            </a:fld>
            <a:endParaRPr lang="zh-TW" altLang="en-US">
              <a:solidFill>
                <a:srgbClr val="9BBB59">
                  <a:lumMod val="50000"/>
                </a:srgbClr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6197352" y="331591"/>
            <a:ext cx="1975048" cy="106622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zh-TW" altLang="en-US" dirty="0" smtClean="0">
                <a:solidFill>
                  <a:srgbClr val="1F497D"/>
                </a:solidFill>
                <a:latin typeface="微軟正黑體" panose="020B0604030504040204" pitchFamily="34" charset="-120"/>
              </a:rPr>
              <a:t>啤酒</a:t>
            </a:r>
            <a:endParaRPr kumimoji="1" lang="en-US" altLang="zh-TW" dirty="0" smtClean="0">
              <a:solidFill>
                <a:srgbClr val="1F497D"/>
              </a:solidFill>
              <a:latin typeface="微軟正黑體" panose="020B0604030504040204" pitchFamily="34" charset="-120"/>
            </a:endParaRPr>
          </a:p>
          <a:p>
            <a:pPr algn="ctr" defTabSz="914400"/>
            <a:r>
              <a:rPr kumimoji="1" lang="en-US" altLang="zh-TW" dirty="0" smtClean="0">
                <a:solidFill>
                  <a:srgbClr val="1F497D"/>
                </a:solidFill>
                <a:latin typeface="微軟正黑體" panose="020B0604030504040204" pitchFamily="34" charset="-120"/>
              </a:rPr>
              <a:t>500</a:t>
            </a:r>
            <a:r>
              <a:rPr kumimoji="1" lang="zh-TW" altLang="en-US" dirty="0">
                <a:solidFill>
                  <a:srgbClr val="1F497D"/>
                </a:solidFill>
                <a:latin typeface="微軟正黑體" panose="020B0604030504040204" pitchFamily="34" charset="-120"/>
              </a:rPr>
              <a:t>筆</a:t>
            </a:r>
          </a:p>
        </p:txBody>
      </p:sp>
      <p:sp>
        <p:nvSpPr>
          <p:cNvPr id="6" name="橢圓 5"/>
          <p:cNvSpPr/>
          <p:nvPr/>
        </p:nvSpPr>
        <p:spPr>
          <a:xfrm>
            <a:off x="4119364" y="188640"/>
            <a:ext cx="2423436" cy="13521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zh-TW" altLang="en-US" dirty="0" smtClean="0">
                <a:solidFill>
                  <a:srgbClr val="1F497D"/>
                </a:solidFill>
                <a:latin typeface="微軟正黑體" panose="020B0604030504040204" pitchFamily="34" charset="-120"/>
              </a:rPr>
              <a:t>尿布</a:t>
            </a:r>
            <a:endParaRPr kumimoji="1" lang="en-US" altLang="zh-TW" dirty="0" smtClean="0">
              <a:solidFill>
                <a:srgbClr val="1F497D"/>
              </a:solidFill>
              <a:latin typeface="微軟正黑體" panose="020B0604030504040204" pitchFamily="34" charset="-120"/>
            </a:endParaRPr>
          </a:p>
          <a:p>
            <a:pPr algn="ctr" defTabSz="914400"/>
            <a:r>
              <a:rPr kumimoji="1" lang="en-US" altLang="zh-TW" dirty="0" smtClean="0">
                <a:solidFill>
                  <a:srgbClr val="1F497D"/>
                </a:solidFill>
                <a:latin typeface="微軟正黑體" panose="020B0604030504040204" pitchFamily="34" charset="-120"/>
              </a:rPr>
              <a:t>600</a:t>
            </a:r>
            <a:r>
              <a:rPr kumimoji="1" lang="zh-TW" altLang="en-US" dirty="0" smtClean="0">
                <a:solidFill>
                  <a:srgbClr val="1F497D"/>
                </a:solidFill>
                <a:latin typeface="微軟正黑體" panose="020B0604030504040204" pitchFamily="34" charset="-120"/>
              </a:rPr>
              <a:t>筆</a:t>
            </a:r>
            <a:endParaRPr kumimoji="1" lang="zh-TW" altLang="en-US" dirty="0">
              <a:solidFill>
                <a:srgbClr val="1F497D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69065" y="1279597"/>
            <a:ext cx="6767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kumimoji="1"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共同</a:t>
            </a:r>
            <a:endParaRPr kumimoji="1" lang="en-US" altLang="zh-TW" sz="14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defTabSz="914400"/>
            <a:r>
              <a:rPr kumimoji="1"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購買</a:t>
            </a:r>
            <a:endParaRPr kumimoji="1" lang="en-US" altLang="zh-TW" sz="14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defTabSz="914400"/>
            <a:r>
              <a:rPr kumimoji="1" lang="en-US" altLang="zh-TW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kumimoji="1"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</a:p>
        </p:txBody>
      </p:sp>
    </p:spTree>
    <p:extLst>
      <p:ext uri="{BB962C8B-B14F-4D97-AF65-F5344CB8AC3E}">
        <p14:creationId xmlns:p14="http://schemas.microsoft.com/office/powerpoint/2010/main" val="2767741329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 </a:t>
            </a:r>
            <a:r>
              <a:rPr lang="en-US" altLang="zh-TW" dirty="0" smtClean="0"/>
              <a:t>(1) </a:t>
            </a:r>
            <a:r>
              <a:rPr lang="zh-TW" altLang="en-US" dirty="0" smtClean="0"/>
              <a:t>台灣最大實體書店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831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台灣地區大型書籍零售賣場領導品牌，擁有數十萬會員資料，每年會員交易紀錄超過數百萬筆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分析目標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rgbClr val="C00000"/>
                </a:solidFill>
              </a:rPr>
              <a:t>目標 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尋找會員購買商品之間的關聯性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rgbClr val="C00000"/>
                </a:solidFill>
              </a:rPr>
              <a:t>目標 </a:t>
            </a:r>
            <a:r>
              <a:rPr lang="en-US" altLang="zh-TW" dirty="0" smtClean="0">
                <a:solidFill>
                  <a:srgbClr val="C00000"/>
                </a:solidFill>
              </a:rPr>
              <a:t>2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尋找會員基本資料、與購買商品之間的關聯性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樣本資料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20</a:t>
            </a:r>
            <a:r>
              <a:rPr lang="zh-TW" altLang="en-US" dirty="0" smtClean="0"/>
              <a:t>萬筆會員資料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10</a:t>
            </a:r>
            <a:r>
              <a:rPr lang="zh-TW" altLang="en-US" dirty="0" smtClean="0"/>
              <a:t>萬筆行銷活動收集之名單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二年度的會員交易資料明細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>
                <a:solidFill>
                  <a:srgbClr val="9BBB59">
                    <a:lumMod val="50000"/>
                  </a:srgbClr>
                </a:solidFill>
              </a:rPr>
              <a:pPr>
                <a:defRPr/>
              </a:pPr>
              <a:t>25</a:t>
            </a:fld>
            <a:endParaRPr lang="zh-TW" altLang="en-US">
              <a:solidFill>
                <a:srgbClr val="9BBB5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105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台灣最大實體書店 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831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針對</a:t>
            </a:r>
            <a:r>
              <a:rPr lang="zh-TW" altLang="en-US" dirty="0" smtClean="0">
                <a:solidFill>
                  <a:srgbClr val="C00000"/>
                </a:solidFill>
              </a:rPr>
              <a:t>目標 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zh-TW" altLang="en-US" dirty="0" smtClean="0"/>
              <a:t>，使用關聯分析 </a:t>
            </a:r>
            <a:r>
              <a:rPr lang="en-US" altLang="zh-TW" dirty="0" smtClean="0"/>
              <a:t>(Association) </a:t>
            </a:r>
            <a:r>
              <a:rPr lang="zh-TW" altLang="en-US" dirty="0" smtClean="0"/>
              <a:t>模組，自動尋找出最具關聯性的購買商品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發現：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購買 </a:t>
            </a:r>
            <a:r>
              <a:rPr lang="zh-TW" altLang="en-US" dirty="0" smtClean="0">
                <a:solidFill>
                  <a:srgbClr val="C00000"/>
                </a:solidFill>
              </a:rPr>
              <a:t>休閒娛樂 </a:t>
            </a:r>
            <a:r>
              <a:rPr lang="zh-TW" altLang="en-US" dirty="0" smtClean="0"/>
              <a:t>類商品的會員</a:t>
            </a:r>
            <a:r>
              <a:rPr lang="en-US" altLang="zh-TW" dirty="0" smtClean="0"/>
              <a:t>, </a:t>
            </a:r>
            <a:r>
              <a:rPr lang="zh-TW" altLang="en-US" dirty="0" smtClean="0"/>
              <a:t>同時會再購買 </a:t>
            </a:r>
            <a:r>
              <a:rPr lang="zh-TW" altLang="en-US" dirty="0" smtClean="0">
                <a:solidFill>
                  <a:srgbClr val="C00000"/>
                </a:solidFill>
              </a:rPr>
              <a:t>旅遊</a:t>
            </a:r>
            <a:r>
              <a:rPr lang="zh-TW" altLang="en-US" dirty="0" smtClean="0"/>
              <a:t> 類商品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購買 </a:t>
            </a:r>
            <a:r>
              <a:rPr lang="zh-TW" altLang="en-US" dirty="0" smtClean="0">
                <a:solidFill>
                  <a:srgbClr val="C00000"/>
                </a:solidFill>
              </a:rPr>
              <a:t>乾隆相關 </a:t>
            </a:r>
            <a:r>
              <a:rPr lang="zh-TW" altLang="en-US" dirty="0" smtClean="0"/>
              <a:t>書籍商品的會員</a:t>
            </a:r>
            <a:r>
              <a:rPr lang="en-US" altLang="zh-TW" dirty="0" smtClean="0"/>
              <a:t>, </a:t>
            </a:r>
            <a:r>
              <a:rPr lang="zh-TW" altLang="en-US" dirty="0" smtClean="0"/>
              <a:t>同時會再購買 </a:t>
            </a:r>
            <a:r>
              <a:rPr lang="zh-TW" altLang="en-US" dirty="0" smtClean="0">
                <a:solidFill>
                  <a:srgbClr val="C00000"/>
                </a:solidFill>
              </a:rPr>
              <a:t>雍正王朝 </a:t>
            </a:r>
            <a:r>
              <a:rPr lang="en-US" altLang="zh-TW" dirty="0" smtClean="0"/>
              <a:t>DVD</a:t>
            </a:r>
            <a:endParaRPr lang="zh-TW" altLang="en-US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意義：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可以針對上述具高度關聯性的商品進行搭售與聯合促銷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可以寄送另一商品之促銷訊息予只購買單一商品之會員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賣場動線設計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具高度相關之商品應陳列在同一鄰近區域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>
                <a:solidFill>
                  <a:srgbClr val="9BBB59">
                    <a:lumMod val="50000"/>
                  </a:srgbClr>
                </a:solidFill>
              </a:rPr>
              <a:pPr>
                <a:defRPr/>
              </a:pPr>
              <a:t>26</a:t>
            </a:fld>
            <a:endParaRPr lang="zh-TW" altLang="en-US">
              <a:solidFill>
                <a:srgbClr val="9BBB5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287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台灣最大實體書店 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4067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針對</a:t>
            </a:r>
            <a:r>
              <a:rPr lang="zh-TW" altLang="en-US" dirty="0" smtClean="0">
                <a:solidFill>
                  <a:srgbClr val="C00000"/>
                </a:solidFill>
              </a:rPr>
              <a:t>目標 </a:t>
            </a:r>
            <a:r>
              <a:rPr lang="en-US" altLang="zh-TW" dirty="0" smtClean="0">
                <a:solidFill>
                  <a:srgbClr val="C00000"/>
                </a:solidFill>
              </a:rPr>
              <a:t>2</a:t>
            </a:r>
            <a:r>
              <a:rPr lang="zh-TW" altLang="en-US" dirty="0" smtClean="0"/>
              <a:t>，使用主力客群 </a:t>
            </a:r>
            <a:r>
              <a:rPr lang="en-US" altLang="zh-TW" dirty="0" smtClean="0"/>
              <a:t>(Clustering) </a:t>
            </a:r>
            <a:r>
              <a:rPr lang="zh-TW" altLang="en-US" dirty="0" smtClean="0"/>
              <a:t>模組，自動尋找出會員資料中與商品特性關聯性最高的欄位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發現：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rgbClr val="C00000"/>
                </a:solidFill>
              </a:rPr>
              <a:t>旅遊</a:t>
            </a:r>
            <a:r>
              <a:rPr lang="zh-TW" altLang="en-US" dirty="0" smtClean="0"/>
              <a:t> 類商品與會員資料中的 </a:t>
            </a:r>
            <a:r>
              <a:rPr lang="zh-TW" altLang="en-US" dirty="0" smtClean="0">
                <a:solidFill>
                  <a:srgbClr val="C00000"/>
                </a:solidFill>
              </a:rPr>
              <a:t>性別</a:t>
            </a:r>
            <a:r>
              <a:rPr lang="zh-TW" altLang="en-US" dirty="0" smtClean="0"/>
              <a:t> 與 </a:t>
            </a:r>
            <a:r>
              <a:rPr lang="zh-TW" altLang="en-US" dirty="0" smtClean="0">
                <a:solidFill>
                  <a:srgbClr val="C00000"/>
                </a:solidFill>
              </a:rPr>
              <a:t>年齡</a:t>
            </a:r>
            <a:r>
              <a:rPr lang="zh-TW" altLang="en-US" dirty="0" smtClean="0"/>
              <a:t> 欄位有高關聯性</a:t>
            </a:r>
          </a:p>
          <a:p>
            <a:pPr lvl="2">
              <a:lnSpc>
                <a:spcPct val="150000"/>
              </a:lnSpc>
            </a:pPr>
            <a:r>
              <a:rPr lang="zh-TW" altLang="en-US" dirty="0" smtClean="0"/>
              <a:t>顯著區間：</a:t>
            </a:r>
            <a:r>
              <a:rPr lang="en-US" altLang="zh-TW" dirty="0" smtClean="0"/>
              <a:t>(Female, 30~40)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rgbClr val="C00000"/>
                </a:solidFill>
              </a:rPr>
              <a:t>財經</a:t>
            </a:r>
            <a:r>
              <a:rPr lang="zh-TW" altLang="en-US" dirty="0" smtClean="0"/>
              <a:t> 類商品與會員資料中的 </a:t>
            </a:r>
            <a:r>
              <a:rPr lang="zh-TW" altLang="en-US" dirty="0" smtClean="0">
                <a:solidFill>
                  <a:srgbClr val="C00000"/>
                </a:solidFill>
              </a:rPr>
              <a:t>職業</a:t>
            </a:r>
            <a:r>
              <a:rPr lang="zh-TW" altLang="en-US" dirty="0" smtClean="0"/>
              <a:t> 與 </a:t>
            </a:r>
            <a:r>
              <a:rPr lang="zh-TW" altLang="en-US" dirty="0" smtClean="0">
                <a:solidFill>
                  <a:srgbClr val="C00000"/>
                </a:solidFill>
              </a:rPr>
              <a:t>收入水準 </a:t>
            </a:r>
            <a:r>
              <a:rPr lang="zh-TW" altLang="en-US" dirty="0" smtClean="0"/>
              <a:t>欄位有高關聯性</a:t>
            </a:r>
          </a:p>
          <a:p>
            <a:pPr lvl="2">
              <a:lnSpc>
                <a:spcPct val="150000"/>
              </a:lnSpc>
            </a:pPr>
            <a:r>
              <a:rPr lang="zh-TW" altLang="en-US" dirty="0" smtClean="0"/>
              <a:t>顯著區間：</a:t>
            </a:r>
            <a:r>
              <a:rPr lang="en-US" altLang="zh-TW" dirty="0" smtClean="0"/>
              <a:t>(Employee, 500K~800K yearly)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意義：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Direct Marketing : </a:t>
            </a:r>
            <a:r>
              <a:rPr lang="zh-TW" altLang="en-US" dirty="0" smtClean="0"/>
              <a:t>可以將促銷商品 </a:t>
            </a:r>
            <a:r>
              <a:rPr lang="en-US" altLang="zh-TW" dirty="0" smtClean="0"/>
              <a:t>DM </a:t>
            </a:r>
            <a:r>
              <a:rPr lang="zh-TW" altLang="en-US" dirty="0" smtClean="0"/>
              <a:t>只寄給最具關聯性的潛在客戶。可大幅降低行銷成本，並提高回應率與成交率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>
                <a:solidFill>
                  <a:srgbClr val="9BBB59">
                    <a:lumMod val="50000"/>
                  </a:srgbClr>
                </a:solidFill>
              </a:rPr>
              <a:pPr>
                <a:defRPr/>
              </a:pPr>
              <a:t>27</a:t>
            </a:fld>
            <a:endParaRPr lang="zh-TW" altLang="en-US">
              <a:solidFill>
                <a:srgbClr val="9BBB5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7551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台灣最大實體書店 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307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專案導入：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該專案執行期間</a:t>
            </a:r>
            <a:r>
              <a:rPr lang="en-US" altLang="zh-TW" dirty="0" smtClean="0"/>
              <a:t>, </a:t>
            </a:r>
            <a:r>
              <a:rPr lang="zh-TW" altLang="en-US" dirty="0" smtClean="0"/>
              <a:t>由總經理指派專案小組負責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部份商品為少量多樣，如建築類、藝術類、國外進口書等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原先每年寄送的會員 </a:t>
            </a:r>
            <a:r>
              <a:rPr lang="en-US" altLang="zh-TW" dirty="0" smtClean="0"/>
              <a:t>DM </a:t>
            </a:r>
            <a:r>
              <a:rPr lang="zh-TW" altLang="en-US" dirty="0" smtClean="0"/>
              <a:t>約 </a:t>
            </a:r>
            <a:r>
              <a:rPr lang="en-US" altLang="zh-TW" dirty="0" smtClean="0"/>
              <a:t>100 </a:t>
            </a:r>
            <a:r>
              <a:rPr lang="zh-TW" altLang="en-US" dirty="0" smtClean="0"/>
              <a:t>萬封，每封 </a:t>
            </a:r>
            <a:r>
              <a:rPr lang="en-US" altLang="zh-TW" dirty="0" smtClean="0"/>
              <a:t>DM </a:t>
            </a:r>
            <a:r>
              <a:rPr lang="zh-TW" altLang="en-US" dirty="0" smtClean="0"/>
              <a:t>成本約 </a:t>
            </a:r>
            <a:r>
              <a:rPr lang="en-US" altLang="zh-TW" dirty="0" smtClean="0"/>
              <a:t>10-12 </a:t>
            </a:r>
            <a:r>
              <a:rPr lang="zh-TW" altLang="en-US" dirty="0" smtClean="0"/>
              <a:t>元，但平均回應率低於</a:t>
            </a:r>
            <a:r>
              <a:rPr lang="en-US" altLang="zh-TW" dirty="0" smtClean="0"/>
              <a:t>2 %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效果：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經過資料分析後，了解客群分布，可進行精準的目標行銷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每年寄送的會員 </a:t>
            </a:r>
            <a:r>
              <a:rPr lang="en-US" altLang="zh-TW" dirty="0" smtClean="0"/>
              <a:t>DM </a:t>
            </a:r>
            <a:r>
              <a:rPr lang="zh-TW" altLang="en-US" dirty="0" smtClean="0"/>
              <a:t>降為 </a:t>
            </a:r>
            <a:r>
              <a:rPr lang="en-US" altLang="zh-TW" dirty="0" smtClean="0"/>
              <a:t>20 </a:t>
            </a:r>
            <a:r>
              <a:rPr lang="zh-TW" altLang="en-US" dirty="0" smtClean="0"/>
              <a:t>萬封，回應率提高為 </a:t>
            </a:r>
            <a:r>
              <a:rPr lang="en-US" altLang="zh-TW" dirty="0" smtClean="0"/>
              <a:t>8-10 %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可以更準確地開發新客群，以及進行存書控制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>
                <a:solidFill>
                  <a:srgbClr val="9BBB59">
                    <a:lumMod val="50000"/>
                  </a:srgbClr>
                </a:solidFill>
              </a:rPr>
              <a:pPr>
                <a:defRPr/>
              </a:pPr>
              <a:t>28</a:t>
            </a:fld>
            <a:endParaRPr lang="zh-TW" altLang="en-US">
              <a:solidFill>
                <a:srgbClr val="9BBB5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175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FP-growth 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pPr lvl="1"/>
            <a:r>
              <a:rPr lang="en-US" altLang="zh-TW" dirty="0"/>
              <a:t>Han, Jiawei, et al. "Mining frequent patterns without candidate generation: A frequent-pattern tree approach." Data mining and knowledge discovery 8.1 (2004): 53-87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Some </a:t>
            </a:r>
            <a:r>
              <a:rPr lang="en-US" altLang="zh-TW" dirty="0" smtClean="0">
                <a:hlinkClick r:id="rId2"/>
              </a:rPr>
              <a:t>slides</a:t>
            </a:r>
            <a:r>
              <a:rPr lang="en-US" altLang="zh-TW" dirty="0" smtClean="0"/>
              <a:t> from Internet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>
                <a:solidFill>
                  <a:srgbClr val="9BBB59">
                    <a:lumMod val="50000"/>
                  </a:srgbClr>
                </a:solidFill>
              </a:rPr>
              <a:pPr>
                <a:defRPr/>
              </a:pPr>
              <a:t>29</a:t>
            </a:fld>
            <a:endParaRPr lang="zh-TW" altLang="en-US">
              <a:solidFill>
                <a:srgbClr val="9BBB5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73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807720" y="2088198"/>
            <a:ext cx="8229600" cy="11430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TW" altLang="en-US" dirty="0">
                <a:effectLst/>
              </a:rPr>
              <a:t>巨量</a:t>
            </a:r>
            <a:r>
              <a:rPr lang="zh-TW" altLang="en-US" dirty="0" smtClean="0">
                <a:effectLst/>
              </a:rPr>
              <a:t>資料 </a:t>
            </a:r>
            <a:r>
              <a:rPr lang="en-US" altLang="zh-TW" dirty="0" smtClean="0">
                <a:effectLst/>
              </a:rPr>
              <a:t>– </a:t>
            </a:r>
            <a:r>
              <a:rPr lang="zh-TW" altLang="en-US" dirty="0" smtClean="0">
                <a:effectLst/>
              </a:rPr>
              <a:t>導論</a:t>
            </a:r>
            <a:endParaRPr lang="zh-TW" altLang="en-US" sz="3600" dirty="0" smtClean="0">
              <a:effectLst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857250" y="3286125"/>
            <a:ext cx="7572375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57250" y="3286125"/>
            <a:ext cx="6215063" cy="158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標題 6"/>
          <p:cNvSpPr txBox="1">
            <a:spLocks/>
          </p:cNvSpPr>
          <p:nvPr/>
        </p:nvSpPr>
        <p:spPr>
          <a:xfrm>
            <a:off x="806896" y="3438128"/>
            <a:ext cx="8229600" cy="258316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94C8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dirty="0" smtClean="0">
              <a:effectLst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0385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一整年網路上討論信用卡之文章，依提及的信用卡特色、及發卡銀行，交叉統計數量如下</a:t>
            </a:r>
            <a:r>
              <a:rPr lang="zh-TW" altLang="en-US" dirty="0"/>
              <a:t>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>
                <a:solidFill>
                  <a:srgbClr val="9BBB59">
                    <a:lumMod val="50000"/>
                  </a:srgbClr>
                </a:solidFill>
              </a:rPr>
              <a:pPr>
                <a:defRPr/>
              </a:pPr>
              <a:t>30</a:t>
            </a:fld>
            <a:endParaRPr lang="zh-TW" altLang="en-US">
              <a:solidFill>
                <a:srgbClr val="9BBB59">
                  <a:lumMod val="50000"/>
                </a:srgbClr>
              </a:solidFill>
            </a:endParaRPr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/>
          </p:nvPr>
        </p:nvGraphicFramePr>
        <p:xfrm>
          <a:off x="885278" y="2503835"/>
          <a:ext cx="7215114" cy="3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工作表" r:id="rId3" imgW="4810076" imgH="2104942" progId="Excel.Sheet.12">
                  <p:embed/>
                </p:oleObj>
              </mc:Choice>
              <mc:Fallback>
                <p:oleObj name="工作表" r:id="rId3" imgW="4810076" imgH="2104942" progId="Excel.Sheet.12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5278" y="2503835"/>
                        <a:ext cx="7215114" cy="315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755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>
                <a:solidFill>
                  <a:srgbClr val="9BBB59">
                    <a:lumMod val="50000"/>
                  </a:srgbClr>
                </a:solidFill>
              </a:rPr>
              <a:pPr>
                <a:defRPr/>
              </a:pPr>
              <a:t>31</a:t>
            </a:fld>
            <a:endParaRPr lang="zh-TW" altLang="en-US">
              <a:solidFill>
                <a:srgbClr val="9BBB59">
                  <a:lumMod val="50000"/>
                </a:srgbClr>
              </a:solidFill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395536" y="44623"/>
          <a:ext cx="7378031" cy="3135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工作表" r:id="rId3" imgW="5465208" imgH="2322443" progId="Excel.Sheet.12">
                  <p:embed/>
                </p:oleObj>
              </mc:Choice>
              <mc:Fallback>
                <p:oleObj name="工作表" r:id="rId3" imgW="5465208" imgH="2322443" progId="Excel.Sheet.12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4623"/>
                        <a:ext cx="7378031" cy="3135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/>
          </p:nvPr>
        </p:nvGraphicFramePr>
        <p:xfrm>
          <a:off x="395536" y="3284984"/>
          <a:ext cx="7378031" cy="3135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工作表" r:id="rId5" imgW="5465208" imgH="2322443" progId="Excel.Sheet.12">
                  <p:embed/>
                </p:oleObj>
              </mc:Choice>
              <mc:Fallback>
                <p:oleObj name="工作表" r:id="rId5" imgW="5465208" imgH="2322443" progId="Excel.Sheet.12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36" y="3284984"/>
                        <a:ext cx="7378031" cy="3135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884368" y="1772816"/>
            <a:ext cx="7723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n-ea"/>
                <a:ea typeface="+mn-ea"/>
              </a:rPr>
              <a:t>個別如何解釋較佳</a:t>
            </a:r>
            <a:endParaRPr lang="en-US" altLang="zh-TW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zh-TW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568190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論及國泰世華，表現最好的是現金回饋、紅利、點數嗎？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>
                <a:solidFill>
                  <a:srgbClr val="9BBB59">
                    <a:lumMod val="50000"/>
                  </a:srgbClr>
                </a:solidFill>
              </a:rPr>
              <a:pPr>
                <a:defRPr/>
              </a:pPr>
              <a:t>32</a:t>
            </a:fld>
            <a:endParaRPr lang="zh-TW" altLang="en-US">
              <a:solidFill>
                <a:srgbClr val="9BBB59">
                  <a:lumMod val="50000"/>
                </a:srgbClr>
              </a:solidFill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479141" y="79160"/>
          <a:ext cx="6253099" cy="82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工作表" r:id="rId3" imgW="4810076" imgH="638123" progId="Excel.Sheet.12">
                  <p:embed/>
                </p:oleObj>
              </mc:Choice>
              <mc:Fallback>
                <p:oleObj name="工作表" r:id="rId3" imgW="4810076" imgH="638123" progId="Excel.Sheet.12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141" y="79160"/>
                        <a:ext cx="6253099" cy="82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/>
          </p:nvPr>
        </p:nvGraphicFramePr>
        <p:xfrm>
          <a:off x="423178" y="2420642"/>
          <a:ext cx="5359000" cy="4071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工作表" r:id="rId5" imgW="4122308" imgH="3131752" progId="Excel.Sheet.12">
                  <p:embed/>
                </p:oleObj>
              </mc:Choice>
              <mc:Fallback>
                <p:oleObj name="工作表" r:id="rId5" imgW="4122308" imgH="3131752" progId="Excel.Sheet.12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178" y="2420642"/>
                        <a:ext cx="5359000" cy="4071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61061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15850" y="2420888"/>
            <a:ext cx="2904622" cy="3276859"/>
          </a:xfrm>
        </p:spPr>
        <p:txBody>
          <a:bodyPr/>
          <a:lstStyle/>
          <a:p>
            <a:r>
              <a:rPr lang="zh-TW" altLang="en-US" dirty="0" smtClean="0"/>
              <a:t>改用</a:t>
            </a:r>
            <a:r>
              <a:rPr lang="en-US" altLang="zh-TW" dirty="0" smtClean="0"/>
              <a:t>Lift</a:t>
            </a:r>
            <a:r>
              <a:rPr lang="zh-TW" altLang="en-US" dirty="0" smtClean="0"/>
              <a:t>概念論述</a:t>
            </a:r>
            <a:endParaRPr lang="en-US" altLang="zh-TW" dirty="0" smtClean="0"/>
          </a:p>
          <a:p>
            <a:r>
              <a:rPr lang="zh-TW" altLang="en-US" dirty="0" smtClean="0"/>
              <a:t>表現最好的是現金回饋、紅利、加油。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>
                <a:solidFill>
                  <a:srgbClr val="9BBB59">
                    <a:lumMod val="50000"/>
                  </a:srgbClr>
                </a:solidFill>
              </a:rPr>
              <a:pPr>
                <a:defRPr/>
              </a:pPr>
              <a:t>33</a:t>
            </a:fld>
            <a:endParaRPr lang="zh-TW" altLang="en-US">
              <a:solidFill>
                <a:srgbClr val="9BBB59">
                  <a:lumMod val="50000"/>
                </a:srgbClr>
              </a:solidFill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423178" y="2420642"/>
          <a:ext cx="5359000" cy="4071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工作表" r:id="rId3" imgW="4122308" imgH="3131752" progId="Excel.Sheet.12">
                  <p:embed/>
                </p:oleObj>
              </mc:Choice>
              <mc:Fallback>
                <p:oleObj name="工作表" r:id="rId3" imgW="4122308" imgH="3131752" progId="Excel.Sheet.12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178" y="2420642"/>
                        <a:ext cx="5359000" cy="4071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/>
          </p:nvPr>
        </p:nvGraphicFramePr>
        <p:xfrm>
          <a:off x="451541" y="85065"/>
          <a:ext cx="7144795" cy="2191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工作表" r:id="rId5" imgW="5495996" imgH="1686005" progId="Excel.Sheet.12">
                  <p:embed/>
                </p:oleObj>
              </mc:Choice>
              <mc:Fallback>
                <p:oleObj name="工作表" r:id="rId5" imgW="5495996" imgH="1686005" progId="Excel.Sheet.12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541" y="85065"/>
                        <a:ext cx="7144795" cy="2191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59519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群集分析 </a:t>
            </a:r>
            <a:r>
              <a:rPr lang="en-US" altLang="zh-TW" dirty="0" smtClean="0"/>
              <a:t>Clustering</a:t>
            </a:r>
          </a:p>
        </p:txBody>
      </p:sp>
      <p:sp>
        <p:nvSpPr>
          <p:cNvPr id="107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TW" altLang="en-US" sz="2000" smtClean="0"/>
              <a:t>自動尋找大量欄位與資料中最主要與最顯著之群集分布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TW" altLang="en-US" sz="2000" smtClean="0"/>
              <a:t>常見應用：從客戶中找出顯著之主力客群，做為目標市場區隔</a:t>
            </a:r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2484120"/>
            <a:ext cx="6596063" cy="38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79301" name="Object 5"/>
          <p:cNvGraphicFramePr>
            <a:graphicFrameLocks noChangeAspect="1"/>
          </p:cNvGraphicFramePr>
          <p:nvPr>
            <p:extLst/>
          </p:nvPr>
        </p:nvGraphicFramePr>
        <p:xfrm>
          <a:off x="2727960" y="3017520"/>
          <a:ext cx="2997200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VISIO" r:id="rId4" imgW="1999080" imgH="1666800" progId="Visio.Drawing.6">
                  <p:embed/>
                </p:oleObj>
              </mc:Choice>
              <mc:Fallback>
                <p:oleObj name="VISIO" r:id="rId4" imgW="1999080" imgH="1666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960" y="3017520"/>
                        <a:ext cx="2997200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93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2788920"/>
            <a:ext cx="31750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930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760" y="3093720"/>
            <a:ext cx="406876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93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2560320"/>
            <a:ext cx="701833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5507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7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07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7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07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07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9299" grpId="0" build="p" autoUpdateAnimBg="0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分群演算法 </a:t>
            </a:r>
            <a:r>
              <a:rPr lang="en-US" altLang="zh-TW" dirty="0" smtClean="0"/>
              <a:t>K-means 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 (K=2)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>
          <a:xfrm>
            <a:off x="457200" y="838195"/>
            <a:ext cx="8229600" cy="45259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150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B537-A040-49D6-B1AE-0F18515ABFBC}" type="slidenum">
              <a:rPr lang="zh-TW" altLang="en-US" smtClean="0"/>
              <a:pPr/>
              <a:t>35</a:t>
            </a:fld>
            <a:endParaRPr lang="en-US" altLang="zh-TW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89013" y="1447800"/>
            <a:ext cx="7353300" cy="4046538"/>
            <a:chOff x="623" y="1104"/>
            <a:chExt cx="4632" cy="2549"/>
          </a:xfrm>
        </p:grpSpPr>
        <p:sp>
          <p:nvSpPr>
            <p:cNvPr id="21555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556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1905000" y="3048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2133600" y="35052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21511" name="Oval 8"/>
          <p:cNvSpPr>
            <a:spLocks noChangeArrowheads="1"/>
          </p:cNvSpPr>
          <p:nvPr/>
        </p:nvSpPr>
        <p:spPr bwMode="auto">
          <a:xfrm>
            <a:off x="2362200" y="32004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1676400" y="38862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2362200" y="4191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21514" name="Oval 11"/>
          <p:cNvSpPr>
            <a:spLocks noChangeArrowheads="1"/>
          </p:cNvSpPr>
          <p:nvPr/>
        </p:nvSpPr>
        <p:spPr bwMode="auto">
          <a:xfrm>
            <a:off x="5486400" y="2667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21515" name="Oval 12"/>
          <p:cNvSpPr>
            <a:spLocks noChangeArrowheads="1"/>
          </p:cNvSpPr>
          <p:nvPr/>
        </p:nvSpPr>
        <p:spPr bwMode="auto">
          <a:xfrm>
            <a:off x="5410200" y="3048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21516" name="Oval 13"/>
          <p:cNvSpPr>
            <a:spLocks noChangeArrowheads="1"/>
          </p:cNvSpPr>
          <p:nvPr/>
        </p:nvSpPr>
        <p:spPr bwMode="auto">
          <a:xfrm>
            <a:off x="3886200" y="31242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21517" name="Oval 14"/>
          <p:cNvSpPr>
            <a:spLocks noChangeArrowheads="1"/>
          </p:cNvSpPr>
          <p:nvPr/>
        </p:nvSpPr>
        <p:spPr bwMode="auto">
          <a:xfrm>
            <a:off x="4800600" y="35052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21518" name="Oval 15"/>
          <p:cNvSpPr>
            <a:spLocks noChangeArrowheads="1"/>
          </p:cNvSpPr>
          <p:nvPr/>
        </p:nvSpPr>
        <p:spPr bwMode="auto">
          <a:xfrm>
            <a:off x="4267200" y="3810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21519" name="Oval 16"/>
          <p:cNvSpPr>
            <a:spLocks noChangeArrowheads="1"/>
          </p:cNvSpPr>
          <p:nvPr/>
        </p:nvSpPr>
        <p:spPr bwMode="auto">
          <a:xfrm>
            <a:off x="1600200" y="2667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21520" name="Oval 17"/>
          <p:cNvSpPr>
            <a:spLocks noChangeArrowheads="1"/>
          </p:cNvSpPr>
          <p:nvPr/>
        </p:nvSpPr>
        <p:spPr bwMode="auto">
          <a:xfrm>
            <a:off x="4419600" y="31242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419600" y="1169988"/>
            <a:ext cx="3568700" cy="2409825"/>
            <a:chOff x="2784" y="929"/>
            <a:chExt cx="2248" cy="1518"/>
          </a:xfrm>
        </p:grpSpPr>
        <p:sp>
          <p:nvSpPr>
            <p:cNvPr id="21552" name="Text Box 19"/>
            <p:cNvSpPr txBox="1">
              <a:spLocks noChangeArrowheads="1"/>
            </p:cNvSpPr>
            <p:nvPr/>
          </p:nvSpPr>
          <p:spPr bwMode="auto">
            <a:xfrm>
              <a:off x="4105" y="929"/>
              <a:ext cx="927" cy="2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rPr>
                <a:t>Pick seeds</a:t>
              </a:r>
            </a:p>
          </p:txBody>
        </p:sp>
        <p:sp>
          <p:nvSpPr>
            <p:cNvPr id="21553" name="Oval 20"/>
            <p:cNvSpPr>
              <a:spLocks noChangeArrowheads="1"/>
            </p:cNvSpPr>
            <p:nvPr/>
          </p:nvSpPr>
          <p:spPr bwMode="auto">
            <a:xfrm>
              <a:off x="3024" y="240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554" name="Oval 21"/>
            <p:cNvSpPr>
              <a:spLocks noChangeArrowheads="1"/>
            </p:cNvSpPr>
            <p:nvPr/>
          </p:nvSpPr>
          <p:spPr bwMode="auto">
            <a:xfrm>
              <a:off x="2784" y="216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600200" y="1627188"/>
            <a:ext cx="7150101" cy="2638425"/>
            <a:chOff x="1008" y="1217"/>
            <a:chExt cx="4504" cy="1662"/>
          </a:xfrm>
        </p:grpSpPr>
        <p:sp>
          <p:nvSpPr>
            <p:cNvPr id="21541" name="Oval 23"/>
            <p:cNvSpPr>
              <a:spLocks noChangeArrowheads="1"/>
            </p:cNvSpPr>
            <p:nvPr/>
          </p:nvSpPr>
          <p:spPr bwMode="auto">
            <a:xfrm>
              <a:off x="2688" y="259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542" name="Oval 24"/>
            <p:cNvSpPr>
              <a:spLocks noChangeArrowheads="1"/>
            </p:cNvSpPr>
            <p:nvPr/>
          </p:nvSpPr>
          <p:spPr bwMode="auto">
            <a:xfrm>
              <a:off x="2448" y="216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543" name="Oval 25"/>
            <p:cNvSpPr>
              <a:spLocks noChangeArrowheads="1"/>
            </p:cNvSpPr>
            <p:nvPr/>
          </p:nvSpPr>
          <p:spPr bwMode="auto">
            <a:xfrm>
              <a:off x="3456" y="187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544" name="Oval 26"/>
            <p:cNvSpPr>
              <a:spLocks noChangeArrowheads="1"/>
            </p:cNvSpPr>
            <p:nvPr/>
          </p:nvSpPr>
          <p:spPr bwMode="auto">
            <a:xfrm>
              <a:off x="1008" y="187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545" name="Oval 27"/>
            <p:cNvSpPr>
              <a:spLocks noChangeArrowheads="1"/>
            </p:cNvSpPr>
            <p:nvPr/>
          </p:nvSpPr>
          <p:spPr bwMode="auto">
            <a:xfrm>
              <a:off x="1200" y="211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546" name="Oval 28"/>
            <p:cNvSpPr>
              <a:spLocks noChangeArrowheads="1"/>
            </p:cNvSpPr>
            <p:nvPr/>
          </p:nvSpPr>
          <p:spPr bwMode="auto">
            <a:xfrm>
              <a:off x="1488" y="2208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547" name="Oval 29"/>
            <p:cNvSpPr>
              <a:spLocks noChangeArrowheads="1"/>
            </p:cNvSpPr>
            <p:nvPr/>
          </p:nvSpPr>
          <p:spPr bwMode="auto">
            <a:xfrm>
              <a:off x="1344" y="240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548" name="Oval 30"/>
            <p:cNvSpPr>
              <a:spLocks noChangeArrowheads="1"/>
            </p:cNvSpPr>
            <p:nvPr/>
          </p:nvSpPr>
          <p:spPr bwMode="auto">
            <a:xfrm>
              <a:off x="3408" y="211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549" name="Oval 31"/>
            <p:cNvSpPr>
              <a:spLocks noChangeArrowheads="1"/>
            </p:cNvSpPr>
            <p:nvPr/>
          </p:nvSpPr>
          <p:spPr bwMode="auto">
            <a:xfrm>
              <a:off x="1488" y="283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550" name="Oval 32"/>
            <p:cNvSpPr>
              <a:spLocks noChangeArrowheads="1"/>
            </p:cNvSpPr>
            <p:nvPr/>
          </p:nvSpPr>
          <p:spPr bwMode="auto">
            <a:xfrm>
              <a:off x="1056" y="264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551" name="Text Box 33"/>
            <p:cNvSpPr txBox="1">
              <a:spLocks noChangeArrowheads="1"/>
            </p:cNvSpPr>
            <p:nvPr/>
          </p:nvSpPr>
          <p:spPr bwMode="auto">
            <a:xfrm>
              <a:off x="4058" y="1217"/>
              <a:ext cx="1454" cy="2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rPr>
                <a:t>Reassign clusters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590800" y="2084388"/>
            <a:ext cx="6376988" cy="1589087"/>
            <a:chOff x="1632" y="1505"/>
            <a:chExt cx="4017" cy="1001"/>
          </a:xfrm>
        </p:grpSpPr>
        <p:sp>
          <p:nvSpPr>
            <p:cNvPr id="21538" name="Text Box 35"/>
            <p:cNvSpPr txBox="1">
              <a:spLocks noChangeArrowheads="1"/>
            </p:cNvSpPr>
            <p:nvPr/>
          </p:nvSpPr>
          <p:spPr bwMode="auto">
            <a:xfrm>
              <a:off x="4066" y="1505"/>
              <a:ext cx="1583" cy="2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rPr>
                <a:t>Compute </a:t>
              </a:r>
              <a:r>
                <a:rPr lang="en-US" altLang="zh-TW" dirty="0" err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rPr>
                <a:t>centroids</a:t>
              </a:r>
              <a:endParaRPr lang="en-US" altLang="zh-TW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539" name="Text Box 36"/>
            <p:cNvSpPr txBox="1">
              <a:spLocks noChangeArrowheads="1"/>
            </p:cNvSpPr>
            <p:nvPr/>
          </p:nvSpPr>
          <p:spPr bwMode="auto">
            <a:xfrm>
              <a:off x="1632" y="2064"/>
              <a:ext cx="1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FF0000"/>
                  </a:solidFill>
                  <a:latin typeface="Times New Roman" pitchFamily="18" charset="0"/>
                  <a:ea typeface="新細明體" pitchFamily="18" charset="-120"/>
                </a:rPr>
                <a:t>x</a:t>
              </a:r>
            </a:p>
          </p:txBody>
        </p:sp>
        <p:sp>
          <p:nvSpPr>
            <p:cNvPr id="21540" name="Text Box 37"/>
            <p:cNvSpPr txBox="1">
              <a:spLocks noChangeArrowheads="1"/>
            </p:cNvSpPr>
            <p:nvPr/>
          </p:nvSpPr>
          <p:spPr bwMode="auto">
            <a:xfrm>
              <a:off x="3024" y="2256"/>
              <a:ext cx="1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tx2"/>
                  </a:solidFill>
                  <a:latin typeface="Times New Roman" pitchFamily="18" charset="0"/>
                  <a:ea typeface="新細明體" pitchFamily="18" charset="-120"/>
                </a:rPr>
                <a:t>x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886200" y="2541588"/>
            <a:ext cx="4913313" cy="657225"/>
            <a:chOff x="2448" y="1793"/>
            <a:chExt cx="3095" cy="414"/>
          </a:xfrm>
        </p:grpSpPr>
        <p:sp>
          <p:nvSpPr>
            <p:cNvPr id="21534" name="Oval 39"/>
            <p:cNvSpPr>
              <a:spLocks noChangeArrowheads="1"/>
            </p:cNvSpPr>
            <p:nvPr/>
          </p:nvSpPr>
          <p:spPr bwMode="auto">
            <a:xfrm>
              <a:off x="2784" y="216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535" name="Oval 40"/>
            <p:cNvSpPr>
              <a:spLocks noChangeArrowheads="1"/>
            </p:cNvSpPr>
            <p:nvPr/>
          </p:nvSpPr>
          <p:spPr bwMode="auto">
            <a:xfrm>
              <a:off x="3456" y="187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536" name="Oval 41"/>
            <p:cNvSpPr>
              <a:spLocks noChangeArrowheads="1"/>
            </p:cNvSpPr>
            <p:nvPr/>
          </p:nvSpPr>
          <p:spPr bwMode="auto">
            <a:xfrm>
              <a:off x="2448" y="216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537" name="Text Box 42"/>
            <p:cNvSpPr txBox="1">
              <a:spLocks noChangeArrowheads="1"/>
            </p:cNvSpPr>
            <p:nvPr/>
          </p:nvSpPr>
          <p:spPr bwMode="auto">
            <a:xfrm>
              <a:off x="4089" y="1793"/>
              <a:ext cx="1454" cy="2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rPr>
                <a:t>Reassign clusters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905000" y="2971800"/>
            <a:ext cx="7062788" cy="701675"/>
            <a:chOff x="1200" y="2064"/>
            <a:chExt cx="4449" cy="442"/>
          </a:xfrm>
        </p:grpSpPr>
        <p:sp>
          <p:nvSpPr>
            <p:cNvPr id="21529" name="Text Box 44"/>
            <p:cNvSpPr txBox="1">
              <a:spLocks noChangeArrowheads="1"/>
            </p:cNvSpPr>
            <p:nvPr/>
          </p:nvSpPr>
          <p:spPr bwMode="auto">
            <a:xfrm>
              <a:off x="3024" y="2256"/>
              <a:ext cx="1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  <a:latin typeface="Times New Roman" pitchFamily="18" charset="0"/>
                  <a:ea typeface="新細明體" pitchFamily="18" charset="-120"/>
                </a:rPr>
                <a:t>x</a:t>
              </a:r>
            </a:p>
          </p:txBody>
        </p:sp>
        <p:sp>
          <p:nvSpPr>
            <p:cNvPr id="21530" name="Text Box 45"/>
            <p:cNvSpPr txBox="1">
              <a:spLocks noChangeArrowheads="1"/>
            </p:cNvSpPr>
            <p:nvPr/>
          </p:nvSpPr>
          <p:spPr bwMode="auto">
            <a:xfrm>
              <a:off x="1632" y="2064"/>
              <a:ext cx="1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  <a:latin typeface="Times New Roman" pitchFamily="18" charset="0"/>
                  <a:ea typeface="新細明體" pitchFamily="18" charset="-120"/>
                </a:rPr>
                <a:t>x</a:t>
              </a:r>
            </a:p>
          </p:txBody>
        </p:sp>
        <p:sp>
          <p:nvSpPr>
            <p:cNvPr id="21531" name="Text Box 46"/>
            <p:cNvSpPr txBox="1">
              <a:spLocks noChangeArrowheads="1"/>
            </p:cNvSpPr>
            <p:nvPr/>
          </p:nvSpPr>
          <p:spPr bwMode="auto">
            <a:xfrm>
              <a:off x="2880" y="2112"/>
              <a:ext cx="1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tx2"/>
                  </a:solidFill>
                  <a:latin typeface="Times New Roman" pitchFamily="18" charset="0"/>
                  <a:ea typeface="新細明體" pitchFamily="18" charset="-120"/>
                </a:rPr>
                <a:t>x</a:t>
              </a:r>
            </a:p>
          </p:txBody>
        </p:sp>
        <p:sp>
          <p:nvSpPr>
            <p:cNvPr id="21532" name="Text Box 47"/>
            <p:cNvSpPr txBox="1">
              <a:spLocks noChangeArrowheads="1"/>
            </p:cNvSpPr>
            <p:nvPr/>
          </p:nvSpPr>
          <p:spPr bwMode="auto">
            <a:xfrm>
              <a:off x="1200" y="2160"/>
              <a:ext cx="1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FF0000"/>
                  </a:solidFill>
                  <a:latin typeface="Times New Roman" pitchFamily="18" charset="0"/>
                  <a:ea typeface="新細明體" pitchFamily="18" charset="-120"/>
                </a:rPr>
                <a:t>x</a:t>
              </a:r>
            </a:p>
          </p:txBody>
        </p:sp>
        <p:sp>
          <p:nvSpPr>
            <p:cNvPr id="21533" name="Text Box 48"/>
            <p:cNvSpPr txBox="1">
              <a:spLocks noChangeArrowheads="1"/>
            </p:cNvSpPr>
            <p:nvPr/>
          </p:nvSpPr>
          <p:spPr bwMode="auto">
            <a:xfrm>
              <a:off x="4066" y="2081"/>
              <a:ext cx="1583" cy="2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rPr>
                <a:t>Compute </a:t>
              </a:r>
              <a:r>
                <a:rPr lang="en-US" altLang="zh-TW" dirty="0" err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rPr>
                <a:t>centroids</a:t>
              </a:r>
              <a:endParaRPr lang="en-US" altLang="zh-TW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48977" name="Text Box 49"/>
          <p:cNvSpPr txBox="1">
            <a:spLocks noChangeArrowheads="1"/>
          </p:cNvSpPr>
          <p:nvPr/>
        </p:nvSpPr>
        <p:spPr bwMode="auto">
          <a:xfrm>
            <a:off x="6629400" y="3455988"/>
            <a:ext cx="2308943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rPr>
              <a:t>Reassign clusters</a:t>
            </a:r>
          </a:p>
        </p:txBody>
      </p:sp>
      <p:sp>
        <p:nvSpPr>
          <p:cNvPr id="1148978" name="Text Box 50"/>
          <p:cNvSpPr txBox="1">
            <a:spLocks noChangeArrowheads="1"/>
          </p:cNvSpPr>
          <p:nvPr/>
        </p:nvSpPr>
        <p:spPr bwMode="auto">
          <a:xfrm>
            <a:off x="6510338" y="3989388"/>
            <a:ext cx="1619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Converged!</a:t>
            </a:r>
          </a:p>
        </p:txBody>
      </p:sp>
      <p:sp>
        <p:nvSpPr>
          <p:cNvPr id="1148979" name="Rectangle 51"/>
          <p:cNvSpPr>
            <a:spLocks noChangeArrowheads="1"/>
          </p:cNvSpPr>
          <p:nvPr/>
        </p:nvSpPr>
        <p:spPr bwMode="auto">
          <a:xfrm>
            <a:off x="914400" y="5578799"/>
            <a:ext cx="535595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重點在計算資料相似性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(similarity)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視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資料與群集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多寡，通常</a:t>
            </a: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做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回就大致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穩定</a:t>
            </a:r>
            <a:endParaRPr lang="zh-TW" altLang="en-US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748583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77" grpId="0" autoUpdateAnimBg="0"/>
      <p:bldP spid="1148978" grpId="0" autoUpdateAnimBg="0"/>
      <p:bldP spid="114897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Why do we need clustering 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For better data overview and summarization</a:t>
            </a:r>
            <a:r>
              <a:rPr lang="zh-TW" altLang="en-US" dirty="0" smtClean="0"/>
              <a:t> 可以概括地了解資料</a:t>
            </a:r>
            <a:endParaRPr lang="en-US" altLang="zh-TW" dirty="0" smtClean="0"/>
          </a:p>
          <a:p>
            <a:pPr eaLnBrk="1" hangingPunct="1"/>
            <a:r>
              <a:rPr lang="en-US" altLang="zh-TW" dirty="0" smtClean="0">
                <a:ea typeface="微軟正黑體" pitchFamily="34" charset="-120"/>
              </a:rPr>
              <a:t>For better data navigation</a:t>
            </a:r>
            <a:r>
              <a:rPr lang="zh-TW" altLang="en-US" dirty="0" smtClean="0">
                <a:ea typeface="微軟正黑體" pitchFamily="34" charset="-120"/>
              </a:rPr>
              <a:t> 更好的資料導覽</a:t>
            </a:r>
            <a:endParaRPr lang="en-US" altLang="zh-TW" dirty="0" smtClean="0">
              <a:ea typeface="微軟正黑體" pitchFamily="34" charset="-120"/>
            </a:endParaRPr>
          </a:p>
          <a:p>
            <a:pPr eaLnBrk="1" hangingPunct="1"/>
            <a:r>
              <a:rPr lang="en-US" altLang="zh-TW" dirty="0" smtClean="0"/>
              <a:t>For better search results</a:t>
            </a:r>
            <a:r>
              <a:rPr lang="zh-TW" altLang="en-US" dirty="0" smtClean="0"/>
              <a:t> 更好的搜尋結果</a:t>
            </a:r>
            <a:endParaRPr lang="en-US" altLang="zh-TW" dirty="0" smtClean="0"/>
          </a:p>
          <a:p>
            <a:pPr eaLnBrk="1" hangingPunct="1"/>
            <a:r>
              <a:rPr lang="en-US" altLang="zh-TW" dirty="0" smtClean="0">
                <a:ea typeface="微軟正黑體" pitchFamily="34" charset="-120"/>
              </a:rPr>
              <a:t>For speeding up data processing </a:t>
            </a:r>
            <a:r>
              <a:rPr lang="zh-TW" altLang="en-US" dirty="0" smtClean="0">
                <a:ea typeface="微軟正黑體" pitchFamily="34" charset="-120"/>
              </a:rPr>
              <a:t>加速資料處理</a:t>
            </a:r>
            <a:endParaRPr lang="en-US" altLang="zh-TW" dirty="0" smtClean="0">
              <a:ea typeface="微軟正黑體" pitchFamily="34" charset="-120"/>
            </a:endParaRPr>
          </a:p>
          <a:p>
            <a:pPr eaLnBrk="1" hangingPunct="1"/>
            <a:r>
              <a:rPr lang="en-US" altLang="zh-TW" dirty="0" smtClean="0"/>
              <a:t>For better user interface and data visualization </a:t>
            </a:r>
            <a:r>
              <a:rPr lang="zh-TW" altLang="en-US" dirty="0" smtClean="0"/>
              <a:t>更好的使用者介面及資料視覺呈現</a:t>
            </a:r>
            <a:endParaRPr lang="zh-TW" altLang="en-US" dirty="0" smtClean="0">
              <a:ea typeface="微軟正黑體" pitchFamily="34" charset="-120"/>
            </a:endParaRPr>
          </a:p>
        </p:txBody>
      </p:sp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AEC824E7-2261-4435-8872-DCEC04CEB3A6}" type="slidenum">
              <a:rPr lang="zh-TW" altLang="en-US" smtClean="0"/>
              <a:pPr/>
              <a:t>36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5204367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Wise et al, “Visualizing the non-visual” PNNL</a:t>
            </a:r>
          </a:p>
          <a:p>
            <a:r>
              <a:rPr lang="en-US" altLang="zh-TW" sz="2000" dirty="0" err="1" smtClean="0"/>
              <a:t>ThemeScapes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Cartia</a:t>
            </a:r>
            <a:endParaRPr lang="en-US" altLang="zh-TW" sz="2000" dirty="0" smtClean="0"/>
          </a:p>
          <a:p>
            <a:pPr lvl="1">
              <a:lnSpc>
                <a:spcPct val="150000"/>
              </a:lnSpc>
            </a:pPr>
            <a:r>
              <a:rPr lang="en-US" altLang="zh-TW" sz="1800" dirty="0" smtClean="0"/>
              <a:t>[Mountain height = cluster size]</a:t>
            </a:r>
          </a:p>
        </p:txBody>
      </p:sp>
      <p:sp>
        <p:nvSpPr>
          <p:cNvPr id="133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97F7-EFB7-49D7-99FF-D93DF8904B2A}" type="slidenum">
              <a:rPr lang="zh-TW" altLang="en-US" smtClean="0"/>
              <a:pPr/>
              <a:t>37</a:t>
            </a:fld>
            <a:endParaRPr lang="en-US" altLang="zh-TW" smtClean="0"/>
          </a:p>
        </p:txBody>
      </p:sp>
      <p:pic>
        <p:nvPicPr>
          <p:cNvPr id="13317" name="Picture 4" descr="themeview800"/>
          <p:cNvPicPr>
            <a:picLocks noChangeAspect="1" noChangeArrowheads="1"/>
          </p:cNvPicPr>
          <p:nvPr/>
        </p:nvPicPr>
        <p:blipFill>
          <a:blip r:embed="rId2" cstate="print"/>
          <a:srcRect l="3448" t="2156" r="3448" b="3009"/>
          <a:stretch>
            <a:fillRect/>
          </a:stretch>
        </p:blipFill>
        <p:spPr bwMode="auto">
          <a:xfrm>
            <a:off x="-1" y="2769870"/>
            <a:ext cx="4550082" cy="37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5" descr="starr_repo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769870"/>
            <a:ext cx="4944000" cy="37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246991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175388"/>
            <a:ext cx="8858280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Core points, Border points, and Noise points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A point is a </a:t>
            </a:r>
            <a:r>
              <a:rPr lang="en-US" sz="2000" dirty="0">
                <a:solidFill>
                  <a:srgbClr val="C00000"/>
                </a:solidFill>
                <a:latin typeface="Calibri"/>
              </a:rPr>
              <a:t>core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point if it has more than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a specified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number of points (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MinPts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within Eps—These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are points that are at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the interior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of a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cluster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000" dirty="0">
                <a:solidFill>
                  <a:srgbClr val="C00000"/>
                </a:solidFill>
                <a:latin typeface="Calibri"/>
              </a:rPr>
              <a:t>border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point has fewer than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MinPts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within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Eps, but is in the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neighborhood of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a core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point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000" dirty="0">
                <a:solidFill>
                  <a:srgbClr val="C00000"/>
                </a:solidFill>
                <a:latin typeface="Calibri"/>
              </a:rPr>
              <a:t>noise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point is any point that is not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a core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point nor a border point.</a:t>
            </a:r>
            <a:endParaRPr lang="en-US" sz="20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分群演算法 </a:t>
            </a:r>
            <a:r>
              <a:rPr lang="en-US" altLang="zh-TW" dirty="0" smtClean="0"/>
              <a:t>DBSCAN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20" y="3681417"/>
            <a:ext cx="4758440" cy="25558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256" y="4684164"/>
            <a:ext cx="3491657" cy="3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0494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" y="-3559"/>
            <a:ext cx="9144902" cy="686511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6975" y="6502437"/>
            <a:ext cx="5719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tx1"/>
                </a:solidFill>
              </a:rPr>
              <a:t>See http://www.cse.buffalo.edu/~jing/cse601/fa12/materials/clustering_density.pdf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4118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94C8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r>
              <a:rPr kumimoji="0" lang="en-US" altLang="zh-TW" sz="3600" dirty="0" smtClean="0"/>
              <a:t>Big Data </a:t>
            </a:r>
            <a:r>
              <a:rPr kumimoji="0" lang="zh-TW" altLang="en-US" sz="3600" dirty="0" smtClean="0"/>
              <a:t>的主要來源</a:t>
            </a:r>
            <a:endParaRPr kumimoji="0" lang="zh-TW" altLang="en-US" sz="3600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5604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00175"/>
            <a:ext cx="8964613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2225" y="6181725"/>
            <a:ext cx="239841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: IBM 2012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CEO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調查</a:t>
            </a:r>
            <a:r>
              <a:rPr lang="zh-TW" altLang="en-US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endParaRPr lang="en-US" altLang="zh-TW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270910" y="5556806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Enterprise data, Social data, Machine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15532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2" y="1600200"/>
            <a:ext cx="7689671" cy="49962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67544" y="548680"/>
            <a:ext cx="729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Visualize </a:t>
            </a:r>
            <a:r>
              <a:rPr lang="en-US" altLang="zh-TW" sz="2000" dirty="0">
                <a:solidFill>
                  <a:schemeClr val="tx1"/>
                </a:solidFill>
              </a:rPr>
              <a:t>the algorithm 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http</a:t>
            </a:r>
            <a:r>
              <a:rPr lang="en-US" altLang="zh-TW" sz="2000" dirty="0">
                <a:solidFill>
                  <a:schemeClr val="tx1"/>
                </a:solidFill>
              </a:rPr>
              <a:t>://www.naftaliharris.com/blog/visualizing-dbscan-clustering/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107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分類預測 </a:t>
            </a:r>
            <a:r>
              <a:rPr lang="en-US" altLang="zh-TW" dirty="0" smtClean="0"/>
              <a:t>Classification</a:t>
            </a:r>
            <a:endParaRPr lang="zh-TW" altLang="en-US" dirty="0" smtClean="0"/>
          </a:p>
        </p:txBody>
      </p:sp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zh-TW" altLang="en-US" sz="2800" smtClean="0"/>
              <a:t>利用資料庫內每筆資料的已知欄位，預測目標欄位之值，並做為分類的依據</a:t>
            </a:r>
            <a:endParaRPr lang="en-US" altLang="zh-TW" sz="2800" smtClean="0"/>
          </a:p>
          <a:p>
            <a:pPr lvl="1" eaLnBrk="1" hangingPunct="1">
              <a:lnSpc>
                <a:spcPct val="160000"/>
              </a:lnSpc>
              <a:defRPr/>
            </a:pPr>
            <a:r>
              <a:rPr lang="zh-TW" altLang="en-US" sz="2400" smtClean="0"/>
              <a:t>可以將大量資料轉化成人類易於了解的知識樹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TW" altLang="en-US" sz="2400" smtClean="0"/>
              <a:t>常見應用：信用評等、消費行為預測、病症診斷</a:t>
            </a:r>
          </a:p>
          <a:p>
            <a:pPr lvl="1" eaLnBrk="1" hangingPunct="1">
              <a:defRPr/>
            </a:pPr>
            <a:endParaRPr lang="en-US" altLang="zh-TW" sz="2400" smtClean="0"/>
          </a:p>
          <a:p>
            <a:pPr lvl="1" eaLnBrk="1" hangingPunct="1">
              <a:defRPr/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6604475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分類預測 : 眼科診所病例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/>
          </p:nvPr>
        </p:nvGraphicFramePr>
        <p:xfrm>
          <a:off x="1065848" y="1002348"/>
          <a:ext cx="6769100" cy="551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工作表" r:id="rId3" imgW="5220005" imgH="4534205" progId="Excel.Sheet.8">
                  <p:embed/>
                </p:oleObj>
              </mc:Choice>
              <mc:Fallback>
                <p:oleObj name="工作表" r:id="rId3" imgW="5220005" imgH="453420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848" y="1002348"/>
                        <a:ext cx="6769100" cy="551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0281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分類預測 : 眼科</a:t>
            </a:r>
            <a:r>
              <a:rPr lang="zh-TW" altLang="en-US" dirty="0"/>
              <a:t>診所</a:t>
            </a:r>
            <a:r>
              <a:rPr lang="zh-TW" altLang="en-US" dirty="0" smtClean="0"/>
              <a:t>病例 (續)</a:t>
            </a:r>
          </a:p>
        </p:txBody>
      </p:sp>
      <p:sp>
        <p:nvSpPr>
          <p:cNvPr id="108442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2400" smtClean="0"/>
              <a:t>自動選擇最佳分支條件，產生決策樹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738"/>
            <a:ext cx="8388350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0036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決策樹演算法 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29641"/>
            <a:ext cx="8229600" cy="4739318"/>
          </a:xfrm>
        </p:spPr>
        <p:txBody>
          <a:bodyPr/>
          <a:lstStyle/>
          <a:p>
            <a:r>
              <a:rPr lang="en-US" altLang="zh-TW" dirty="0" smtClean="0"/>
              <a:t>Weather Data: Play tennis or not 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30D8-2F46-4B41-8C9C-6B469A3AA607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82110"/>
            <a:ext cx="4876800" cy="46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3915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8195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Which attribute to choose 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30D8-2F46-4B41-8C9C-6B469A3AA607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1615440"/>
            <a:ext cx="28194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3672840"/>
            <a:ext cx="16573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1615440"/>
            <a:ext cx="177641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60" y="4053840"/>
            <a:ext cx="2438400" cy="219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93915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4385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Which attribute to choose ?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choose the attribute that produces the "purest" nodes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…and more informative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常見演算法 </a:t>
            </a:r>
            <a:r>
              <a:rPr lang="en-US" altLang="zh-TW" dirty="0" smtClean="0"/>
              <a:t>Information gain (ID3, C4.5, C5)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30D8-2F46-4B41-8C9C-6B469A3AA607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01040" y="3071393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ig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(outlook) 	= average(3/5, 4/4, 3/5) 		= </a:t>
            </a:r>
            <a:r>
              <a:rPr lang="en-US" altLang="zh-TW" sz="2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0.73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ig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(humidity) = average(4/7, 6/7) 		= 0.71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ig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(windy) 	= average(6/8, 3/6) 		= 0.63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ig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(temperature) = average(2/4, 4/6, 3/4) 	= 0.64</a:t>
            </a:r>
          </a:p>
          <a:p>
            <a:pPr>
              <a:lnSpc>
                <a:spcPct val="200000"/>
              </a:lnSpc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31797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30D8-2F46-4B41-8C9C-6B469A3AA607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10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66" y="1806212"/>
            <a:ext cx="6011874" cy="386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884575" y="1221639"/>
            <a:ext cx="300595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第一層選擇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outlook</a:t>
            </a:r>
          </a:p>
          <a:p>
            <a:pPr>
              <a:lnSpc>
                <a:spcPct val="20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重複產生分支，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直到結束或終止條件為止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82864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SQL group by</a:t>
            </a:r>
            <a:r>
              <a:rPr lang="zh-TW" altLang="en-US" dirty="0" smtClean="0"/>
              <a:t>協助，產生次數統計表</a:t>
            </a:r>
            <a:endParaRPr lang="en-US" altLang="zh-TW" dirty="0" smtClean="0"/>
          </a:p>
          <a:p>
            <a:r>
              <a:rPr lang="zh-TW" altLang="en-US" dirty="0" smtClean="0"/>
              <a:t>進行</a:t>
            </a:r>
            <a:r>
              <a:rPr lang="en-US" altLang="zh-TW" dirty="0" smtClean="0"/>
              <a:t>information gain</a:t>
            </a:r>
            <a:r>
              <a:rPr lang="zh-TW" altLang="en-US" dirty="0" smtClean="0"/>
              <a:t>計算</a:t>
            </a:r>
            <a:endParaRPr lang="en-US" altLang="zh-TW" dirty="0" smtClean="0"/>
          </a:p>
          <a:p>
            <a:r>
              <a:rPr lang="zh-TW" altLang="en-US" dirty="0" smtClean="0"/>
              <a:t>決定欄位，之後再重複上述動作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6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49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65" y="178986"/>
            <a:ext cx="8606797" cy="36259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71" y="4014085"/>
            <a:ext cx="3006626" cy="18340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707" y="4014085"/>
            <a:ext cx="4774703" cy="18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TW" sz="3600" dirty="0" smtClean="0"/>
              <a:t>Big Data </a:t>
            </a:r>
            <a:r>
              <a:rPr lang="zh-TW" altLang="en-US" sz="3600" dirty="0" smtClean="0"/>
              <a:t>的應用方式</a:t>
            </a:r>
            <a:endParaRPr lang="zh-TW" altLang="en-US" sz="3600" dirty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運用資料與演算，達成智慧決策</a:t>
            </a:r>
            <a:endParaRPr lang="en-US" altLang="zh-TW" dirty="0" smtClean="0"/>
          </a:p>
          <a:p>
            <a:r>
              <a:rPr lang="zh-TW" altLang="en-US" dirty="0" smtClean="0"/>
              <a:t>需要快速、大量、各式資料的處理分析能力</a:t>
            </a:r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513043"/>
              </p:ext>
            </p:extLst>
          </p:nvPr>
        </p:nvGraphicFramePr>
        <p:xfrm>
          <a:off x="457200" y="2167488"/>
          <a:ext cx="8229600" cy="3949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627784" y="5894685"/>
            <a:ext cx="383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"turning data into action"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3"/>
          <p:cNvSpPr txBox="1">
            <a:spLocks/>
          </p:cNvSpPr>
          <p:nvPr/>
        </p:nvSpPr>
        <p:spPr>
          <a:xfrm>
            <a:off x="7010400" y="64919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2F90D52B-28DF-4119-BF34-F7F2EC1393E0}" type="slidenum">
              <a:rPr lang="zh-TW" altLang="en-US" smtClean="0">
                <a:solidFill>
                  <a:srgbClr val="9BBB59">
                    <a:lumMod val="50000"/>
                  </a:srgb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srgbClr val="9BBB5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2659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非結構資料的處理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欄位化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50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66532"/>
            <a:ext cx="8071570" cy="55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Recap:</a:t>
            </a:r>
            <a:r>
              <a:rPr lang="zh-TW" altLang="en-US" smtClean="0"/>
              <a:t> 出現次數矩陣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DTM: Document Term Matrix</a:t>
            </a:r>
          </a:p>
          <a:p>
            <a:pPr lvl="1"/>
            <a:r>
              <a:rPr lang="en-US" altLang="zh-TW" dirty="0" smtClean="0"/>
              <a:t>Every row stands for a document, entity, or subject</a:t>
            </a:r>
          </a:p>
          <a:p>
            <a:pPr lvl="1"/>
            <a:r>
              <a:rPr lang="en-US" altLang="zh-TW" dirty="0" smtClean="0"/>
              <a:t>Every column stands for a term, concept (a set of keywords)</a:t>
            </a:r>
          </a:p>
          <a:p>
            <a:pPr lvl="1"/>
            <a:r>
              <a:rPr lang="en-US" altLang="zh-TW" dirty="0" smtClean="0"/>
              <a:t>Every value stands for occurrences, i.e. term count or term frequency.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30D8-2F46-4B41-8C9C-6B469A3AA607}" type="slidenum">
              <a:rPr lang="zh-TW" altLang="en-US" smtClean="0"/>
              <a:pPr/>
              <a:t>51</a:t>
            </a:fld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654844"/>
              </p:ext>
            </p:extLst>
          </p:nvPr>
        </p:nvGraphicFramePr>
        <p:xfrm>
          <a:off x="1029294" y="3367931"/>
          <a:ext cx="7215114" cy="3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工作表" r:id="rId3" imgW="4810076" imgH="2104942" progId="Excel.Sheet.12">
                  <p:embed/>
                </p:oleObj>
              </mc:Choice>
              <mc:Fallback>
                <p:oleObj name="工作表" r:id="rId3" imgW="4810076" imgH="2104942" progId="Excel.Sheet.12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9294" y="3367931"/>
                        <a:ext cx="7215114" cy="315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681645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出現次數矩陣的表達方式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Most DTMs are spare or high-dimensional</a:t>
            </a:r>
          </a:p>
          <a:p>
            <a:pPr lvl="1"/>
            <a:r>
              <a:rPr lang="en-US" altLang="zh-TW" dirty="0" smtClean="0"/>
              <a:t>Too many null, or too many columns</a:t>
            </a:r>
          </a:p>
          <a:p>
            <a:pPr lvl="1"/>
            <a:r>
              <a:rPr lang="en-US" altLang="zh-TW" dirty="0" smtClean="0"/>
              <a:t>Transform to another RDBMS-friendly representation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30D8-2F46-4B41-8C9C-6B469A3AA607}" type="slidenum">
              <a:rPr lang="zh-TW" altLang="en-US" smtClean="0"/>
              <a:pPr/>
              <a:t>52</a:t>
            </a:fld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381013"/>
              </p:ext>
            </p:extLst>
          </p:nvPr>
        </p:nvGraphicFramePr>
        <p:xfrm>
          <a:off x="1167606" y="2708920"/>
          <a:ext cx="6808788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工作表" r:id="rId3" imgW="4538749" imgH="2052717" progId="Excel.Sheet.12">
                  <p:embed/>
                </p:oleObj>
              </mc:Choice>
              <mc:Fallback>
                <p:oleObj name="工作表" r:id="rId3" imgW="4538749" imgH="2052717" progId="Excel.Sheet.12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606" y="2708920"/>
                        <a:ext cx="6808788" cy="307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22991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59"/>
            <a:ext cx="9144000" cy="43070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570" y="3373892"/>
            <a:ext cx="6238060" cy="296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4005"/>
            <a:ext cx="8229600" cy="452596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TW" altLang="en-US" dirty="0" smtClean="0"/>
              <a:t>利用標記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(1)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TW" altLang="en-US" dirty="0" smtClean="0"/>
              <a:t>新增標記欄位 </a:t>
            </a:r>
            <a:r>
              <a:rPr lang="en-US" altLang="zh-TW" dirty="0" smtClean="0"/>
              <a:t>tag1, tag2,…</a:t>
            </a: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dirty="0"/>
              <a:t>ALTER TABLE content ADD tag1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</a:t>
            </a:r>
            <a:r>
              <a:rPr lang="en-US" altLang="zh-TW" dirty="0"/>
              <a:t>tag2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TW" altLang="en-US" dirty="0" smtClean="0"/>
              <a:t>使用條件做標記</a:t>
            </a:r>
            <a:endParaRPr lang="en-US" altLang="zh-TW" dirty="0" smtClean="0"/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dirty="0"/>
              <a:t>UPDATE content SET tag1 = </a:t>
            </a:r>
            <a:r>
              <a:rPr lang="en-US" altLang="zh-TW" dirty="0" smtClean="0"/>
              <a:t>1 WHERE </a:t>
            </a:r>
            <a:r>
              <a:rPr lang="en-US" altLang="zh-TW" dirty="0"/>
              <a:t>content LIKE '*</a:t>
            </a:r>
            <a:r>
              <a:rPr lang="zh-TW" altLang="en-US" dirty="0"/>
              <a:t>柯文哲*</a:t>
            </a:r>
            <a:r>
              <a:rPr lang="en-US" altLang="zh-TW" dirty="0"/>
              <a:t>';</a:t>
            </a: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dirty="0" smtClean="0"/>
              <a:t>UPDATE </a:t>
            </a:r>
            <a:r>
              <a:rPr lang="en-US" altLang="zh-TW" dirty="0"/>
              <a:t>content SET tag2 = </a:t>
            </a:r>
            <a:r>
              <a:rPr lang="en-US" altLang="zh-TW" dirty="0" smtClean="0"/>
              <a:t>1 WHERE </a:t>
            </a:r>
            <a:r>
              <a:rPr lang="en-US" altLang="zh-TW" dirty="0"/>
              <a:t>content LIKE '*</a:t>
            </a:r>
            <a:r>
              <a:rPr lang="zh-TW" altLang="en-US" dirty="0"/>
              <a:t>連勝文*</a:t>
            </a:r>
            <a:r>
              <a:rPr lang="en-US" altLang="zh-TW" dirty="0"/>
              <a:t>';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TW" altLang="en-US" dirty="0" smtClean="0"/>
              <a:t>進行統計</a:t>
            </a:r>
            <a:endParaRPr lang="en-US" altLang="zh-TW" dirty="0" smtClean="0"/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dirty="0"/>
              <a:t>SELECT sum(tag1) </a:t>
            </a:r>
            <a:r>
              <a:rPr lang="en-US" altLang="zh-TW" dirty="0" smtClean="0"/>
              <a:t>as '</a:t>
            </a:r>
            <a:r>
              <a:rPr lang="zh-TW" altLang="en-US" dirty="0"/>
              <a:t>柯文哲篇數</a:t>
            </a:r>
            <a:r>
              <a:rPr lang="en-US" altLang="zh-TW" dirty="0" smtClean="0"/>
              <a:t>', </a:t>
            </a:r>
            <a:r>
              <a:rPr lang="en-US" altLang="zh-TW" dirty="0"/>
              <a:t>sum(tag2) </a:t>
            </a:r>
            <a:r>
              <a:rPr lang="en-US" altLang="zh-TW" dirty="0" smtClean="0"/>
              <a:t>as '</a:t>
            </a:r>
            <a:r>
              <a:rPr lang="zh-TW" altLang="en-US" dirty="0"/>
              <a:t>連勝文篇數</a:t>
            </a:r>
            <a:r>
              <a:rPr lang="en-US" altLang="zh-TW" dirty="0" smtClean="0"/>
              <a:t>'</a:t>
            </a:r>
            <a:endParaRPr lang="en-US" altLang="zh-TW" dirty="0"/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dirty="0"/>
              <a:t>FROM content;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endParaRPr lang="en-US" altLang="zh-TW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54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758" y="3634727"/>
            <a:ext cx="4868778" cy="252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4005"/>
            <a:ext cx="8229600" cy="452596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TW" altLang="en-US" dirty="0" smtClean="0"/>
              <a:t>利用標記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(2)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TW" altLang="en-US" dirty="0" smtClean="0"/>
              <a:t>新增一張表</a:t>
            </a:r>
            <a:endParaRPr lang="en-US" altLang="zh-TW" dirty="0" smtClean="0"/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dirty="0"/>
              <a:t>CREATE TABLE tag (id </a:t>
            </a:r>
            <a:r>
              <a:rPr lang="en-US" altLang="zh-TW" dirty="0" err="1"/>
              <a:t>int</a:t>
            </a:r>
            <a:r>
              <a:rPr lang="en-US" altLang="zh-TW" dirty="0"/>
              <a:t>, tag char(20), primary key (id, tag</a:t>
            </a:r>
            <a:r>
              <a:rPr lang="en-US" altLang="zh-TW" dirty="0" smtClean="0"/>
              <a:t>));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TW" altLang="en-US" dirty="0" smtClean="0"/>
              <a:t>使用條件做標記，新增紀錄</a:t>
            </a:r>
            <a:endParaRPr lang="en-US" altLang="zh-TW" dirty="0" smtClean="0"/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dirty="0"/>
              <a:t>INSERT INTO </a:t>
            </a:r>
            <a:r>
              <a:rPr lang="en-US" altLang="zh-TW" dirty="0" smtClean="0"/>
              <a:t>tag SELECT * FROM (</a:t>
            </a: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dirty="0" smtClean="0"/>
              <a:t>	SELECT </a:t>
            </a:r>
            <a:r>
              <a:rPr lang="en-US" altLang="zh-TW" dirty="0"/>
              <a:t>id, '</a:t>
            </a:r>
            <a:r>
              <a:rPr lang="zh-TW" altLang="en-US" dirty="0"/>
              <a:t>柯文哲</a:t>
            </a:r>
            <a:r>
              <a:rPr lang="en-US" altLang="zh-TW" dirty="0"/>
              <a:t>' AS </a:t>
            </a:r>
            <a:r>
              <a:rPr lang="en-US" altLang="zh-TW" dirty="0" smtClean="0"/>
              <a:t>tag FROM content</a:t>
            </a: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dirty="0" smtClean="0"/>
              <a:t>	WHERE content LIKE '*</a:t>
            </a:r>
            <a:r>
              <a:rPr lang="zh-TW" altLang="en-US" dirty="0" smtClean="0"/>
              <a:t>柯文哲*</a:t>
            </a:r>
            <a:r>
              <a:rPr lang="en-US" altLang="zh-TW" dirty="0" smtClean="0"/>
              <a:t>'</a:t>
            </a: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dirty="0" smtClean="0"/>
              <a:t>	UNION </a:t>
            </a:r>
            <a:r>
              <a:rPr lang="en-US" altLang="zh-TW" dirty="0"/>
              <a:t>ALL</a:t>
            </a: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dirty="0" smtClean="0"/>
              <a:t>	SELECT </a:t>
            </a:r>
            <a:r>
              <a:rPr lang="en-US" altLang="zh-TW" dirty="0"/>
              <a:t>id, '</a:t>
            </a:r>
            <a:r>
              <a:rPr lang="zh-TW" altLang="en-US" dirty="0"/>
              <a:t>連勝文</a:t>
            </a:r>
            <a:r>
              <a:rPr lang="en-US" altLang="zh-TW" dirty="0"/>
              <a:t>' AS </a:t>
            </a:r>
            <a:r>
              <a:rPr lang="en-US" altLang="zh-TW" dirty="0" smtClean="0"/>
              <a:t>tag FROM </a:t>
            </a:r>
            <a:r>
              <a:rPr lang="en-US" altLang="zh-TW" dirty="0"/>
              <a:t>content</a:t>
            </a: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dirty="0" smtClean="0"/>
              <a:t>	WHERE </a:t>
            </a:r>
            <a:r>
              <a:rPr lang="en-US" altLang="zh-TW" dirty="0"/>
              <a:t>content LIKE '*</a:t>
            </a:r>
            <a:r>
              <a:rPr lang="zh-TW" altLang="en-US" dirty="0"/>
              <a:t>連勝文*</a:t>
            </a:r>
            <a:r>
              <a:rPr lang="en-US" altLang="zh-TW" dirty="0" smtClean="0"/>
              <a:t>');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TW" altLang="en-US" dirty="0" smtClean="0"/>
              <a:t>進行統計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55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853" y="4338267"/>
            <a:ext cx="4915947" cy="215365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9" y="4616999"/>
            <a:ext cx="3468072" cy="12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分析技巧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更複雜的</a:t>
            </a:r>
            <a:r>
              <a:rPr lang="en-US" altLang="zh-TW" dirty="0"/>
              <a:t>WHERE / LIKE </a:t>
            </a:r>
            <a:r>
              <a:rPr lang="zh-TW" altLang="en-US" dirty="0"/>
              <a:t>條件做標記</a:t>
            </a:r>
          </a:p>
          <a:p>
            <a:r>
              <a:rPr lang="zh-TW" altLang="en-US" dirty="0" smtClean="0"/>
              <a:t>將</a:t>
            </a:r>
            <a:r>
              <a:rPr lang="zh-TW" altLang="en-US" dirty="0"/>
              <a:t>非結構資料與結構資料一起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/>
              <a:t>運用更多數值分析技巧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進行</a:t>
            </a:r>
            <a:r>
              <a:rPr lang="zh-TW" altLang="en-US" dirty="0"/>
              <a:t>次數統計、加權</a:t>
            </a:r>
            <a:r>
              <a:rPr lang="zh-TW" altLang="en-US" dirty="0" smtClean="0"/>
              <a:t>統計、檢定、多變量分析等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以</a:t>
            </a:r>
            <a:r>
              <a:rPr lang="en-US" altLang="zh-TW" dirty="0" smtClean="0"/>
              <a:t>ODBC</a:t>
            </a:r>
            <a:r>
              <a:rPr lang="zh-TW" altLang="en-US" dirty="0" smtClean="0"/>
              <a:t>或其它界面，接入到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SAS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SPSS</a:t>
            </a:r>
            <a:r>
              <a:rPr lang="zh-TW" altLang="en-US" dirty="0" smtClean="0"/>
              <a:t>等工具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966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連續</a:t>
            </a:r>
            <a:r>
              <a:rPr lang="zh-TW" altLang="en-US" dirty="0" smtClean="0"/>
              <a:t>行為 </a:t>
            </a:r>
            <a:r>
              <a:rPr lang="en-US" altLang="zh-TW" dirty="0" smtClean="0"/>
              <a:t>Sequential pattern</a:t>
            </a:r>
            <a:endParaRPr lang="zh-TW" altLang="en-US" dirty="0" smtClean="0"/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95"/>
            <a:ext cx="8442960" cy="45259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TW" altLang="en-US" sz="2800" dirty="0" smtClean="0"/>
              <a:t>客戶購買某產品後之某段期間內，會再購買的產品</a:t>
            </a:r>
          </a:p>
          <a:p>
            <a:pPr lvl="1" eaLnBrk="1" hangingPunct="1">
              <a:lnSpc>
                <a:spcPct val="130000"/>
              </a:lnSpc>
              <a:buFontTx/>
              <a:buNone/>
              <a:defRPr/>
            </a:pPr>
            <a:r>
              <a:rPr lang="zh-TW" altLang="en-US" sz="2400" dirty="0" smtClean="0"/>
              <a:t>例：錄影帶</a:t>
            </a:r>
          </a:p>
          <a:p>
            <a:pPr lvl="1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zh-TW" sz="2400" dirty="0" smtClean="0"/>
              <a:t>Star War → Empire Strikes Back → Return of the Jedi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TW" altLang="en-US" sz="2800" dirty="0" smtClean="0"/>
              <a:t>常見應用：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TW" altLang="en-US" sz="2400" dirty="0" smtClean="0"/>
              <a:t>消費者之消費行為預測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TW" altLang="en-US" sz="2400" dirty="0" smtClean="0"/>
              <a:t>產品銷售預測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TW" altLang="en-US" sz="2400" dirty="0" smtClean="0"/>
              <a:t>產品製程與存貨預測</a:t>
            </a:r>
          </a:p>
        </p:txBody>
      </p:sp>
    </p:spTree>
    <p:extLst>
      <p:ext uri="{BB962C8B-B14F-4D97-AF65-F5344CB8AC3E}">
        <p14:creationId xmlns:p14="http://schemas.microsoft.com/office/powerpoint/2010/main" val="265390971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mtClean="0"/>
              <a:t>連續行為 </a:t>
            </a:r>
            <a:r>
              <a:rPr lang="en-US" altLang="zh-TW" smtClean="0"/>
              <a:t>Sequential pattern (</a:t>
            </a:r>
            <a:r>
              <a:rPr lang="zh-TW" altLang="en-US" smtClean="0"/>
              <a:t>續)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/>
          </p:nvPr>
        </p:nvGraphicFramePr>
        <p:xfrm>
          <a:off x="712787" y="1112838"/>
          <a:ext cx="7718425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工作表" r:id="rId3" imgW="4534205" imgH="2972105" progId="Excel.Sheet.8">
                  <p:embed/>
                </p:oleObj>
              </mc:Choice>
              <mc:Fallback>
                <p:oleObj name="工作表" r:id="rId3" imgW="4534205" imgH="297210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" y="1112838"/>
                        <a:ext cx="7718425" cy="505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22151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mtClean="0"/>
              <a:t>連續行為 </a:t>
            </a:r>
            <a:r>
              <a:rPr lang="en-US" altLang="zh-TW" smtClean="0"/>
              <a:t>Sequential pattern (</a:t>
            </a:r>
            <a:r>
              <a:rPr lang="zh-TW" altLang="en-US" smtClean="0"/>
              <a:t>續)</a:t>
            </a:r>
          </a:p>
        </p:txBody>
      </p:sp>
      <p:sp>
        <p:nvSpPr>
          <p:cNvPr id="1090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zh-TW" altLang="en-US" sz="2800" smtClean="0"/>
              <a:t>最熱門連續行為</a:t>
            </a:r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r>
              <a:rPr lang="en-US" altLang="zh-TW" sz="2000" smtClean="0"/>
              <a:t>Jurassic Park → Toy Story , Jurassic Park 2 : Lost World</a:t>
            </a:r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r>
              <a:rPr lang="en-US" altLang="zh-TW" sz="2000" smtClean="0"/>
              <a:t>Jurassic Park → Terminator 2 : Judgment Day</a:t>
            </a:r>
            <a:endParaRPr lang="zh-TW" altLang="en-US" sz="2000" smtClean="0"/>
          </a:p>
          <a:p>
            <a:pPr eaLnBrk="1" hangingPunct="1">
              <a:lnSpc>
                <a:spcPct val="160000"/>
              </a:lnSpc>
              <a:defRPr/>
            </a:pPr>
            <a:r>
              <a:rPr lang="zh-TW" altLang="en-US" sz="2800" smtClean="0"/>
              <a:t>行銷建議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TW" altLang="en-US" sz="2400" smtClean="0"/>
              <a:t>產品合購優惠方案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TW" altLang="en-US" sz="2400" smtClean="0"/>
              <a:t>櫃台人員主動推薦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TW" altLang="en-US" sz="2400" smtClean="0"/>
              <a:t>內部商品擺設建議</a:t>
            </a:r>
          </a:p>
        </p:txBody>
      </p:sp>
    </p:spTree>
    <p:extLst>
      <p:ext uri="{BB962C8B-B14F-4D97-AF65-F5344CB8AC3E}">
        <p14:creationId xmlns:p14="http://schemas.microsoft.com/office/powerpoint/2010/main" val="779447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/>
              <a:t>巨</a:t>
            </a:r>
            <a:r>
              <a:rPr lang="zh-TW" altLang="en-US" dirty="0" smtClean="0"/>
              <a:t>量資料如何協助管理決策 </a:t>
            </a:r>
            <a:r>
              <a:rPr lang="en-US" altLang="zh-TW" dirty="0" smtClean="0"/>
              <a:t>(1)</a:t>
            </a:r>
            <a:endParaRPr lang="zh-TW" altLang="en-US" dirty="0" smtClean="0"/>
          </a:p>
        </p:txBody>
      </p:sp>
      <p:sp>
        <p:nvSpPr>
          <p:cNvPr id="1160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363272" cy="51435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TW" altLang="en-US" sz="2800" dirty="0" smtClean="0"/>
              <a:t>建立資料庫</a:t>
            </a:r>
            <a:endParaRPr lang="en-US" altLang="zh-TW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TW" altLang="en-US" dirty="0" smtClean="0"/>
              <a:t>有目標、有主題地、</a:t>
            </a:r>
            <a:r>
              <a:rPr lang="zh-TW" altLang="en-US" sz="2000" dirty="0" smtClean="0"/>
              <a:t>匯整多個資料來源、統整結構與內容</a:t>
            </a:r>
            <a:endParaRPr lang="en-US" altLang="zh-TW" sz="2000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TW" altLang="en-US" sz="2800" dirty="0"/>
              <a:t>協助管理者進行</a:t>
            </a:r>
            <a:r>
              <a:rPr lang="zh-TW" altLang="en-US" sz="2800" dirty="0" smtClean="0"/>
              <a:t>決策</a:t>
            </a:r>
            <a:endParaRPr lang="en-US" altLang="zh-TW" sz="28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TW" altLang="en-US" dirty="0" smtClean="0"/>
              <a:t>了解</a:t>
            </a:r>
            <a:r>
              <a:rPr lang="zh-TW" altLang="en-US" dirty="0"/>
              <a:t>舊客戶行為，做好客戶關係管理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TW" altLang="en-US" dirty="0"/>
              <a:t>開發新客戶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TW" altLang="en-US" dirty="0"/>
              <a:t>決策支援，選定目標市場與行銷策略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TW" altLang="en-US" dirty="0"/>
              <a:t>降低行銷成本，提高回應率與成交率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TW" altLang="en-US" dirty="0"/>
              <a:t>預測並創造營收、降低成本，提高營運</a:t>
            </a:r>
            <a:r>
              <a:rPr lang="zh-TW" altLang="en-US" dirty="0" smtClean="0"/>
              <a:t>效率</a:t>
            </a:r>
            <a:endParaRPr lang="zh-TW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1992704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zh-TW" altLang="en-US" dirty="0" smtClean="0"/>
              <a:t>資料庫進行目標行銷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5603" name="Picture 2" descr="http://wordpress.chasestaging.net/wp-content/uploads/2010/06/Goal-Funn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41438"/>
            <a:ext cx="556101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文字方塊 4"/>
          <p:cNvSpPr txBox="1">
            <a:spLocks noChangeArrowheads="1"/>
          </p:cNvSpPr>
          <p:nvPr/>
        </p:nvSpPr>
        <p:spPr bwMode="auto">
          <a:xfrm>
            <a:off x="6469063" y="1808163"/>
            <a:ext cx="1416050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增加曝光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引起興趣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強化需求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造成行動</a:t>
            </a:r>
          </a:p>
        </p:txBody>
      </p:sp>
      <p:sp>
        <p:nvSpPr>
          <p:cNvPr id="25605" name="文字方塊 5"/>
          <p:cNvSpPr txBox="1">
            <a:spLocks noChangeArrowheads="1"/>
          </p:cNvSpPr>
          <p:nvPr/>
        </p:nvSpPr>
        <p:spPr bwMode="auto">
          <a:xfrm>
            <a:off x="2003425" y="5119688"/>
            <a:ext cx="48006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常見方法：加大開口（提高曝光）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增加準度（目標行銷）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避免過程中跳出（高轉換率）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606" name="矩形 6"/>
          <p:cNvSpPr>
            <a:spLocks noChangeArrowheads="1"/>
          </p:cNvSpPr>
          <p:nvPr/>
        </p:nvSpPr>
        <p:spPr bwMode="auto">
          <a:xfrm>
            <a:off x="468313" y="3246438"/>
            <a:ext cx="1743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Conversion</a:t>
            </a:r>
          </a:p>
          <a:p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Funnel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18048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(2) </a:t>
            </a:r>
            <a:r>
              <a:rPr lang="zh-TW" altLang="en-US" dirty="0" smtClean="0"/>
              <a:t>亞洲最大線上紅利集點網站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亞洲區最大的線上紅利集點網站，在四個區域 </a:t>
            </a:r>
            <a:r>
              <a:rPr lang="en-US" altLang="zh-TW" dirty="0" smtClean="0"/>
              <a:t>(</a:t>
            </a:r>
            <a:r>
              <a:rPr lang="zh-TW" altLang="en-US" dirty="0" smtClean="0"/>
              <a:t>九個國家</a:t>
            </a:r>
            <a:r>
              <a:rPr lang="en-US" altLang="zh-TW" dirty="0" smtClean="0"/>
              <a:t>)</a:t>
            </a:r>
            <a:r>
              <a:rPr lang="zh-TW" altLang="en-US" dirty="0" smtClean="0"/>
              <a:t>中會員超過</a:t>
            </a:r>
            <a:r>
              <a:rPr lang="en-US" altLang="zh-TW" dirty="0" smtClean="0"/>
              <a:t>350</a:t>
            </a:r>
            <a:r>
              <a:rPr lang="zh-TW" altLang="en-US" dirty="0" smtClean="0"/>
              <a:t>萬人，專門經營線上紅利集點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分析目標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rgbClr val="C00000"/>
                </a:solidFill>
              </a:rPr>
              <a:t>目標 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en-US" altLang="zh-TW" dirty="0" smtClean="0"/>
              <a:t> : </a:t>
            </a:r>
            <a:r>
              <a:rPr lang="zh-TW" altLang="en-US" dirty="0" smtClean="0"/>
              <a:t>找出具有高紅利點數的會員族群之特徵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rgbClr val="C00000"/>
                </a:solidFill>
              </a:rPr>
              <a:t>目標 </a:t>
            </a:r>
            <a:r>
              <a:rPr lang="en-US" altLang="zh-TW" dirty="0" smtClean="0">
                <a:solidFill>
                  <a:srgbClr val="C00000"/>
                </a:solidFill>
              </a:rPr>
              <a:t>2</a:t>
            </a:r>
            <a:r>
              <a:rPr lang="en-US" altLang="zh-TW" dirty="0" smtClean="0"/>
              <a:t> : </a:t>
            </a:r>
            <a:r>
              <a:rPr lang="zh-TW" altLang="en-US" dirty="0" smtClean="0"/>
              <a:t>找出會員資料庫中的主要顯著客群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樣本資料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350</a:t>
            </a:r>
            <a:r>
              <a:rPr lang="zh-TW" altLang="en-US" dirty="0" smtClean="0"/>
              <a:t>萬筆大中國區會員資料庫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每位會員共有</a:t>
            </a:r>
            <a:r>
              <a:rPr lang="en-US" altLang="zh-TW" dirty="0" smtClean="0"/>
              <a:t>25</a:t>
            </a:r>
            <a:r>
              <a:rPr lang="zh-TW" altLang="en-US" dirty="0" smtClean="0"/>
              <a:t>個資料欄位，包括 </a:t>
            </a:r>
            <a:r>
              <a:rPr lang="en-US" altLang="zh-TW" dirty="0" smtClean="0"/>
              <a:t>ID, account, points, email, sex, nickname, birthday, </a:t>
            </a:r>
            <a:r>
              <a:rPr lang="en-US" altLang="zh-TW" dirty="0" err="1" smtClean="0"/>
              <a:t>join_date</a:t>
            </a:r>
            <a:r>
              <a:rPr lang="en-US" altLang="zh-TW" dirty="0" smtClean="0"/>
              <a:t>, job </a:t>
            </a:r>
            <a:r>
              <a:rPr lang="zh-TW" altLang="en-US" dirty="0" smtClean="0"/>
              <a:t>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4911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線上紅利集點網站 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針對</a:t>
            </a:r>
            <a:r>
              <a:rPr lang="zh-TW" altLang="en-US" dirty="0" smtClean="0">
                <a:solidFill>
                  <a:srgbClr val="C00000"/>
                </a:solidFill>
              </a:rPr>
              <a:t>目標 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en-US" altLang="zh-TW" dirty="0" smtClean="0"/>
              <a:t> </a:t>
            </a:r>
            <a:r>
              <a:rPr lang="zh-TW" altLang="en-US" dirty="0" smtClean="0"/>
              <a:t>，使用關聯分析 </a:t>
            </a:r>
            <a:r>
              <a:rPr lang="en-US" altLang="zh-TW" dirty="0" smtClean="0"/>
              <a:t>(Association) </a:t>
            </a:r>
            <a:r>
              <a:rPr lang="zh-TW" altLang="en-US" dirty="0" smtClean="0"/>
              <a:t>，自動尋找出與點數欄位最相關之欄位組合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發現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紅利點數多的會員，與</a:t>
            </a:r>
            <a:r>
              <a:rPr lang="zh-TW" altLang="en-US" dirty="0">
                <a:solidFill>
                  <a:srgbClr val="C00000"/>
                </a:solidFill>
              </a:rPr>
              <a:t>地址</a:t>
            </a:r>
            <a:r>
              <a:rPr lang="en-US" altLang="zh-TW" dirty="0">
                <a:solidFill>
                  <a:srgbClr val="C00000"/>
                </a:solidFill>
              </a:rPr>
              <a:t>Address</a:t>
            </a:r>
            <a:r>
              <a:rPr lang="zh-TW" altLang="en-US" dirty="0">
                <a:solidFill>
                  <a:srgbClr val="C00000"/>
                </a:solidFill>
              </a:rPr>
              <a:t>欄位</a:t>
            </a:r>
            <a:r>
              <a:rPr lang="zh-TW" altLang="en-US" dirty="0" smtClean="0"/>
              <a:t>高度相關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住在</a:t>
            </a:r>
            <a:r>
              <a:rPr lang="zh-TW" altLang="en-US" dirty="0">
                <a:solidFill>
                  <a:srgbClr val="C00000"/>
                </a:solidFill>
              </a:rPr>
              <a:t>台北</a:t>
            </a:r>
            <a:r>
              <a:rPr lang="en-US" altLang="zh-TW" dirty="0">
                <a:solidFill>
                  <a:srgbClr val="C00000"/>
                </a:solidFill>
              </a:rPr>
              <a:t>Taipei</a:t>
            </a:r>
            <a:r>
              <a:rPr lang="zh-TW" altLang="en-US" dirty="0" smtClean="0"/>
              <a:t>的人點數最多</a:t>
            </a:r>
            <a:r>
              <a:rPr lang="en-US" altLang="zh-TW" dirty="0" smtClean="0"/>
              <a:t> (Confidence 63.5%)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意義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台北市的會員對於該線上紅利集點網站之大中國區</a:t>
            </a:r>
            <a:endParaRPr lang="en-US" altLang="zh-TW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盈收貢獻度最高，最有價值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所有的會員經營與行銷預算，應集中火力於台北地區的會員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4348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線上紅利集點網站 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77832"/>
            <a:ext cx="8229600" cy="4525963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針對</a:t>
            </a:r>
            <a:r>
              <a:rPr lang="zh-TW" altLang="en-US" dirty="0" smtClean="0">
                <a:solidFill>
                  <a:srgbClr val="C00000"/>
                </a:solidFill>
              </a:rPr>
              <a:t>目標 </a:t>
            </a:r>
            <a:r>
              <a:rPr lang="en-US" altLang="zh-TW" dirty="0" smtClean="0">
                <a:solidFill>
                  <a:srgbClr val="C00000"/>
                </a:solidFill>
              </a:rPr>
              <a:t>2</a:t>
            </a:r>
            <a:r>
              <a:rPr lang="en-US" altLang="zh-TW" dirty="0" smtClean="0"/>
              <a:t> </a:t>
            </a:r>
            <a:r>
              <a:rPr lang="zh-TW" altLang="en-US" dirty="0" smtClean="0"/>
              <a:t>，使用群集分析 </a:t>
            </a:r>
            <a:r>
              <a:rPr lang="en-US" altLang="zh-TW" dirty="0" smtClean="0"/>
              <a:t>(Clustering)</a:t>
            </a:r>
            <a:r>
              <a:rPr lang="zh-TW" altLang="en-US" dirty="0" smtClean="0"/>
              <a:t>，自動尋找出特徵最集中的主要會員群集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發現：該網站</a:t>
            </a:r>
            <a:r>
              <a:rPr lang="en-US" altLang="zh-TW" dirty="0" smtClean="0"/>
              <a:t>350</a:t>
            </a:r>
            <a:r>
              <a:rPr lang="zh-TW" altLang="en-US" dirty="0" smtClean="0"/>
              <a:t>萬會員中，有三個最顯著的主力客群</a:t>
            </a:r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C00000"/>
                </a:solidFill>
              </a:rPr>
              <a:t>Group 1</a:t>
            </a:r>
            <a:r>
              <a:rPr lang="zh-TW" altLang="en-US" dirty="0" smtClean="0"/>
              <a:t>（</a:t>
            </a:r>
            <a:r>
              <a:rPr lang="en-US" altLang="zh-TW" dirty="0" smtClean="0"/>
              <a:t>55.78</a:t>
            </a:r>
            <a:r>
              <a:rPr lang="zh-TW" altLang="en-US" dirty="0" smtClean="0"/>
              <a:t>％）</a:t>
            </a:r>
            <a:r>
              <a:rPr lang="en-US" altLang="zh-TW" dirty="0" smtClean="0"/>
              <a:t>: </a:t>
            </a:r>
            <a:r>
              <a:rPr lang="zh-TW" altLang="en-US" dirty="0" smtClean="0"/>
              <a:t>年輕人、學生、男性</a:t>
            </a:r>
            <a:endParaRPr lang="en-US" altLang="zh-TW" dirty="0" smtClean="0"/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C00000"/>
                </a:solidFill>
              </a:rPr>
              <a:t>Group 2</a:t>
            </a:r>
            <a:r>
              <a:rPr lang="zh-TW" altLang="en-US" dirty="0" smtClean="0"/>
              <a:t>（</a:t>
            </a:r>
            <a:r>
              <a:rPr lang="en-US" altLang="zh-TW" dirty="0" smtClean="0"/>
              <a:t>19.53</a:t>
            </a:r>
            <a:r>
              <a:rPr lang="zh-TW" altLang="en-US" dirty="0" smtClean="0"/>
              <a:t>％）</a:t>
            </a:r>
            <a:r>
              <a:rPr lang="en-US" altLang="zh-TW" dirty="0" smtClean="0"/>
              <a:t>: </a:t>
            </a:r>
            <a:r>
              <a:rPr lang="zh-TW" altLang="en-US" dirty="0" smtClean="0"/>
              <a:t>科技業、技術人員、工程師、或經理、男性、半數住在台北</a:t>
            </a:r>
            <a:endParaRPr lang="en-US" altLang="zh-TW" dirty="0" smtClean="0"/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C00000"/>
                </a:solidFill>
              </a:rPr>
              <a:t>Group 3</a:t>
            </a:r>
            <a:r>
              <a:rPr lang="zh-TW" altLang="en-US" dirty="0" smtClean="0"/>
              <a:t>（</a:t>
            </a:r>
            <a:r>
              <a:rPr lang="en-US" altLang="zh-TW" dirty="0" smtClean="0"/>
              <a:t>7.05</a:t>
            </a:r>
            <a:r>
              <a:rPr lang="zh-TW" altLang="en-US" dirty="0" smtClean="0"/>
              <a:t>％）</a:t>
            </a:r>
            <a:r>
              <a:rPr lang="en-US" altLang="zh-TW" dirty="0" smtClean="0"/>
              <a:t>: </a:t>
            </a:r>
            <a:r>
              <a:rPr lang="zh-TW" altLang="en-US" dirty="0"/>
              <a:t> </a:t>
            </a:r>
            <a:r>
              <a:rPr lang="zh-TW" altLang="en-US" dirty="0" smtClean="0"/>
              <a:t>科技及服務業、行政助理、秘書、服務人員、女性、半數住在台北</a:t>
            </a:r>
            <a:endParaRPr lang="en-US" altLang="zh-TW" dirty="0" smtClean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意義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zh-TW" altLang="en-US" dirty="0" smtClean="0"/>
              <a:t>上述族群已超過 </a:t>
            </a:r>
            <a:r>
              <a:rPr lang="en-US" altLang="zh-TW" dirty="0" smtClean="0"/>
              <a:t>80%</a:t>
            </a:r>
            <a:r>
              <a:rPr lang="zh-TW" altLang="en-US" dirty="0" smtClean="0"/>
              <a:t>。可對這三個市場區隔，做行銷預算分配，進行更精準的直效行銷，將可大幅節省行銷成本，並提高效果。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8417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案例 </a:t>
            </a:r>
            <a:r>
              <a:rPr lang="en-US" altLang="zh-TW" smtClean="0"/>
              <a:t>(3) </a:t>
            </a:r>
            <a:r>
              <a:rPr lang="zh-TW" altLang="en-US" smtClean="0"/>
              <a:t>其它</a:t>
            </a:r>
            <a:endParaRPr lang="en-US" altLang="zh-TW" dirty="0" smtClean="0"/>
          </a:p>
        </p:txBody>
      </p:sp>
      <p:sp>
        <p:nvSpPr>
          <p:cNvPr id="1099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某大電信業者 : 電信預警系統</a:t>
            </a:r>
          </a:p>
          <a:p>
            <a:pPr lvl="1">
              <a:lnSpc>
                <a:spcPct val="200000"/>
              </a:lnSpc>
            </a:pPr>
            <a:r>
              <a:rPr lang="zh-TW" altLang="en-US" dirty="0" smtClean="0"/>
              <a:t>依 </a:t>
            </a:r>
            <a:r>
              <a:rPr lang="en-US" altLang="zh-TW" dirty="0" smtClean="0"/>
              <a:t>Peak alarm (</a:t>
            </a:r>
            <a:r>
              <a:rPr lang="zh-TW" altLang="en-US" dirty="0" smtClean="0"/>
              <a:t>突來的不正常之尖峰用量) 與 </a:t>
            </a:r>
            <a:r>
              <a:rPr lang="en-US" altLang="zh-TW" dirty="0" smtClean="0"/>
              <a:t>Region alarm (</a:t>
            </a:r>
            <a:r>
              <a:rPr lang="zh-TW" altLang="en-US" dirty="0" smtClean="0"/>
              <a:t>連續罕用受話號碼或付費號碼) 判斷盜打行為</a:t>
            </a:r>
          </a:p>
          <a:p>
            <a:pPr lvl="1">
              <a:lnSpc>
                <a:spcPct val="200000"/>
              </a:lnSpc>
            </a:pPr>
            <a:r>
              <a:rPr lang="zh-TW" altLang="en-US" dirty="0" smtClean="0"/>
              <a:t>依系統警示信號預測系統雍塞機率，以預先調配郊區之基地台來支援，達成整體系統使用率之最佳化</a:t>
            </a:r>
          </a:p>
        </p:txBody>
      </p:sp>
    </p:spTree>
    <p:extLst>
      <p:ext uri="{BB962C8B-B14F-4D97-AF65-F5344CB8AC3E}">
        <p14:creationId xmlns:p14="http://schemas.microsoft.com/office/powerpoint/2010/main" val="156034964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807720" y="2088198"/>
            <a:ext cx="8229600" cy="11430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TW" altLang="en-US" dirty="0">
                <a:effectLst/>
              </a:rPr>
              <a:t>在各產業的應用 </a:t>
            </a:r>
            <a:r>
              <a:rPr lang="en-US" altLang="zh-TW" dirty="0">
                <a:effectLst/>
              </a:rPr>
              <a:t>– </a:t>
            </a:r>
            <a:r>
              <a:rPr lang="zh-TW" altLang="en-US" dirty="0">
                <a:effectLst/>
              </a:rPr>
              <a:t>以金融保險業為</a:t>
            </a:r>
            <a:r>
              <a:rPr lang="zh-TW" altLang="en-US" dirty="0" smtClean="0">
                <a:effectLst/>
              </a:rPr>
              <a:t>例</a:t>
            </a:r>
            <a:endParaRPr lang="zh-TW" altLang="en-US" sz="3600" dirty="0" smtClean="0">
              <a:effectLst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857250" y="3286125"/>
            <a:ext cx="7572375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57250" y="3286125"/>
            <a:ext cx="6215063" cy="158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標題 6"/>
          <p:cNvSpPr txBox="1">
            <a:spLocks/>
          </p:cNvSpPr>
          <p:nvPr/>
        </p:nvSpPr>
        <p:spPr>
          <a:xfrm>
            <a:off x="806896" y="3438128"/>
            <a:ext cx="8229600" cy="258316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94C8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dirty="0" smtClean="0">
              <a:effectLst/>
            </a:endParaRPr>
          </a:p>
        </p:txBody>
      </p:sp>
      <p:sp>
        <p:nvSpPr>
          <p:cNvPr id="6" name="標題 6"/>
          <p:cNvSpPr txBox="1">
            <a:spLocks/>
          </p:cNvSpPr>
          <p:nvPr/>
        </p:nvSpPr>
        <p:spPr>
          <a:xfrm>
            <a:off x="806896" y="3376424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94C8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kumimoji="0" lang="zh-TW" altLang="en-US" sz="2800" dirty="0" smtClean="0">
              <a:effectLst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30722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企業擁有許多的資料庫‥‥</a:t>
            </a:r>
          </a:p>
        </p:txBody>
      </p:sp>
      <p:sp>
        <p:nvSpPr>
          <p:cNvPr id="115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TW" altLang="en-US" sz="2800" smtClean="0"/>
              <a:t>保戶基本資料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TW" altLang="en-US" sz="2400" smtClean="0"/>
              <a:t>要保人：郵遞區號、生日、性別、婚姻等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TW" altLang="en-US" sz="2400" smtClean="0"/>
              <a:t>被保人：郵遞區號、生日、性別、婚姻等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TW" altLang="en-US" sz="2800" smtClean="0"/>
              <a:t>保單基本資料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TW" altLang="en-US" sz="2400" smtClean="0"/>
              <a:t>險種代碼、保險金額、繳費方式、紅利發放方式等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TW" altLang="en-US" sz="2800" smtClean="0"/>
              <a:t>保單繳費紀錄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TW" altLang="en-US" sz="2400" smtClean="0"/>
              <a:t>保單年度、保單狀態、年度化保費、實繳保費等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TW" altLang="en-US" sz="2400" smtClean="0"/>
              <a:t>業務單位、銷售管道、卡別等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14495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企業的問題是‥‥</a:t>
            </a:r>
          </a:p>
        </p:txBody>
      </p:sp>
      <p:sp>
        <p:nvSpPr>
          <p:cNvPr id="1160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363272" cy="51435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TW" altLang="en-US" sz="2800" dirty="0" smtClean="0"/>
              <a:t>這些存在 </a:t>
            </a:r>
            <a:r>
              <a:rPr lang="en-US" altLang="zh-TW" sz="2800" dirty="0" smtClean="0"/>
              <a:t>Excel </a:t>
            </a:r>
            <a:r>
              <a:rPr lang="zh-TW" altLang="en-US" sz="2800" dirty="0" smtClean="0"/>
              <a:t>或 </a:t>
            </a:r>
            <a:r>
              <a:rPr lang="en-US" altLang="zh-TW" sz="2800" dirty="0" smtClean="0"/>
              <a:t>Access </a:t>
            </a:r>
            <a:r>
              <a:rPr lang="zh-TW" altLang="en-US" sz="2800" dirty="0" smtClean="0"/>
              <a:t>的現成資料，能否協助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TW" altLang="en-US" sz="2400" dirty="0" smtClean="0"/>
              <a:t>了解既有客戶行為模式，做好客戶關係管理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TW" altLang="en-US" sz="2400" dirty="0" smtClean="0"/>
              <a:t>開發新客戶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TW" altLang="en-US" sz="2400" dirty="0" smtClean="0"/>
              <a:t>進行決策支援，選定目標市場與行銷策略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TW" altLang="en-US" sz="2400" dirty="0" smtClean="0"/>
              <a:t>降低行銷成本，提高回應率與成交率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TW" altLang="en-US" sz="2400" dirty="0" smtClean="0"/>
              <a:t>提高營收和顧客滿意度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TW" altLang="en-US" sz="2800" dirty="0" smtClean="0"/>
              <a:t>如何可以達到上述目標？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64679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857250" y="208176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尋找</a:t>
            </a:r>
            <a:r>
              <a:rPr lang="zh-TW" altLang="en-US" dirty="0"/>
              <a:t>保戶購買保單的決策</a:t>
            </a:r>
            <a:r>
              <a:rPr lang="zh-TW" altLang="en-US" dirty="0" smtClean="0"/>
              <a:t>模型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857250" y="3286125"/>
            <a:ext cx="7572375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57250" y="3286125"/>
            <a:ext cx="6215063" cy="158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86879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661025" cy="670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2243" name="Rectangle 3"/>
          <p:cNvSpPr>
            <a:spLocks noGrp="1" noChangeArrowheads="1"/>
          </p:cNvSpPr>
          <p:nvPr>
            <p:ph idx="1"/>
          </p:nvPr>
        </p:nvSpPr>
        <p:spPr>
          <a:xfrm>
            <a:off x="5796136" y="332264"/>
            <a:ext cx="3024336" cy="51435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TW" altLang="en-US" sz="2800" dirty="0" smtClean="0"/>
              <a:t>保戶保單資料庫</a:t>
            </a:r>
          </a:p>
          <a:p>
            <a:pPr eaLnBrk="1" hangingPunct="1">
              <a:defRPr/>
            </a:pPr>
            <a:r>
              <a:rPr lang="zh-TW" altLang="en-US" sz="2800" dirty="0" smtClean="0"/>
              <a:t>要保人性別</a:t>
            </a:r>
          </a:p>
          <a:p>
            <a:pPr eaLnBrk="1" hangingPunct="1">
              <a:defRPr/>
            </a:pPr>
            <a:r>
              <a:rPr lang="zh-TW" altLang="en-US" sz="2800" dirty="0" smtClean="0"/>
              <a:t>要保人年齡</a:t>
            </a:r>
          </a:p>
          <a:p>
            <a:pPr eaLnBrk="1" hangingPunct="1">
              <a:defRPr/>
            </a:pPr>
            <a:r>
              <a:rPr lang="zh-TW" altLang="en-US" sz="2800" dirty="0" smtClean="0"/>
              <a:t>要保人婚姻狀況</a:t>
            </a:r>
          </a:p>
          <a:p>
            <a:pPr eaLnBrk="1" hangingPunct="1">
              <a:defRPr/>
            </a:pPr>
            <a:r>
              <a:rPr lang="zh-TW" altLang="en-US" sz="2800" dirty="0" smtClean="0"/>
              <a:t>要保人子女數</a:t>
            </a:r>
          </a:p>
          <a:p>
            <a:pPr eaLnBrk="1" hangingPunct="1">
              <a:defRPr/>
            </a:pPr>
            <a:r>
              <a:rPr lang="zh-TW" altLang="en-US" sz="2800" dirty="0" smtClean="0"/>
              <a:t>紅利發放方式</a:t>
            </a:r>
          </a:p>
          <a:p>
            <a:pPr eaLnBrk="1" hangingPunct="1">
              <a:defRPr/>
            </a:pPr>
            <a:r>
              <a:rPr lang="zh-TW" altLang="en-US" sz="2800" dirty="0" smtClean="0"/>
              <a:t>險種</a:t>
            </a:r>
          </a:p>
        </p:txBody>
      </p:sp>
      <p:sp>
        <p:nvSpPr>
          <p:cNvPr id="1162244" name="Rectangle 4"/>
          <p:cNvSpPr>
            <a:spLocks noChangeArrowheads="1"/>
          </p:cNvSpPr>
          <p:nvPr/>
        </p:nvSpPr>
        <p:spPr bwMode="auto">
          <a:xfrm>
            <a:off x="4648200" y="0"/>
            <a:ext cx="990600" cy="67056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2245" name="Rectangle 5"/>
          <p:cNvSpPr>
            <a:spLocks noChangeArrowheads="1"/>
          </p:cNvSpPr>
          <p:nvPr/>
        </p:nvSpPr>
        <p:spPr bwMode="auto">
          <a:xfrm>
            <a:off x="5724525" y="5577840"/>
            <a:ext cx="34194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各險種之購買因素？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26393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16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6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6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243" grpId="0" autoUpdateAnimBg="0"/>
      <p:bldP spid="1162244" grpId="0" animBg="1"/>
      <p:bldP spid="116224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/>
              <a:t>巨量資料如何協助管理</a:t>
            </a:r>
            <a:r>
              <a:rPr lang="zh-TW" altLang="en-US" dirty="0" smtClean="0"/>
              <a:t>決策 </a:t>
            </a:r>
            <a:r>
              <a:rPr lang="en-US" altLang="zh-TW" dirty="0" smtClean="0"/>
              <a:t>(2)</a:t>
            </a:r>
            <a:endParaRPr lang="zh-TW" altLang="en-US" dirty="0" smtClean="0"/>
          </a:p>
        </p:txBody>
      </p:sp>
      <p:sp>
        <p:nvSpPr>
          <p:cNvPr id="1160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363272" cy="51435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TW" altLang="en-US" sz="2800" dirty="0" smtClean="0"/>
              <a:t>資料探勘 </a:t>
            </a:r>
            <a:r>
              <a:rPr lang="en-US" altLang="zh-TW" sz="2800" dirty="0" smtClean="0"/>
              <a:t>Data mining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TW" altLang="en-US" dirty="0" smtClean="0"/>
              <a:t>從大量資料或歷史資料中，透過人工智慧、機器學習等技術，找出人類難以觀察出、或傳統之統計所無法發現之隱性知識。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TW" altLang="en-US" dirty="0" smtClean="0"/>
              <a:t>這些隱性知識包括分布趨勢、決策樹、關聯性、連續性等，對行銷與客戶關係經營有重大價值。</a:t>
            </a:r>
            <a:endParaRPr lang="en-US" altLang="zh-TW" dirty="0" smtClean="0"/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TW" dirty="0" smtClean="0"/>
          </a:p>
          <a:p>
            <a:pPr lvl="1" eaLnBrk="1" hangingPunct="1">
              <a:lnSpc>
                <a:spcPct val="150000"/>
              </a:lnSpc>
              <a:buNone/>
              <a:defRPr/>
            </a:pPr>
            <a:r>
              <a:rPr lang="en-US" altLang="zh-TW" dirty="0" smtClean="0"/>
              <a:t>Ex. 	</a:t>
            </a:r>
            <a:r>
              <a:rPr lang="en-US" altLang="zh-TW" dirty="0" err="1" smtClean="0"/>
              <a:t>Wal-mart</a:t>
            </a:r>
            <a:r>
              <a:rPr lang="en-US" altLang="zh-TW" dirty="0" smtClean="0"/>
              <a:t> </a:t>
            </a:r>
            <a:r>
              <a:rPr lang="zh-TW" altLang="en-US" dirty="0" smtClean="0"/>
              <a:t>找到尿布與啤酒的關係</a:t>
            </a:r>
            <a:endParaRPr lang="en-US" altLang="zh-TW" dirty="0" smtClean="0"/>
          </a:p>
          <a:p>
            <a:pPr lvl="1" eaLnBrk="1" hangingPunct="1">
              <a:lnSpc>
                <a:spcPct val="150000"/>
              </a:lnSpc>
              <a:buNone/>
              <a:defRPr/>
            </a:pPr>
            <a:r>
              <a:rPr lang="en-US" altLang="zh-TW" dirty="0" smtClean="0"/>
              <a:t>		7-11</a:t>
            </a:r>
            <a:r>
              <a:rPr lang="zh-TW" altLang="en-US" dirty="0" smtClean="0"/>
              <a:t>的</a:t>
            </a:r>
            <a:r>
              <a:rPr lang="zh-CN" altLang="en-US" dirty="0" smtClean="0"/>
              <a:t>台湾的</a:t>
            </a:r>
            <a:r>
              <a:rPr lang="en-US" altLang="zh-CN" dirty="0" smtClean="0"/>
              <a:t>753</a:t>
            </a:r>
            <a:r>
              <a:rPr lang="zh-CN" altLang="en-US" dirty="0" smtClean="0"/>
              <a:t>感冒指数</a:t>
            </a:r>
            <a:endParaRPr lang="zh-TW" altLang="en-US" dirty="0" smtClean="0"/>
          </a:p>
          <a:p>
            <a:pPr lvl="1" eaLnBrk="1" hangingPunct="1">
              <a:lnSpc>
                <a:spcPct val="150000"/>
              </a:lnSpc>
              <a:defRPr/>
            </a:pPr>
            <a:endParaRPr lang="zh-TW" altLang="en-US" dirty="0" smtClean="0"/>
          </a:p>
          <a:p>
            <a:pPr eaLnBrk="1" hangingPunct="1">
              <a:lnSpc>
                <a:spcPct val="150000"/>
              </a:lnSpc>
              <a:defRPr/>
            </a:pPr>
            <a:endParaRPr lang="zh-TW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9387494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6326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332656"/>
            <a:ext cx="8229600" cy="59355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自動選擇最佳分支條件，產生決策樹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126" y="1149697"/>
            <a:ext cx="8288338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2795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分析：建立客戶決策模型</a:t>
            </a:r>
          </a:p>
        </p:txBody>
      </p:sp>
      <p:sp>
        <p:nvSpPr>
          <p:cNvPr id="1164291" name="Rectangle 3"/>
          <p:cNvSpPr>
            <a:spLocks noGrp="1" noChangeArrowheads="1"/>
          </p:cNvSpPr>
          <p:nvPr>
            <p:ph idx="1"/>
          </p:nvPr>
        </p:nvSpPr>
        <p:spPr>
          <a:xfrm>
            <a:off x="4067944" y="4509120"/>
            <a:ext cx="4618856" cy="1759124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  <a:defRPr/>
            </a:pPr>
            <a:r>
              <a:rPr lang="zh-TW" altLang="en-US" sz="2400" dirty="0" smtClean="0"/>
              <a:t>1. 自動嘗試所有欄位排列組合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  <a:defRPr/>
            </a:pPr>
            <a:r>
              <a:rPr lang="zh-TW" altLang="en-US" sz="2400" dirty="0" smtClean="0"/>
              <a:t>2. 找出關鍵決策因素之優先順序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  <a:defRPr/>
            </a:pPr>
            <a:r>
              <a:rPr lang="zh-TW" altLang="en-US" sz="2400" dirty="0" smtClean="0"/>
              <a:t>3. 自動切割適當值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  <a:defRPr/>
            </a:pPr>
            <a:r>
              <a:rPr lang="zh-TW" altLang="en-US" sz="2400" dirty="0" smtClean="0"/>
              <a:t>4. 自動排除無關因素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99" y="1295400"/>
            <a:ext cx="3681413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4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1425" y="1295400"/>
            <a:ext cx="5362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4294" name="Rectangle 6"/>
          <p:cNvSpPr>
            <a:spLocks noChangeArrowheads="1"/>
          </p:cNvSpPr>
          <p:nvPr/>
        </p:nvSpPr>
        <p:spPr bwMode="auto">
          <a:xfrm>
            <a:off x="3146499" y="1295400"/>
            <a:ext cx="609600" cy="43434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66570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6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16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6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291" grpId="0" autoUpdateAnimBg="0"/>
      <p:bldP spid="116429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應用：預測客戶行為</a:t>
            </a:r>
          </a:p>
        </p:txBody>
      </p:sp>
      <p:sp>
        <p:nvSpPr>
          <p:cNvPr id="1165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478188"/>
            <a:ext cx="8229600" cy="1687116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ts val="1800"/>
              </a:spcBef>
              <a:buFontTx/>
              <a:buNone/>
              <a:defRPr/>
            </a:pPr>
            <a:r>
              <a:rPr lang="zh-TW" altLang="en-US" sz="2800" dirty="0" smtClean="0"/>
              <a:t>1. 依客戶狀況提出適當建議 </a:t>
            </a:r>
            <a:r>
              <a:rPr lang="zh-TW" altLang="en-US" sz="1800" dirty="0" smtClean="0"/>
              <a:t>透過</a:t>
            </a:r>
            <a:r>
              <a:rPr lang="en-US" altLang="zh-TW" sz="1800" dirty="0" smtClean="0"/>
              <a:t>Web</a:t>
            </a:r>
            <a:r>
              <a:rPr lang="zh-TW" altLang="en-US" sz="1800" dirty="0" smtClean="0"/>
              <a:t>或</a:t>
            </a:r>
            <a:r>
              <a:rPr lang="en-US" altLang="zh-TW" sz="1800" dirty="0" smtClean="0"/>
              <a:t>Mobile</a:t>
            </a:r>
            <a:endParaRPr lang="zh-TW" altLang="en-US" sz="2800" dirty="0" smtClean="0"/>
          </a:p>
          <a:p>
            <a:pPr marL="609600" indent="-609600" eaLnBrk="1" hangingPunct="1">
              <a:lnSpc>
                <a:spcPct val="90000"/>
              </a:lnSpc>
              <a:spcBef>
                <a:spcPts val="1800"/>
              </a:spcBef>
              <a:buFontTx/>
              <a:buNone/>
              <a:defRPr/>
            </a:pPr>
            <a:r>
              <a:rPr lang="zh-TW" altLang="en-US" sz="2800" dirty="0" smtClean="0"/>
              <a:t>2. 準確地大量開發新客戶 </a:t>
            </a:r>
            <a:r>
              <a:rPr lang="zh-TW" altLang="en-US" sz="1800" dirty="0" smtClean="0"/>
              <a:t>精準目標與擴散</a:t>
            </a:r>
            <a:endParaRPr lang="zh-TW" altLang="en-US" sz="2800" dirty="0" smtClean="0"/>
          </a:p>
          <a:p>
            <a:pPr marL="609600" indent="-609600" eaLnBrk="1" hangingPunct="1">
              <a:lnSpc>
                <a:spcPct val="90000"/>
              </a:lnSpc>
              <a:spcBef>
                <a:spcPts val="1800"/>
              </a:spcBef>
              <a:buFontTx/>
              <a:buNone/>
              <a:defRPr/>
            </a:pPr>
            <a:r>
              <a:rPr lang="zh-TW" altLang="en-US" sz="2800" dirty="0" smtClean="0"/>
              <a:t>3. 「科學化」降低行銷成本，提高成交率和營收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24744"/>
            <a:ext cx="5368925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5317" name="Picture 5" descr="BD04972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810544"/>
            <a:ext cx="2924175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5318" name="Rectangle 6"/>
          <p:cNvSpPr>
            <a:spLocks noChangeArrowheads="1"/>
          </p:cNvSpPr>
          <p:nvPr/>
        </p:nvSpPr>
        <p:spPr bwMode="auto">
          <a:xfrm>
            <a:off x="838200" y="3105944"/>
            <a:ext cx="9906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5319" name="Rectangle 7"/>
          <p:cNvSpPr>
            <a:spLocks noChangeArrowheads="1"/>
          </p:cNvSpPr>
          <p:nvPr/>
        </p:nvSpPr>
        <p:spPr bwMode="auto">
          <a:xfrm>
            <a:off x="1905000" y="3894932"/>
            <a:ext cx="9906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5320" name="Rectangle 8"/>
          <p:cNvSpPr>
            <a:spLocks noChangeArrowheads="1"/>
          </p:cNvSpPr>
          <p:nvPr/>
        </p:nvSpPr>
        <p:spPr bwMode="auto">
          <a:xfrm>
            <a:off x="4114800" y="2312194"/>
            <a:ext cx="9906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5321" name="Rectangle 9"/>
          <p:cNvSpPr>
            <a:spLocks noChangeArrowheads="1"/>
          </p:cNvSpPr>
          <p:nvPr/>
        </p:nvSpPr>
        <p:spPr bwMode="auto">
          <a:xfrm>
            <a:off x="4114800" y="3894932"/>
            <a:ext cx="9906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14043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6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16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6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6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16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6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5315" grpId="0" autoUpdateAnimBg="0"/>
      <p:bldP spid="1165318" grpId="0" animBg="1"/>
      <p:bldP spid="1165319" grpId="0" animBg="1"/>
      <p:bldP spid="1165320" grpId="0" animBg="1"/>
      <p:bldP spid="116532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857250" y="208176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尋找</a:t>
            </a:r>
            <a:r>
              <a:rPr lang="zh-TW" altLang="en-US" dirty="0"/>
              <a:t>最熱門之保戶保單的關聯性</a:t>
            </a:r>
            <a:endParaRPr lang="zh-TW" altLang="en-US" dirty="0" smtClean="0"/>
          </a:p>
        </p:txBody>
      </p:sp>
      <p:cxnSp>
        <p:nvCxnSpPr>
          <p:cNvPr id="10" name="直線接點 9"/>
          <p:cNvCxnSpPr/>
          <p:nvPr/>
        </p:nvCxnSpPr>
        <p:spPr>
          <a:xfrm>
            <a:off x="857250" y="3286125"/>
            <a:ext cx="7572375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57250" y="3286125"/>
            <a:ext cx="6215063" cy="158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5090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8312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TW" altLang="en-US" sz="2800" dirty="0" smtClean="0"/>
              <a:t>分析目標</a:t>
            </a:r>
          </a:p>
          <a:p>
            <a:pPr lvl="1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TW" altLang="en-US" sz="2400" dirty="0" smtClean="0"/>
              <a:t>目標 1 : 保戶基本資料、和購買保單間的熱門關聯性</a:t>
            </a:r>
          </a:p>
          <a:p>
            <a:pPr lvl="1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TW" altLang="en-US" sz="2400" dirty="0" smtClean="0"/>
              <a:t>目標 2 : 購買保單之間的關聯性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TW" altLang="en-US" sz="2800" dirty="0" smtClean="0"/>
              <a:t>分析結果</a:t>
            </a:r>
          </a:p>
          <a:p>
            <a:pPr lvl="1" eaLnBrk="1" hangingPunct="1">
              <a:lnSpc>
                <a:spcPct val="150000"/>
              </a:lnSpc>
              <a:spcBef>
                <a:spcPts val="1200"/>
              </a:spcBef>
              <a:buFontTx/>
              <a:buNone/>
              <a:defRPr/>
            </a:pPr>
            <a:r>
              <a:rPr lang="zh-TW" altLang="en-US" sz="2000" dirty="0" smtClean="0"/>
              <a:t>(新鴻運終身壽險, 300-400萬) → (要保人: </a:t>
            </a:r>
            <a:r>
              <a:rPr lang="en-US" altLang="zh-TW" sz="2000" dirty="0" smtClean="0"/>
              <a:t>M, </a:t>
            </a:r>
            <a:r>
              <a:rPr lang="zh-TW" altLang="en-US" sz="2000" dirty="0" smtClean="0"/>
              <a:t>被保人: </a:t>
            </a:r>
            <a:r>
              <a:rPr lang="en-US" altLang="zh-TW" sz="2000" dirty="0" smtClean="0"/>
              <a:t>F )</a:t>
            </a:r>
          </a:p>
          <a:p>
            <a:pPr lvl="1" eaLnBrk="1" hangingPunct="1">
              <a:lnSpc>
                <a:spcPct val="150000"/>
              </a:lnSpc>
              <a:spcBef>
                <a:spcPts val="1200"/>
              </a:spcBef>
              <a:buFontTx/>
              <a:buNone/>
              <a:defRPr/>
            </a:pPr>
            <a:r>
              <a:rPr lang="zh-TW" altLang="en-US" sz="2000" dirty="0" smtClean="0"/>
              <a:t>(萬福增額終身壽險) → (要保人: </a:t>
            </a:r>
            <a:r>
              <a:rPr lang="en-US" altLang="zh-TW" sz="2000" dirty="0" smtClean="0"/>
              <a:t>F, </a:t>
            </a:r>
            <a:r>
              <a:rPr lang="zh-TW" altLang="en-US" sz="2000" dirty="0" smtClean="0"/>
              <a:t>30-40歲, 被保人: </a:t>
            </a:r>
            <a:r>
              <a:rPr lang="en-US" altLang="zh-TW" sz="2000" dirty="0" smtClean="0"/>
              <a:t>F, 0-10</a:t>
            </a:r>
            <a:r>
              <a:rPr lang="zh-TW" altLang="en-US" sz="2000" dirty="0" smtClean="0"/>
              <a:t>歲 </a:t>
            </a:r>
            <a:r>
              <a:rPr lang="en-US" altLang="zh-TW" sz="2000" dirty="0" smtClean="0"/>
              <a:t>)</a:t>
            </a:r>
          </a:p>
          <a:p>
            <a:pPr lvl="1" eaLnBrk="1" hangingPunct="1">
              <a:lnSpc>
                <a:spcPct val="150000"/>
              </a:lnSpc>
              <a:spcBef>
                <a:spcPts val="1200"/>
              </a:spcBef>
              <a:buFontTx/>
              <a:buNone/>
              <a:defRPr/>
            </a:pPr>
            <a:r>
              <a:rPr lang="zh-TW" altLang="en-US" sz="2000" dirty="0" smtClean="0"/>
              <a:t>(新鴻運終身壽險) → (防癌保本終身健康保險)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58894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68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8312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zh-TW" altLang="en-US" sz="2800" dirty="0" smtClean="0"/>
              <a:t>如何應用熱門關聯性？</a:t>
            </a:r>
          </a:p>
          <a:p>
            <a:pPr lvl="1" eaLnBrk="1" hangingPunct="1">
              <a:lnSpc>
                <a:spcPct val="170000"/>
              </a:lnSpc>
              <a:spcBef>
                <a:spcPts val="1200"/>
              </a:spcBef>
              <a:buFontTx/>
              <a:buNone/>
              <a:defRPr/>
            </a:pPr>
            <a:r>
              <a:rPr lang="zh-TW" altLang="en-US" sz="2000" dirty="0" smtClean="0"/>
              <a:t>(新鴻運終身壽險, 300-400萬) → (要保人: </a:t>
            </a:r>
            <a:r>
              <a:rPr lang="en-US" altLang="zh-TW" sz="2000" dirty="0" smtClean="0"/>
              <a:t>M, </a:t>
            </a:r>
            <a:r>
              <a:rPr lang="zh-TW" altLang="en-US" sz="2000" dirty="0" smtClean="0"/>
              <a:t>被保人: </a:t>
            </a:r>
            <a:r>
              <a:rPr lang="en-US" altLang="zh-TW" sz="2000" dirty="0" smtClean="0"/>
              <a:t>F )</a:t>
            </a:r>
          </a:p>
          <a:p>
            <a:pPr lvl="1" eaLnBrk="1" hangingPunct="1">
              <a:lnSpc>
                <a:spcPct val="170000"/>
              </a:lnSpc>
              <a:spcBef>
                <a:spcPts val="1200"/>
              </a:spcBef>
              <a:buFontTx/>
              <a:buNone/>
              <a:defRPr/>
            </a:pPr>
            <a:r>
              <a:rPr lang="zh-TW" altLang="en-US" sz="2000" dirty="0" smtClean="0"/>
              <a:t>(萬福增額終身壽險) → (要保人: </a:t>
            </a:r>
            <a:r>
              <a:rPr lang="en-US" altLang="zh-TW" sz="2000" dirty="0" smtClean="0"/>
              <a:t>F, </a:t>
            </a:r>
            <a:r>
              <a:rPr lang="zh-TW" altLang="en-US" sz="2000" dirty="0" smtClean="0"/>
              <a:t>30-40歲, 被保人: </a:t>
            </a:r>
            <a:r>
              <a:rPr lang="en-US" altLang="zh-TW" sz="2000" dirty="0" smtClean="0"/>
              <a:t>F, 0-10</a:t>
            </a:r>
            <a:r>
              <a:rPr lang="zh-TW" altLang="en-US" sz="2000" dirty="0" smtClean="0"/>
              <a:t>歲 </a:t>
            </a:r>
            <a:r>
              <a:rPr lang="en-US" altLang="zh-TW" sz="2000" dirty="0" smtClean="0"/>
              <a:t>)</a:t>
            </a:r>
            <a:endParaRPr lang="zh-TW" altLang="en-US" sz="2400" dirty="0" smtClean="0"/>
          </a:p>
          <a:p>
            <a:pPr lvl="1" eaLnBrk="1" hangingPunct="1">
              <a:lnSpc>
                <a:spcPct val="170000"/>
              </a:lnSpc>
              <a:spcBef>
                <a:spcPts val="1200"/>
              </a:spcBef>
              <a:defRPr/>
            </a:pPr>
            <a:r>
              <a:rPr lang="zh-TW" altLang="en-US" sz="2000" b="1" dirty="0" smtClean="0">
                <a:solidFill>
                  <a:srgbClr val="FF0000"/>
                </a:solidFill>
              </a:rPr>
              <a:t>直效行銷</a:t>
            </a:r>
            <a:r>
              <a:rPr lang="zh-TW" altLang="en-US" sz="2000" dirty="0" smtClean="0"/>
              <a:t> : 可以將商品資訊只推銷給最具關聯性的潛在客戶。可大幅降低行銷成本，並提高回應率與成交率</a:t>
            </a:r>
          </a:p>
          <a:p>
            <a:pPr lvl="1" eaLnBrk="1" hangingPunct="1">
              <a:lnSpc>
                <a:spcPct val="170000"/>
              </a:lnSpc>
              <a:spcBef>
                <a:spcPts val="1200"/>
              </a:spcBef>
              <a:buFontTx/>
              <a:buNone/>
              <a:defRPr/>
            </a:pPr>
            <a:r>
              <a:rPr lang="zh-TW" altLang="en-US" sz="2000" dirty="0" smtClean="0"/>
              <a:t>(新鴻運終身壽險) → (防癌保本終身健康保險)</a:t>
            </a:r>
            <a:endParaRPr lang="zh-TW" altLang="en-US" dirty="0" smtClean="0"/>
          </a:p>
          <a:p>
            <a:pPr lvl="1" eaLnBrk="1" hangingPunct="1">
              <a:lnSpc>
                <a:spcPct val="170000"/>
              </a:lnSpc>
              <a:spcBef>
                <a:spcPts val="1200"/>
              </a:spcBef>
              <a:defRPr/>
            </a:pPr>
            <a:r>
              <a:rPr lang="zh-TW" altLang="en-US" sz="2000" b="1" dirty="0" smtClean="0">
                <a:solidFill>
                  <a:srgbClr val="FF0000"/>
                </a:solidFill>
              </a:rPr>
              <a:t>搭售、聯合促銷、交叉行銷</a:t>
            </a:r>
            <a:r>
              <a:rPr lang="zh-TW" altLang="en-US" sz="2000" dirty="0" smtClean="0"/>
              <a:t>：可以寄送另一商品之促銷訊息予只購買單一商品之會員，創造新的營收</a:t>
            </a:r>
            <a:endParaRPr lang="zh-TW" altLang="en-US" sz="24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9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857250" y="208176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尋找</a:t>
            </a:r>
            <a:r>
              <a:rPr lang="zh-TW" altLang="en-US" dirty="0"/>
              <a:t>主力保戶客群之特徵</a:t>
            </a:r>
            <a:endParaRPr lang="zh-TW" altLang="en-US" dirty="0" smtClean="0"/>
          </a:p>
        </p:txBody>
      </p:sp>
      <p:cxnSp>
        <p:nvCxnSpPr>
          <p:cNvPr id="10" name="直線接點 9"/>
          <p:cNvCxnSpPr/>
          <p:nvPr/>
        </p:nvCxnSpPr>
        <p:spPr>
          <a:xfrm>
            <a:off x="857250" y="3286125"/>
            <a:ext cx="7572375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57250" y="3286125"/>
            <a:ext cx="6215063" cy="158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2111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70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defRPr/>
            </a:pPr>
            <a:r>
              <a:rPr lang="zh-TW" altLang="en-US" sz="2800" dirty="0" smtClean="0"/>
              <a:t>盈收貢獻度問題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zh-TW" altLang="en-US" sz="2800" dirty="0" smtClean="0"/>
              <a:t>想了解購買三張保單，或累計投保1000萬以上的</a:t>
            </a:r>
            <a:endParaRPr lang="en-US" altLang="zh-TW" sz="2800" dirty="0" smtClean="0"/>
          </a:p>
          <a:p>
            <a:pPr eaLnBrk="1" hangingPunct="1">
              <a:lnSpc>
                <a:spcPct val="200000"/>
              </a:lnSpc>
              <a:buNone/>
              <a:defRPr/>
            </a:pPr>
            <a:r>
              <a:rPr lang="en-US" altLang="zh-TW" sz="2800" dirty="0" smtClean="0"/>
              <a:t>	</a:t>
            </a:r>
            <a:r>
              <a:rPr lang="zh-TW" altLang="en-US" sz="2800" dirty="0" smtClean="0"/>
              <a:t>主力客群特徵？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31922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835342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1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8353425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1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43000"/>
            <a:ext cx="8353425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14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143000"/>
            <a:ext cx="8353425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146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066800"/>
            <a:ext cx="8478838" cy="49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7187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7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7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7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7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72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04664"/>
            <a:ext cx="8229600" cy="586358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1200"/>
              </a:spcBef>
              <a:defRPr/>
            </a:pPr>
            <a:r>
              <a:rPr lang="zh-TW" altLang="en-US" dirty="0" smtClean="0"/>
              <a:t>如何應用主力客群特徵分析？</a:t>
            </a:r>
          </a:p>
          <a:p>
            <a:pPr lvl="1" eaLnBrk="1" hangingPunct="1">
              <a:lnSpc>
                <a:spcPct val="140000"/>
              </a:lnSpc>
              <a:spcBef>
                <a:spcPts val="1200"/>
              </a:spcBef>
              <a:buFontTx/>
              <a:buNone/>
              <a:defRPr/>
            </a:pPr>
            <a:r>
              <a:rPr lang="zh-TW" altLang="en-US" sz="2000" dirty="0" smtClean="0">
                <a:solidFill>
                  <a:srgbClr val="FF0000"/>
                </a:solidFill>
              </a:rPr>
              <a:t>52% : 要保人 : 男, 30-40歲, 年收 100-120萬</a:t>
            </a:r>
          </a:p>
          <a:p>
            <a:pPr lvl="1" eaLnBrk="1" hangingPunct="1">
              <a:lnSpc>
                <a:spcPct val="140000"/>
              </a:lnSpc>
              <a:spcBef>
                <a:spcPts val="1200"/>
              </a:spcBef>
              <a:buFontTx/>
              <a:buNone/>
              <a:defRPr/>
            </a:pPr>
            <a:r>
              <a:rPr lang="zh-TW" altLang="en-US" sz="2000" dirty="0" smtClean="0">
                <a:solidFill>
                  <a:srgbClr val="FF0000"/>
                </a:solidFill>
              </a:rPr>
              <a:t>28% : 要保人 : 已婚, 子女數 &gt; 2</a:t>
            </a:r>
          </a:p>
          <a:p>
            <a:pPr lvl="1" eaLnBrk="1" hangingPunct="1">
              <a:lnSpc>
                <a:spcPct val="140000"/>
              </a:lnSpc>
              <a:spcBef>
                <a:spcPts val="1200"/>
              </a:spcBef>
              <a:buFontTx/>
              <a:buNone/>
              <a:defRPr/>
            </a:pPr>
            <a:r>
              <a:rPr lang="zh-TW" altLang="en-US" sz="2000" dirty="0" smtClean="0">
                <a:solidFill>
                  <a:srgbClr val="FF0000"/>
                </a:solidFill>
              </a:rPr>
              <a:t>13% : 女性, 台北市, 研究所以上</a:t>
            </a:r>
          </a:p>
          <a:p>
            <a:pPr lvl="1" eaLnBrk="1" hangingPunct="1">
              <a:lnSpc>
                <a:spcPct val="140000"/>
              </a:lnSpc>
              <a:spcBef>
                <a:spcPts val="1200"/>
              </a:spcBef>
              <a:buFontTx/>
              <a:buNone/>
              <a:defRPr/>
            </a:pPr>
            <a:r>
              <a:rPr lang="zh-TW" altLang="en-US" sz="2400" dirty="0" smtClean="0"/>
              <a:t>1. 行銷預算之分配依據</a:t>
            </a:r>
          </a:p>
          <a:p>
            <a:pPr lvl="1" eaLnBrk="1" hangingPunct="1">
              <a:lnSpc>
                <a:spcPct val="140000"/>
              </a:lnSpc>
              <a:spcBef>
                <a:spcPts val="1200"/>
              </a:spcBef>
              <a:buFontTx/>
              <a:buNone/>
              <a:defRPr/>
            </a:pPr>
            <a:r>
              <a:rPr lang="zh-TW" altLang="en-US" sz="2400" dirty="0" smtClean="0"/>
              <a:t>2. 依特徵不同訂作行銷策略</a:t>
            </a:r>
          </a:p>
          <a:p>
            <a:pPr lvl="1" eaLnBrk="1" hangingPunct="1">
              <a:lnSpc>
                <a:spcPct val="140000"/>
              </a:lnSpc>
              <a:spcBef>
                <a:spcPts val="1200"/>
              </a:spcBef>
              <a:buFontTx/>
              <a:buNone/>
              <a:defRPr/>
            </a:pPr>
            <a:r>
              <a:rPr lang="zh-TW" altLang="en-US" sz="2400" dirty="0" smtClean="0"/>
              <a:t>3. 喚醒具同樣特徵但貢獻度仍不高的潛力客群</a:t>
            </a:r>
          </a:p>
          <a:p>
            <a:pPr lvl="1" eaLnBrk="1" hangingPunct="1">
              <a:spcBef>
                <a:spcPts val="1200"/>
              </a:spcBef>
              <a:defRPr/>
            </a:pPr>
            <a:endParaRPr lang="zh-TW" altLang="en-US" sz="2400" dirty="0" smtClean="0"/>
          </a:p>
          <a:p>
            <a:pPr lvl="1" eaLnBrk="1" hangingPunct="1">
              <a:spcBef>
                <a:spcPts val="1200"/>
              </a:spcBef>
              <a:buFontTx/>
              <a:buNone/>
              <a:defRPr/>
            </a:pPr>
            <a:endParaRPr lang="zh-TW" altLang="en-US" sz="24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83704" y="4941168"/>
            <a:ext cx="6324600" cy="914400"/>
            <a:chOff x="480" y="3408"/>
            <a:chExt cx="3984" cy="576"/>
          </a:xfrm>
        </p:grpSpPr>
        <p:sp>
          <p:nvSpPr>
            <p:cNvPr id="1172485" name="Text Box 5"/>
            <p:cNvSpPr txBox="1">
              <a:spLocks noChangeArrowheads="1"/>
            </p:cNvSpPr>
            <p:nvPr/>
          </p:nvSpPr>
          <p:spPr bwMode="auto">
            <a:xfrm>
              <a:off x="576" y="3456"/>
              <a:ext cx="388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kumimoji="1" lang="zh-TW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標楷體" pitchFamily="65" charset="-120"/>
                </a:rPr>
                <a:t>符合　 (要保人 : 男, 30-40歲, 年收 100-120萬)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kumimoji="1" lang="zh-TW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標楷體" pitchFamily="65" charset="-120"/>
                </a:rPr>
                <a:t>但目前 (購買三張保單或累計投保1000萬以下) 之族群</a:t>
              </a:r>
            </a:p>
          </p:txBody>
        </p:sp>
        <p:sp>
          <p:nvSpPr>
            <p:cNvPr id="44038" name="Rectangle 6"/>
            <p:cNvSpPr>
              <a:spLocks noChangeArrowheads="1"/>
            </p:cNvSpPr>
            <p:nvPr/>
          </p:nvSpPr>
          <p:spPr bwMode="auto">
            <a:xfrm>
              <a:off x="480" y="3408"/>
              <a:ext cx="3984" cy="5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26131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案例 </a:t>
            </a:r>
            <a:r>
              <a:rPr lang="en-US" altLang="zh-TW" smtClean="0"/>
              <a:t>: Target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36089"/>
            <a:ext cx="6286500" cy="52959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5576" y="6407750"/>
            <a:ext cx="87667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prstClr val="black"/>
                </a:solidFill>
              </a:rPr>
              <a:t>http://www.forbes.com/sites/kashmirhill/2012/02/16/how-target-figured-out-a-teen-girl-was-pregnant-before-her-father-did/</a:t>
            </a:r>
            <a:endParaRPr lang="zh-TW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764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807720" y="2088198"/>
            <a:ext cx="8229600" cy="11430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TW" altLang="en-US" dirty="0">
                <a:effectLst/>
              </a:rPr>
              <a:t>在各產業的應用 </a:t>
            </a:r>
            <a:r>
              <a:rPr lang="en-US" altLang="zh-TW" dirty="0">
                <a:effectLst/>
              </a:rPr>
              <a:t>– </a:t>
            </a:r>
            <a:r>
              <a:rPr lang="zh-TW" altLang="en-US" dirty="0">
                <a:effectLst/>
              </a:rPr>
              <a:t>以零售通路為</a:t>
            </a:r>
            <a:r>
              <a:rPr lang="zh-TW" altLang="en-US" dirty="0" smtClean="0">
                <a:effectLst/>
              </a:rPr>
              <a:t>例</a:t>
            </a:r>
            <a:endParaRPr lang="zh-TW" altLang="en-US" sz="3600" dirty="0" smtClean="0">
              <a:effectLst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857250" y="3286125"/>
            <a:ext cx="7572375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57250" y="3286125"/>
            <a:ext cx="6215063" cy="158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標題 6"/>
          <p:cNvSpPr txBox="1">
            <a:spLocks/>
          </p:cNvSpPr>
          <p:nvPr/>
        </p:nvSpPr>
        <p:spPr>
          <a:xfrm>
            <a:off x="806896" y="3438128"/>
            <a:ext cx="8229600" cy="258316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94C8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kumimoji="0" lang="zh-TW" altLang="en-US" sz="2000" dirty="0" smtClean="0">
              <a:effectLst/>
            </a:endParaRPr>
          </a:p>
        </p:txBody>
      </p:sp>
      <p:sp>
        <p:nvSpPr>
          <p:cNvPr id="6" name="標題 6"/>
          <p:cNvSpPr txBox="1">
            <a:spLocks/>
          </p:cNvSpPr>
          <p:nvPr/>
        </p:nvSpPr>
        <p:spPr>
          <a:xfrm>
            <a:off x="806896" y="3376424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94C8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94C8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kumimoji="0" lang="zh-TW" altLang="en-US" sz="2800" dirty="0" smtClean="0">
              <a:effectLst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91588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目標 </a:t>
            </a:r>
            <a:r>
              <a:rPr lang="en-US" altLang="zh-TW" dirty="0" smtClean="0"/>
              <a:t>1 </a:t>
            </a:r>
            <a:r>
              <a:rPr lang="zh-TW" altLang="en-US" dirty="0" smtClean="0"/>
              <a:t>聯合促銷</a:t>
            </a:r>
          </a:p>
        </p:txBody>
      </p:sp>
      <p:sp>
        <p:nvSpPr>
          <p:cNvPr id="1176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TW" sz="2400" dirty="0" smtClean="0"/>
              <a:t>STEP 1 : </a:t>
            </a:r>
            <a:r>
              <a:rPr lang="zh-TW" altLang="en-US" sz="2400" dirty="0" smtClean="0"/>
              <a:t>目標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TW" altLang="en-US" sz="2000" dirty="0" smtClean="0"/>
              <a:t>收集購買紀錄中，分析商品之間的的關聯性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TW" sz="2400" dirty="0" smtClean="0"/>
              <a:t>STEP 2 : </a:t>
            </a:r>
            <a:r>
              <a:rPr lang="zh-TW" altLang="en-US" sz="2400" dirty="0" smtClean="0"/>
              <a:t>分析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TW" altLang="en-US" sz="2000" dirty="0" smtClean="0"/>
              <a:t>可依不同的資料尺度進行分析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FontTx/>
              <a:buNone/>
              <a:defRPr/>
            </a:pPr>
            <a:r>
              <a:rPr lang="zh-TW" altLang="en-US" sz="1800" dirty="0" smtClean="0"/>
              <a:t>　　</a:t>
            </a:r>
            <a:r>
              <a:rPr lang="zh-TW" altLang="en-US" sz="1800" b="0" dirty="0" smtClean="0">
                <a:solidFill>
                  <a:srgbClr val="C00000"/>
                </a:solidFill>
              </a:rPr>
              <a:t>部門</a:t>
            </a:r>
            <a:r>
              <a:rPr lang="zh-TW" altLang="en-US" sz="1800" b="0" dirty="0" smtClean="0">
                <a:solidFill>
                  <a:schemeClr val="tx1"/>
                </a:solidFill>
              </a:rPr>
              <a:t> - 生鮮食品, 摩登服飾, 3</a:t>
            </a:r>
            <a:r>
              <a:rPr lang="en-US" altLang="zh-TW" sz="1800" b="0" dirty="0" smtClean="0">
                <a:solidFill>
                  <a:schemeClr val="tx1"/>
                </a:solidFill>
              </a:rPr>
              <a:t>C</a:t>
            </a:r>
            <a:r>
              <a:rPr lang="zh-TW" altLang="en-US" sz="1800" b="0" dirty="0" smtClean="0">
                <a:solidFill>
                  <a:schemeClr val="tx1"/>
                </a:solidFill>
              </a:rPr>
              <a:t>家電等</a:t>
            </a:r>
            <a:r>
              <a:rPr lang="en-US" altLang="zh-TW" sz="1800" b="0" dirty="0" smtClean="0">
                <a:solidFill>
                  <a:schemeClr val="tx1"/>
                </a:solidFill>
              </a:rPr>
              <a:t>	</a:t>
            </a:r>
            <a:r>
              <a:rPr lang="zh-TW" altLang="en-US" sz="1800" b="0" dirty="0" smtClean="0">
                <a:solidFill>
                  <a:srgbClr val="C00000"/>
                </a:solidFill>
              </a:rPr>
              <a:t>專櫃</a:t>
            </a:r>
            <a:r>
              <a:rPr lang="zh-TW" altLang="en-US" sz="1800" b="0" dirty="0" smtClean="0">
                <a:solidFill>
                  <a:schemeClr val="tx1"/>
                </a:solidFill>
              </a:rPr>
              <a:t> </a:t>
            </a:r>
            <a:r>
              <a:rPr lang="en-US" altLang="zh-TW" sz="1800" b="0" dirty="0" smtClean="0">
                <a:solidFill>
                  <a:schemeClr val="tx1"/>
                </a:solidFill>
              </a:rPr>
              <a:t>- </a:t>
            </a:r>
            <a:r>
              <a:rPr lang="zh-TW" altLang="en-US" sz="1800" b="0" dirty="0" smtClean="0">
                <a:solidFill>
                  <a:schemeClr val="tx1"/>
                </a:solidFill>
              </a:rPr>
              <a:t>佳麗寶</a:t>
            </a:r>
            <a:r>
              <a:rPr lang="en-US" altLang="zh-TW" sz="1800" b="0" dirty="0" smtClean="0">
                <a:solidFill>
                  <a:schemeClr val="tx1"/>
                </a:solidFill>
              </a:rPr>
              <a:t>, </a:t>
            </a:r>
            <a:r>
              <a:rPr lang="zh-TW" altLang="en-US" sz="1800" b="0" dirty="0" smtClean="0">
                <a:solidFill>
                  <a:schemeClr val="tx1"/>
                </a:solidFill>
              </a:rPr>
              <a:t>資生堂</a:t>
            </a:r>
            <a:r>
              <a:rPr lang="en-US" altLang="zh-TW" sz="1800" b="0" dirty="0" smtClean="0">
                <a:solidFill>
                  <a:schemeClr val="tx1"/>
                </a:solidFill>
              </a:rPr>
              <a:t>, </a:t>
            </a:r>
            <a:r>
              <a:rPr lang="zh-TW" altLang="en-US" sz="1800" b="0" dirty="0" smtClean="0">
                <a:solidFill>
                  <a:schemeClr val="tx1"/>
                </a:solidFill>
              </a:rPr>
              <a:t>美爽爽等</a:t>
            </a:r>
            <a:endParaRPr lang="zh-TW" altLang="en-US" sz="2400" b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FontTx/>
              <a:buNone/>
              <a:defRPr/>
            </a:pPr>
            <a:r>
              <a:rPr lang="zh-TW" altLang="en-US" sz="1800" b="0" dirty="0" smtClean="0">
                <a:solidFill>
                  <a:schemeClr val="tx1"/>
                </a:solidFill>
              </a:rPr>
              <a:t>　　</a:t>
            </a:r>
            <a:r>
              <a:rPr lang="zh-TW" altLang="en-US" sz="1800" b="0" dirty="0" smtClean="0">
                <a:solidFill>
                  <a:srgbClr val="C00000"/>
                </a:solidFill>
              </a:rPr>
              <a:t>品群</a:t>
            </a:r>
            <a:r>
              <a:rPr lang="zh-TW" altLang="en-US" sz="1800" b="0" dirty="0" smtClean="0">
                <a:solidFill>
                  <a:schemeClr val="tx1"/>
                </a:solidFill>
              </a:rPr>
              <a:t> - 化妝品, 皮件, 女鞋等</a:t>
            </a:r>
            <a:r>
              <a:rPr lang="en-US" altLang="zh-TW" sz="1800" b="0" dirty="0" smtClean="0">
                <a:solidFill>
                  <a:schemeClr val="tx1"/>
                </a:solidFill>
              </a:rPr>
              <a:t>		</a:t>
            </a:r>
            <a:r>
              <a:rPr lang="zh-TW" altLang="en-US" sz="1800" b="0" dirty="0" smtClean="0">
                <a:solidFill>
                  <a:srgbClr val="C00000"/>
                </a:solidFill>
              </a:rPr>
              <a:t>商品</a:t>
            </a:r>
            <a:r>
              <a:rPr lang="zh-TW" altLang="en-US" sz="1800" b="0" dirty="0" smtClean="0">
                <a:solidFill>
                  <a:schemeClr val="tx1"/>
                </a:solidFill>
              </a:rPr>
              <a:t> </a:t>
            </a:r>
            <a:r>
              <a:rPr lang="en-US" altLang="zh-TW" sz="1800" b="0" dirty="0" smtClean="0">
                <a:solidFill>
                  <a:schemeClr val="tx1"/>
                </a:solidFill>
              </a:rPr>
              <a:t>-</a:t>
            </a:r>
            <a:r>
              <a:rPr lang="zh-TW" altLang="en-US" sz="1800" b="0" dirty="0" smtClean="0">
                <a:solidFill>
                  <a:schemeClr val="tx1"/>
                </a:solidFill>
              </a:rPr>
              <a:t> 水亮唇膏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TW" altLang="en-US" sz="2000" dirty="0" smtClean="0"/>
              <a:t>分析結果</a:t>
            </a:r>
          </a:p>
          <a:p>
            <a:pPr lvl="2" eaLnBrk="1" hangingPunct="1">
              <a:lnSpc>
                <a:spcPct val="120000"/>
              </a:lnSpc>
              <a:spcBef>
                <a:spcPts val="1200"/>
              </a:spcBef>
              <a:buFontTx/>
              <a:buNone/>
              <a:defRPr/>
            </a:pPr>
            <a:r>
              <a:rPr lang="zh-TW" altLang="en-US" sz="1800" dirty="0" smtClean="0"/>
              <a:t>中型免洗盤 → 竹籤 </a:t>
            </a:r>
            <a:r>
              <a:rPr lang="en-US" altLang="zh-TW" sz="1800" dirty="0" smtClean="0"/>
              <a:t>and </a:t>
            </a:r>
            <a:r>
              <a:rPr lang="zh-TW" altLang="en-US" sz="1800" dirty="0" smtClean="0"/>
              <a:t>竹筷		信心指數 74.3 %</a:t>
            </a:r>
          </a:p>
          <a:p>
            <a:pPr lvl="2" eaLnBrk="1" hangingPunct="1">
              <a:lnSpc>
                <a:spcPct val="120000"/>
              </a:lnSpc>
              <a:spcBef>
                <a:spcPts val="1200"/>
              </a:spcBef>
              <a:buFontTx/>
              <a:buNone/>
              <a:defRPr/>
            </a:pPr>
            <a:r>
              <a:rPr lang="zh-TW" altLang="en-US" sz="1800" dirty="0" smtClean="0"/>
              <a:t>車用吸塵器 → 車用垃圾筒			信心指數 42.8 %</a:t>
            </a:r>
          </a:p>
          <a:p>
            <a:pPr lvl="2" eaLnBrk="1" hangingPunct="1">
              <a:lnSpc>
                <a:spcPct val="120000"/>
              </a:lnSpc>
              <a:spcBef>
                <a:spcPts val="1200"/>
              </a:spcBef>
              <a:buFontTx/>
              <a:buNone/>
              <a:defRPr/>
            </a:pPr>
            <a:r>
              <a:rPr lang="zh-TW" altLang="en-US" sz="1800" dirty="0" smtClean="0"/>
              <a:t>佳麗寶 </a:t>
            </a:r>
            <a:r>
              <a:rPr lang="en-US" altLang="zh-TW" sz="1800" dirty="0" smtClean="0"/>
              <a:t>PN </a:t>
            </a:r>
            <a:r>
              <a:rPr lang="zh-TW" altLang="en-US" sz="1800" dirty="0" smtClean="0"/>
              <a:t>化妝品 → 華歌爾無肩帶胸罩	信心指數 65.2 %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46768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 </a:t>
            </a:r>
            <a:r>
              <a:rPr lang="en-US" altLang="zh-TW" dirty="0" smtClean="0"/>
              <a:t>1 </a:t>
            </a:r>
            <a:r>
              <a:rPr lang="zh-TW" altLang="en-US" dirty="0" smtClean="0"/>
              <a:t>聯合促銷 (續)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" y="1025432"/>
            <a:ext cx="8808720" cy="4525963"/>
          </a:xfrm>
        </p:spPr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TW" dirty="0" smtClean="0"/>
              <a:t>STEP 3 : </a:t>
            </a:r>
            <a:r>
              <a:rPr lang="zh-TW" altLang="en-US" dirty="0" smtClean="0"/>
              <a:t>執行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zh-TW" altLang="en-US" dirty="0" smtClean="0"/>
              <a:t>所代表的意義</a:t>
            </a:r>
          </a:p>
          <a:p>
            <a:pPr lvl="2">
              <a:lnSpc>
                <a:spcPct val="160000"/>
              </a:lnSpc>
              <a:spcBef>
                <a:spcPts val="0"/>
              </a:spcBef>
            </a:pPr>
            <a:r>
              <a:rPr lang="zh-TW" altLang="en-US" dirty="0" smtClean="0">
                <a:solidFill>
                  <a:srgbClr val="C00000"/>
                </a:solidFill>
              </a:rPr>
              <a:t>商品特性關聯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車用吸塵器 → 車用垃圾筒 </a:t>
            </a:r>
            <a:r>
              <a:rPr lang="en-US" altLang="zh-TW" dirty="0" smtClean="0"/>
              <a:t>(</a:t>
            </a:r>
            <a:r>
              <a:rPr lang="zh-TW" altLang="en-US" dirty="0" smtClean="0"/>
              <a:t>清潔車內</a:t>
            </a:r>
            <a:r>
              <a:rPr lang="en-US" altLang="zh-TW" dirty="0" smtClean="0"/>
              <a:t>)</a:t>
            </a:r>
          </a:p>
          <a:p>
            <a:pPr lvl="2">
              <a:lnSpc>
                <a:spcPct val="160000"/>
              </a:lnSpc>
              <a:spcBef>
                <a:spcPts val="0"/>
              </a:spcBef>
            </a:pPr>
            <a:r>
              <a:rPr lang="zh-TW" altLang="en-US" dirty="0" smtClean="0">
                <a:solidFill>
                  <a:srgbClr val="C00000"/>
                </a:solidFill>
              </a:rPr>
              <a:t>消費目的關聯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中型免洗盤 → 竹籤 </a:t>
            </a:r>
            <a:r>
              <a:rPr lang="en-US" altLang="zh-TW" dirty="0" smtClean="0"/>
              <a:t>and </a:t>
            </a:r>
            <a:r>
              <a:rPr lang="zh-TW" altLang="en-US" dirty="0" smtClean="0"/>
              <a:t>竹筷 </a:t>
            </a:r>
            <a:r>
              <a:rPr lang="en-US" altLang="zh-TW" dirty="0" smtClean="0"/>
              <a:t>(</a:t>
            </a:r>
            <a:r>
              <a:rPr lang="zh-TW" altLang="en-US" dirty="0" smtClean="0"/>
              <a:t>郊遊烤肉</a:t>
            </a:r>
            <a:r>
              <a:rPr lang="en-US" altLang="zh-TW" dirty="0" smtClean="0"/>
              <a:t>)</a:t>
            </a:r>
          </a:p>
          <a:p>
            <a:pPr lvl="2">
              <a:lnSpc>
                <a:spcPct val="160000"/>
              </a:lnSpc>
              <a:spcBef>
                <a:spcPts val="0"/>
              </a:spcBef>
            </a:pPr>
            <a:r>
              <a:rPr lang="zh-TW" altLang="en-US" dirty="0" smtClean="0">
                <a:solidFill>
                  <a:srgbClr val="C00000"/>
                </a:solidFill>
              </a:rPr>
              <a:t>消費族群關聯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佳麗寶 </a:t>
            </a:r>
            <a:r>
              <a:rPr lang="en-US" altLang="zh-TW" dirty="0" smtClean="0"/>
              <a:t>PN </a:t>
            </a:r>
            <a:r>
              <a:rPr lang="zh-TW" altLang="en-US" dirty="0" smtClean="0"/>
              <a:t>化妝品 → 華歌爾無肩帶胸罩 </a:t>
            </a:r>
            <a:r>
              <a:rPr lang="en-US" altLang="zh-TW" dirty="0" smtClean="0"/>
              <a:t>(</a:t>
            </a:r>
            <a:r>
              <a:rPr lang="zh-TW" altLang="en-US" dirty="0" smtClean="0"/>
              <a:t>年輕流行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zh-TW" altLang="en-US" dirty="0" smtClean="0"/>
              <a:t>擬定促銷策略</a:t>
            </a:r>
          </a:p>
          <a:p>
            <a:pPr lvl="2">
              <a:lnSpc>
                <a:spcPct val="160000"/>
              </a:lnSpc>
              <a:spcBef>
                <a:spcPts val="0"/>
              </a:spcBef>
            </a:pPr>
            <a:r>
              <a:rPr lang="zh-TW" altLang="en-US" dirty="0" smtClean="0"/>
              <a:t>搭售</a:t>
            </a:r>
          </a:p>
          <a:p>
            <a:pPr lvl="2">
              <a:lnSpc>
                <a:spcPct val="160000"/>
              </a:lnSpc>
              <a:spcBef>
                <a:spcPts val="0"/>
              </a:spcBef>
            </a:pPr>
            <a:r>
              <a:rPr lang="zh-TW" altLang="en-US" dirty="0" smtClean="0"/>
              <a:t>聯合促銷：主題特賣會、折價券</a:t>
            </a:r>
          </a:p>
          <a:p>
            <a:pPr lvl="2">
              <a:lnSpc>
                <a:spcPct val="160000"/>
              </a:lnSpc>
              <a:spcBef>
                <a:spcPts val="0"/>
              </a:spcBef>
            </a:pPr>
            <a:r>
              <a:rPr lang="zh-TW" altLang="en-US" dirty="0" smtClean="0"/>
              <a:t>亦可做為商場動線設計，以及進補貨之參考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74763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目標 </a:t>
            </a:r>
            <a:r>
              <a:rPr lang="en-US" altLang="zh-TW" dirty="0" smtClean="0"/>
              <a:t>2 </a:t>
            </a:r>
            <a:r>
              <a:rPr lang="zh-TW" altLang="en-US" dirty="0" smtClean="0"/>
              <a:t>直效行銷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5912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zh-TW" sz="2400" dirty="0" smtClean="0"/>
              <a:t>STEP 1 : </a:t>
            </a:r>
            <a:r>
              <a:rPr lang="zh-TW" altLang="en-US" sz="2400" dirty="0" smtClean="0"/>
              <a:t>目標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TW" altLang="en-US" sz="2000" dirty="0" smtClean="0"/>
              <a:t>從會員資料與購買紀錄中，找出會員與商品之間的的關聯性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TW" altLang="en-US" sz="2000" dirty="0" smtClean="0"/>
              <a:t>從會員資料與購買紀錄中，尋找會員的連續購買行為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zh-TW" sz="2400" dirty="0" smtClean="0"/>
              <a:t>STEP 2 : </a:t>
            </a:r>
            <a:r>
              <a:rPr lang="zh-TW" altLang="en-US" sz="2400" dirty="0" smtClean="0"/>
              <a:t>分析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TW" altLang="en-US" sz="2400" dirty="0" smtClean="0"/>
              <a:t>分析結果</a:t>
            </a:r>
          </a:p>
          <a:p>
            <a:pPr lvl="2" eaLnBrk="1" hangingPunct="1">
              <a:lnSpc>
                <a:spcPct val="150000"/>
              </a:lnSpc>
              <a:buFontTx/>
              <a:buNone/>
              <a:defRPr/>
            </a:pPr>
            <a:r>
              <a:rPr lang="zh-TW" altLang="en-US" sz="1800" dirty="0" smtClean="0"/>
              <a:t>果汁飲料類 → 女性, 25-35歲, 台北縣市	信心指數 63.2 %</a:t>
            </a:r>
          </a:p>
          <a:p>
            <a:pPr lvl="2" eaLnBrk="1" hangingPunct="1">
              <a:lnSpc>
                <a:spcPct val="150000"/>
              </a:lnSpc>
              <a:buFontTx/>
              <a:buNone/>
              <a:defRPr/>
            </a:pPr>
            <a:r>
              <a:rPr lang="zh-TW" altLang="en-US" sz="1800" dirty="0" smtClean="0"/>
              <a:t>汽車百貨 → 男性, 25-40歲			信心指數 74.1 %</a:t>
            </a:r>
          </a:p>
          <a:p>
            <a:pPr lvl="2" eaLnBrk="1" hangingPunct="1">
              <a:lnSpc>
                <a:spcPct val="150000"/>
              </a:lnSpc>
              <a:buFontTx/>
              <a:buNone/>
              <a:defRPr/>
            </a:pPr>
            <a:r>
              <a:rPr lang="zh-TW" altLang="en-US" sz="1800" dirty="0" smtClean="0"/>
              <a:t>愛狗座墊 → 項圈 →狗食 </a:t>
            </a:r>
            <a:r>
              <a:rPr lang="en-US" altLang="zh-TW" sz="1800" dirty="0" smtClean="0"/>
              <a:t>or </a:t>
            </a:r>
            <a:r>
              <a:rPr lang="zh-TW" altLang="en-US" sz="1800" dirty="0" smtClean="0"/>
              <a:t>除蚤劑	</a:t>
            </a:r>
            <a:r>
              <a:rPr lang="en-US" altLang="zh-TW" sz="1800" dirty="0" smtClean="0"/>
              <a:t>	</a:t>
            </a:r>
            <a:r>
              <a:rPr lang="zh-TW" altLang="en-US" sz="1800" dirty="0" smtClean="0"/>
              <a:t>信心指數 59.8 %</a:t>
            </a:r>
          </a:p>
          <a:p>
            <a:pPr lvl="2" eaLnBrk="1" hangingPunct="1">
              <a:lnSpc>
                <a:spcPct val="150000"/>
              </a:lnSpc>
              <a:buFontTx/>
              <a:buNone/>
              <a:defRPr/>
            </a:pPr>
            <a:r>
              <a:rPr lang="zh-TW" altLang="en-US" sz="1800" dirty="0" smtClean="0"/>
              <a:t>變速電鑽 → 捲尺 → 多功能噴漆		信心指數 45.3 %</a:t>
            </a:r>
            <a:endParaRPr lang="zh-TW" altLang="en-US" sz="28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609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 </a:t>
            </a:r>
            <a:r>
              <a:rPr lang="en-US" altLang="zh-TW" dirty="0" smtClean="0"/>
              <a:t>2 </a:t>
            </a:r>
            <a:r>
              <a:rPr lang="zh-TW" altLang="en-US" dirty="0" smtClean="0"/>
              <a:t>直效行銷 (續)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5912"/>
            <a:ext cx="86868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TW" dirty="0" smtClean="0"/>
              <a:t>STEP 3 : </a:t>
            </a:r>
            <a:r>
              <a:rPr lang="zh-TW" altLang="en-US" dirty="0" smtClean="0"/>
              <a:t>執行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擬定直效行銷策略</a:t>
            </a:r>
          </a:p>
          <a:p>
            <a:pPr lvl="2">
              <a:lnSpc>
                <a:spcPct val="150000"/>
              </a:lnSpc>
            </a:pPr>
            <a:r>
              <a:rPr lang="zh-TW" altLang="en-US" dirty="0" smtClean="0">
                <a:solidFill>
                  <a:srgbClr val="C00000"/>
                </a:solidFill>
              </a:rPr>
              <a:t>針對目標族群寄送行銷訊息</a:t>
            </a:r>
            <a:r>
              <a:rPr lang="en-US" altLang="zh-TW" dirty="0" smtClean="0"/>
              <a:t> → </a:t>
            </a:r>
            <a:r>
              <a:rPr lang="zh-TW" altLang="en-US" dirty="0" smtClean="0"/>
              <a:t>成本更低，回應率更高</a:t>
            </a:r>
          </a:p>
          <a:p>
            <a:pPr lvl="2">
              <a:lnSpc>
                <a:spcPct val="150000"/>
              </a:lnSpc>
              <a:buNone/>
            </a:pPr>
            <a:r>
              <a:rPr lang="zh-TW" altLang="en-US" dirty="0" smtClean="0"/>
              <a:t>	果汁飲料類 → 女性</a:t>
            </a:r>
            <a:r>
              <a:rPr lang="en-US" altLang="zh-TW" dirty="0" smtClean="0"/>
              <a:t>, 25-35</a:t>
            </a:r>
            <a:r>
              <a:rPr lang="zh-TW" altLang="en-US" dirty="0" smtClean="0"/>
              <a:t>歲		信心指數 </a:t>
            </a:r>
            <a:r>
              <a:rPr lang="en-US" altLang="zh-TW" dirty="0" smtClean="0"/>
              <a:t>63.2 %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汽車百貨 → 男性</a:t>
            </a:r>
            <a:r>
              <a:rPr lang="en-US" altLang="zh-TW" dirty="0" smtClean="0"/>
              <a:t>, 25-40</a:t>
            </a:r>
            <a:r>
              <a:rPr lang="zh-TW" altLang="en-US" dirty="0" smtClean="0"/>
              <a:t>歲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台北縣市	信心指數 </a:t>
            </a:r>
            <a:r>
              <a:rPr lang="en-US" altLang="zh-TW" dirty="0" smtClean="0"/>
              <a:t>74.1 %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預測消費者購買行為，刺激消費 → 增加營收</a:t>
            </a:r>
          </a:p>
          <a:p>
            <a:pPr lvl="2">
              <a:lnSpc>
                <a:spcPct val="150000"/>
              </a:lnSpc>
              <a:buNone/>
            </a:pPr>
            <a:r>
              <a:rPr lang="zh-TW" altLang="en-US" dirty="0" smtClean="0"/>
              <a:t>	愛狗座墊 → 項圈 →  狗食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除蚤劑	信心指數 </a:t>
            </a:r>
            <a:r>
              <a:rPr lang="en-US" altLang="zh-TW" dirty="0" smtClean="0"/>
              <a:t>59.8 %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變速電鑽 → 捲尺 → 多功能噴漆	信心指數 </a:t>
            </a:r>
            <a:r>
              <a:rPr lang="en-US" altLang="zh-TW" dirty="0" smtClean="0"/>
              <a:t>45.3 %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辨識目標族群，加以行銷擴散</a:t>
            </a:r>
            <a:endParaRPr lang="en-US" altLang="zh-TW" dirty="0" smtClean="0"/>
          </a:p>
          <a:p>
            <a:pPr lvl="2">
              <a:lnSpc>
                <a:spcPct val="150000"/>
              </a:lnSpc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建立「愛狗族群張貼可愛照片」，或「</a:t>
            </a:r>
            <a:r>
              <a:rPr lang="en-US" altLang="zh-TW" dirty="0" smtClean="0"/>
              <a:t>DIY</a:t>
            </a:r>
            <a:r>
              <a:rPr lang="zh-TW" altLang="en-US" dirty="0" smtClean="0"/>
              <a:t>家居族群分享經驗」</a:t>
            </a:r>
            <a:endParaRPr lang="en-US" altLang="zh-TW" dirty="0" smtClean="0"/>
          </a:p>
          <a:p>
            <a:pPr lvl="2">
              <a:lnSpc>
                <a:spcPct val="150000"/>
              </a:lnSpc>
            </a:pPr>
            <a:endParaRPr lang="zh-TW" altLang="en-US" dirty="0" smtClean="0"/>
          </a:p>
          <a:p>
            <a:pPr lvl="2">
              <a:lnSpc>
                <a:spcPct val="150000"/>
              </a:lnSpc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30D8-2F46-4B41-8C9C-6B469A3AA607}" type="slidenum">
              <a:rPr lang="zh-TW" altLang="en-US" smtClean="0"/>
              <a:pPr>
                <a:defRPr/>
              </a:pPr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7338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問題討論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187624" y="2996952"/>
            <a:ext cx="7272808" cy="1800200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93B60-658E-4753-BFD5-5A00AFBD4D22}" type="slidenum">
              <a:rPr lang="zh-TW" altLang="en-US" smtClean="0"/>
              <a:pPr>
                <a:defRPr/>
              </a:pPr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58368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143500"/>
          </a:xfrm>
        </p:spPr>
        <p:txBody>
          <a:bodyPr/>
          <a:lstStyle/>
          <a:p>
            <a:r>
              <a:rPr lang="en-US" altLang="zh-TW" dirty="0" smtClean="0"/>
              <a:t>Amazon's Recommendation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data mining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to guess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what you would like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based on past records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collaborative filtering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"customers who viewed this also viewed…"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518298"/>
            <a:ext cx="4267200" cy="25812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3765453"/>
            <a:ext cx="59055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3454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rnadoPPT_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意藍投影片範本">
  <a:themeElements>
    <a:clrScheme name="">
      <a:dk1>
        <a:srgbClr val="292929"/>
      </a:dk1>
      <a:lt1>
        <a:srgbClr val="FFFFFF"/>
      </a:lt1>
      <a:dk2>
        <a:srgbClr val="292929"/>
      </a:dk2>
      <a:lt2>
        <a:srgbClr val="DDDDDD"/>
      </a:lt2>
      <a:accent1>
        <a:srgbClr val="2473E8"/>
      </a:accent1>
      <a:accent2>
        <a:srgbClr val="A5DF57"/>
      </a:accent2>
      <a:accent3>
        <a:srgbClr val="FFFFFF"/>
      </a:accent3>
      <a:accent4>
        <a:srgbClr val="212121"/>
      </a:accent4>
      <a:accent5>
        <a:srgbClr val="ACBCF2"/>
      </a:accent5>
      <a:accent6>
        <a:srgbClr val="95CA4E"/>
      </a:accent6>
      <a:hlink>
        <a:srgbClr val="868757"/>
      </a:hlink>
      <a:folHlink>
        <a:srgbClr val="B2B2B2"/>
      </a:folHlink>
    </a:clrScheme>
    <a:fontScheme name="eLand_Tornado">
      <a:majorFont>
        <a:latin typeface="Verdana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eLand_Tor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and_Tor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and_Tor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and_Tor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and_Tor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and_Tor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and_Tor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and_Tornad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33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5C00"/>
        </a:accent6>
        <a:hlink>
          <a:srgbClr val="99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and_Tornado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33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5C00"/>
        </a:accent6>
        <a:hlink>
          <a:srgbClr val="99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and_Tornado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FF"/>
        </a:accent1>
        <a:accent2>
          <a:srgbClr val="BCB63E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AAA537"/>
        </a:accent6>
        <a:hlink>
          <a:srgbClr val="A4E84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and_Tornado 11">
        <a:dk1>
          <a:srgbClr val="808080"/>
        </a:dk1>
        <a:lt1>
          <a:srgbClr val="FFFFFF"/>
        </a:lt1>
        <a:dk2>
          <a:srgbClr val="000000"/>
        </a:dk2>
        <a:lt2>
          <a:srgbClr val="C0C0C0"/>
        </a:lt2>
        <a:accent1>
          <a:srgbClr val="0099FF"/>
        </a:accent1>
        <a:accent2>
          <a:srgbClr val="BCB63E"/>
        </a:accent2>
        <a:accent3>
          <a:srgbClr val="FFFFFF"/>
        </a:accent3>
        <a:accent4>
          <a:srgbClr val="6C6C6C"/>
        </a:accent4>
        <a:accent5>
          <a:srgbClr val="AACAFF"/>
        </a:accent5>
        <a:accent6>
          <a:srgbClr val="AAA537"/>
        </a:accent6>
        <a:hlink>
          <a:srgbClr val="F381A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and_Tornado 12">
        <a:dk1>
          <a:srgbClr val="4D4D4D"/>
        </a:dk1>
        <a:lt1>
          <a:srgbClr val="FFFFFF"/>
        </a:lt1>
        <a:dk2>
          <a:srgbClr val="000000"/>
        </a:dk2>
        <a:lt2>
          <a:srgbClr val="C0C0C0"/>
        </a:lt2>
        <a:accent1>
          <a:srgbClr val="0099FF"/>
        </a:accent1>
        <a:accent2>
          <a:srgbClr val="BCB63E"/>
        </a:accent2>
        <a:accent3>
          <a:srgbClr val="FFFFFF"/>
        </a:accent3>
        <a:accent4>
          <a:srgbClr val="404040"/>
        </a:accent4>
        <a:accent5>
          <a:srgbClr val="AACAFF"/>
        </a:accent5>
        <a:accent6>
          <a:srgbClr val="AAA537"/>
        </a:accent6>
        <a:hlink>
          <a:srgbClr val="F381A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and_Tornado 13">
        <a:dk1>
          <a:srgbClr val="4D4D4D"/>
        </a:dk1>
        <a:lt1>
          <a:srgbClr val="FFFFFF"/>
        </a:lt1>
        <a:dk2>
          <a:srgbClr val="000000"/>
        </a:dk2>
        <a:lt2>
          <a:srgbClr val="C0C0C0"/>
        </a:lt2>
        <a:accent1>
          <a:srgbClr val="0099FF"/>
        </a:accent1>
        <a:accent2>
          <a:srgbClr val="BCB63E"/>
        </a:accent2>
        <a:accent3>
          <a:srgbClr val="FFFFFF"/>
        </a:accent3>
        <a:accent4>
          <a:srgbClr val="404040"/>
        </a:accent4>
        <a:accent5>
          <a:srgbClr val="AACAFF"/>
        </a:accent5>
        <a:accent6>
          <a:srgbClr val="AAA537"/>
        </a:accent6>
        <a:hlink>
          <a:srgbClr val="2A3168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and_Tornado 14">
        <a:dk1>
          <a:srgbClr val="4D4D4D"/>
        </a:dk1>
        <a:lt1>
          <a:srgbClr val="FFFFFF"/>
        </a:lt1>
        <a:dk2>
          <a:srgbClr val="000000"/>
        </a:dk2>
        <a:lt2>
          <a:srgbClr val="C0C0C0"/>
        </a:lt2>
        <a:accent1>
          <a:srgbClr val="7AD6F6"/>
        </a:accent1>
        <a:accent2>
          <a:srgbClr val="BCB63E"/>
        </a:accent2>
        <a:accent3>
          <a:srgbClr val="FFFFFF"/>
        </a:accent3>
        <a:accent4>
          <a:srgbClr val="404040"/>
        </a:accent4>
        <a:accent5>
          <a:srgbClr val="BEE8FA"/>
        </a:accent5>
        <a:accent6>
          <a:srgbClr val="AAA537"/>
        </a:accent6>
        <a:hlink>
          <a:srgbClr val="1671B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and_Tornado 15">
        <a:dk1>
          <a:srgbClr val="4D4D4D"/>
        </a:dk1>
        <a:lt1>
          <a:srgbClr val="FFFFFF"/>
        </a:lt1>
        <a:dk2>
          <a:srgbClr val="000000"/>
        </a:dk2>
        <a:lt2>
          <a:srgbClr val="C0C0C0"/>
        </a:lt2>
        <a:accent1>
          <a:srgbClr val="47C6F3"/>
        </a:accent1>
        <a:accent2>
          <a:srgbClr val="E1B71D"/>
        </a:accent2>
        <a:accent3>
          <a:srgbClr val="FFFFFF"/>
        </a:accent3>
        <a:accent4>
          <a:srgbClr val="404040"/>
        </a:accent4>
        <a:accent5>
          <a:srgbClr val="B1DFF8"/>
        </a:accent5>
        <a:accent6>
          <a:srgbClr val="CCA619"/>
        </a:accent6>
        <a:hlink>
          <a:srgbClr val="13308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and_Tornado 16">
        <a:dk1>
          <a:srgbClr val="4D4D4D"/>
        </a:dk1>
        <a:lt1>
          <a:srgbClr val="FFFFFF"/>
        </a:lt1>
        <a:dk2>
          <a:srgbClr val="000000"/>
        </a:dk2>
        <a:lt2>
          <a:srgbClr val="C0C0C0"/>
        </a:lt2>
        <a:accent1>
          <a:srgbClr val="47C6F3"/>
        </a:accent1>
        <a:accent2>
          <a:srgbClr val="E1B71D"/>
        </a:accent2>
        <a:accent3>
          <a:srgbClr val="FFFFFF"/>
        </a:accent3>
        <a:accent4>
          <a:srgbClr val="404040"/>
        </a:accent4>
        <a:accent5>
          <a:srgbClr val="B1DFF8"/>
        </a:accent5>
        <a:accent6>
          <a:srgbClr val="CCA619"/>
        </a:accent6>
        <a:hlink>
          <a:srgbClr val="5F603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eLand2">
  <a:themeElements>
    <a:clrScheme name="">
      <a:dk1>
        <a:srgbClr val="292929"/>
      </a:dk1>
      <a:lt1>
        <a:srgbClr val="FFFFFF"/>
      </a:lt1>
      <a:dk2>
        <a:srgbClr val="292929"/>
      </a:dk2>
      <a:lt2>
        <a:srgbClr val="DDDDDD"/>
      </a:lt2>
      <a:accent1>
        <a:srgbClr val="2473E8"/>
      </a:accent1>
      <a:accent2>
        <a:srgbClr val="A5DF57"/>
      </a:accent2>
      <a:accent3>
        <a:srgbClr val="FFFFFF"/>
      </a:accent3>
      <a:accent4>
        <a:srgbClr val="212121"/>
      </a:accent4>
      <a:accent5>
        <a:srgbClr val="ACBCF2"/>
      </a:accent5>
      <a:accent6>
        <a:srgbClr val="95CA4E"/>
      </a:accent6>
      <a:hlink>
        <a:srgbClr val="868757"/>
      </a:hlink>
      <a:folHlink>
        <a:srgbClr val="B2B2B2"/>
      </a:folHlink>
    </a:clrScheme>
    <a:fontScheme name="7_eLand2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eLand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eLand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Land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Land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Land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Land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Land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Land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33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5C00"/>
        </a:accent6>
        <a:hlink>
          <a:srgbClr val="99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Land2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33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5C00"/>
        </a:accent6>
        <a:hlink>
          <a:srgbClr val="99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Land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FF"/>
        </a:accent1>
        <a:accent2>
          <a:srgbClr val="BCB63E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AAA537"/>
        </a:accent6>
        <a:hlink>
          <a:srgbClr val="A4E84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Land2 11">
        <a:dk1>
          <a:srgbClr val="808080"/>
        </a:dk1>
        <a:lt1>
          <a:srgbClr val="FFFFFF"/>
        </a:lt1>
        <a:dk2>
          <a:srgbClr val="000000"/>
        </a:dk2>
        <a:lt2>
          <a:srgbClr val="C0C0C0"/>
        </a:lt2>
        <a:accent1>
          <a:srgbClr val="0099FF"/>
        </a:accent1>
        <a:accent2>
          <a:srgbClr val="BCB63E"/>
        </a:accent2>
        <a:accent3>
          <a:srgbClr val="FFFFFF"/>
        </a:accent3>
        <a:accent4>
          <a:srgbClr val="6C6C6C"/>
        </a:accent4>
        <a:accent5>
          <a:srgbClr val="AACAFF"/>
        </a:accent5>
        <a:accent6>
          <a:srgbClr val="AAA537"/>
        </a:accent6>
        <a:hlink>
          <a:srgbClr val="F381A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Land2 12">
        <a:dk1>
          <a:srgbClr val="4D4D4D"/>
        </a:dk1>
        <a:lt1>
          <a:srgbClr val="FFFFFF"/>
        </a:lt1>
        <a:dk2>
          <a:srgbClr val="000000"/>
        </a:dk2>
        <a:lt2>
          <a:srgbClr val="C0C0C0"/>
        </a:lt2>
        <a:accent1>
          <a:srgbClr val="0099FF"/>
        </a:accent1>
        <a:accent2>
          <a:srgbClr val="BCB63E"/>
        </a:accent2>
        <a:accent3>
          <a:srgbClr val="FFFFFF"/>
        </a:accent3>
        <a:accent4>
          <a:srgbClr val="404040"/>
        </a:accent4>
        <a:accent5>
          <a:srgbClr val="AACAFF"/>
        </a:accent5>
        <a:accent6>
          <a:srgbClr val="AAA537"/>
        </a:accent6>
        <a:hlink>
          <a:srgbClr val="F381A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Land2 13">
        <a:dk1>
          <a:srgbClr val="4D4D4D"/>
        </a:dk1>
        <a:lt1>
          <a:srgbClr val="FFFFFF"/>
        </a:lt1>
        <a:dk2>
          <a:srgbClr val="000000"/>
        </a:dk2>
        <a:lt2>
          <a:srgbClr val="C0C0C0"/>
        </a:lt2>
        <a:accent1>
          <a:srgbClr val="0099FF"/>
        </a:accent1>
        <a:accent2>
          <a:srgbClr val="BCB63E"/>
        </a:accent2>
        <a:accent3>
          <a:srgbClr val="FFFFFF"/>
        </a:accent3>
        <a:accent4>
          <a:srgbClr val="404040"/>
        </a:accent4>
        <a:accent5>
          <a:srgbClr val="AACAFF"/>
        </a:accent5>
        <a:accent6>
          <a:srgbClr val="AAA537"/>
        </a:accent6>
        <a:hlink>
          <a:srgbClr val="2A3168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Land2 14">
        <a:dk1>
          <a:srgbClr val="4D4D4D"/>
        </a:dk1>
        <a:lt1>
          <a:srgbClr val="FFFFFF"/>
        </a:lt1>
        <a:dk2>
          <a:srgbClr val="000000"/>
        </a:dk2>
        <a:lt2>
          <a:srgbClr val="C0C0C0"/>
        </a:lt2>
        <a:accent1>
          <a:srgbClr val="7AD6F6"/>
        </a:accent1>
        <a:accent2>
          <a:srgbClr val="BCB63E"/>
        </a:accent2>
        <a:accent3>
          <a:srgbClr val="FFFFFF"/>
        </a:accent3>
        <a:accent4>
          <a:srgbClr val="404040"/>
        </a:accent4>
        <a:accent5>
          <a:srgbClr val="BEE8FA"/>
        </a:accent5>
        <a:accent6>
          <a:srgbClr val="AAA537"/>
        </a:accent6>
        <a:hlink>
          <a:srgbClr val="1671B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Land2 15">
        <a:dk1>
          <a:srgbClr val="4D4D4D"/>
        </a:dk1>
        <a:lt1>
          <a:srgbClr val="FFFFFF"/>
        </a:lt1>
        <a:dk2>
          <a:srgbClr val="000000"/>
        </a:dk2>
        <a:lt2>
          <a:srgbClr val="C0C0C0"/>
        </a:lt2>
        <a:accent1>
          <a:srgbClr val="47C6F3"/>
        </a:accent1>
        <a:accent2>
          <a:srgbClr val="E1B71D"/>
        </a:accent2>
        <a:accent3>
          <a:srgbClr val="FFFFFF"/>
        </a:accent3>
        <a:accent4>
          <a:srgbClr val="404040"/>
        </a:accent4>
        <a:accent5>
          <a:srgbClr val="B1DFF8"/>
        </a:accent5>
        <a:accent6>
          <a:srgbClr val="CCA619"/>
        </a:accent6>
        <a:hlink>
          <a:srgbClr val="13308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eLand2 16">
        <a:dk1>
          <a:srgbClr val="4D4D4D"/>
        </a:dk1>
        <a:lt1>
          <a:srgbClr val="FFFFFF"/>
        </a:lt1>
        <a:dk2>
          <a:srgbClr val="000000"/>
        </a:dk2>
        <a:lt2>
          <a:srgbClr val="C0C0C0"/>
        </a:lt2>
        <a:accent1>
          <a:srgbClr val="47C6F3"/>
        </a:accent1>
        <a:accent2>
          <a:srgbClr val="E1B71D"/>
        </a:accent2>
        <a:accent3>
          <a:srgbClr val="FFFFFF"/>
        </a:accent3>
        <a:accent4>
          <a:srgbClr val="404040"/>
        </a:accent4>
        <a:accent5>
          <a:srgbClr val="B1DFF8"/>
        </a:accent5>
        <a:accent6>
          <a:srgbClr val="CCA619"/>
        </a:accent6>
        <a:hlink>
          <a:srgbClr val="5F603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orn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pview檢報服務範例">
  <a:themeElements>
    <a:clrScheme name="自訂 1">
      <a:dk1>
        <a:srgbClr val="292929"/>
      </a:dk1>
      <a:lt1>
        <a:srgbClr val="FFFFFF"/>
      </a:lt1>
      <a:dk2>
        <a:srgbClr val="292929"/>
      </a:dk2>
      <a:lt2>
        <a:srgbClr val="DDDDDD"/>
      </a:lt2>
      <a:accent1>
        <a:srgbClr val="2473E8"/>
      </a:accent1>
      <a:accent2>
        <a:srgbClr val="A5DF57"/>
      </a:accent2>
      <a:accent3>
        <a:srgbClr val="FFFFFF"/>
      </a:accent3>
      <a:accent4>
        <a:srgbClr val="212121"/>
      </a:accent4>
      <a:accent5>
        <a:srgbClr val="ACBCF2"/>
      </a:accent5>
      <a:accent6>
        <a:srgbClr val="95CA4E"/>
      </a:accent6>
      <a:hlink>
        <a:srgbClr val="1354B5"/>
      </a:hlink>
      <a:folHlink>
        <a:srgbClr val="3E3E3E"/>
      </a:folHlink>
    </a:clrScheme>
    <a:fontScheme name="自訂 1">
      <a:majorFont>
        <a:latin typeface="Leelawadee"/>
        <a:ea typeface="微軟正黑體"/>
        <a:cs typeface=""/>
      </a:majorFont>
      <a:minorFont>
        <a:latin typeface="Leelawadee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view範例簡報.potx" id="{D22B8188-24E4-4610-AD46-FD40A507F0A2}" vid="{DFEE5D31-C9DF-4553-9614-0F947285446F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19669</TotalTime>
  <Words>3485</Words>
  <Application>Microsoft Office PowerPoint</Application>
  <PresentationFormat>如螢幕大小 (4:3)</PresentationFormat>
  <Paragraphs>537</Paragraphs>
  <Slides>85</Slides>
  <Notes>12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5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85</vt:i4>
      </vt:variant>
    </vt:vector>
  </HeadingPairs>
  <TitlesOfParts>
    <vt:vector size="104" baseType="lpstr">
      <vt:lpstr>Arial Unicode MS</vt:lpstr>
      <vt:lpstr>Leelawadee</vt:lpstr>
      <vt:lpstr>ＭＳ Ｐゴシック</vt:lpstr>
      <vt:lpstr>微軟正黑體</vt:lpstr>
      <vt:lpstr>新細明體</vt:lpstr>
      <vt:lpstr>標楷體</vt:lpstr>
      <vt:lpstr>Arial</vt:lpstr>
      <vt:lpstr>Calibri</vt:lpstr>
      <vt:lpstr>Tahoma</vt:lpstr>
      <vt:lpstr>Times New Roman</vt:lpstr>
      <vt:lpstr>Verdana</vt:lpstr>
      <vt:lpstr>Wingdings</vt:lpstr>
      <vt:lpstr>TornadoPPT_02</vt:lpstr>
      <vt:lpstr>意藍投影片範本</vt:lpstr>
      <vt:lpstr>7_eLand2</vt:lpstr>
      <vt:lpstr>tornado</vt:lpstr>
      <vt:lpstr>Opview檢報服務範例</vt:lpstr>
      <vt:lpstr>工作表</vt:lpstr>
      <vt:lpstr>VISIO</vt:lpstr>
      <vt:lpstr> 巨量資料分析與應用 (1)</vt:lpstr>
      <vt:lpstr>楊立偉教授</vt:lpstr>
      <vt:lpstr>巨量資料 – 導論</vt:lpstr>
      <vt:lpstr>PowerPoint 簡報</vt:lpstr>
      <vt:lpstr>Big Data 的應用方式</vt:lpstr>
      <vt:lpstr>巨量資料如何協助管理決策 (1)</vt:lpstr>
      <vt:lpstr>巨量資料如何協助管理決策 (2)</vt:lpstr>
      <vt:lpstr>案例 : Target</vt:lpstr>
      <vt:lpstr>PowerPoint 簡報</vt:lpstr>
      <vt:lpstr>案例: 企業商業智慧</vt:lpstr>
      <vt:lpstr>案例: Marketing and CRM Cycle</vt:lpstr>
      <vt:lpstr>巨量資料 – 分析技術</vt:lpstr>
      <vt:lpstr>Big data 的資料種類</vt:lpstr>
      <vt:lpstr>PowerPoint 簡報</vt:lpstr>
      <vt:lpstr>PowerPoint 簡報</vt:lpstr>
      <vt:lpstr>PowerPoint 簡報</vt:lpstr>
      <vt:lpstr>Big data 的分析方式</vt:lpstr>
      <vt:lpstr>(1) 結構性資料分析</vt:lpstr>
      <vt:lpstr>PowerPoint 簡報</vt:lpstr>
      <vt:lpstr>基本原理：共現分析</vt:lpstr>
      <vt:lpstr>關聯規則 Association rules</vt:lpstr>
      <vt:lpstr>PowerPoint 簡報</vt:lpstr>
      <vt:lpstr>關聯規則 Association rules (續)</vt:lpstr>
      <vt:lpstr>PowerPoint 簡報</vt:lpstr>
      <vt:lpstr>案例 (1) 台灣最大實體書店</vt:lpstr>
      <vt:lpstr>台灣最大實體書店 (續)</vt:lpstr>
      <vt:lpstr>台灣最大實體書店 (續)</vt:lpstr>
      <vt:lpstr>台灣最大實體書店 (續)</vt:lpstr>
      <vt:lpstr>PowerPoint 簡報</vt:lpstr>
      <vt:lpstr>應用練習</vt:lpstr>
      <vt:lpstr>PowerPoint 簡報</vt:lpstr>
      <vt:lpstr>PowerPoint 簡報</vt:lpstr>
      <vt:lpstr>PowerPoint 簡報</vt:lpstr>
      <vt:lpstr>群集分析 Clustering</vt:lpstr>
      <vt:lpstr>分群演算法 K-means 範例 (K=2)</vt:lpstr>
      <vt:lpstr>Why do we need clustering ?</vt:lpstr>
      <vt:lpstr>PowerPoint 簡報</vt:lpstr>
      <vt:lpstr>分群演算法 DBSCAN</vt:lpstr>
      <vt:lpstr>PowerPoint 簡報</vt:lpstr>
      <vt:lpstr>PowerPoint 簡報</vt:lpstr>
      <vt:lpstr>分類預測 Classification</vt:lpstr>
      <vt:lpstr>分類預測 : 眼科診所病例</vt:lpstr>
      <vt:lpstr>分類預測 : 眼科診所病例 (續)</vt:lpstr>
      <vt:lpstr>決策樹演算法 範例</vt:lpstr>
      <vt:lpstr>PowerPoint 簡報</vt:lpstr>
      <vt:lpstr>PowerPoint 簡報</vt:lpstr>
      <vt:lpstr>PowerPoint 簡報</vt:lpstr>
      <vt:lpstr>練習</vt:lpstr>
      <vt:lpstr>PowerPoint 簡報</vt:lpstr>
      <vt:lpstr>非結構資料的處理 – 欄位化</vt:lpstr>
      <vt:lpstr>Recap: 出現次數矩陣</vt:lpstr>
      <vt:lpstr>出現次數矩陣的表達方式</vt:lpstr>
      <vt:lpstr>PowerPoint 簡報</vt:lpstr>
      <vt:lpstr>PowerPoint 簡報</vt:lpstr>
      <vt:lpstr>PowerPoint 簡報</vt:lpstr>
      <vt:lpstr>分析技巧</vt:lpstr>
      <vt:lpstr>連續行為 Sequential pattern</vt:lpstr>
      <vt:lpstr>連續行為 Sequential pattern (續)</vt:lpstr>
      <vt:lpstr>連續行為 Sequential pattern (續)</vt:lpstr>
      <vt:lpstr>用資料庫進行目標行銷 </vt:lpstr>
      <vt:lpstr>案例 (2) 亞洲最大線上紅利集點網站</vt:lpstr>
      <vt:lpstr>線上紅利集點網站 (續)</vt:lpstr>
      <vt:lpstr>線上紅利集點網站 (續)</vt:lpstr>
      <vt:lpstr>案例 (3) 其它</vt:lpstr>
      <vt:lpstr>在各產業的應用 – 以金融保險業為例</vt:lpstr>
      <vt:lpstr>企業擁有許多的資料庫‥‥</vt:lpstr>
      <vt:lpstr>企業的問題是‥‥</vt:lpstr>
      <vt:lpstr>1. 尋找保戶購買保單的決策模型</vt:lpstr>
      <vt:lpstr>PowerPoint 簡報</vt:lpstr>
      <vt:lpstr>PowerPoint 簡報</vt:lpstr>
      <vt:lpstr>分析：建立客戶決策模型</vt:lpstr>
      <vt:lpstr>應用：預測客戶行為</vt:lpstr>
      <vt:lpstr>2. 尋找最熱門之保戶保單的關聯性</vt:lpstr>
      <vt:lpstr>PowerPoint 簡報</vt:lpstr>
      <vt:lpstr>PowerPoint 簡報</vt:lpstr>
      <vt:lpstr>3. 尋找主力保戶客群之特徵</vt:lpstr>
      <vt:lpstr>PowerPoint 簡報</vt:lpstr>
      <vt:lpstr>PowerPoint 簡報</vt:lpstr>
      <vt:lpstr>PowerPoint 簡報</vt:lpstr>
      <vt:lpstr>在各產業的應用 – 以零售通路為例</vt:lpstr>
      <vt:lpstr>目標 1 聯合促銷</vt:lpstr>
      <vt:lpstr>目標 1 聯合促銷 (續)</vt:lpstr>
      <vt:lpstr>目標 2 直效行銷</vt:lpstr>
      <vt:lpstr>目標 2 直效行銷 (續)</vt:lpstr>
      <vt:lpstr> 問題討論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Hank Yang (楊東翰)</dc:creator>
  <cp:lastModifiedBy>Willie Yang</cp:lastModifiedBy>
  <cp:revision>436</cp:revision>
  <cp:lastPrinted>2013-07-26T01:47:34Z</cp:lastPrinted>
  <dcterms:created xsi:type="dcterms:W3CDTF">2010-12-29T08:40:04Z</dcterms:created>
  <dcterms:modified xsi:type="dcterms:W3CDTF">2016-12-15T03:16:45Z</dcterms:modified>
</cp:coreProperties>
</file>