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4"/>
  </p:notesMasterIdLst>
  <p:sldIdLst>
    <p:sldId id="345" r:id="rId2"/>
    <p:sldId id="385" r:id="rId3"/>
    <p:sldId id="386" r:id="rId4"/>
    <p:sldId id="387" r:id="rId5"/>
    <p:sldId id="405" r:id="rId6"/>
    <p:sldId id="406" r:id="rId7"/>
    <p:sldId id="388" r:id="rId8"/>
    <p:sldId id="395" r:id="rId9"/>
    <p:sldId id="389" r:id="rId10"/>
    <p:sldId id="390" r:id="rId11"/>
    <p:sldId id="391" r:id="rId12"/>
    <p:sldId id="392" r:id="rId13"/>
    <p:sldId id="393" r:id="rId14"/>
    <p:sldId id="394" r:id="rId15"/>
    <p:sldId id="396" r:id="rId16"/>
    <p:sldId id="397" r:id="rId17"/>
    <p:sldId id="399" r:id="rId18"/>
    <p:sldId id="400" r:id="rId19"/>
    <p:sldId id="401" r:id="rId20"/>
    <p:sldId id="402" r:id="rId21"/>
    <p:sldId id="403" r:id="rId22"/>
    <p:sldId id="40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A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21" autoAdjust="0"/>
    <p:restoredTop sz="83721" autoAdjust="0"/>
  </p:normalViewPr>
  <p:slideViewPr>
    <p:cSldViewPr>
      <p:cViewPr>
        <p:scale>
          <a:sx n="66" d="100"/>
          <a:sy n="66" d="100"/>
        </p:scale>
        <p:origin x="1233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4B9B36-6215-4D81-93F2-0A41066F9B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A74145-97FB-4B0F-913F-F42B243AF590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bkgrd_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6553200"/>
            <a:ext cx="1543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200" b="1" i="1" smtClean="0">
                <a:solidFill>
                  <a:srgbClr val="FAEDDE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McGraw-Hill/Irwin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6553200"/>
            <a:ext cx="426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zh-TW" sz="1200" b="1" i="1" smtClean="0">
                <a:solidFill>
                  <a:srgbClr val="FAEDDE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© 2008 The McGraw-Hill Companies, All Rights Reserved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91000" y="1295400"/>
            <a:ext cx="4572000" cy="2305050"/>
          </a:xfrm>
          <a:solidFill>
            <a:srgbClr val="FAEDDE"/>
          </a:solidFill>
          <a:effectLst>
            <a:outerShdw dist="81320" dir="2319588" algn="ctr" rotWithShape="0">
              <a:schemeClr val="tx1"/>
            </a:outerShdw>
          </a:effectLst>
        </p:spPr>
        <p:txBody>
          <a:bodyPr anchorCtr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3886200"/>
            <a:ext cx="4572000" cy="1752600"/>
          </a:xfrm>
          <a:solidFill>
            <a:srgbClr val="FAEDDE"/>
          </a:solidFill>
          <a:effectLst>
            <a:outerShdw dist="89803" dir="2700000" algn="ctr" rotWithShape="0">
              <a:schemeClr val="tx1"/>
            </a:outerShdw>
          </a:effectLst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97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49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09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218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3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8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0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0227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049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t>7-</a:t>
            </a:r>
            <a:fld id="{FFCFA22A-A089-420D-828A-702C5ED8AFA5}" type="slidenum"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endParaRPr lang="en-US" altLang="zh-TW" sz="1400" b="1" smtClean="0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an.csie.ntu.edu.tw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downloading.html" TargetMode="External"/><Relationship Id="rId2" Type="http://schemas.openxmlformats.org/officeDocument/2006/relationships/hyperlink" Target="http://www.oracle.com/technetwork/java/javase/downloads/jre7-downloads-188026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62113" y="3175000"/>
            <a:ext cx="71120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3200" kern="0" dirty="0">
              <a:latin typeface="+mn-lt"/>
              <a:ea typeface="新細明體" pitchFamily="18" charset="-120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3200" kern="0" dirty="0">
              <a:latin typeface="+mn-lt"/>
              <a:ea typeface="新細明體" pitchFamily="18" charset="-120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2000" kern="0" dirty="0">
              <a:latin typeface="+mn-lt"/>
              <a:ea typeface="新細明體" pitchFamily="18" charset="-120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zh-TW" altLang="en-US" sz="2400" kern="0" dirty="0">
                <a:latin typeface="+mn-lt"/>
                <a:ea typeface="新細明體" pitchFamily="18" charset="-120"/>
              </a:rPr>
              <a:t>楊立偉教授</a:t>
            </a: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zh-TW" altLang="en-US" sz="2400" kern="0" dirty="0">
                <a:latin typeface="+mn-lt"/>
                <a:ea typeface="新細明體" pitchFamily="18" charset="-120"/>
              </a:rPr>
              <a:t>台灣大學工管系</a:t>
            </a: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2400" kern="0" dirty="0">
              <a:latin typeface="+mn-lt"/>
              <a:ea typeface="新細明體" pitchFamily="18" charset="-120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altLang="zh-TW" sz="2400" kern="0" dirty="0" smtClean="0">
                <a:latin typeface="+mn-lt"/>
                <a:ea typeface="新細明體" pitchFamily="18" charset="-120"/>
              </a:rPr>
              <a:t>2016</a:t>
            </a:r>
            <a:endParaRPr lang="en-US" altLang="zh-TW" sz="2400" kern="0" dirty="0">
              <a:latin typeface="+mn-lt"/>
              <a:ea typeface="新細明體" pitchFamily="18" charset="-120"/>
            </a:endParaRP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C8137B57-0542-4D24-9514-8D58AA0D7B68}" type="slidenum">
              <a:rPr lang="zh-TW" altLang="en-US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rPr>
              <a:pPr algn="r" eaLnBrk="1" hangingPunct="1">
                <a:defRPr/>
              </a:pPr>
              <a:t>1</a:t>
            </a:fld>
            <a:endParaRPr lang="en-US" altLang="zh-TW" sz="14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371600"/>
            <a:ext cx="7086600" cy="1600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Supplement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09713" y="3022600"/>
            <a:ext cx="7112000" cy="2206625"/>
          </a:xfrm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algn="ctr" eaLnBrk="1" hangingPunct="1">
              <a:buFontTx/>
              <a:buNone/>
            </a:pPr>
            <a:r>
              <a:rPr lang="en-US" altLang="zh-TW" sz="2800" dirty="0" smtClean="0">
                <a:ea typeface="新細明體" panose="02020500000000000000" pitchFamily="18" charset="-120"/>
              </a:rPr>
              <a:t>Data Mining 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工具介紹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(Weka / R)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(5)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DatabaseLoader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dataSet</a:t>
            </a:r>
            <a:r>
              <a:rPr lang="zh-TW" altLang="en-US" sz="2000" smtClean="0">
                <a:ea typeface="新細明體" panose="02020500000000000000" pitchFamily="18" charset="-120"/>
              </a:rPr>
              <a:t>到</a:t>
            </a:r>
            <a:r>
              <a:rPr lang="en-US" altLang="zh-TW" sz="2000" smtClean="0">
                <a:ea typeface="新細明體" panose="02020500000000000000" pitchFamily="18" charset="-120"/>
              </a:rPr>
              <a:t>ClassAssigner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ClassAssigner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dataSet</a:t>
            </a:r>
            <a:r>
              <a:rPr lang="zh-TW" altLang="en-US" sz="2000" smtClean="0">
                <a:ea typeface="新細明體" panose="02020500000000000000" pitchFamily="18" charset="-120"/>
              </a:rPr>
              <a:t>到</a:t>
            </a:r>
            <a:r>
              <a:rPr lang="en-US" altLang="zh-TW" sz="2000" smtClean="0">
                <a:ea typeface="新細明體" panose="02020500000000000000" pitchFamily="18" charset="-120"/>
              </a:rPr>
              <a:t>TrainingSetMaker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TrainingSetMaker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trainingSet</a:t>
            </a:r>
            <a:r>
              <a:rPr lang="zh-TW" altLang="en-US" sz="2000" smtClean="0">
                <a:ea typeface="新細明體" panose="02020500000000000000" pitchFamily="18" charset="-120"/>
              </a:rPr>
              <a:t>到</a:t>
            </a:r>
            <a:r>
              <a:rPr lang="en-US" altLang="zh-TW" sz="2000" smtClean="0">
                <a:ea typeface="新細明體" panose="02020500000000000000" pitchFamily="18" charset="-120"/>
              </a:rPr>
              <a:t>J48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J48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text</a:t>
            </a:r>
            <a:r>
              <a:rPr lang="zh-TW" altLang="en-US" sz="2000" smtClean="0">
                <a:ea typeface="新細明體" panose="02020500000000000000" pitchFamily="18" charset="-120"/>
              </a:rPr>
              <a:t>到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TW" altLang="en-US" sz="2000" smtClean="0">
              <a:ea typeface="新細明體" panose="02020500000000000000" pitchFamily="18" charset="-120"/>
            </a:endParaRPr>
          </a:p>
        </p:txBody>
      </p:sp>
      <p:pic>
        <p:nvPicPr>
          <p:cNvPr id="12292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3429000"/>
            <a:ext cx="91440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(6)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ClassAssigner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configure</a:t>
            </a:r>
            <a:r>
              <a:rPr lang="zh-TW" altLang="en-US" sz="2000" smtClean="0">
                <a:ea typeface="新細明體" panose="02020500000000000000" pitchFamily="18" charset="-120"/>
              </a:rPr>
              <a:t>確認目標欄位是</a:t>
            </a:r>
            <a:r>
              <a:rPr lang="en-US" altLang="zh-TW" sz="2000" smtClean="0">
                <a:ea typeface="新細明體" panose="02020500000000000000" pitchFamily="18" charset="-120"/>
              </a:rPr>
              <a:t>play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DatabaseLoader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Start loading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執行完畢，在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Show results</a:t>
            </a:r>
            <a:r>
              <a:rPr lang="zh-TW" altLang="en-US" sz="2000" smtClean="0">
                <a:ea typeface="新細明體" panose="02020500000000000000" pitchFamily="18" charset="-120"/>
              </a:rPr>
              <a:t>看結果</a:t>
            </a:r>
          </a:p>
        </p:txBody>
      </p:sp>
      <p:pic>
        <p:nvPicPr>
          <p:cNvPr id="13316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8580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694113"/>
            <a:ext cx="6345238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(7) Clustering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434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使用</a:t>
            </a:r>
            <a:r>
              <a:rPr lang="en-US" altLang="zh-TW" sz="2000" smtClean="0">
                <a:ea typeface="新細明體" panose="02020500000000000000" pitchFamily="18" charset="-120"/>
              </a:rPr>
              <a:t>Simple Kmeans</a:t>
            </a:r>
            <a:r>
              <a:rPr lang="zh-TW" altLang="en-US" sz="2000" smtClean="0">
                <a:ea typeface="新細明體" panose="02020500000000000000" pitchFamily="18" charset="-120"/>
              </a:rPr>
              <a:t>演算法，用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  <a:r>
              <a:rPr lang="zh-TW" altLang="en-US" sz="2000" smtClean="0">
                <a:ea typeface="新細明體" panose="02020500000000000000" pitchFamily="18" charset="-120"/>
              </a:rPr>
              <a:t>看結果</a:t>
            </a:r>
          </a:p>
        </p:txBody>
      </p:sp>
      <p:pic>
        <p:nvPicPr>
          <p:cNvPr id="14341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81534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文字方塊 6"/>
          <p:cNvSpPr txBox="1">
            <a:spLocks noChangeArrowheads="1"/>
          </p:cNvSpPr>
          <p:nvPr/>
        </p:nvSpPr>
        <p:spPr bwMode="auto">
          <a:xfrm>
            <a:off x="7507288" y="4429125"/>
            <a:ext cx="1255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以</a:t>
            </a:r>
            <a:r>
              <a:rPr lang="en-US" altLang="zh-TW" sz="1800">
                <a:ea typeface="新細明體" panose="02020500000000000000" pitchFamily="18" charset="-120"/>
              </a:rPr>
              <a:t>k=3</a:t>
            </a:r>
            <a:r>
              <a:rPr lang="zh-TW" altLang="en-US" sz="1800">
                <a:ea typeface="新細明體" panose="02020500000000000000" pitchFamily="18" charset="-120"/>
              </a:rPr>
              <a:t>為例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(8) Association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使用</a:t>
            </a:r>
            <a:r>
              <a:rPr lang="en-US" altLang="zh-TW" sz="2000" smtClean="0">
                <a:ea typeface="新細明體" panose="02020500000000000000" pitchFamily="18" charset="-120"/>
              </a:rPr>
              <a:t>Apriori</a:t>
            </a:r>
            <a:r>
              <a:rPr lang="zh-TW" altLang="en-US" sz="2000" smtClean="0">
                <a:ea typeface="新細明體" panose="02020500000000000000" pitchFamily="18" charset="-120"/>
              </a:rPr>
              <a:t>演算法，用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  <a:r>
              <a:rPr lang="zh-TW" altLang="en-US" sz="2000" smtClean="0">
                <a:ea typeface="新細明體" panose="02020500000000000000" pitchFamily="18" charset="-120"/>
              </a:rPr>
              <a:t>看結果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只能處理</a:t>
            </a:r>
            <a:r>
              <a:rPr lang="en-US" altLang="zh-TW" sz="2000" smtClean="0">
                <a:ea typeface="新細明體" panose="02020500000000000000" pitchFamily="18" charset="-120"/>
              </a:rPr>
              <a:t>nominal value</a:t>
            </a:r>
            <a:endParaRPr lang="zh-TW" altLang="en-US" sz="2000" smtClean="0">
              <a:ea typeface="新細明體" panose="02020500000000000000" pitchFamily="18" charset="-120"/>
            </a:endParaRPr>
          </a:p>
        </p:txBody>
      </p:sp>
      <p:pic>
        <p:nvPicPr>
          <p:cNvPr id="15364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5943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(9) Association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使用</a:t>
            </a:r>
            <a:r>
              <a:rPr lang="en-US" altLang="zh-TW" sz="2000" smtClean="0">
                <a:ea typeface="新細明體" panose="02020500000000000000" pitchFamily="18" charset="-120"/>
              </a:rPr>
              <a:t>Apriori</a:t>
            </a:r>
            <a:r>
              <a:rPr lang="zh-TW" altLang="en-US" sz="2000" smtClean="0">
                <a:ea typeface="新細明體" panose="02020500000000000000" pitchFamily="18" charset="-120"/>
              </a:rPr>
              <a:t>演算法結果如下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* </a:t>
            </a:r>
            <a:r>
              <a:rPr lang="zh-TW" altLang="en-US" sz="2000" smtClean="0">
                <a:ea typeface="新細明體" panose="02020500000000000000" pitchFamily="18" charset="-120"/>
              </a:rPr>
              <a:t>決策樹的每條</a:t>
            </a:r>
            <a:r>
              <a:rPr lang="en-US" altLang="zh-TW" sz="2000" smtClean="0">
                <a:ea typeface="新細明體" panose="02020500000000000000" pitchFamily="18" charset="-120"/>
              </a:rPr>
              <a:t>path</a:t>
            </a:r>
            <a:r>
              <a:rPr lang="zh-TW" altLang="en-US" sz="2000" smtClean="0">
                <a:ea typeface="新細明體" panose="02020500000000000000" pitchFamily="18" charset="-120"/>
              </a:rPr>
              <a:t>可能就是一條</a:t>
            </a:r>
            <a:r>
              <a:rPr lang="en-US" altLang="zh-TW" sz="2000" smtClean="0">
                <a:ea typeface="新細明體" panose="02020500000000000000" pitchFamily="18" charset="-120"/>
              </a:rPr>
              <a:t>rule</a:t>
            </a:r>
            <a:r>
              <a:rPr lang="zh-TW" altLang="en-US" sz="2000" smtClean="0">
                <a:ea typeface="新細明體" panose="02020500000000000000" pitchFamily="18" charset="-120"/>
              </a:rPr>
              <a:t>；可能會找到更多的</a:t>
            </a:r>
            <a:r>
              <a:rPr lang="en-US" altLang="zh-TW" sz="2000" smtClean="0">
                <a:ea typeface="新細明體" panose="02020500000000000000" pitchFamily="18" charset="-120"/>
              </a:rPr>
              <a:t>rules</a:t>
            </a:r>
          </a:p>
        </p:txBody>
      </p:sp>
      <p:pic>
        <p:nvPicPr>
          <p:cNvPr id="1638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905000"/>
            <a:ext cx="76898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R with Database (1)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smtClean="0">
                <a:ea typeface="新細明體" panose="02020500000000000000" pitchFamily="18" charset="-120"/>
              </a:rPr>
              <a:t>挑選</a:t>
            </a:r>
            <a:r>
              <a:rPr lang="en-US" altLang="zh-TW" sz="2800" smtClean="0">
                <a:ea typeface="新細明體" panose="02020500000000000000" pitchFamily="18" charset="-120"/>
              </a:rPr>
              <a:t>CRAN(Comprehensive R Archive Network)</a:t>
            </a:r>
            <a:r>
              <a:rPr lang="zh-TW" altLang="en-US" sz="2800" smtClean="0">
                <a:ea typeface="新細明體" panose="02020500000000000000" pitchFamily="18" charset="-120"/>
              </a:rPr>
              <a:t>中之站點，下載</a:t>
            </a:r>
            <a:r>
              <a:rPr lang="en-US" altLang="zh-TW" sz="2800" smtClean="0">
                <a:ea typeface="新細明體" panose="02020500000000000000" pitchFamily="18" charset="-120"/>
              </a:rPr>
              <a:t>R</a:t>
            </a:r>
            <a:r>
              <a:rPr lang="zh-TW" altLang="en-US" sz="2800" smtClean="0">
                <a:ea typeface="新細明體" panose="02020500000000000000" pitchFamily="18" charset="-120"/>
              </a:rPr>
              <a:t>安裝後執行</a:t>
            </a:r>
            <a:endParaRPr lang="en-US" altLang="zh-TW" sz="2800" smtClean="0">
              <a:ea typeface="新細明體" panose="02020500000000000000" pitchFamily="18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  <a:hlinkClick r:id="rId2"/>
              </a:rPr>
              <a:t>http://cran.csie.ntu.edu.tw/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zh-TW" altLang="en-US" sz="2400" smtClean="0">
                <a:ea typeface="新細明體" panose="02020500000000000000" pitchFamily="18" charset="-120"/>
              </a:rPr>
              <a:t>台大資工站點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>
                <a:ea typeface="新細明體" panose="02020500000000000000" pitchFamily="18" charset="-120"/>
              </a:rPr>
              <a:t>選擇</a:t>
            </a:r>
            <a:r>
              <a:rPr lang="en-US" altLang="zh-TW" sz="2400" smtClean="0">
                <a:ea typeface="新細明體" panose="02020500000000000000" pitchFamily="18" charset="-120"/>
              </a:rPr>
              <a:t>base</a:t>
            </a:r>
            <a:r>
              <a:rPr lang="zh-TW" altLang="en-US" sz="2400" smtClean="0">
                <a:ea typeface="新細明體" panose="02020500000000000000" pitchFamily="18" charset="-120"/>
              </a:rPr>
              <a:t>版本下載，點擊安裝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>
                <a:ea typeface="新細明體" panose="02020500000000000000" pitchFamily="18" charset="-120"/>
              </a:rPr>
              <a:t>之後執行</a:t>
            </a:r>
            <a:r>
              <a:rPr lang="en-US" altLang="zh-TW" sz="2400" smtClean="0">
                <a:ea typeface="新細明體" panose="02020500000000000000" pitchFamily="18" charset="-120"/>
              </a:rPr>
              <a:t>R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pic>
        <p:nvPicPr>
          <p:cNvPr id="1741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71900"/>
            <a:ext cx="24003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R with Database (2)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安裝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RODBC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套件</a:t>
            </a: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選程式套件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安裝程式套件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挑選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CRAN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站點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0-Cloud</a:t>
            </a: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選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RODBC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後即可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dirty="0" smtClean="0">
                <a:ea typeface="新細明體" panose="02020500000000000000" pitchFamily="18" charset="-120"/>
              </a:rPr>
              <a:t>執行指令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library(RODBC) </a:t>
            </a:r>
            <a:r>
              <a:rPr lang="zh-TW" altLang="en-US" dirty="0" smtClean="0">
                <a:ea typeface="新細明體" panose="02020500000000000000" pitchFamily="18" charset="-120"/>
              </a:rPr>
              <a:t>載入該套件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c=</a:t>
            </a:r>
            <a:r>
              <a:rPr lang="en-US" altLang="zh-TW" dirty="0" err="1" smtClean="0">
                <a:ea typeface="新細明體" panose="02020500000000000000" pitchFamily="18" charset="-120"/>
              </a:rPr>
              <a:t>odbcConnect</a:t>
            </a:r>
            <a:r>
              <a:rPr lang="en-US" altLang="zh-TW" dirty="0" smtClean="0">
                <a:ea typeface="新細明體" panose="02020500000000000000" pitchFamily="18" charset="-120"/>
              </a:rPr>
              <a:t>(“tennis”) </a:t>
            </a:r>
            <a:r>
              <a:rPr lang="zh-TW" altLang="en-US" dirty="0" smtClean="0">
                <a:ea typeface="新細明體" panose="02020500000000000000" pitchFamily="18" charset="-120"/>
              </a:rPr>
              <a:t>開啟連線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zh-TW" altLang="en-US" dirty="0" smtClean="0">
                <a:ea typeface="新細明體" panose="02020500000000000000" pitchFamily="18" charset="-120"/>
              </a:rPr>
              <a:t>取名為</a:t>
            </a:r>
            <a:r>
              <a:rPr lang="en-US" altLang="zh-TW" dirty="0" smtClean="0">
                <a:ea typeface="新細明體" panose="02020500000000000000" pitchFamily="18" charset="-120"/>
              </a:rPr>
              <a:t>c</a:t>
            </a: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x=</a:t>
            </a:r>
            <a:r>
              <a:rPr lang="en-US" altLang="zh-TW" dirty="0" err="1" smtClean="0">
                <a:ea typeface="新細明體" panose="02020500000000000000" pitchFamily="18" charset="-120"/>
              </a:rPr>
              <a:t>sqlFetch</a:t>
            </a:r>
            <a:r>
              <a:rPr lang="en-US" altLang="zh-TW" dirty="0" smtClean="0">
                <a:ea typeface="新細明體" panose="02020500000000000000" pitchFamily="18" charset="-120"/>
              </a:rPr>
              <a:t>(c, “</a:t>
            </a:r>
            <a:r>
              <a:rPr lang="en-US" altLang="zh-TW" dirty="0" err="1" smtClean="0">
                <a:ea typeface="新細明體" panose="02020500000000000000" pitchFamily="18" charset="-120"/>
              </a:rPr>
              <a:t>playtennis</a:t>
            </a:r>
            <a:r>
              <a:rPr lang="en-US" altLang="zh-TW" dirty="0" smtClean="0">
                <a:ea typeface="新細明體" panose="02020500000000000000" pitchFamily="18" charset="-120"/>
              </a:rPr>
              <a:t>”) </a:t>
            </a:r>
            <a:r>
              <a:rPr lang="zh-TW" altLang="en-US" dirty="0" smtClean="0">
                <a:ea typeface="新細明體" panose="02020500000000000000" pitchFamily="18" charset="-120"/>
              </a:rPr>
              <a:t>從該來源取出某張表</a:t>
            </a: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zh-TW" altLang="en-US" dirty="0" smtClean="0">
                <a:ea typeface="新細明體" panose="02020500000000000000" pitchFamily="18" charset="-120"/>
              </a:rPr>
              <a:t>或</a:t>
            </a:r>
            <a:r>
              <a:rPr lang="en-US" altLang="zh-TW" dirty="0" err="1" smtClean="0">
                <a:ea typeface="新細明體" panose="02020500000000000000" pitchFamily="18" charset="-120"/>
              </a:rPr>
              <a:t>sqlQuery</a:t>
            </a:r>
            <a:r>
              <a:rPr lang="en-US" altLang="zh-TW" dirty="0" smtClean="0">
                <a:ea typeface="新細明體" panose="02020500000000000000" pitchFamily="18" charset="-120"/>
              </a:rPr>
              <a:t>(c, “SELECT outlook, temperature, humidity, windy, play FROM </a:t>
            </a:r>
            <a:r>
              <a:rPr lang="en-US" altLang="zh-TW" dirty="0" err="1" smtClean="0">
                <a:ea typeface="新細明體" panose="02020500000000000000" pitchFamily="18" charset="-120"/>
              </a:rPr>
              <a:t>playtennis</a:t>
            </a:r>
            <a:r>
              <a:rPr lang="en-US" altLang="zh-TW" dirty="0" smtClean="0">
                <a:ea typeface="新細明體" panose="02020500000000000000" pitchFamily="18" charset="-120"/>
              </a:rPr>
              <a:t>”)</a:t>
            </a:r>
          </a:p>
        </p:txBody>
      </p:sp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anose="02020500000000000000" pitchFamily="18" charset="-120"/>
              </a:rPr>
              <a:t>執行結果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4800600" cy="507492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Using R with Database (3)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安裝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C50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套件</a:t>
            </a: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選程式套件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安裝程式套件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挑選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CRAN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站點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0-Cloud</a:t>
            </a: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選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C50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後即可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dirty="0" smtClean="0">
                <a:ea typeface="新細明體" panose="02020500000000000000" pitchFamily="18" charset="-120"/>
              </a:rPr>
              <a:t>執行指令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library(C50) </a:t>
            </a:r>
            <a:r>
              <a:rPr lang="zh-TW" altLang="en-US" dirty="0" smtClean="0">
                <a:ea typeface="新細明體" panose="02020500000000000000" pitchFamily="18" charset="-120"/>
              </a:rPr>
              <a:t>載入該套件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m=C5.0(x[,2:5],</a:t>
            </a:r>
            <a:r>
              <a:rPr lang="en-US" altLang="zh-TW" dirty="0" err="1" smtClean="0">
                <a:ea typeface="新細明體" panose="02020500000000000000" pitchFamily="18" charset="-120"/>
              </a:rPr>
              <a:t>x$play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zh-TW" altLang="en-US" dirty="0" smtClean="0">
                <a:ea typeface="新細明體" panose="02020500000000000000" pitchFamily="18" charset="-120"/>
              </a:rPr>
              <a:t>以第</a:t>
            </a:r>
            <a:r>
              <a:rPr lang="en-US" altLang="zh-TW" dirty="0" smtClean="0">
                <a:ea typeface="新細明體" panose="02020500000000000000" pitchFamily="18" charset="-120"/>
              </a:rPr>
              <a:t>2~5</a:t>
            </a:r>
            <a:r>
              <a:rPr lang="zh-TW" altLang="en-US" dirty="0" smtClean="0">
                <a:ea typeface="新細明體" panose="02020500000000000000" pitchFamily="18" charset="-120"/>
              </a:rPr>
              <a:t>欄做訓練，目標欄位為</a:t>
            </a:r>
            <a:r>
              <a:rPr lang="en-US" altLang="zh-TW" dirty="0" smtClean="0">
                <a:ea typeface="新細明體" panose="02020500000000000000" pitchFamily="18" charset="-120"/>
              </a:rPr>
              <a:t>play</a:t>
            </a: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summary(m)</a:t>
            </a:r>
          </a:p>
        </p:txBody>
      </p:sp>
    </p:spTree>
    <p:extLst>
      <p:ext uri="{BB962C8B-B14F-4D97-AF65-F5344CB8AC3E}">
        <p14:creationId xmlns:p14="http://schemas.microsoft.com/office/powerpoint/2010/main" val="251364253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anose="02020500000000000000" pitchFamily="18" charset="-120"/>
              </a:rPr>
              <a:t>執行結果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598"/>
            <a:ext cx="6155055" cy="46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9100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Data Mining </a:t>
            </a:r>
            <a:r>
              <a:rPr lang="zh-TW" altLang="en-US" smtClean="0">
                <a:ea typeface="新細明體" panose="02020500000000000000" pitchFamily="18" charset="-120"/>
              </a:rPr>
              <a:t>工具</a:t>
            </a:r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R Project for Statistical Computing</a:t>
            </a:r>
          </a:p>
          <a:p>
            <a:pPr marL="457200" lvl="1" indent="0"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http://www.r-project.org/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Weka : Data Mining Software in Java</a:t>
            </a:r>
          </a:p>
          <a:p>
            <a:pPr marL="457200" lvl="1" indent="0"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http://www.cs.waikato.ac.nz/ml/weka/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SAS Enterprise Miner (EM)</a:t>
            </a:r>
          </a:p>
          <a:p>
            <a:pPr marL="457200" lvl="1" indent="0"/>
            <a:r>
              <a:rPr lang="en-US" altLang="zh-TW" sz="2000" smtClean="0">
                <a:ea typeface="新細明體" panose="02020500000000000000" pitchFamily="18" charset="-120"/>
              </a:rPr>
              <a:t>Business Analytics and Business Intelligence Software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IBM SPSS</a:t>
            </a:r>
          </a:p>
          <a:p>
            <a:pPr marL="457200" lvl="1" indent="0"/>
            <a:r>
              <a:rPr lang="en-US" altLang="zh-TW" sz="2000" smtClean="0">
                <a:ea typeface="新細明體" panose="02020500000000000000" pitchFamily="18" charset="-120"/>
              </a:rPr>
              <a:t>Predictive analytics software and solutions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and others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Using R with Database (4)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安裝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arules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套件</a:t>
            </a: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選程式套件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安裝程式套件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挑選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CRAN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站點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0-Cloud</a:t>
            </a: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選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arules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後即可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dirty="0" smtClean="0">
                <a:ea typeface="新細明體" panose="02020500000000000000" pitchFamily="18" charset="-120"/>
              </a:rPr>
              <a:t>執行指令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library(</a:t>
            </a:r>
            <a:r>
              <a:rPr lang="en-US" altLang="zh-TW" dirty="0" err="1" smtClean="0">
                <a:ea typeface="新細明體" panose="02020500000000000000" pitchFamily="18" charset="-120"/>
              </a:rPr>
              <a:t>arules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zh-TW" altLang="en-US" dirty="0" smtClean="0">
                <a:ea typeface="新細明體" panose="02020500000000000000" pitchFamily="18" charset="-120"/>
              </a:rPr>
              <a:t>載入該套件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r=</a:t>
            </a:r>
            <a:r>
              <a:rPr lang="en-US" altLang="zh-TW" dirty="0" err="1" smtClean="0">
                <a:ea typeface="新細明體" panose="02020500000000000000" pitchFamily="18" charset="-120"/>
              </a:rPr>
              <a:t>apriori</a:t>
            </a:r>
            <a:r>
              <a:rPr lang="en-US" altLang="zh-TW" dirty="0" smtClean="0">
                <a:ea typeface="新細明體" panose="02020500000000000000" pitchFamily="18" charset="-120"/>
              </a:rPr>
              <a:t>(x[,2:6]) </a:t>
            </a:r>
            <a:r>
              <a:rPr lang="zh-TW" altLang="en-US" dirty="0" smtClean="0">
                <a:ea typeface="新細明體" panose="02020500000000000000" pitchFamily="18" charset="-120"/>
              </a:rPr>
              <a:t>以第</a:t>
            </a:r>
            <a:r>
              <a:rPr lang="en-US" altLang="zh-TW" dirty="0" smtClean="0">
                <a:ea typeface="新細明體" panose="02020500000000000000" pitchFamily="18" charset="-120"/>
              </a:rPr>
              <a:t>2~6</a:t>
            </a:r>
            <a:r>
              <a:rPr lang="zh-TW" altLang="en-US" dirty="0" smtClean="0">
                <a:ea typeface="新細明體" panose="02020500000000000000" pitchFamily="18" charset="-120"/>
              </a:rPr>
              <a:t>欄分</a:t>
            </a:r>
            <a:r>
              <a:rPr lang="zh-TW" altLang="en-US" dirty="0">
                <a:ea typeface="新細明體" panose="02020500000000000000" pitchFamily="18" charset="-120"/>
              </a:rPr>
              <a:t>析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err="1" smtClean="0">
                <a:ea typeface="新細明體" panose="02020500000000000000" pitchFamily="18" charset="-120"/>
              </a:rPr>
              <a:t>rs</a:t>
            </a:r>
            <a:r>
              <a:rPr lang="en-US" altLang="zh-TW" dirty="0" smtClean="0">
                <a:ea typeface="新細明體" panose="02020500000000000000" pitchFamily="18" charset="-120"/>
              </a:rPr>
              <a:t>=sort(</a:t>
            </a:r>
            <a:r>
              <a:rPr lang="en-US" altLang="zh-TW" dirty="0" err="1" smtClean="0">
                <a:ea typeface="新細明體" panose="02020500000000000000" pitchFamily="18" charset="-120"/>
              </a:rPr>
              <a:t>r,by</a:t>
            </a:r>
            <a:r>
              <a:rPr lang="en-US" altLang="zh-TW" dirty="0" smtClean="0">
                <a:ea typeface="新細明體" panose="02020500000000000000" pitchFamily="18" charset="-120"/>
              </a:rPr>
              <a:t>=“confidence”)</a:t>
            </a:r>
            <a:r>
              <a:rPr lang="zh-TW" altLang="en-US" dirty="0" smtClean="0">
                <a:ea typeface="新細明體" panose="02020500000000000000" pitchFamily="18" charset="-120"/>
              </a:rPr>
              <a:t> 將結果排序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inspect(</a:t>
            </a:r>
            <a:r>
              <a:rPr lang="en-US" altLang="zh-TW" dirty="0" err="1" smtClean="0">
                <a:ea typeface="新細明體" panose="02020500000000000000" pitchFamily="18" charset="-120"/>
              </a:rPr>
              <a:t>rs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zh-TW" altLang="en-US" dirty="0" smtClean="0">
                <a:ea typeface="新細明體" panose="02020500000000000000" pitchFamily="18" charset="-120"/>
              </a:rPr>
              <a:t> 顯示結果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9555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anose="02020500000000000000" pitchFamily="18" charset="-120"/>
              </a:rPr>
              <a:t>執行結果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371600"/>
            <a:ext cx="7458075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84826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anose="02020500000000000000" pitchFamily="18" charset="-120"/>
              </a:rPr>
              <a:t>執行結果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458075" cy="46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4208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(1)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獨立下載安裝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Java 7 (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支援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ODBC) 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後再下載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Weka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，安裝或解壓縮後點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weka.jar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執行</a:t>
            </a:r>
            <a:endParaRPr lang="en-US" altLang="zh-TW" sz="2800" dirty="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marL="5715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  <a:hlinkClick r:id="rId2"/>
              </a:rPr>
              <a:t>http://</a:t>
            </a:r>
            <a:r>
              <a:rPr lang="en-US" altLang="zh-TW" sz="2400" dirty="0" smtClean="0">
                <a:ea typeface="新細明體" panose="02020500000000000000" pitchFamily="18" charset="-120"/>
                <a:hlinkClick r:id="rId2"/>
              </a:rPr>
              <a:t>www.oracle.com/technetwork/java/javase/downloads/jre7-downloads-1880261.html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5715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5715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  <a:hlinkClick r:id="rId3"/>
              </a:rPr>
              <a:t>http://</a:t>
            </a:r>
            <a:r>
              <a:rPr lang="en-US" altLang="zh-TW" sz="2400" dirty="0" smtClean="0">
                <a:ea typeface="新細明體" panose="02020500000000000000" pitchFamily="18" charset="-120"/>
                <a:hlinkClick r:id="rId3"/>
              </a:rPr>
              <a:t>www.cs.waikato.ac.nz/ml/weka/downloading.html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5715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TW" altLang="en-US" sz="2400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(2)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下載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Access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資料庫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tennis.accdb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，在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ODBC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新增來源名稱為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tennis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，供待會連接使用</a:t>
            </a:r>
            <a:endParaRPr lang="en-US" altLang="zh-TW" sz="2800" dirty="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啟動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Weka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後，點選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Explorer</a:t>
            </a:r>
            <a:endParaRPr lang="zh-TW" altLang="en-US" sz="2800" dirty="0" smtClean="0">
              <a:ea typeface="新細明體" panose="02020500000000000000" pitchFamily="18" charset="-120"/>
            </a:endParaRPr>
          </a:p>
        </p:txBody>
      </p:sp>
      <p:pic>
        <p:nvPicPr>
          <p:cNvPr id="819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87800"/>
            <a:ext cx="3525838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6400800" y="1295400"/>
            <a:ext cx="2590800" cy="51816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000" dirty="0" smtClean="0">
                <a:ea typeface="新細明體" panose="02020500000000000000" pitchFamily="18" charset="-120"/>
              </a:rPr>
              <a:t>點選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Open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DB…URL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輸入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jdbc:odbc:tennis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，點選連接符號；之後輸入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SQL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指令執行，若有資料表示成功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TW" altLang="en-US" sz="2000" dirty="0" smtClean="0"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" y="37106"/>
            <a:ext cx="6295445" cy="63886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52400" y="838200"/>
            <a:ext cx="4267200" cy="3048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76800" y="838200"/>
            <a:ext cx="381000" cy="3048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05400" y="1600200"/>
            <a:ext cx="1066800" cy="3048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8600" y="1600200"/>
            <a:ext cx="1371600" cy="3048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6200" y="2819400"/>
            <a:ext cx="3352800" cy="20574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68694" y="38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17580" y="38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16294" y="153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00200" y="153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3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124200" y="236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5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1845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Using Weka </a:t>
            </a:r>
            <a:r>
              <a:rPr lang="en-US" altLang="zh-TW" dirty="0" smtClean="0">
                <a:ea typeface="新細明體" panose="02020500000000000000" pitchFamily="18" charset="-120"/>
              </a:rPr>
              <a:t>(3)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可參考手冊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WekaManual.pdf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啟動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Weka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後，點選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KnowledgeFlow</a:t>
            </a:r>
            <a:endParaRPr lang="zh-TW" altLang="en-US" sz="2800" dirty="0" smtClean="0">
              <a:ea typeface="新細明體" panose="02020500000000000000" pitchFamily="18" charset="-120"/>
            </a:endParaRPr>
          </a:p>
        </p:txBody>
      </p:sp>
      <p:pic>
        <p:nvPicPr>
          <p:cNvPr id="819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87800"/>
            <a:ext cx="3525838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7369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選擇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DataSources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→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DatabaseLoader</a:t>
            </a:r>
            <a:endParaRPr lang="en-US" altLang="zh-TW" sz="2800" dirty="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置放在工作區，選取後按右鍵選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Configure…</a:t>
            </a:r>
            <a:endParaRPr lang="zh-TW" altLang="en-US" sz="2800" dirty="0" smtClean="0">
              <a:ea typeface="新細明體" panose="02020500000000000000" pitchFamily="18" charset="-120"/>
            </a:endParaRPr>
          </a:p>
        </p:txBody>
      </p:sp>
      <p:pic>
        <p:nvPicPr>
          <p:cNvPr id="9219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6781800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(3)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smtClean="0">
                <a:ea typeface="新細明體" panose="02020500000000000000" pitchFamily="18" charset="-120"/>
              </a:rPr>
              <a:t>輸入</a:t>
            </a:r>
            <a:endParaRPr lang="en-US" altLang="zh-TW" sz="2800" smtClean="0">
              <a:ea typeface="新細明體" panose="02020500000000000000" pitchFamily="18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jdbc:odbc:tennis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</a:rPr>
              <a:t>SELECT outlook, temperature, humidity, windy, play FROM playtennis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zh-TW" altLang="en-US" sz="2400" smtClean="0">
              <a:ea typeface="新細明體" panose="02020500000000000000" pitchFamily="18" charset="-120"/>
            </a:endParaRPr>
          </a:p>
        </p:txBody>
      </p:sp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(4)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放置</a:t>
            </a:r>
            <a:r>
              <a:rPr lang="en-US" altLang="zh-TW" sz="2000" smtClean="0">
                <a:ea typeface="新細明體" panose="02020500000000000000" pitchFamily="18" charset="-120"/>
              </a:rPr>
              <a:t>Evaluation</a:t>
            </a:r>
            <a:r>
              <a:rPr lang="zh-TW" altLang="en-US" sz="2000" smtClean="0">
                <a:ea typeface="新細明體" panose="02020500000000000000" pitchFamily="18" charset="-120"/>
              </a:rPr>
              <a:t>→</a:t>
            </a:r>
            <a:r>
              <a:rPr lang="en-US" altLang="zh-TW" sz="2000" smtClean="0">
                <a:ea typeface="新細明體" panose="02020500000000000000" pitchFamily="18" charset="-120"/>
              </a:rPr>
              <a:t>ClassAssigner</a:t>
            </a:r>
            <a:r>
              <a:rPr lang="zh-TW" altLang="en-US" sz="2000" smtClean="0">
                <a:ea typeface="新細明體" panose="02020500000000000000" pitchFamily="18" charset="-120"/>
              </a:rPr>
              <a:t>，以及</a:t>
            </a:r>
            <a:r>
              <a:rPr lang="en-US" altLang="zh-TW" sz="2000" smtClean="0">
                <a:ea typeface="新細明體" panose="02020500000000000000" pitchFamily="18" charset="-120"/>
              </a:rPr>
              <a:t>TrainingSetMaker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放置</a:t>
            </a:r>
            <a:r>
              <a:rPr lang="en-US" altLang="zh-TW" sz="2000" smtClean="0">
                <a:ea typeface="新細明體" panose="02020500000000000000" pitchFamily="18" charset="-120"/>
              </a:rPr>
              <a:t>Classifiers</a:t>
            </a:r>
            <a:r>
              <a:rPr lang="zh-TW" altLang="en-US" sz="2000" smtClean="0">
                <a:ea typeface="新細明體" panose="02020500000000000000" pitchFamily="18" charset="-120"/>
              </a:rPr>
              <a:t>→</a:t>
            </a:r>
            <a:r>
              <a:rPr lang="en-US" altLang="zh-TW" sz="2000" smtClean="0">
                <a:ea typeface="新細明體" panose="02020500000000000000" pitchFamily="18" charset="-120"/>
              </a:rPr>
              <a:t>trees</a:t>
            </a:r>
            <a:r>
              <a:rPr lang="zh-TW" altLang="en-US" sz="2000" smtClean="0">
                <a:ea typeface="新細明體" panose="02020500000000000000" pitchFamily="18" charset="-120"/>
              </a:rPr>
              <a:t>→</a:t>
            </a:r>
            <a:r>
              <a:rPr lang="en-US" altLang="zh-TW" sz="2000" smtClean="0">
                <a:ea typeface="新細明體" panose="02020500000000000000" pitchFamily="18" charset="-120"/>
              </a:rPr>
              <a:t>J48 (</a:t>
            </a:r>
            <a:r>
              <a:rPr lang="zh-TW" altLang="en-US" sz="2000" smtClean="0">
                <a:ea typeface="新細明體" panose="02020500000000000000" pitchFamily="18" charset="-120"/>
              </a:rPr>
              <a:t>即</a:t>
            </a:r>
            <a:r>
              <a:rPr lang="en-US" altLang="zh-TW" sz="2000" smtClean="0">
                <a:ea typeface="新細明體" panose="02020500000000000000" pitchFamily="18" charset="-120"/>
              </a:rPr>
              <a:t>C4.5</a:t>
            </a:r>
            <a:r>
              <a:rPr lang="zh-TW" altLang="en-US" sz="2000" smtClean="0">
                <a:ea typeface="新細明體" panose="02020500000000000000" pitchFamily="18" charset="-120"/>
              </a:rPr>
              <a:t>演算法之實作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放置</a:t>
            </a:r>
            <a:r>
              <a:rPr lang="en-US" altLang="zh-TW" sz="2000" smtClean="0">
                <a:ea typeface="新細明體" panose="02020500000000000000" pitchFamily="18" charset="-120"/>
              </a:rPr>
              <a:t>Visualization</a:t>
            </a:r>
            <a:r>
              <a:rPr lang="zh-TW" altLang="en-US" sz="2000" smtClean="0">
                <a:ea typeface="新細明體" panose="02020500000000000000" pitchFamily="18" charset="-120"/>
              </a:rPr>
              <a:t>→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TW" altLang="en-US" sz="2000" smtClean="0">
              <a:ea typeface="新細明體" panose="02020500000000000000" pitchFamily="18" charset="-120"/>
            </a:endParaRPr>
          </a:p>
        </p:txBody>
      </p:sp>
      <p:pic>
        <p:nvPicPr>
          <p:cNvPr id="1126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3438525"/>
            <a:ext cx="9177338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Whitten_Intro_temp</Template>
  <TotalTime>2684</TotalTime>
  <Words>611</Words>
  <Application>Microsoft Office PowerPoint</Application>
  <PresentationFormat>如螢幕大小 (4:3)</PresentationFormat>
  <Paragraphs>112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新細明體</vt:lpstr>
      <vt:lpstr>Arial</vt:lpstr>
      <vt:lpstr>Book Antiqua</vt:lpstr>
      <vt:lpstr>Whitten_Intro_temp</vt:lpstr>
      <vt:lpstr>Supplement</vt:lpstr>
      <vt:lpstr>Data Mining 工具</vt:lpstr>
      <vt:lpstr>Using Weka (1)</vt:lpstr>
      <vt:lpstr>Using Weka (2)</vt:lpstr>
      <vt:lpstr>PowerPoint 簡報</vt:lpstr>
      <vt:lpstr>Using Weka (3)</vt:lpstr>
      <vt:lpstr>Using Weka (3)</vt:lpstr>
      <vt:lpstr>PowerPoint 簡報</vt:lpstr>
      <vt:lpstr>Using Weka (4)</vt:lpstr>
      <vt:lpstr>Using Weka (5)</vt:lpstr>
      <vt:lpstr>Using Weka (6)</vt:lpstr>
      <vt:lpstr>Using Weka (7) Clustering</vt:lpstr>
      <vt:lpstr>Using Weka (8) Association</vt:lpstr>
      <vt:lpstr>Using Weka (9) Association</vt:lpstr>
      <vt:lpstr>Using R with Database (1)</vt:lpstr>
      <vt:lpstr>Using R with Database (2)</vt:lpstr>
      <vt:lpstr>執行結果</vt:lpstr>
      <vt:lpstr>Using R with Database (3)</vt:lpstr>
      <vt:lpstr>執行結果</vt:lpstr>
      <vt:lpstr>Using R with Database (4)</vt:lpstr>
      <vt:lpstr>執行結果</vt:lpstr>
      <vt:lpstr>執行結果</vt:lpstr>
    </vt:vector>
  </TitlesOfParts>
  <Company>國立台灣大學 National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SQL教學</dc:title>
  <dc:subject>資料庫管理</dc:subject>
  <dc:creator>台大工管楊立偉</dc:creator>
  <cp:lastModifiedBy>Willie Yang</cp:lastModifiedBy>
  <cp:revision>88</cp:revision>
  <dcterms:created xsi:type="dcterms:W3CDTF">2004-07-02T14:26:27Z</dcterms:created>
  <dcterms:modified xsi:type="dcterms:W3CDTF">2016-12-20T05:57:33Z</dcterms:modified>
</cp:coreProperties>
</file>