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930" r:id="rId1"/>
  </p:sldMasterIdLst>
  <p:notesMasterIdLst>
    <p:notesMasterId r:id="rId33"/>
  </p:notesMasterIdLst>
  <p:handoutMasterIdLst>
    <p:handoutMasterId r:id="rId34"/>
  </p:handoutMasterIdLst>
  <p:sldIdLst>
    <p:sldId id="256" r:id="rId2"/>
    <p:sldId id="257" r:id="rId3"/>
    <p:sldId id="258" r:id="rId4"/>
    <p:sldId id="298" r:id="rId5"/>
    <p:sldId id="297" r:id="rId6"/>
    <p:sldId id="299" r:id="rId7"/>
    <p:sldId id="305" r:id="rId8"/>
    <p:sldId id="306" r:id="rId9"/>
    <p:sldId id="260" r:id="rId10"/>
    <p:sldId id="262" r:id="rId11"/>
    <p:sldId id="264" r:id="rId12"/>
    <p:sldId id="259" r:id="rId13"/>
    <p:sldId id="265" r:id="rId14"/>
    <p:sldId id="266" r:id="rId15"/>
    <p:sldId id="267" r:id="rId16"/>
    <p:sldId id="291" r:id="rId17"/>
    <p:sldId id="292" r:id="rId18"/>
    <p:sldId id="277" r:id="rId19"/>
    <p:sldId id="278" r:id="rId20"/>
    <p:sldId id="279" r:id="rId21"/>
    <p:sldId id="280" r:id="rId22"/>
    <p:sldId id="307" r:id="rId23"/>
    <p:sldId id="308" r:id="rId24"/>
    <p:sldId id="309" r:id="rId25"/>
    <p:sldId id="300" r:id="rId26"/>
    <p:sldId id="282" r:id="rId27"/>
    <p:sldId id="303" r:id="rId28"/>
    <p:sldId id="319" r:id="rId29"/>
    <p:sldId id="320" r:id="rId30"/>
    <p:sldId id="310" r:id="rId31"/>
    <p:sldId id="321" r:id="rId32"/>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Tahoma" pitchFamily="34" charset="0"/>
        <a:ea typeface="+mn-ea"/>
        <a:cs typeface="Arial" charset="0"/>
      </a:defRPr>
    </a:lvl1pPr>
    <a:lvl2pPr marL="457200" algn="l" rtl="0" fontAlgn="base">
      <a:spcBef>
        <a:spcPct val="0"/>
      </a:spcBef>
      <a:spcAft>
        <a:spcPct val="0"/>
      </a:spcAft>
      <a:defRPr kern="1200">
        <a:solidFill>
          <a:schemeClr val="tx1"/>
        </a:solidFill>
        <a:latin typeface="Tahoma" pitchFamily="34" charset="0"/>
        <a:ea typeface="+mn-ea"/>
        <a:cs typeface="Arial" charset="0"/>
      </a:defRPr>
    </a:lvl2pPr>
    <a:lvl3pPr marL="914400" algn="l" rtl="0" fontAlgn="base">
      <a:spcBef>
        <a:spcPct val="0"/>
      </a:spcBef>
      <a:spcAft>
        <a:spcPct val="0"/>
      </a:spcAft>
      <a:defRPr kern="1200">
        <a:solidFill>
          <a:schemeClr val="tx1"/>
        </a:solidFill>
        <a:latin typeface="Tahoma" pitchFamily="34" charset="0"/>
        <a:ea typeface="+mn-ea"/>
        <a:cs typeface="Arial" charset="0"/>
      </a:defRPr>
    </a:lvl3pPr>
    <a:lvl4pPr marL="1371600" algn="l" rtl="0" fontAlgn="base">
      <a:spcBef>
        <a:spcPct val="0"/>
      </a:spcBef>
      <a:spcAft>
        <a:spcPct val="0"/>
      </a:spcAft>
      <a:defRPr kern="1200">
        <a:solidFill>
          <a:schemeClr val="tx1"/>
        </a:solidFill>
        <a:latin typeface="Tahoma" pitchFamily="34" charset="0"/>
        <a:ea typeface="+mn-ea"/>
        <a:cs typeface="Arial" charset="0"/>
      </a:defRPr>
    </a:lvl4pPr>
    <a:lvl5pPr marL="1828800" algn="l" rtl="0" fontAlgn="base">
      <a:spcBef>
        <a:spcPct val="0"/>
      </a:spcBef>
      <a:spcAft>
        <a:spcPct val="0"/>
      </a:spcAft>
      <a:defRPr kern="1200">
        <a:solidFill>
          <a:schemeClr val="tx1"/>
        </a:solidFill>
        <a:latin typeface="Tahoma" pitchFamily="34" charset="0"/>
        <a:ea typeface="+mn-ea"/>
        <a:cs typeface="Arial" charset="0"/>
      </a:defRPr>
    </a:lvl5pPr>
    <a:lvl6pPr marL="2286000" algn="l" defTabSz="914400" rtl="0" eaLnBrk="1" latinLnBrk="0" hangingPunct="1">
      <a:defRPr kern="1200">
        <a:solidFill>
          <a:schemeClr val="tx1"/>
        </a:solidFill>
        <a:latin typeface="Tahoma" pitchFamily="34" charset="0"/>
        <a:ea typeface="+mn-ea"/>
        <a:cs typeface="Arial" charset="0"/>
      </a:defRPr>
    </a:lvl6pPr>
    <a:lvl7pPr marL="2743200" algn="l" defTabSz="914400" rtl="0" eaLnBrk="1" latinLnBrk="0" hangingPunct="1">
      <a:defRPr kern="1200">
        <a:solidFill>
          <a:schemeClr val="tx1"/>
        </a:solidFill>
        <a:latin typeface="Tahoma" pitchFamily="34" charset="0"/>
        <a:ea typeface="+mn-ea"/>
        <a:cs typeface="Arial" charset="0"/>
      </a:defRPr>
    </a:lvl7pPr>
    <a:lvl8pPr marL="3200400" algn="l" defTabSz="914400" rtl="0" eaLnBrk="1" latinLnBrk="0" hangingPunct="1">
      <a:defRPr kern="1200">
        <a:solidFill>
          <a:schemeClr val="tx1"/>
        </a:solidFill>
        <a:latin typeface="Tahoma" pitchFamily="34" charset="0"/>
        <a:ea typeface="+mn-ea"/>
        <a:cs typeface="Arial" charset="0"/>
      </a:defRPr>
    </a:lvl8pPr>
    <a:lvl9pPr marL="3657600" algn="l" defTabSz="914400" rtl="0" eaLnBrk="1" latinLnBrk="0" hangingPunct="1">
      <a:defRPr kern="1200">
        <a:solidFill>
          <a:schemeClr val="tx1"/>
        </a:solidFill>
        <a:latin typeface="Tahoma"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FF0000"/>
    <a:srgbClr val="FFFF00"/>
    <a:srgbClr val="0066FF"/>
    <a:srgbClr val="990000"/>
    <a:srgbClr val="00CCFF"/>
    <a:srgbClr val="3333CC"/>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3601" autoAdjust="0"/>
    <p:restoredTop sz="66303" autoAdjust="0"/>
  </p:normalViewPr>
  <p:slideViewPr>
    <p:cSldViewPr>
      <p:cViewPr varScale="1">
        <p:scale>
          <a:sx n="47" d="100"/>
          <a:sy n="47" d="100"/>
        </p:scale>
        <p:origin x="1845" y="3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7875"/>
    </p:cViewPr>
  </p:sorterViewPr>
  <p:notesViewPr>
    <p:cSldViewPr>
      <p:cViewPr varScale="1">
        <p:scale>
          <a:sx n="53" d="100"/>
          <a:sy n="53" d="100"/>
        </p:scale>
        <p:origin x="-192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25496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smtClean="0"/>
              <a:t>Click to edit Master notes styles</a:t>
            </a:r>
          </a:p>
          <a:p>
            <a:pPr lvl="0"/>
            <a:r>
              <a:rPr lang="en-US" noProof="0" smtClean="0"/>
              <a:t>Second Level</a:t>
            </a:r>
          </a:p>
          <a:p>
            <a:pPr lvl="0"/>
            <a:r>
              <a:rPr lang="en-US" noProof="0" smtClean="0"/>
              <a:t>Third Level</a:t>
            </a:r>
          </a:p>
          <a:p>
            <a:pPr lvl="0"/>
            <a:r>
              <a:rPr lang="en-US" noProof="0" smtClean="0"/>
              <a:t>Fourth Level</a:t>
            </a:r>
          </a:p>
          <a:p>
            <a:pPr lvl="0"/>
            <a:r>
              <a:rPr lang="en-US" noProof="0" smtClean="0"/>
              <a:t>Fifth Level</a:t>
            </a:r>
          </a:p>
        </p:txBody>
      </p:sp>
      <p:sp>
        <p:nvSpPr>
          <p:cNvPr id="60419" name="Rectangle 3"/>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314856363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xfrm>
            <a:off x="1150938" y="692150"/>
            <a:ext cx="4556125" cy="3416300"/>
          </a:xfrm>
          <a:ln/>
        </p:spPr>
      </p:sp>
      <p:sp>
        <p:nvSpPr>
          <p:cNvPr id="6144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7914590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The independent data mart architecture was espoused by Ralph Kimball, one of the principal pioneers of data warehousing. </a:t>
            </a:r>
          </a:p>
          <a:p>
            <a:endParaRPr lang="en-US" dirty="0" smtClean="0"/>
          </a:p>
          <a:p>
            <a:r>
              <a:rPr lang="en-US" sz="1200" b="0" i="0" u="none" strike="noStrike" kern="1200" baseline="0" dirty="0" smtClean="0">
                <a:solidFill>
                  <a:schemeClr val="tx1"/>
                </a:solidFill>
                <a:latin typeface="Times New Roman" pitchFamily="18" charset="0"/>
                <a:ea typeface="+mn-ea"/>
                <a:cs typeface="Arial" charset="0"/>
              </a:rPr>
              <a:t>Building this architecture involves these four basic steps:</a:t>
            </a:r>
          </a:p>
          <a:p>
            <a:pPr lvl="1"/>
            <a:r>
              <a:rPr lang="en-US" sz="1200" b="1" i="0" u="none" strike="noStrike" kern="1200" baseline="0" dirty="0" smtClean="0">
                <a:solidFill>
                  <a:schemeClr val="tx1"/>
                </a:solidFill>
                <a:latin typeface="Times New Roman" pitchFamily="18" charset="0"/>
                <a:ea typeface="+mn-ea"/>
                <a:cs typeface="Arial" charset="0"/>
              </a:rPr>
              <a:t>1. </a:t>
            </a:r>
            <a:r>
              <a:rPr lang="en-US" sz="1200" b="0" i="0" u="none" strike="noStrike" kern="1200" baseline="0" dirty="0" smtClean="0">
                <a:solidFill>
                  <a:schemeClr val="tx1"/>
                </a:solidFill>
                <a:latin typeface="Times New Roman" pitchFamily="18" charset="0"/>
                <a:ea typeface="+mn-ea"/>
                <a:cs typeface="Arial" charset="0"/>
              </a:rPr>
              <a:t>Data are extracted from the various internal and external source system files and databases. In a large organization, there may be dozens or even hundreds of such files and databases.</a:t>
            </a:r>
          </a:p>
          <a:p>
            <a:pPr lvl="1"/>
            <a:r>
              <a:rPr lang="en-US" sz="1200" b="1" i="0" u="none" strike="noStrike" kern="1200" baseline="0" dirty="0" smtClean="0">
                <a:solidFill>
                  <a:schemeClr val="tx1"/>
                </a:solidFill>
                <a:latin typeface="Times New Roman" pitchFamily="18" charset="0"/>
                <a:ea typeface="+mn-ea"/>
                <a:cs typeface="Arial" charset="0"/>
              </a:rPr>
              <a:t>2. </a:t>
            </a:r>
            <a:r>
              <a:rPr lang="en-US" sz="1200" b="0" i="0" u="none" strike="noStrike" kern="1200" baseline="0" dirty="0" smtClean="0">
                <a:solidFill>
                  <a:schemeClr val="tx1"/>
                </a:solidFill>
                <a:latin typeface="Times New Roman" pitchFamily="18" charset="0"/>
                <a:ea typeface="+mn-ea"/>
                <a:cs typeface="Arial" charset="0"/>
              </a:rPr>
              <a:t>The data from the various source systems are transformed and integrated before being loaded into the data marts. Transactions may be sent to the source systems to correct errors discovered in data staging. The data warehouse is considered to be the collection of data marts.</a:t>
            </a:r>
          </a:p>
          <a:p>
            <a:pPr lvl="1"/>
            <a:r>
              <a:rPr lang="en-US" sz="1200" b="1" i="0" u="none" strike="noStrike" kern="1200" baseline="0" dirty="0" smtClean="0">
                <a:solidFill>
                  <a:schemeClr val="tx1"/>
                </a:solidFill>
                <a:latin typeface="Times New Roman" pitchFamily="18" charset="0"/>
                <a:ea typeface="+mn-ea"/>
                <a:cs typeface="Arial" charset="0"/>
              </a:rPr>
              <a:t>3. </a:t>
            </a:r>
            <a:r>
              <a:rPr lang="en-US" sz="1200" b="0" i="0" u="none" strike="noStrike" kern="1200" baseline="0" dirty="0" smtClean="0">
                <a:solidFill>
                  <a:schemeClr val="tx1"/>
                </a:solidFill>
                <a:latin typeface="Times New Roman" pitchFamily="18" charset="0"/>
                <a:ea typeface="+mn-ea"/>
                <a:cs typeface="Arial" charset="0"/>
              </a:rPr>
              <a:t>The data warehouse is a set of physically distinct databases organized for decision support. It contains both detailed and summary data.</a:t>
            </a:r>
          </a:p>
          <a:p>
            <a:pPr lvl="1"/>
            <a:r>
              <a:rPr lang="en-US" sz="1200" b="1" i="0" u="none" strike="noStrike" kern="1200" baseline="0" dirty="0" smtClean="0">
                <a:solidFill>
                  <a:schemeClr val="tx1"/>
                </a:solidFill>
                <a:latin typeface="Times New Roman" pitchFamily="18" charset="0"/>
                <a:ea typeface="+mn-ea"/>
                <a:cs typeface="Arial" charset="0"/>
              </a:rPr>
              <a:t>4. </a:t>
            </a:r>
            <a:r>
              <a:rPr lang="en-US" sz="1200" b="0" i="0" u="none" strike="noStrike" kern="1200" baseline="0" dirty="0" smtClean="0">
                <a:solidFill>
                  <a:schemeClr val="tx1"/>
                </a:solidFill>
                <a:latin typeface="Times New Roman" pitchFamily="18" charset="0"/>
                <a:ea typeface="+mn-ea"/>
                <a:cs typeface="Arial" charset="0"/>
              </a:rPr>
              <a:t>Users access the data warehouse by means of a variety of query languages and analytical tools. Results (e.g., predictions, forecasts) may be fed back to data warehouse and operational databases.</a:t>
            </a:r>
            <a:endParaRPr lang="en-US" sz="1800" b="0" i="0" u="none" strike="noStrike" kern="1200" baseline="0" dirty="0" smtClean="0">
              <a:solidFill>
                <a:schemeClr val="tx1"/>
              </a:solidFill>
              <a:latin typeface="Times New Roman" pitchFamily="18" charset="0"/>
              <a:ea typeface="+mn-ea"/>
              <a:cs typeface="Arial" charset="0"/>
            </a:endParaRPr>
          </a:p>
          <a:p>
            <a:pPr lvl="1"/>
            <a:endParaRPr lang="en-US" sz="1200" b="0" i="0" u="none" strike="noStrike" kern="1200" baseline="0" dirty="0">
              <a:solidFill>
                <a:schemeClr val="tx1"/>
              </a:solidFill>
              <a:latin typeface="Times New Roman" pitchFamily="18" charset="0"/>
              <a:ea typeface="+mn-ea"/>
              <a:cs typeface="Arial" charset="0"/>
            </a:endParaRPr>
          </a:p>
          <a:p>
            <a:r>
              <a:rPr lang="en-US" sz="1200" b="0" i="0" u="none" strike="noStrike" kern="1200" baseline="0" dirty="0" smtClean="0">
                <a:solidFill>
                  <a:schemeClr val="tx1"/>
                </a:solidFill>
                <a:latin typeface="Times New Roman" pitchFamily="18" charset="0"/>
                <a:ea typeface="+mn-ea"/>
                <a:cs typeface="Arial" charset="0"/>
              </a:rPr>
              <a:t>Each of these data marts are limited in scope, and there is not centralized data warehouse. Thus, they do not give the overall picture of the entire organization. However, they are typically easier to build than a full-fledged enterprise-wide data warehouse,</a:t>
            </a:r>
            <a:endParaRPr lang="en-US" sz="2400" b="0" i="0" u="none" strike="noStrike" kern="1200" baseline="0" dirty="0" smtClean="0">
              <a:solidFill>
                <a:schemeClr val="tx1"/>
              </a:solidFill>
              <a:latin typeface="Times New Roman" pitchFamily="18" charset="0"/>
              <a:ea typeface="+mn-ea"/>
              <a:cs typeface="Arial" charset="0"/>
            </a:endParaRPr>
          </a:p>
        </p:txBody>
      </p:sp>
    </p:spTree>
    <p:extLst>
      <p:ext uri="{BB962C8B-B14F-4D97-AF65-F5344CB8AC3E}">
        <p14:creationId xmlns:p14="http://schemas.microsoft.com/office/powerpoint/2010/main" val="23663466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A logical data mart is not a physically separated database. Rather, it is </a:t>
            </a:r>
            <a:r>
              <a:rPr lang="en-US" sz="1200" b="0" i="0" u="none" strike="noStrike" kern="1200" baseline="0" dirty="0" smtClean="0">
                <a:solidFill>
                  <a:schemeClr val="tx1"/>
                </a:solidFill>
                <a:latin typeface="Times New Roman" pitchFamily="18" charset="0"/>
                <a:ea typeface="+mn-ea"/>
                <a:cs typeface="Arial" charset="0"/>
              </a:rPr>
              <a:t>created by a relational </a:t>
            </a:r>
            <a:r>
              <a:rPr lang="en-US" sz="1200" b="1" i="0" u="none" strike="noStrike" kern="1200" baseline="0" dirty="0" smtClean="0">
                <a:solidFill>
                  <a:schemeClr val="tx1"/>
                </a:solidFill>
                <a:latin typeface="Times New Roman" pitchFamily="18" charset="0"/>
                <a:ea typeface="+mn-ea"/>
                <a:cs typeface="Arial" charset="0"/>
              </a:rPr>
              <a:t>view</a:t>
            </a:r>
            <a:r>
              <a:rPr lang="en-US" sz="1200" b="0" i="0" u="none" strike="noStrike" kern="1200" baseline="0" dirty="0" smtClean="0">
                <a:solidFill>
                  <a:schemeClr val="tx1"/>
                </a:solidFill>
                <a:latin typeface="Times New Roman" pitchFamily="18" charset="0"/>
                <a:ea typeface="+mn-ea"/>
                <a:cs typeface="Arial" charset="0"/>
              </a:rPr>
              <a:t> of a data warehouse. Remember the concept of a “view”, which was discussed in chapter 6. </a:t>
            </a:r>
          </a:p>
          <a:p>
            <a:endParaRPr lang="en-US" sz="1200" b="0" i="0" u="none" strike="noStrike" kern="1200" baseline="0" dirty="0" smtClean="0">
              <a:solidFill>
                <a:schemeClr val="tx1"/>
              </a:solidFill>
              <a:latin typeface="Times New Roman" pitchFamily="18" charset="0"/>
              <a:ea typeface="+mn-ea"/>
              <a:cs typeface="Arial" charset="0"/>
            </a:endParaRPr>
          </a:p>
          <a:p>
            <a:r>
              <a:rPr lang="en-US" sz="1200" b="0" i="0" u="none" strike="noStrike" kern="1200" baseline="0" dirty="0" smtClean="0">
                <a:solidFill>
                  <a:schemeClr val="tx1"/>
                </a:solidFill>
                <a:latin typeface="Times New Roman" pitchFamily="18" charset="0"/>
                <a:ea typeface="+mn-ea"/>
                <a:cs typeface="Arial" charset="0"/>
              </a:rPr>
              <a:t>The notion of a </a:t>
            </a:r>
            <a:r>
              <a:rPr lang="en-US" sz="1200" b="1" i="0" u="none" strike="noStrike" kern="1200" baseline="0" dirty="0" smtClean="0">
                <a:solidFill>
                  <a:schemeClr val="tx1"/>
                </a:solidFill>
                <a:latin typeface="Times New Roman" pitchFamily="18" charset="0"/>
                <a:ea typeface="+mn-ea"/>
                <a:cs typeface="Arial" charset="0"/>
              </a:rPr>
              <a:t>real-time data warehouse </a:t>
            </a:r>
            <a:r>
              <a:rPr lang="en-US" sz="1200" b="0" i="0" u="none" strike="noStrike" kern="1200" baseline="0" dirty="0" smtClean="0">
                <a:solidFill>
                  <a:schemeClr val="tx1"/>
                </a:solidFill>
                <a:latin typeface="Times New Roman" pitchFamily="18" charset="0"/>
                <a:ea typeface="+mn-ea"/>
                <a:cs typeface="Arial" charset="0"/>
              </a:rPr>
              <a:t>means that the source data systems, decision support services, and the data warehouse exchange data and business rules at a near-real-time pace.  This helps to give a more current and comprehensive picture of the organization.</a:t>
            </a:r>
          </a:p>
          <a:p>
            <a:endParaRPr lang="en-US" sz="1200" b="0" i="0" u="none" strike="noStrike" kern="1200" baseline="0" dirty="0" smtClean="0">
              <a:solidFill>
                <a:schemeClr val="tx1"/>
              </a:solidFill>
              <a:latin typeface="Times New Roman" pitchFamily="18" charset="0"/>
              <a:ea typeface="+mn-ea"/>
              <a:cs typeface="Arial" charset="0"/>
            </a:endParaRPr>
          </a:p>
          <a:p>
            <a:r>
              <a:rPr lang="en-US" sz="1200" b="0" i="0" u="none" strike="noStrike" kern="1200" baseline="0" dirty="0" smtClean="0">
                <a:solidFill>
                  <a:schemeClr val="tx1"/>
                </a:solidFill>
                <a:latin typeface="Times New Roman" pitchFamily="18" charset="0"/>
                <a:ea typeface="+mn-ea"/>
                <a:cs typeface="Arial" charset="0"/>
              </a:rPr>
              <a:t>However, the logical data mart and real-time data warehouse architecture is practical for only moderate-sized data warehouses or when using high-performance data warehousing technology, such as the Teradata system. The difficulty with this approach stems from the attempt to keep the DW current, which requires more-or-less continuous processing.</a:t>
            </a:r>
          </a:p>
          <a:p>
            <a:endParaRPr lang="en-US" sz="1200" b="0" i="0" u="none" strike="noStrike" kern="1200" baseline="0" dirty="0" smtClean="0">
              <a:solidFill>
                <a:schemeClr val="tx1"/>
              </a:solidFill>
              <a:latin typeface="Times New Roman" pitchFamily="18" charset="0"/>
              <a:ea typeface="+mn-ea"/>
              <a:cs typeface="Arial" charset="0"/>
            </a:endParaRPr>
          </a:p>
          <a:p>
            <a:r>
              <a:rPr lang="en-US" sz="1200" b="0" i="0" u="none" strike="noStrike" kern="1200" baseline="0" dirty="0" smtClean="0">
                <a:solidFill>
                  <a:schemeClr val="tx1"/>
                </a:solidFill>
                <a:latin typeface="Times New Roman" pitchFamily="18" charset="0"/>
                <a:ea typeface="+mn-ea"/>
                <a:cs typeface="Arial" charset="0"/>
              </a:rPr>
              <a:t>This has a couple advantages. First, new data marts can be created quickly because no physical database or database technology needs to be created or acquired and no loading routines need to be written. Second, the data marts are always up to date because data in a view are created when the view is referenced; views can be materialized if a user has a series of queries and analysis that need to work off the same instantiation of the data mart.</a:t>
            </a:r>
          </a:p>
          <a:p>
            <a:endParaRPr lang="en-US" sz="1200" b="0" i="0" u="none" strike="noStrike" kern="1200" baseline="0" dirty="0" smtClean="0">
              <a:solidFill>
                <a:schemeClr val="tx1"/>
              </a:solidFill>
              <a:latin typeface="Times New Roman" pitchFamily="18" charset="0"/>
              <a:ea typeface="+mn-ea"/>
              <a:cs typeface="Arial" charset="0"/>
            </a:endParaRPr>
          </a:p>
          <a:p>
            <a:endParaRPr lang="en-US" dirty="0"/>
          </a:p>
        </p:txBody>
      </p:sp>
    </p:spTree>
    <p:extLst>
      <p:ext uri="{BB962C8B-B14F-4D97-AF65-F5344CB8AC3E}">
        <p14:creationId xmlns:p14="http://schemas.microsoft.com/office/powerpoint/2010/main" val="7377248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xfrm>
            <a:off x="1150938" y="692150"/>
            <a:ext cx="4556125" cy="3416300"/>
          </a:xfrm>
          <a:ln/>
        </p:spPr>
      </p:sp>
      <p:sp>
        <p:nvSpPr>
          <p:cNvPr id="7270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This table illustrates the differences between data warehouses and d</a:t>
            </a:r>
          </a:p>
          <a:p>
            <a:pPr eaLnBrk="1" hangingPunct="1"/>
            <a:endParaRPr lang="en-US" altLang="en-US" dirty="0" smtClean="0"/>
          </a:p>
          <a:p>
            <a:r>
              <a:rPr lang="en-US" sz="1200" b="0" i="0" u="none" strike="noStrike" kern="1200" baseline="0" dirty="0" smtClean="0">
                <a:solidFill>
                  <a:schemeClr val="tx1"/>
                </a:solidFill>
                <a:latin typeface="Times New Roman" pitchFamily="18" charset="0"/>
                <a:ea typeface="+mn-ea"/>
                <a:cs typeface="Arial" charset="0"/>
              </a:rPr>
              <a:t>As you can see, data marts and data warehouses play different roles in a data warehousing environment. Scalable technology is critical here. </a:t>
            </a:r>
          </a:p>
          <a:p>
            <a:endParaRPr lang="en-US" sz="1200" b="0" i="0" u="none" strike="noStrike" kern="1200" baseline="0" dirty="0" smtClean="0">
              <a:solidFill>
                <a:schemeClr val="tx1"/>
              </a:solidFill>
              <a:latin typeface="Times New Roman" pitchFamily="18" charset="0"/>
              <a:ea typeface="+mn-ea"/>
              <a:cs typeface="Arial" charset="0"/>
            </a:endParaRPr>
          </a:p>
          <a:p>
            <a:r>
              <a:rPr lang="en-US" sz="1200" b="0" i="0" u="none" strike="noStrike" kern="1200" baseline="0" dirty="0" smtClean="0">
                <a:solidFill>
                  <a:schemeClr val="tx1"/>
                </a:solidFill>
                <a:latin typeface="Times New Roman" pitchFamily="18" charset="0"/>
                <a:ea typeface="+mn-ea"/>
                <a:cs typeface="Arial" charset="0"/>
              </a:rPr>
              <a:t>As data marts are added, a data warehouse can be built in phases; the easiest way for this to happen is to follow the logical data mart and real-time data warehouse architecture.</a:t>
            </a:r>
            <a:endParaRPr lang="en-US" altLang="en-US" dirty="0" smtClean="0"/>
          </a:p>
        </p:txBody>
      </p:sp>
    </p:spTree>
    <p:extLst>
      <p:ext uri="{BB962C8B-B14F-4D97-AF65-F5344CB8AC3E}">
        <p14:creationId xmlns:p14="http://schemas.microsoft.com/office/powerpoint/2010/main" val="11938936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xfrm>
            <a:off x="1150938" y="692150"/>
            <a:ext cx="4556125" cy="3416300"/>
          </a:xfrm>
          <a:ln/>
        </p:spPr>
      </p:sp>
      <p:sp>
        <p:nvSpPr>
          <p:cNvPr id="7373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kern="1200" baseline="0" dirty="0" smtClean="0">
                <a:solidFill>
                  <a:schemeClr val="tx1"/>
                </a:solidFill>
                <a:latin typeface="Times New Roman" pitchFamily="18" charset="0"/>
                <a:ea typeface="+mn-ea"/>
                <a:cs typeface="Arial" charset="0"/>
              </a:rPr>
              <a:t>The three-layer data architecture for data warehousing involves operational, reconciled, and derived data.  </a:t>
            </a:r>
          </a:p>
          <a:p>
            <a:endParaRPr lang="en-US" sz="1200" b="0" i="0" u="none" strike="noStrike" kern="1200" baseline="0" dirty="0" smtClean="0">
              <a:solidFill>
                <a:schemeClr val="tx1"/>
              </a:solidFill>
              <a:latin typeface="Times New Roman" pitchFamily="18" charset="0"/>
              <a:ea typeface="+mn-ea"/>
              <a:cs typeface="Arial" charset="0"/>
            </a:endParaRPr>
          </a:p>
          <a:p>
            <a:r>
              <a:rPr lang="en-US" sz="1200" b="0" i="0" u="none" strike="noStrike" kern="1200" baseline="0" dirty="0" smtClean="0">
                <a:solidFill>
                  <a:schemeClr val="tx1"/>
                </a:solidFill>
                <a:latin typeface="Times New Roman" pitchFamily="18" charset="0"/>
                <a:ea typeface="+mn-ea"/>
                <a:cs typeface="Arial" charset="0"/>
              </a:rPr>
              <a:t>Operational data are stored in the various operational systems of record throughout the organization (and sometimes in external systems).</a:t>
            </a:r>
          </a:p>
          <a:p>
            <a:endParaRPr lang="en-US" sz="1200" b="0" i="0" u="none" strike="noStrike" kern="1200" baseline="0" dirty="0" smtClean="0">
              <a:solidFill>
                <a:schemeClr val="tx1"/>
              </a:solidFill>
              <a:latin typeface="Times New Roman" pitchFamily="18" charset="0"/>
              <a:ea typeface="+mn-ea"/>
              <a:cs typeface="Arial" charset="0"/>
            </a:endParaRPr>
          </a:p>
          <a:p>
            <a:r>
              <a:rPr lang="en-US" sz="1200" b="0" i="0" u="none" strike="noStrike" kern="1200" baseline="0" dirty="0" smtClean="0">
                <a:solidFill>
                  <a:schemeClr val="tx1"/>
                </a:solidFill>
                <a:latin typeface="Times New Roman" pitchFamily="18" charset="0"/>
                <a:ea typeface="+mn-ea"/>
                <a:cs typeface="Arial" charset="0"/>
              </a:rPr>
              <a:t>Reconciled data are the type of data stored in the enterprise data warehouse and an operational data store. Reconciled data are detailed, current data intended to be the single, authoritative source for all decision support applications.</a:t>
            </a:r>
          </a:p>
          <a:p>
            <a:endParaRPr lang="en-US" sz="1200" b="0" i="0" u="none" strike="noStrike" kern="1200" baseline="0" dirty="0" smtClean="0">
              <a:solidFill>
                <a:schemeClr val="tx1"/>
              </a:solidFill>
              <a:latin typeface="Times New Roman" pitchFamily="18" charset="0"/>
              <a:ea typeface="+mn-ea"/>
              <a:cs typeface="Arial" charset="0"/>
            </a:endParaRPr>
          </a:p>
          <a:p>
            <a:r>
              <a:rPr lang="en-US" sz="1200" b="0" i="0" u="none" strike="noStrike" kern="1200" baseline="0" dirty="0" smtClean="0">
                <a:solidFill>
                  <a:schemeClr val="tx1"/>
                </a:solidFill>
                <a:latin typeface="Times New Roman" pitchFamily="18" charset="0"/>
                <a:ea typeface="+mn-ea"/>
                <a:cs typeface="Arial" charset="0"/>
              </a:rPr>
              <a:t>Derived data are the type of data stored in each of the data marts. Derived data are data that have been selected, formatted, and aggregated for end-user decision support applications.</a:t>
            </a:r>
          </a:p>
          <a:p>
            <a:endParaRPr lang="en-US" altLang="en-US" sz="1200" b="0" i="0" u="none" strike="noStrike" kern="1200" baseline="0" dirty="0" smtClean="0">
              <a:solidFill>
                <a:schemeClr val="tx1"/>
              </a:solidFill>
              <a:latin typeface="Times New Roman" pitchFamily="18" charset="0"/>
              <a:ea typeface="+mn-ea"/>
              <a:cs typeface="Arial" charset="0"/>
            </a:endParaRPr>
          </a:p>
          <a:p>
            <a:r>
              <a:rPr lang="en-US" altLang="en-US" sz="1200" b="0" i="0" u="none" strike="noStrike" kern="1200" baseline="0" dirty="0" smtClean="0">
                <a:solidFill>
                  <a:schemeClr val="tx1"/>
                </a:solidFill>
                <a:latin typeface="Times New Roman" pitchFamily="18" charset="0"/>
                <a:ea typeface="+mn-ea"/>
                <a:cs typeface="Arial" charset="0"/>
              </a:rPr>
              <a:t>Each of these involve metadata geared to the particular need. For operational systems, the metadata is geared to the day-to-day transactional operations of the business. Sometimes, this may not be of good quality, especially for decision support purposes. EDW metadata includes </a:t>
            </a:r>
            <a:r>
              <a:rPr lang="en-US" sz="1200" b="0" i="0" u="none" strike="noStrike" kern="1200" baseline="0" dirty="0" smtClean="0">
                <a:solidFill>
                  <a:schemeClr val="tx1"/>
                </a:solidFill>
                <a:latin typeface="Times New Roman" pitchFamily="18" charset="0"/>
                <a:ea typeface="+mn-ea"/>
                <a:cs typeface="Arial" charset="0"/>
              </a:rPr>
              <a:t>rules for extracting, transforming, and loading operational data into reconciled data. And data mart metadata describe the derived data layer and the rules for transforming reconciled data to derived data.</a:t>
            </a:r>
            <a:endParaRPr lang="en-US" altLang="en-US" b="0" dirty="0" smtClean="0"/>
          </a:p>
        </p:txBody>
      </p:sp>
    </p:spTree>
    <p:extLst>
      <p:ext uri="{BB962C8B-B14F-4D97-AF65-F5344CB8AC3E}">
        <p14:creationId xmlns:p14="http://schemas.microsoft.com/office/powerpoint/2010/main" val="38275157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Times New Roman" pitchFamily="18" charset="0"/>
                <a:ea typeface="+mn-ea"/>
                <a:cs typeface="Arial" charset="0"/>
              </a:rPr>
              <a:t>As we will see in the next few slides, the characteristics of data for a data warehouse are different from those of data for operational databases.</a:t>
            </a:r>
          </a:p>
          <a:p>
            <a:endParaRPr lang="en-US" sz="1200" b="0" i="0" u="none" strike="noStrike" kern="1200" baseline="0" dirty="0" smtClean="0">
              <a:solidFill>
                <a:schemeClr val="tx1"/>
              </a:solidFill>
              <a:latin typeface="Times New Roman" pitchFamily="18" charset="0"/>
              <a:ea typeface="+mn-ea"/>
              <a:cs typeface="Arial" charset="0"/>
            </a:endParaRPr>
          </a:p>
          <a:p>
            <a:r>
              <a:rPr lang="en-US" sz="1200" b="0" i="0" u="none" strike="noStrike" kern="1200" baseline="0" dirty="0" smtClean="0">
                <a:solidFill>
                  <a:schemeClr val="tx1"/>
                </a:solidFill>
                <a:latin typeface="Times New Roman" pitchFamily="18" charset="0"/>
                <a:ea typeface="+mn-ea"/>
                <a:cs typeface="Arial" charset="0"/>
              </a:rPr>
              <a:t>For example, here we see the distinction between status and event data. Status data would typically be stored in an operational database, as a result of a transaction. The transaction will cause changes to this data over time, as we see in this example. But the fact of the transaction itself is not stored in the database. It is, however recorded in the database log. Sometimes this is important information for a data warehouse. For example we may want to know how many transactions are taking place, or when they take place. Consequently log data is often part of what gets loaded into a data warehouse, in addition to the data actually stored in the operational database.</a:t>
            </a:r>
            <a:endParaRPr lang="en-US" dirty="0"/>
          </a:p>
        </p:txBody>
      </p:sp>
    </p:spTree>
    <p:extLst>
      <p:ext uri="{BB962C8B-B14F-4D97-AF65-F5344CB8AC3E}">
        <p14:creationId xmlns:p14="http://schemas.microsoft.com/office/powerpoint/2010/main" val="1604622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xfrm>
            <a:off x="1150938" y="692150"/>
            <a:ext cx="4556125" cy="3416300"/>
          </a:xfrm>
          <a:ln/>
        </p:spPr>
      </p:sp>
      <p:sp>
        <p:nvSpPr>
          <p:cNvPr id="7475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Another important distinction is between transient and periodic data. Operational data is typically</a:t>
            </a:r>
            <a:r>
              <a:rPr lang="en-US" altLang="en-US" baseline="0" dirty="0" smtClean="0"/>
              <a:t> transient. When a record changes, the old data is not maintained, but is replaced with the new data. For example, in this case, when row 2 Is changed, its old data is lost. When row 4 is deleted, its old data is also lost.</a:t>
            </a:r>
          </a:p>
          <a:p>
            <a:pPr eaLnBrk="1" hangingPunct="1"/>
            <a:endParaRPr lang="en-US" altLang="en-US" baseline="0" dirty="0" smtClean="0"/>
          </a:p>
          <a:p>
            <a:pPr eaLnBrk="1" hangingPunct="1"/>
            <a:r>
              <a:rPr lang="en-US" altLang="en-US" baseline="0" dirty="0" smtClean="0"/>
              <a:t>However, for a data warehouse, which is “time-variant”, maintaining historical data is important.</a:t>
            </a:r>
            <a:endParaRPr lang="en-US" altLang="en-US" dirty="0" smtClean="0"/>
          </a:p>
        </p:txBody>
      </p:sp>
    </p:spTree>
    <p:extLst>
      <p:ext uri="{BB962C8B-B14F-4D97-AF65-F5344CB8AC3E}">
        <p14:creationId xmlns:p14="http://schemas.microsoft.com/office/powerpoint/2010/main" val="5604524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xfrm>
            <a:off x="1150938" y="692150"/>
            <a:ext cx="4556125" cy="3416300"/>
          </a:xfrm>
          <a:ln/>
        </p:spPr>
      </p:sp>
      <p:sp>
        <p:nvSpPr>
          <p:cNvPr id="7577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This slide</a:t>
            </a:r>
            <a:r>
              <a:rPr lang="en-US" altLang="en-US" baseline="0" dirty="0" smtClean="0"/>
              <a:t> shows periodic data. Note that in this case, the old data is not removed. Rather, it is kept in the data warehouse to maintain a historical record. Here, we’ve added two columns. One shows the date at which an action was done, and the second is the action itself. The actions could be create, update, or delete. Thus, the data warehouse does not just include data, it also includes a history of transactions that created, modified, or removed the data.</a:t>
            </a:r>
          </a:p>
          <a:p>
            <a:pPr eaLnBrk="1" hangingPunct="1"/>
            <a:endParaRPr lang="en-US" altLang="en-US" baseline="0" dirty="0" smtClean="0"/>
          </a:p>
          <a:p>
            <a:pPr eaLnBrk="1" hangingPunct="1"/>
            <a:endParaRPr lang="en-US" altLang="en-US" dirty="0" smtClean="0"/>
          </a:p>
        </p:txBody>
      </p:sp>
    </p:spTree>
    <p:extLst>
      <p:ext uri="{BB962C8B-B14F-4D97-AF65-F5344CB8AC3E}">
        <p14:creationId xmlns:p14="http://schemas.microsoft.com/office/powerpoint/2010/main" val="32802932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xfrm>
            <a:off x="1150938" y="692150"/>
            <a:ext cx="4556125" cy="3416300"/>
          </a:xfrm>
          <a:ln/>
        </p:spPr>
      </p:sp>
      <p:sp>
        <p:nvSpPr>
          <p:cNvPr id="7680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734574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xfrm>
            <a:off x="1150938" y="692150"/>
            <a:ext cx="4556125" cy="3416300"/>
          </a:xfrm>
          <a:ln/>
        </p:spPr>
      </p:sp>
      <p:sp>
        <p:nvSpPr>
          <p:cNvPr id="7782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Derived data as data that have been selected, formatted, and aggregated for end-user decision support applications. In other words, derived data are </a:t>
            </a:r>
            <a:r>
              <a:rPr lang="en-US" altLang="en-US" b="1" dirty="0" smtClean="0"/>
              <a:t>information</a:t>
            </a:r>
            <a:r>
              <a:rPr lang="en-US" altLang="en-US" dirty="0" smtClean="0"/>
              <a:t> instead of raw data. Its source is reconciled data, or data that has been integrated and transformed from the original data</a:t>
            </a:r>
            <a:r>
              <a:rPr lang="en-US" altLang="en-US" baseline="0" dirty="0" smtClean="0"/>
              <a:t> sources (via the ODS).</a:t>
            </a:r>
            <a:endParaRPr lang="en-US" altLang="en-US" dirty="0" smtClean="0"/>
          </a:p>
        </p:txBody>
      </p:sp>
    </p:spTree>
    <p:extLst>
      <p:ext uri="{BB962C8B-B14F-4D97-AF65-F5344CB8AC3E}">
        <p14:creationId xmlns:p14="http://schemas.microsoft.com/office/powerpoint/2010/main" val="20317819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xfrm>
            <a:off x="1150938" y="692150"/>
            <a:ext cx="4556125" cy="3416300"/>
          </a:xfrm>
          <a:ln/>
        </p:spPr>
      </p:sp>
      <p:sp>
        <p:nvSpPr>
          <p:cNvPr id="7885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A star</a:t>
            </a:r>
            <a:r>
              <a:rPr lang="en-US" altLang="en-US" baseline="0" dirty="0" smtClean="0"/>
              <a:t> schema is a</a:t>
            </a:r>
            <a:r>
              <a:rPr lang="it-IT" sz="1200" b="0" i="0" u="none" strike="noStrike" kern="1200" baseline="0" dirty="0" smtClean="0">
                <a:solidFill>
                  <a:schemeClr val="tx1"/>
                </a:solidFill>
                <a:latin typeface="Times New Roman" pitchFamily="18" charset="0"/>
                <a:ea typeface="+mn-ea"/>
                <a:cs typeface="Arial" charset="0"/>
              </a:rPr>
              <a:t> simple database design in </a:t>
            </a:r>
            <a:r>
              <a:rPr lang="en-US" sz="1200" b="0" i="0" u="none" strike="noStrike" kern="1200" baseline="0" dirty="0" smtClean="0">
                <a:solidFill>
                  <a:schemeClr val="tx1"/>
                </a:solidFill>
                <a:latin typeface="Times New Roman" pitchFamily="18" charset="0"/>
                <a:ea typeface="+mn-ea"/>
                <a:cs typeface="Arial" charset="0"/>
              </a:rPr>
              <a:t>which dimensional data are separated from fact or event data. Another name for star schema is  “dimensional model”.</a:t>
            </a:r>
          </a:p>
          <a:p>
            <a:endParaRPr lang="en-US" sz="1200" b="0" i="0" u="none" strike="noStrike" kern="1200" baseline="0" dirty="0" smtClean="0">
              <a:solidFill>
                <a:schemeClr val="tx1"/>
              </a:solidFill>
              <a:latin typeface="Times New Roman" pitchFamily="18" charset="0"/>
              <a:ea typeface="+mn-ea"/>
              <a:cs typeface="Arial" charset="0"/>
            </a:endParaRPr>
          </a:p>
          <a:p>
            <a:r>
              <a:rPr lang="en-US" sz="1200" b="0" i="0" u="none" strike="noStrike" kern="1200" baseline="0" dirty="0" smtClean="0">
                <a:solidFill>
                  <a:schemeClr val="tx1"/>
                </a:solidFill>
                <a:latin typeface="Times New Roman" pitchFamily="18" charset="0"/>
                <a:ea typeface="+mn-ea"/>
                <a:cs typeface="Arial" charset="0"/>
              </a:rPr>
              <a:t>The star schema is composed of fact and dimension tables. Note that the fact table is in essence an associative entity that joins various dimension tables.</a:t>
            </a:r>
          </a:p>
          <a:p>
            <a:endParaRPr lang="en-US" sz="1200" b="0" i="0" u="none" strike="noStrike" kern="1200" baseline="0" dirty="0" smtClean="0">
              <a:solidFill>
                <a:schemeClr val="tx1"/>
              </a:solidFill>
              <a:latin typeface="Times New Roman" pitchFamily="18" charset="0"/>
              <a:ea typeface="+mn-ea"/>
              <a:cs typeface="Arial" charset="0"/>
            </a:endParaRPr>
          </a:p>
          <a:p>
            <a:r>
              <a:rPr lang="en-US" sz="1200" b="0" i="0" u="none" strike="noStrike" kern="1200" baseline="0" dirty="0" smtClean="0">
                <a:solidFill>
                  <a:schemeClr val="tx1"/>
                </a:solidFill>
                <a:latin typeface="Times New Roman" pitchFamily="18" charset="0"/>
                <a:ea typeface="+mn-ea"/>
                <a:cs typeface="Arial" charset="0"/>
              </a:rPr>
              <a:t>The dimension tables are usually the source of attributes used to qualify, categorize, or summarize facts in queries, reports, or graphs; thus, dimension data are usually textual and discrete.</a:t>
            </a:r>
          </a:p>
          <a:p>
            <a:endParaRPr lang="en-US" sz="1200" b="0" i="0" u="none" strike="noStrike" kern="1200" baseline="0" dirty="0" smtClean="0">
              <a:solidFill>
                <a:schemeClr val="tx1"/>
              </a:solidFill>
              <a:latin typeface="Times New Roman" pitchFamily="18" charset="0"/>
              <a:ea typeface="+mn-ea"/>
              <a:cs typeface="Arial" charset="0"/>
            </a:endParaRPr>
          </a:p>
          <a:p>
            <a:r>
              <a:rPr lang="en-US" sz="1200" b="0" i="1" u="none" strike="noStrike" kern="1200" baseline="0" dirty="0" smtClean="0">
                <a:solidFill>
                  <a:schemeClr val="tx1"/>
                </a:solidFill>
                <a:latin typeface="Times New Roman" pitchFamily="18" charset="0"/>
                <a:ea typeface="+mn-ea"/>
                <a:cs typeface="Arial" charset="0"/>
              </a:rPr>
              <a:t>Fact tables </a:t>
            </a:r>
            <a:r>
              <a:rPr lang="en-US" sz="1200" b="0" i="0" u="none" strike="noStrike" kern="1200" baseline="0" dirty="0" smtClean="0">
                <a:solidFill>
                  <a:schemeClr val="tx1"/>
                </a:solidFill>
                <a:latin typeface="Times New Roman" pitchFamily="18" charset="0"/>
                <a:ea typeface="+mn-ea"/>
                <a:cs typeface="Arial" charset="0"/>
              </a:rPr>
              <a:t>contain factual or quantitative data (measurements that are numerical, continuously valued, and additive) about a business, such as units sold, orders booked, and so on.</a:t>
            </a:r>
          </a:p>
          <a:p>
            <a:endParaRPr lang="en-US" altLang="en-US" sz="1200" b="0" i="0" u="none" strike="noStrike" kern="1200" baseline="0" dirty="0" smtClean="0">
              <a:solidFill>
                <a:schemeClr val="tx1"/>
              </a:solidFill>
              <a:latin typeface="Times New Roman" pitchFamily="18" charset="0"/>
              <a:ea typeface="+mn-ea"/>
              <a:cs typeface="Arial" charset="0"/>
            </a:endParaRPr>
          </a:p>
          <a:p>
            <a:endParaRPr lang="en-US" altLang="en-US" dirty="0" smtClean="0"/>
          </a:p>
        </p:txBody>
      </p:sp>
    </p:spTree>
    <p:extLst>
      <p:ext uri="{BB962C8B-B14F-4D97-AF65-F5344CB8AC3E}">
        <p14:creationId xmlns:p14="http://schemas.microsoft.com/office/powerpoint/2010/main" val="1110203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xfrm>
            <a:off x="1150938" y="692150"/>
            <a:ext cx="4556125" cy="3416300"/>
          </a:xfrm>
          <a:ln/>
        </p:spPr>
      </p:sp>
      <p:sp>
        <p:nvSpPr>
          <p:cNvPr id="6349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The purpose of a data warehouse is to assist with managerial decision-making.</a:t>
            </a:r>
            <a:r>
              <a:rPr lang="en-US" altLang="en-US" baseline="0" dirty="0" smtClean="0"/>
              <a:t> This is different from the purpose of a transaction-oriented database, which is to support and record the day-to-day operations and transactions of a business. The data produced in transaction-oriented databases forms much of the input for a data warehouse.</a:t>
            </a:r>
          </a:p>
          <a:p>
            <a:pPr eaLnBrk="1" hangingPunct="1"/>
            <a:endParaRPr lang="en-US" altLang="en-US" baseline="0" dirty="0" smtClean="0"/>
          </a:p>
          <a:p>
            <a:pPr eaLnBrk="1" hangingPunct="1"/>
            <a:r>
              <a:rPr lang="en-US" altLang="en-US" dirty="0" smtClean="0"/>
              <a:t>Data warehousing is the process whereby organizations create and maintain data warehouses and extract meaning from and help inform decision making through the use of data in the data warehouses. Successful data warehousing requires following proven data warehousing practices, sound project management, strong organizational commitment, as well as making the right technology decisions.</a:t>
            </a:r>
          </a:p>
          <a:p>
            <a:pPr eaLnBrk="1" hangingPunct="1"/>
            <a:endParaRPr lang="en-US" altLang="en-US" dirty="0" smtClean="0"/>
          </a:p>
          <a:p>
            <a:pPr eaLnBrk="1" hangingPunct="1"/>
            <a:endParaRPr lang="en-US" altLang="en-US" dirty="0" smtClean="0"/>
          </a:p>
        </p:txBody>
      </p:sp>
    </p:spTree>
    <p:extLst>
      <p:ext uri="{BB962C8B-B14F-4D97-AF65-F5344CB8AC3E}">
        <p14:creationId xmlns:p14="http://schemas.microsoft.com/office/powerpoint/2010/main" val="14337029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xfrm>
            <a:off x="1150938" y="692150"/>
            <a:ext cx="4556125" cy="3416300"/>
          </a:xfrm>
          <a:ln/>
        </p:spPr>
      </p:sp>
      <p:sp>
        <p:nvSpPr>
          <p:cNvPr id="7987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Here we have a fact table surrounded by three dimension tables. Each fact shows sales</a:t>
            </a:r>
            <a:r>
              <a:rPr lang="en-US" altLang="en-US" baseline="0" dirty="0" smtClean="0"/>
              <a:t> data for a particular product from a particular store during a particular time period. The data in the fact table was likely derived from operational database’s sales data. Note that this is </a:t>
            </a:r>
            <a:r>
              <a:rPr lang="en-US" altLang="en-US" b="1" baseline="0" dirty="0" smtClean="0"/>
              <a:t>summary</a:t>
            </a:r>
            <a:r>
              <a:rPr lang="en-US" altLang="en-US" baseline="0" dirty="0" smtClean="0"/>
              <a:t> data. The operational database has records of each sale, but here we are getting summary data (units sold, dollars sold, dollars cost). This is typical in data warehouses, and has to do with another concept we will soon discuss, the concept of “granularity”.</a:t>
            </a:r>
            <a:endParaRPr lang="en-US" altLang="en-US" dirty="0" smtClean="0"/>
          </a:p>
        </p:txBody>
      </p:sp>
    </p:spTree>
    <p:extLst>
      <p:ext uri="{BB962C8B-B14F-4D97-AF65-F5344CB8AC3E}">
        <p14:creationId xmlns:p14="http://schemas.microsoft.com/office/powerpoint/2010/main" val="24914967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xfrm>
            <a:off x="1150938" y="692150"/>
            <a:ext cx="4556125" cy="3416300"/>
          </a:xfrm>
          <a:ln/>
        </p:spPr>
      </p:sp>
      <p:sp>
        <p:nvSpPr>
          <p:cNvPr id="8089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This is the same star schema showing</a:t>
            </a:r>
            <a:r>
              <a:rPr lang="en-US" altLang="en-US" baseline="0" dirty="0" smtClean="0"/>
              <a:t> the data. Notice that the fact table has numeric data and foreign keys. The dimension tables have primary keys and discrete data.</a:t>
            </a:r>
          </a:p>
          <a:p>
            <a:pPr eaLnBrk="1" hangingPunct="1"/>
            <a:endParaRPr lang="en-US" altLang="en-US" baseline="0" dirty="0" smtClean="0"/>
          </a:p>
          <a:p>
            <a:r>
              <a:rPr lang="en-US" altLang="en-US" sz="1200" b="0" i="0" u="none" strike="noStrike" kern="1200" baseline="0" dirty="0" smtClean="0">
                <a:solidFill>
                  <a:schemeClr val="tx1"/>
                </a:solidFill>
                <a:latin typeface="Times New Roman" pitchFamily="18" charset="0"/>
                <a:ea typeface="+mn-ea"/>
                <a:cs typeface="Arial" charset="0"/>
              </a:rPr>
              <a:t>Question: What can you say about unit sales for store S2?</a:t>
            </a:r>
          </a:p>
          <a:p>
            <a:r>
              <a:rPr lang="en-US" altLang="en-US" sz="1200" b="0" i="0" u="none" strike="noStrike" kern="1200" baseline="0" dirty="0" smtClean="0">
                <a:solidFill>
                  <a:schemeClr val="tx1"/>
                </a:solidFill>
                <a:latin typeface="Times New Roman" pitchFamily="18" charset="0"/>
                <a:ea typeface="+mn-ea"/>
                <a:cs typeface="Arial" charset="0"/>
              </a:rPr>
              <a:t>Answer: 50 units of product 125 (gloves) and 30 units of product 100 (sweaters) were sold in June 2010.</a:t>
            </a:r>
          </a:p>
          <a:p>
            <a:endParaRPr lang="en-US" altLang="en-US" sz="1200" b="0" i="0" u="none" strike="noStrike" kern="1200" baseline="0" dirty="0" smtClean="0">
              <a:solidFill>
                <a:schemeClr val="tx1"/>
              </a:solidFill>
              <a:latin typeface="Times New Roman" pitchFamily="18" charset="0"/>
              <a:ea typeface="+mn-ea"/>
              <a:cs typeface="Arial" charset="0"/>
            </a:endParaRPr>
          </a:p>
          <a:p>
            <a:r>
              <a:rPr lang="en-US" altLang="en-US" sz="1200" b="0" i="0" u="none" strike="noStrike" kern="1200" baseline="0" dirty="0" smtClean="0">
                <a:solidFill>
                  <a:schemeClr val="tx1"/>
                </a:solidFill>
                <a:latin typeface="Times New Roman" pitchFamily="18" charset="0"/>
                <a:ea typeface="+mn-ea"/>
                <a:cs typeface="Arial" charset="0"/>
              </a:rPr>
              <a:t>Question: Which store(s) sold shoes and when?</a:t>
            </a:r>
          </a:p>
          <a:p>
            <a:r>
              <a:rPr lang="en-US" altLang="en-US" sz="1200" b="0" i="0" u="none" strike="noStrike" kern="1200" baseline="0" dirty="0" smtClean="0">
                <a:solidFill>
                  <a:schemeClr val="tx1"/>
                </a:solidFill>
                <a:latin typeface="Times New Roman" pitchFamily="18" charset="0"/>
                <a:ea typeface="+mn-ea"/>
                <a:cs typeface="Arial" charset="0"/>
              </a:rPr>
              <a:t>Answer: S1 (Jan’s) in May 2010, and S3 (Ed’s) in June 2010.</a:t>
            </a:r>
          </a:p>
          <a:p>
            <a:endParaRPr lang="en-US" altLang="en-US" sz="1200" b="0" i="0" u="none" strike="noStrike" kern="1200" baseline="0" dirty="0" smtClean="0">
              <a:solidFill>
                <a:schemeClr val="tx1"/>
              </a:solidFill>
              <a:latin typeface="Times New Roman" pitchFamily="18" charset="0"/>
              <a:ea typeface="+mn-ea"/>
              <a:cs typeface="Arial" charset="0"/>
            </a:endParaRPr>
          </a:p>
          <a:p>
            <a:r>
              <a:rPr lang="en-US" altLang="en-US" sz="1200" b="0" i="0" u="none" strike="noStrike" kern="1200" baseline="0" dirty="0" smtClean="0">
                <a:solidFill>
                  <a:schemeClr val="tx1"/>
                </a:solidFill>
                <a:latin typeface="Times New Roman" pitchFamily="18" charset="0"/>
                <a:ea typeface="+mn-ea"/>
                <a:cs typeface="Arial" charset="0"/>
              </a:rPr>
              <a:t>Question: Which time period has the most total dollars sold?</a:t>
            </a:r>
          </a:p>
          <a:p>
            <a:r>
              <a:rPr lang="en-US" altLang="en-US" sz="1200" b="0" i="0" u="none" strike="noStrike" kern="1200" baseline="0" dirty="0" smtClean="0">
                <a:solidFill>
                  <a:schemeClr val="tx1"/>
                </a:solidFill>
                <a:latin typeface="Times New Roman" pitchFamily="18" charset="0"/>
                <a:ea typeface="+mn-ea"/>
                <a:cs typeface="Arial" charset="0"/>
              </a:rPr>
              <a:t>Answer: Time period 002 (May 2010) has the most, with a total of $3500.</a:t>
            </a:r>
          </a:p>
          <a:p>
            <a:endParaRPr lang="en-US" altLang="en-US" sz="1200" b="0" i="0" u="none" strike="noStrike" kern="1200" baseline="0" dirty="0" smtClean="0">
              <a:solidFill>
                <a:schemeClr val="tx1"/>
              </a:solidFill>
              <a:latin typeface="Times New Roman" pitchFamily="18" charset="0"/>
              <a:ea typeface="+mn-ea"/>
              <a:cs typeface="Arial" charset="0"/>
            </a:endParaRPr>
          </a:p>
        </p:txBody>
      </p:sp>
    </p:spTree>
    <p:extLst>
      <p:ext uri="{BB962C8B-B14F-4D97-AF65-F5344CB8AC3E}">
        <p14:creationId xmlns:p14="http://schemas.microsoft.com/office/powerpoint/2010/main" val="3478343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The primary key of the fact table is typically a composite of all its foreign keys.</a:t>
            </a:r>
            <a:endParaRPr lang="en-US" dirty="0"/>
          </a:p>
        </p:txBody>
      </p:sp>
    </p:spTree>
    <p:extLst>
      <p:ext uri="{BB962C8B-B14F-4D97-AF65-F5344CB8AC3E}">
        <p14:creationId xmlns:p14="http://schemas.microsoft.com/office/powerpoint/2010/main" val="6595512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The term “Grain” or “Granularity” refers to the level of detail in a fact table, determined by the intersection of all the components of the primary key, including all foreign keys and any other primary key elements.</a:t>
            </a:r>
          </a:p>
          <a:p>
            <a:endParaRPr lang="en-US" dirty="0" smtClean="0"/>
          </a:p>
          <a:p>
            <a:r>
              <a:rPr lang="en-US" sz="1200" b="0" i="0" u="none" strike="noStrike" kern="1200" baseline="0" dirty="0" smtClean="0">
                <a:solidFill>
                  <a:schemeClr val="tx1"/>
                </a:solidFill>
                <a:latin typeface="Times New Roman" pitchFamily="18" charset="0"/>
                <a:ea typeface="+mn-ea"/>
                <a:cs typeface="Arial" charset="0"/>
              </a:rPr>
              <a:t>Kimball and others recommend using the smallest grain possible, given the limitations of the data mart technology. Even when data mart user information requirements imply a certain level of aggregated grain, often after some use, users ask more detailed questions (drill down) as a way to explain why certain aggregated patterns exist. You cannot “drill down” below the grain of the fact tables. But, fine grain means higher volume of data.</a:t>
            </a:r>
            <a:endParaRPr lang="en-US" dirty="0"/>
          </a:p>
        </p:txBody>
      </p:sp>
    </p:spTree>
    <p:extLst>
      <p:ext uri="{BB962C8B-B14F-4D97-AF65-F5344CB8AC3E}">
        <p14:creationId xmlns:p14="http://schemas.microsoft.com/office/powerpoint/2010/main" val="31771461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xfrm>
            <a:off x="1150938" y="692150"/>
            <a:ext cx="4556125" cy="3416300"/>
          </a:xfrm>
          <a:ln/>
        </p:spPr>
      </p:sp>
      <p:sp>
        <p:nvSpPr>
          <p:cNvPr id="8192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From here, we could determine the total size in bytes for the table. For example, if the fact table has 6 fields</a:t>
            </a:r>
            <a:r>
              <a:rPr lang="en-US" altLang="en-US" baseline="0" dirty="0" smtClean="0"/>
              <a:t> each of four bytes, this would total 2.88 gigabytes of data. (120,000,000 X 6 X 4).</a:t>
            </a:r>
            <a:endParaRPr lang="en-US" altLang="en-US" dirty="0" smtClean="0"/>
          </a:p>
        </p:txBody>
      </p:sp>
    </p:spTree>
    <p:extLst>
      <p:ext uri="{BB962C8B-B14F-4D97-AF65-F5344CB8AC3E}">
        <p14:creationId xmlns:p14="http://schemas.microsoft.com/office/powerpoint/2010/main" val="36966344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xfrm>
            <a:off x="1150938" y="692150"/>
            <a:ext cx="4556125" cy="3416300"/>
          </a:xfrm>
          <a:ln/>
        </p:spPr>
      </p:sp>
      <p:sp>
        <p:nvSpPr>
          <p:cNvPr id="8294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kern="1200" baseline="0" dirty="0" smtClean="0">
                <a:solidFill>
                  <a:schemeClr val="tx1"/>
                </a:solidFill>
                <a:latin typeface="Times New Roman" pitchFamily="18" charset="0"/>
                <a:ea typeface="+mn-ea"/>
                <a:cs typeface="Arial" charset="0"/>
              </a:rPr>
              <a:t>Because data warehouses and data marts record facts about dimensions over time, date and time is always a dimension table, and a date surrogate key is always one of the components of the primary key of any fact table. This is one of the reasons we consider data warehouses to be time-variant. </a:t>
            </a:r>
          </a:p>
          <a:p>
            <a:endParaRPr lang="en-US" altLang="en-US" sz="1200" b="0" i="0" u="none" strike="noStrike" kern="1200" baseline="0" dirty="0" smtClean="0">
              <a:solidFill>
                <a:schemeClr val="tx1"/>
              </a:solidFill>
              <a:latin typeface="Times New Roman" pitchFamily="18" charset="0"/>
              <a:ea typeface="+mn-ea"/>
              <a:cs typeface="Arial" charset="0"/>
            </a:endParaRPr>
          </a:p>
          <a:p>
            <a:r>
              <a:rPr lang="en-US" sz="1200" b="0" i="0" u="none" strike="noStrike" kern="1200" baseline="0" dirty="0" smtClean="0">
                <a:solidFill>
                  <a:schemeClr val="tx1"/>
                </a:solidFill>
                <a:latin typeface="Times New Roman" pitchFamily="18" charset="0"/>
                <a:ea typeface="+mn-ea"/>
                <a:cs typeface="Arial" charset="0"/>
              </a:rPr>
              <a:t>Note that the Date dimension table includes many non-key attributes, as you see here. The non-key attributes include all of the characteristics of dates that users use to categorize, summarize, and group facts.</a:t>
            </a:r>
          </a:p>
          <a:p>
            <a:endParaRPr lang="en-US" altLang="en-US" sz="1200" b="0" i="0" u="none" strike="noStrike" kern="1200" baseline="0" dirty="0" smtClean="0">
              <a:solidFill>
                <a:schemeClr val="tx1"/>
              </a:solidFill>
              <a:latin typeface="Times New Roman" pitchFamily="18" charset="0"/>
              <a:ea typeface="+mn-ea"/>
              <a:cs typeface="Arial" charset="0"/>
            </a:endParaRPr>
          </a:p>
          <a:p>
            <a:r>
              <a:rPr lang="en-US" altLang="en-US" sz="1200" b="0" i="0" u="none" strike="noStrike" kern="1200" baseline="0" dirty="0" smtClean="0">
                <a:solidFill>
                  <a:schemeClr val="tx1"/>
                </a:solidFill>
                <a:latin typeface="Times New Roman" pitchFamily="18" charset="0"/>
                <a:ea typeface="+mn-ea"/>
                <a:cs typeface="Arial" charset="0"/>
              </a:rPr>
              <a:t>Question: In this model, what can you say about how many events could be associated with a particular date?</a:t>
            </a:r>
          </a:p>
          <a:p>
            <a:r>
              <a:rPr lang="en-US" altLang="en-US" sz="1200" b="0" i="0" u="none" strike="noStrike" kern="1200" baseline="0" dirty="0" smtClean="0">
                <a:solidFill>
                  <a:schemeClr val="tx1"/>
                </a:solidFill>
                <a:latin typeface="Times New Roman" pitchFamily="18" charset="0"/>
                <a:ea typeface="+mn-ea"/>
                <a:cs typeface="Arial" charset="0"/>
              </a:rPr>
              <a:t>Answer: Only one! That may be a weakness in the model.</a:t>
            </a:r>
            <a:endParaRPr lang="en-US" altLang="en-US" dirty="0" smtClean="0"/>
          </a:p>
        </p:txBody>
      </p:sp>
    </p:spTree>
    <p:extLst>
      <p:ext uri="{BB962C8B-B14F-4D97-AF65-F5344CB8AC3E}">
        <p14:creationId xmlns:p14="http://schemas.microsoft.com/office/powerpoint/2010/main" val="7374468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1150938" y="692150"/>
            <a:ext cx="4556125" cy="3416300"/>
          </a:xfrm>
          <a:ln/>
        </p:spPr>
      </p:sp>
      <p:sp>
        <p:nvSpPr>
          <p:cNvPr id="8601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Tree>
    <p:extLst>
      <p:ext uri="{BB962C8B-B14F-4D97-AF65-F5344CB8AC3E}">
        <p14:creationId xmlns:p14="http://schemas.microsoft.com/office/powerpoint/2010/main" val="35086969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144556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Times New Roman" pitchFamily="18" charset="0"/>
                <a:ea typeface="+mn-ea"/>
                <a:cs typeface="Arial" charset="0"/>
              </a:rPr>
              <a:t>1. </a:t>
            </a:r>
            <a:r>
              <a:rPr lang="en-US" sz="1200" b="1" i="0" u="none" strike="noStrike" kern="1200" baseline="0" dirty="0" smtClean="0">
                <a:solidFill>
                  <a:schemeClr val="tx1"/>
                </a:solidFill>
                <a:latin typeface="Times New Roman" pitchFamily="18" charset="0"/>
                <a:ea typeface="+mn-ea"/>
                <a:cs typeface="Arial" charset="0"/>
              </a:rPr>
              <a:t>Use atomic facts: </a:t>
            </a:r>
            <a:r>
              <a:rPr lang="en-US" sz="1200" b="0" i="0" u="none" strike="noStrike" kern="1200" baseline="0" dirty="0" smtClean="0">
                <a:solidFill>
                  <a:schemeClr val="tx1"/>
                </a:solidFill>
                <a:latin typeface="Times New Roman" pitchFamily="18" charset="0"/>
                <a:ea typeface="+mn-ea"/>
                <a:cs typeface="Arial" charset="0"/>
              </a:rPr>
              <a:t>Eventually, users want detailed data, even if their initial requests are for</a:t>
            </a:r>
          </a:p>
          <a:p>
            <a:r>
              <a:rPr lang="en-US" sz="1200" b="0" i="0" u="none" strike="noStrike" kern="1200" baseline="0" dirty="0" smtClean="0">
                <a:solidFill>
                  <a:schemeClr val="tx1"/>
                </a:solidFill>
                <a:latin typeface="Times New Roman" pitchFamily="18" charset="0"/>
                <a:ea typeface="+mn-ea"/>
                <a:cs typeface="Arial" charset="0"/>
              </a:rPr>
              <a:t>summarized facts.</a:t>
            </a:r>
          </a:p>
          <a:p>
            <a:r>
              <a:rPr lang="en-US" sz="1200" b="0" i="0" u="none" strike="noStrike" kern="1200" baseline="0" dirty="0" smtClean="0">
                <a:solidFill>
                  <a:schemeClr val="tx1"/>
                </a:solidFill>
                <a:latin typeface="Times New Roman" pitchFamily="18" charset="0"/>
                <a:ea typeface="+mn-ea"/>
                <a:cs typeface="Arial" charset="0"/>
              </a:rPr>
              <a:t>2. </a:t>
            </a:r>
            <a:r>
              <a:rPr lang="en-US" sz="1200" b="1" i="0" u="none" strike="noStrike" kern="1200" baseline="0" dirty="0" smtClean="0">
                <a:solidFill>
                  <a:schemeClr val="tx1"/>
                </a:solidFill>
                <a:latin typeface="Times New Roman" pitchFamily="18" charset="0"/>
                <a:ea typeface="+mn-ea"/>
                <a:cs typeface="Arial" charset="0"/>
              </a:rPr>
              <a:t>Create single-process fact tables: </a:t>
            </a:r>
            <a:r>
              <a:rPr lang="en-US" sz="1200" b="0" i="0" u="none" strike="noStrike" kern="1200" baseline="0" dirty="0" smtClean="0">
                <a:solidFill>
                  <a:schemeClr val="tx1"/>
                </a:solidFill>
                <a:latin typeface="Times New Roman" pitchFamily="18" charset="0"/>
                <a:ea typeface="+mn-ea"/>
                <a:cs typeface="Arial" charset="0"/>
              </a:rPr>
              <a:t>Each fact table should address the important measurements</a:t>
            </a:r>
          </a:p>
          <a:p>
            <a:r>
              <a:rPr lang="en-US" sz="1200" b="0" i="0" u="none" strike="noStrike" kern="1200" baseline="0" dirty="0" smtClean="0">
                <a:solidFill>
                  <a:schemeClr val="tx1"/>
                </a:solidFill>
                <a:latin typeface="Times New Roman" pitchFamily="18" charset="0"/>
                <a:ea typeface="+mn-ea"/>
                <a:cs typeface="Arial" charset="0"/>
              </a:rPr>
              <a:t>for one business process, such as taking a customer order or placing a material purchase order.</a:t>
            </a:r>
          </a:p>
          <a:p>
            <a:r>
              <a:rPr lang="en-US" sz="1200" b="0" i="0" u="none" strike="noStrike" kern="1200" baseline="0" dirty="0" smtClean="0">
                <a:solidFill>
                  <a:schemeClr val="tx1"/>
                </a:solidFill>
                <a:latin typeface="Times New Roman" pitchFamily="18" charset="0"/>
                <a:ea typeface="+mn-ea"/>
                <a:cs typeface="Arial" charset="0"/>
              </a:rPr>
              <a:t>3. </a:t>
            </a:r>
            <a:r>
              <a:rPr lang="en-US" sz="1200" b="1" i="0" u="none" strike="noStrike" kern="1200" baseline="0" dirty="0" smtClean="0">
                <a:solidFill>
                  <a:schemeClr val="tx1"/>
                </a:solidFill>
                <a:latin typeface="Times New Roman" pitchFamily="18" charset="0"/>
                <a:ea typeface="+mn-ea"/>
                <a:cs typeface="Arial" charset="0"/>
              </a:rPr>
              <a:t>Include a date dimension for every fact table: </a:t>
            </a:r>
            <a:r>
              <a:rPr lang="en-US" sz="1200" b="0" i="0" u="none" strike="noStrike" kern="1200" baseline="0" dirty="0" smtClean="0">
                <a:solidFill>
                  <a:schemeClr val="tx1"/>
                </a:solidFill>
                <a:latin typeface="Times New Roman" pitchFamily="18" charset="0"/>
                <a:ea typeface="+mn-ea"/>
                <a:cs typeface="Arial" charset="0"/>
              </a:rPr>
              <a:t>A fact should be described by the</a:t>
            </a:r>
          </a:p>
          <a:p>
            <a:r>
              <a:rPr lang="en-US" sz="1200" b="0" i="0" u="none" strike="noStrike" kern="1200" baseline="0" dirty="0" smtClean="0">
                <a:solidFill>
                  <a:schemeClr val="tx1"/>
                </a:solidFill>
                <a:latin typeface="Times New Roman" pitchFamily="18" charset="0"/>
                <a:ea typeface="+mn-ea"/>
                <a:cs typeface="Arial" charset="0"/>
              </a:rPr>
              <a:t>characteristics</a:t>
            </a:r>
          </a:p>
          <a:p>
            <a:r>
              <a:rPr lang="en-US" sz="1200" b="0" i="0" u="none" strike="noStrike" kern="1200" baseline="0" dirty="0" smtClean="0">
                <a:solidFill>
                  <a:schemeClr val="tx1"/>
                </a:solidFill>
                <a:latin typeface="Times New Roman" pitchFamily="18" charset="0"/>
                <a:ea typeface="+mn-ea"/>
                <a:cs typeface="Arial" charset="0"/>
              </a:rPr>
              <a:t>of the associated day (or finer) date/time to which that fact is related.</a:t>
            </a:r>
          </a:p>
          <a:p>
            <a:r>
              <a:rPr lang="en-US" sz="1200" b="0" i="0" u="none" strike="noStrike" kern="1200" baseline="0" dirty="0" smtClean="0">
                <a:solidFill>
                  <a:schemeClr val="tx1"/>
                </a:solidFill>
                <a:latin typeface="Times New Roman" pitchFamily="18" charset="0"/>
                <a:ea typeface="+mn-ea"/>
                <a:cs typeface="Arial" charset="0"/>
              </a:rPr>
              <a:t>4. </a:t>
            </a:r>
            <a:r>
              <a:rPr lang="en-US" sz="1200" b="1" i="0" u="none" strike="noStrike" kern="1200" baseline="0" dirty="0" smtClean="0">
                <a:solidFill>
                  <a:schemeClr val="tx1"/>
                </a:solidFill>
                <a:latin typeface="Times New Roman" pitchFamily="18" charset="0"/>
                <a:ea typeface="+mn-ea"/>
                <a:cs typeface="Arial" charset="0"/>
              </a:rPr>
              <a:t>Enforce consistent grain: </a:t>
            </a:r>
            <a:r>
              <a:rPr lang="en-US" sz="1200" b="0" i="0" u="none" strike="noStrike" kern="1200" baseline="0" dirty="0" smtClean="0">
                <a:solidFill>
                  <a:schemeClr val="tx1"/>
                </a:solidFill>
                <a:latin typeface="Times New Roman" pitchFamily="18" charset="0"/>
                <a:ea typeface="+mn-ea"/>
                <a:cs typeface="Arial" charset="0"/>
              </a:rPr>
              <a:t>Each measurement in a fact table must be atomic for the same</a:t>
            </a:r>
          </a:p>
          <a:p>
            <a:r>
              <a:rPr lang="en-US" sz="1200" b="0" i="0" u="none" strike="noStrike" kern="1200" baseline="0" dirty="0" smtClean="0">
                <a:solidFill>
                  <a:schemeClr val="tx1"/>
                </a:solidFill>
                <a:latin typeface="Times New Roman" pitchFamily="18" charset="0"/>
                <a:ea typeface="+mn-ea"/>
                <a:cs typeface="Arial" charset="0"/>
              </a:rPr>
              <a:t>combination of keys (the same grain).</a:t>
            </a:r>
          </a:p>
          <a:p>
            <a:r>
              <a:rPr lang="en-US" sz="1200" b="0" i="0" u="none" strike="noStrike" kern="1200" baseline="0" dirty="0" smtClean="0">
                <a:solidFill>
                  <a:schemeClr val="tx1"/>
                </a:solidFill>
                <a:latin typeface="Times New Roman" pitchFamily="18" charset="0"/>
                <a:ea typeface="+mn-ea"/>
                <a:cs typeface="Arial" charset="0"/>
              </a:rPr>
              <a:t>5. </a:t>
            </a:r>
            <a:r>
              <a:rPr lang="en-US" sz="1200" b="1" i="0" u="none" strike="noStrike" kern="1200" baseline="0" dirty="0" smtClean="0">
                <a:solidFill>
                  <a:schemeClr val="tx1"/>
                </a:solidFill>
                <a:latin typeface="Times New Roman" pitchFamily="18" charset="0"/>
                <a:ea typeface="+mn-ea"/>
                <a:cs typeface="Arial" charset="0"/>
              </a:rPr>
              <a:t>Disallow null keys in fact tables: </a:t>
            </a:r>
            <a:r>
              <a:rPr lang="en-US" sz="1200" b="0" i="0" u="none" strike="noStrike" kern="1200" baseline="0" dirty="0" smtClean="0">
                <a:solidFill>
                  <a:schemeClr val="tx1"/>
                </a:solidFill>
                <a:latin typeface="Times New Roman" pitchFamily="18" charset="0"/>
                <a:ea typeface="+mn-ea"/>
                <a:cs typeface="Arial" charset="0"/>
              </a:rPr>
              <a:t>Facts apply to the combination of key values, and helper</a:t>
            </a:r>
          </a:p>
          <a:p>
            <a:r>
              <a:rPr lang="en-US" sz="1200" b="0" i="0" u="none" strike="noStrike" kern="1200" baseline="0" dirty="0" smtClean="0">
                <a:solidFill>
                  <a:schemeClr val="tx1"/>
                </a:solidFill>
                <a:latin typeface="Times New Roman" pitchFamily="18" charset="0"/>
                <a:ea typeface="+mn-ea"/>
                <a:cs typeface="Arial" charset="0"/>
              </a:rPr>
              <a:t>tables may be needed to represent some </a:t>
            </a:r>
            <a:r>
              <a:rPr lang="en-US" sz="1200" b="0" i="1" u="none" strike="noStrike" kern="1200" baseline="0" dirty="0" smtClean="0">
                <a:solidFill>
                  <a:schemeClr val="tx1"/>
                </a:solidFill>
                <a:latin typeface="Times New Roman" pitchFamily="18" charset="0"/>
                <a:ea typeface="+mn-ea"/>
                <a:cs typeface="Arial" charset="0"/>
              </a:rPr>
              <a:t>M:N </a:t>
            </a:r>
            <a:r>
              <a:rPr lang="en-US" sz="1200" b="0" i="0" u="none" strike="noStrike" kern="1200" baseline="0" dirty="0" smtClean="0">
                <a:solidFill>
                  <a:schemeClr val="tx1"/>
                </a:solidFill>
                <a:latin typeface="Times New Roman" pitchFamily="18" charset="0"/>
                <a:ea typeface="+mn-ea"/>
                <a:cs typeface="Arial" charset="0"/>
              </a:rPr>
              <a:t>relationships.</a:t>
            </a:r>
          </a:p>
          <a:p>
            <a:r>
              <a:rPr lang="en-US" sz="1200" b="0" i="0" u="none" strike="noStrike" kern="1200" baseline="0" dirty="0" smtClean="0">
                <a:solidFill>
                  <a:schemeClr val="tx1"/>
                </a:solidFill>
                <a:latin typeface="Times New Roman" pitchFamily="18" charset="0"/>
                <a:ea typeface="+mn-ea"/>
                <a:cs typeface="Arial" charset="0"/>
              </a:rPr>
              <a:t>6. </a:t>
            </a:r>
            <a:r>
              <a:rPr lang="en-US" sz="1200" b="1" i="0" u="none" strike="noStrike" kern="1200" baseline="0" dirty="0" smtClean="0">
                <a:solidFill>
                  <a:schemeClr val="tx1"/>
                </a:solidFill>
                <a:latin typeface="Times New Roman" pitchFamily="18" charset="0"/>
                <a:ea typeface="+mn-ea"/>
                <a:cs typeface="Arial" charset="0"/>
              </a:rPr>
              <a:t>Honor hierarchies: </a:t>
            </a:r>
            <a:r>
              <a:rPr lang="en-US" sz="1200" b="0" i="0" u="none" strike="noStrike" kern="1200" baseline="0" dirty="0" smtClean="0">
                <a:solidFill>
                  <a:schemeClr val="tx1"/>
                </a:solidFill>
                <a:latin typeface="Times New Roman" pitchFamily="18" charset="0"/>
                <a:ea typeface="+mn-ea"/>
                <a:cs typeface="Arial" charset="0"/>
              </a:rPr>
              <a:t>Understand the hierarchies of dimensions and carefully choose to</a:t>
            </a:r>
          </a:p>
          <a:p>
            <a:r>
              <a:rPr lang="en-US" sz="1200" b="0" i="0" u="none" strike="noStrike" kern="1200" baseline="0" dirty="0" smtClean="0">
                <a:solidFill>
                  <a:schemeClr val="tx1"/>
                </a:solidFill>
                <a:latin typeface="Times New Roman" pitchFamily="18" charset="0"/>
                <a:ea typeface="+mn-ea"/>
                <a:cs typeface="Arial" charset="0"/>
              </a:rPr>
              <a:t>snowflake</a:t>
            </a:r>
          </a:p>
          <a:p>
            <a:r>
              <a:rPr lang="en-US" sz="1200" b="0" i="0" u="none" strike="noStrike" kern="1200" baseline="0" dirty="0" smtClean="0">
                <a:solidFill>
                  <a:schemeClr val="tx1"/>
                </a:solidFill>
                <a:latin typeface="Times New Roman" pitchFamily="18" charset="0"/>
                <a:ea typeface="+mn-ea"/>
                <a:cs typeface="Arial" charset="0"/>
              </a:rPr>
              <a:t>the hierarchy or </a:t>
            </a:r>
            <a:r>
              <a:rPr lang="en-US" sz="1200" b="0" i="0" u="none" strike="noStrike" kern="1200" baseline="0" dirty="0" err="1" smtClean="0">
                <a:solidFill>
                  <a:schemeClr val="tx1"/>
                </a:solidFill>
                <a:latin typeface="Times New Roman" pitchFamily="18" charset="0"/>
                <a:ea typeface="+mn-ea"/>
                <a:cs typeface="Arial" charset="0"/>
              </a:rPr>
              <a:t>denormalize</a:t>
            </a:r>
            <a:r>
              <a:rPr lang="en-US" sz="1200" b="0" i="0" u="none" strike="noStrike" kern="1200" baseline="0" dirty="0" smtClean="0">
                <a:solidFill>
                  <a:schemeClr val="tx1"/>
                </a:solidFill>
                <a:latin typeface="Times New Roman" pitchFamily="18" charset="0"/>
                <a:ea typeface="+mn-ea"/>
                <a:cs typeface="Arial" charset="0"/>
              </a:rPr>
              <a:t> into one dimension.</a:t>
            </a:r>
          </a:p>
          <a:p>
            <a:r>
              <a:rPr lang="en-US" sz="1200" b="0" i="0" u="none" strike="noStrike" kern="1200" baseline="0" dirty="0" smtClean="0">
                <a:solidFill>
                  <a:schemeClr val="tx1"/>
                </a:solidFill>
                <a:latin typeface="Times New Roman" pitchFamily="18" charset="0"/>
                <a:ea typeface="+mn-ea"/>
                <a:cs typeface="Arial" charset="0"/>
              </a:rPr>
              <a:t>7. </a:t>
            </a:r>
            <a:r>
              <a:rPr lang="en-US" sz="1200" b="1" i="0" u="none" strike="noStrike" kern="1200" baseline="0" dirty="0" smtClean="0">
                <a:solidFill>
                  <a:schemeClr val="tx1"/>
                </a:solidFill>
                <a:latin typeface="Times New Roman" pitchFamily="18" charset="0"/>
                <a:ea typeface="+mn-ea"/>
                <a:cs typeface="Arial" charset="0"/>
              </a:rPr>
              <a:t>Decode dimension tables: </a:t>
            </a:r>
            <a:r>
              <a:rPr lang="en-US" sz="1200" b="0" i="0" u="none" strike="noStrike" kern="1200" baseline="0" dirty="0" smtClean="0">
                <a:solidFill>
                  <a:schemeClr val="tx1"/>
                </a:solidFill>
                <a:latin typeface="Times New Roman" pitchFamily="18" charset="0"/>
                <a:ea typeface="+mn-ea"/>
                <a:cs typeface="Arial" charset="0"/>
              </a:rPr>
              <a:t>Store descriptions of surrogate keys and codes used in fact tables</a:t>
            </a:r>
          </a:p>
          <a:p>
            <a:r>
              <a:rPr lang="en-US" sz="1200" b="0" i="0" u="none" strike="noStrike" kern="1200" baseline="0" dirty="0" smtClean="0">
                <a:solidFill>
                  <a:schemeClr val="tx1"/>
                </a:solidFill>
                <a:latin typeface="Times New Roman" pitchFamily="18" charset="0"/>
                <a:ea typeface="+mn-ea"/>
                <a:cs typeface="Arial" charset="0"/>
              </a:rPr>
              <a:t>in associated dimension tables, which can then be used to report labels and query filters.</a:t>
            </a:r>
          </a:p>
          <a:p>
            <a:r>
              <a:rPr lang="en-US" sz="1200" b="0" i="0" u="none" strike="noStrike" kern="1200" baseline="0" dirty="0" smtClean="0">
                <a:solidFill>
                  <a:schemeClr val="tx1"/>
                </a:solidFill>
                <a:latin typeface="Times New Roman" pitchFamily="18" charset="0"/>
                <a:ea typeface="+mn-ea"/>
                <a:cs typeface="Arial" charset="0"/>
              </a:rPr>
              <a:t>8. </a:t>
            </a:r>
            <a:r>
              <a:rPr lang="en-US" sz="1200" b="1" i="0" u="none" strike="noStrike" kern="1200" baseline="0" dirty="0" smtClean="0">
                <a:solidFill>
                  <a:schemeClr val="tx1"/>
                </a:solidFill>
                <a:latin typeface="Times New Roman" pitchFamily="18" charset="0"/>
                <a:ea typeface="+mn-ea"/>
                <a:cs typeface="Arial" charset="0"/>
              </a:rPr>
              <a:t>Use surrogate keys: </a:t>
            </a:r>
            <a:r>
              <a:rPr lang="en-US" sz="1200" b="0" i="0" u="none" strike="noStrike" kern="1200" baseline="0" dirty="0" smtClean="0">
                <a:solidFill>
                  <a:schemeClr val="tx1"/>
                </a:solidFill>
                <a:latin typeface="Times New Roman" pitchFamily="18" charset="0"/>
                <a:ea typeface="+mn-ea"/>
                <a:cs typeface="Arial" charset="0"/>
              </a:rPr>
              <a:t>All dimension table rows should be identified by a surrogate key, with</a:t>
            </a:r>
          </a:p>
          <a:p>
            <a:r>
              <a:rPr lang="en-US" sz="1200" b="0" i="0" u="none" strike="noStrike" kern="1200" baseline="0" dirty="0" smtClean="0">
                <a:solidFill>
                  <a:schemeClr val="tx1"/>
                </a:solidFill>
                <a:latin typeface="Times New Roman" pitchFamily="18" charset="0"/>
                <a:ea typeface="+mn-ea"/>
                <a:cs typeface="Arial" charset="0"/>
              </a:rPr>
              <a:t>descriptive columns showing the associated production and source system keys.</a:t>
            </a:r>
          </a:p>
          <a:p>
            <a:r>
              <a:rPr lang="en-US" sz="1200" b="0" i="0" u="none" strike="noStrike" kern="1200" baseline="0" dirty="0" smtClean="0">
                <a:solidFill>
                  <a:schemeClr val="tx1"/>
                </a:solidFill>
                <a:latin typeface="Times New Roman" pitchFamily="18" charset="0"/>
                <a:ea typeface="+mn-ea"/>
                <a:cs typeface="Arial" charset="0"/>
              </a:rPr>
              <a:t>9. </a:t>
            </a:r>
            <a:r>
              <a:rPr lang="en-US" sz="1200" b="1" i="0" u="none" strike="noStrike" kern="1200" baseline="0" dirty="0" smtClean="0">
                <a:solidFill>
                  <a:schemeClr val="tx1"/>
                </a:solidFill>
                <a:latin typeface="Times New Roman" pitchFamily="18" charset="0"/>
                <a:ea typeface="+mn-ea"/>
                <a:cs typeface="Arial" charset="0"/>
              </a:rPr>
              <a:t>Conform dimensions: </a:t>
            </a:r>
            <a:r>
              <a:rPr lang="en-US" sz="1200" b="0" i="0" u="none" strike="noStrike" kern="1200" baseline="0" dirty="0" smtClean="0">
                <a:solidFill>
                  <a:schemeClr val="tx1"/>
                </a:solidFill>
                <a:latin typeface="Times New Roman" pitchFamily="18" charset="0"/>
                <a:ea typeface="+mn-ea"/>
                <a:cs typeface="Arial" charset="0"/>
              </a:rPr>
              <a:t>Conformed dimensions should be used across multiple fact tables.</a:t>
            </a:r>
          </a:p>
          <a:p>
            <a:r>
              <a:rPr lang="en-US" sz="1200" b="0" i="0" u="none" strike="noStrike" kern="1200" baseline="0" dirty="0" smtClean="0">
                <a:solidFill>
                  <a:schemeClr val="tx1"/>
                </a:solidFill>
                <a:latin typeface="Times New Roman" pitchFamily="18" charset="0"/>
                <a:ea typeface="+mn-ea"/>
                <a:cs typeface="Arial" charset="0"/>
              </a:rPr>
              <a:t>10. </a:t>
            </a:r>
            <a:r>
              <a:rPr lang="en-US" sz="1200" b="1" i="0" u="none" strike="noStrike" kern="1200" baseline="0" dirty="0" smtClean="0">
                <a:solidFill>
                  <a:schemeClr val="tx1"/>
                </a:solidFill>
                <a:latin typeface="Times New Roman" pitchFamily="18" charset="0"/>
                <a:ea typeface="+mn-ea"/>
                <a:cs typeface="Arial" charset="0"/>
              </a:rPr>
              <a:t>Balance requirements with actual data: </a:t>
            </a:r>
            <a:r>
              <a:rPr lang="en-US" sz="1200" b="0" i="0" u="none" strike="noStrike" kern="1200" baseline="0" dirty="0" smtClean="0">
                <a:solidFill>
                  <a:schemeClr val="tx1"/>
                </a:solidFill>
                <a:latin typeface="Times New Roman" pitchFamily="18" charset="0"/>
                <a:ea typeface="+mn-ea"/>
                <a:cs typeface="Arial" charset="0"/>
              </a:rPr>
              <a:t>Unfortunately, source data may not precisely</a:t>
            </a:r>
          </a:p>
          <a:p>
            <a:r>
              <a:rPr lang="en-US" sz="1200" b="0" i="0" u="none" strike="noStrike" kern="1200" baseline="0" dirty="0" smtClean="0">
                <a:solidFill>
                  <a:schemeClr val="tx1"/>
                </a:solidFill>
                <a:latin typeface="Times New Roman" pitchFamily="18" charset="0"/>
                <a:ea typeface="+mn-ea"/>
                <a:cs typeface="Arial" charset="0"/>
              </a:rPr>
              <a:t>support</a:t>
            </a:r>
          </a:p>
          <a:p>
            <a:r>
              <a:rPr lang="en-US" sz="1200" b="0" i="0" u="none" strike="noStrike" kern="1200" baseline="0" dirty="0" smtClean="0">
                <a:solidFill>
                  <a:schemeClr val="tx1"/>
                </a:solidFill>
                <a:latin typeface="Times New Roman" pitchFamily="18" charset="0"/>
                <a:ea typeface="+mn-ea"/>
                <a:cs typeface="Arial" charset="0"/>
              </a:rPr>
              <a:t>all business requirements, so you must balance what is technically possible with</a:t>
            </a:r>
          </a:p>
          <a:p>
            <a:r>
              <a:rPr lang="en-US" sz="1200" b="0" i="0" u="none" strike="noStrike" kern="1200" baseline="0" dirty="0" smtClean="0">
                <a:solidFill>
                  <a:schemeClr val="tx1"/>
                </a:solidFill>
                <a:latin typeface="Times New Roman" pitchFamily="18" charset="0"/>
                <a:ea typeface="+mn-ea"/>
                <a:cs typeface="Arial" charset="0"/>
              </a:rPr>
              <a:t>what users want and need.</a:t>
            </a:r>
            <a:endParaRPr lang="en-US" dirty="0"/>
          </a:p>
        </p:txBody>
      </p:sp>
    </p:spTree>
    <p:extLst>
      <p:ext uri="{BB962C8B-B14F-4D97-AF65-F5344CB8AC3E}">
        <p14:creationId xmlns:p14="http://schemas.microsoft.com/office/powerpoint/2010/main" val="23670562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Vendors making advances in these</a:t>
            </a:r>
            <a:r>
              <a:rPr lang="en-US" baseline="0" dirty="0" smtClean="0"/>
              <a:t> areas include Teradata, Oracle, SAP (HANA), Microsoft, IBM, and Amazon.</a:t>
            </a:r>
            <a:endParaRPr lang="en-US" dirty="0"/>
          </a:p>
        </p:txBody>
      </p:sp>
    </p:spTree>
    <p:extLst>
      <p:ext uri="{BB962C8B-B14F-4D97-AF65-F5344CB8AC3E}">
        <p14:creationId xmlns:p14="http://schemas.microsoft.com/office/powerpoint/2010/main" val="2780039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xfrm>
            <a:off x="1150938" y="692150"/>
            <a:ext cx="4556125" cy="3416300"/>
          </a:xfrm>
          <a:ln/>
        </p:spPr>
      </p:sp>
      <p:sp>
        <p:nvSpPr>
          <p:cNvPr id="6553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Operational data and systems are fragmented and inconsistent, often in separate, incompatible</a:t>
            </a:r>
            <a:r>
              <a:rPr lang="en-US" altLang="en-US" baseline="0" dirty="0" smtClean="0"/>
              <a:t> silos</a:t>
            </a:r>
            <a:r>
              <a:rPr lang="en-US" altLang="en-US" dirty="0" smtClean="0"/>
              <a:t>. They may be distributed in several hardware and software platforms,</a:t>
            </a:r>
            <a:r>
              <a:rPr lang="en-US" altLang="en-US" baseline="0" dirty="0" smtClean="0"/>
              <a:t> with some running Oracle in a UNIX operating system, and another involving ERP products like SAP. </a:t>
            </a:r>
            <a:r>
              <a:rPr lang="en-US" altLang="en-US" dirty="0" smtClean="0"/>
              <a:t>But, for decision-making purposes, it is often necessary to provide a single, corporate view of that information.</a:t>
            </a:r>
          </a:p>
          <a:p>
            <a:pPr eaLnBrk="1" hangingPunct="1"/>
            <a:endParaRPr lang="en-US" altLang="en-US" dirty="0" smtClean="0"/>
          </a:p>
          <a:p>
            <a:pPr eaLnBrk="1" hangingPunct="1"/>
            <a:r>
              <a:rPr lang="en-US" altLang="en-US" dirty="0" smtClean="0"/>
              <a:t>Queries on data warehouses</a:t>
            </a:r>
            <a:r>
              <a:rPr lang="en-US" altLang="en-US" baseline="0" dirty="0" smtClean="0"/>
              <a:t> are often very complex, because of needing to deal with managerial needs. This requires significant computing resources. </a:t>
            </a:r>
            <a:r>
              <a:rPr lang="en-US" altLang="en-US" dirty="0" smtClean="0"/>
              <a:t>Operational systems</a:t>
            </a:r>
            <a:r>
              <a:rPr lang="en-US" altLang="en-US" baseline="0" dirty="0" smtClean="0"/>
              <a:t> (or “systems of record”) should not need to compete for resources with data warehouses, so these should be separated. Also, as we’ll see, the data warehouse structure is different from an operational database, with much less need for normalization.</a:t>
            </a:r>
            <a:endParaRPr lang="en-US" altLang="en-US" dirty="0" smtClean="0"/>
          </a:p>
        </p:txBody>
      </p:sp>
    </p:spTree>
    <p:extLst>
      <p:ext uri="{BB962C8B-B14F-4D97-AF65-F5344CB8AC3E}">
        <p14:creationId xmlns:p14="http://schemas.microsoft.com/office/powerpoint/2010/main" val="23031378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xfrm>
            <a:off x="1150938" y="692150"/>
            <a:ext cx="4556125" cy="3416300"/>
          </a:xfrm>
          <a:ln/>
        </p:spPr>
      </p:sp>
      <p:sp>
        <p:nvSpPr>
          <p:cNvPr id="665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5872810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xfrm>
            <a:off x="1150938" y="692150"/>
            <a:ext cx="4556125" cy="3416300"/>
          </a:xfrm>
          <a:ln/>
        </p:spPr>
      </p:sp>
      <p:sp>
        <p:nvSpPr>
          <p:cNvPr id="6758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A university may have several departments</a:t>
            </a:r>
            <a:r>
              <a:rPr lang="en-US" altLang="en-US" baseline="0" dirty="0" smtClean="0"/>
              <a:t> and units. Each may have its own databases, with different versions of student information. Although we used normalization to reduce duplication within a database, in reality organizations may distribute data (for example about students) among different databases, and this could even involve duplication. </a:t>
            </a:r>
          </a:p>
          <a:p>
            <a:endParaRPr lang="en-US" altLang="en-US" baseline="0" dirty="0" smtClean="0"/>
          </a:p>
          <a:p>
            <a:r>
              <a:rPr lang="en-US" altLang="en-US" baseline="0" dirty="0" smtClean="0"/>
              <a:t>Collecting all that data from the data sources, ensuring it is consistent and valid, and transforming it to a common framework are important tasks in the data warehousing process. </a:t>
            </a:r>
            <a:endParaRPr lang="en-US" altLang="en-US" dirty="0" smtClean="0"/>
          </a:p>
        </p:txBody>
      </p:sp>
    </p:spTree>
    <p:extLst>
      <p:ext uri="{BB962C8B-B14F-4D97-AF65-F5344CB8AC3E}">
        <p14:creationId xmlns:p14="http://schemas.microsoft.com/office/powerpoint/2010/main" val="27266614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xfrm>
            <a:off x="1150938" y="692150"/>
            <a:ext cx="4556125" cy="3416300"/>
          </a:xfrm>
          <a:ln/>
        </p:spPr>
      </p:sp>
      <p:sp>
        <p:nvSpPr>
          <p:cNvPr id="6861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It is ironic that organizations spend so much</a:t>
            </a:r>
            <a:r>
              <a:rPr lang="en-US" altLang="en-US" baseline="0" dirty="0" smtClean="0"/>
              <a:t> time and effort to normalize a database, and yet often keep many different databases for different business purposes. This leads to the possibility of data duplication, which normalization was supposed to remove.</a:t>
            </a:r>
          </a:p>
          <a:p>
            <a:pPr eaLnBrk="1" hangingPunct="1"/>
            <a:endParaRPr lang="en-US" altLang="en-US" baseline="0" dirty="0" smtClean="0"/>
          </a:p>
          <a:p>
            <a:pPr eaLnBrk="1" hangingPunct="1"/>
            <a:endParaRPr lang="en-US" altLang="en-US" dirty="0" smtClean="0"/>
          </a:p>
        </p:txBody>
      </p:sp>
    </p:spTree>
    <p:extLst>
      <p:ext uri="{BB962C8B-B14F-4D97-AF65-F5344CB8AC3E}">
        <p14:creationId xmlns:p14="http://schemas.microsoft.com/office/powerpoint/2010/main" val="13933463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xfrm>
            <a:off x="1150938" y="692150"/>
            <a:ext cx="4556125" cy="3416300"/>
          </a:xfrm>
          <a:ln/>
        </p:spPr>
      </p:sp>
      <p:sp>
        <p:nvSpPr>
          <p:cNvPr id="6963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The data warehouse is an informational system. Operational</a:t>
            </a:r>
            <a:r>
              <a:rPr lang="en-US" altLang="en-US" baseline="0" dirty="0" smtClean="0"/>
              <a:t> databases are often called “online transaction processing (OLTP) databases, whereas data warehouses are associated with “online analytical processing (OLAP)” systems.</a:t>
            </a:r>
            <a:endParaRPr lang="en-US" altLang="en-US" dirty="0" smtClean="0"/>
          </a:p>
        </p:txBody>
      </p:sp>
    </p:spTree>
    <p:extLst>
      <p:ext uri="{BB962C8B-B14F-4D97-AF65-F5344CB8AC3E}">
        <p14:creationId xmlns:p14="http://schemas.microsoft.com/office/powerpoint/2010/main" val="41919315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xfrm>
            <a:off x="1150938" y="692150"/>
            <a:ext cx="4556125" cy="3416300"/>
          </a:xfrm>
          <a:ln/>
        </p:spPr>
      </p:sp>
      <p:sp>
        <p:nvSpPr>
          <p:cNvPr id="7065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As you can see there are many differences between operational and informational systems. </a:t>
            </a:r>
          </a:p>
        </p:txBody>
      </p:sp>
    </p:spTree>
    <p:extLst>
      <p:ext uri="{BB962C8B-B14F-4D97-AF65-F5344CB8AC3E}">
        <p14:creationId xmlns:p14="http://schemas.microsoft.com/office/powerpoint/2010/main" val="25036165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xfrm>
            <a:off x="1150938" y="692150"/>
            <a:ext cx="4556125" cy="3416300"/>
          </a:xfrm>
          <a:ln/>
        </p:spPr>
      </p:sp>
      <p:sp>
        <p:nvSpPr>
          <p:cNvPr id="7168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There are a variety of data warehouse architectures. Some emphasize</a:t>
            </a:r>
            <a:r>
              <a:rPr lang="en-US" altLang="en-US" baseline="0" dirty="0" smtClean="0"/>
              <a:t> a central enterprise warehouse. Others involves smaller department-wide data marts. Some combine these features. Yet others are “virtual” data warehouses were data is obtained in real time from the data sources and the necessary transformations are done ad hoc.</a:t>
            </a:r>
          </a:p>
          <a:p>
            <a:pPr eaLnBrk="1" hangingPunct="1"/>
            <a:endParaRPr lang="en-US" altLang="en-US" baseline="0" dirty="0" smtClean="0"/>
          </a:p>
          <a:p>
            <a:pPr eaLnBrk="1" hangingPunct="1"/>
            <a:r>
              <a:rPr lang="en-US" altLang="en-US" baseline="0" dirty="0" smtClean="0"/>
              <a:t>The concept of extract/transform/load (ETL) will be discussed in detail in chapter 10.</a:t>
            </a:r>
            <a:endParaRPr lang="en-US" altLang="en-US" dirty="0" smtClean="0"/>
          </a:p>
        </p:txBody>
      </p:sp>
    </p:spTree>
    <p:extLst>
      <p:ext uri="{BB962C8B-B14F-4D97-AF65-F5344CB8AC3E}">
        <p14:creationId xmlns:p14="http://schemas.microsoft.com/office/powerpoint/2010/main" val="12896525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Straight Connector 3"/>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A191F656-CF80-4D1F-88C3-1DB64F061EBF}" type="datetime1">
              <a:rPr lang="en-US" smtClean="0"/>
              <a:pPr>
                <a:defRPr/>
              </a:pPr>
              <a:t>11/28/2016</a:t>
            </a:fld>
            <a:endParaRPr lang="en-US" dirty="0"/>
          </a:p>
        </p:txBody>
      </p:sp>
      <p:sp>
        <p:nvSpPr>
          <p:cNvPr id="8" name="Footer Placeholder 7"/>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101240385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normAutofit/>
          </a:bodyPr>
          <a:lstStyle>
            <a:lvl1pPr>
              <a:defRPr lang="en-US" sz="3200" kern="1200" cap="all" dirty="0">
                <a:solidFill>
                  <a:srgbClr val="000000"/>
                </a:solidFill>
                <a:effectLst>
                  <a:outerShdw blurRad="38100" dist="38100" dir="2700000" algn="tl">
                    <a:srgbClr val="FFFFFF"/>
                  </a:outerShdw>
                </a:effectLst>
                <a:latin typeface="+mj-lt"/>
                <a:ea typeface="+mj-ea"/>
                <a:cs typeface="+mj-cs"/>
              </a:defRPr>
            </a:lvl1pPr>
          </a:lstStyle>
          <a:p>
            <a:r>
              <a:rPr lang="en-US" dirty="0" smtClean="0"/>
              <a:t>Click to edit Master title style</a:t>
            </a:r>
            <a:endParaRPr lang="en-US" dirty="0"/>
          </a:p>
        </p:txBody>
      </p:sp>
      <p:sp>
        <p:nvSpPr>
          <p:cNvPr id="27" name="Content Placeholder 26"/>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4"/>
          <p:cNvSpPr>
            <a:spLocks noGrp="1"/>
          </p:cNvSpPr>
          <p:nvPr>
            <p:ph type="dt" sz="half" idx="10"/>
          </p:nvPr>
        </p:nvSpPr>
        <p:spPr/>
        <p:txBody>
          <a:bodyPr/>
          <a:lstStyle>
            <a:lvl1pPr>
              <a:defRPr/>
            </a:lvl1pPr>
          </a:lstStyle>
          <a:p>
            <a:pPr>
              <a:defRPr/>
            </a:pPr>
            <a:fld id="{58DD3937-7F94-49D0-88D5-E4B67C71175C}" type="datetime1">
              <a:rPr lang="en-US" smtClean="0"/>
              <a:pPr>
                <a:defRPr/>
              </a:pPr>
              <a:t>11/28/2016</a:t>
            </a:fld>
            <a:endParaRPr lang="en-US" dirty="0"/>
          </a:p>
        </p:txBody>
      </p:sp>
      <p:sp>
        <p:nvSpPr>
          <p:cNvPr id="5" name="Footer Placeholder 18"/>
          <p:cNvSpPr>
            <a:spLocks noGrp="1"/>
          </p:cNvSpPr>
          <p:nvPr>
            <p:ph type="ftr" sz="quarter" idx="11"/>
          </p:nvPr>
        </p:nvSpPr>
        <p:spPr>
          <a:xfrm>
            <a:off x="3581400" y="76200"/>
            <a:ext cx="2895600" cy="288925"/>
          </a:xfrm>
        </p:spPr>
        <p:txBody>
          <a:bodyPr/>
          <a:lstStyle>
            <a:lvl1pPr>
              <a:defRPr dirty="0"/>
            </a:lvl1pPr>
          </a:lstStyle>
          <a:p>
            <a:pPr>
              <a:defRPr/>
            </a:pPr>
            <a:endParaRPr lang="en-US"/>
          </a:p>
        </p:txBody>
      </p:sp>
    </p:spTree>
    <p:extLst>
      <p:ext uri="{BB962C8B-B14F-4D97-AF65-F5344CB8AC3E}">
        <p14:creationId xmlns:p14="http://schemas.microsoft.com/office/powerpoint/2010/main" val="140463782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normAutofit/>
          </a:bodyPr>
          <a:lstStyle>
            <a:lvl1pPr>
              <a:defRPr lang="en-US" sz="3200" kern="1200" cap="all" dirty="0">
                <a:solidFill>
                  <a:srgbClr val="000000"/>
                </a:solidFill>
                <a:effectLst>
                  <a:outerShdw blurRad="38100" dist="38100" dir="2700000" algn="tl">
                    <a:srgbClr val="FFFFFF"/>
                  </a:outerShdw>
                </a:effectLst>
                <a:latin typeface="+mj-lt"/>
                <a:ea typeface="+mj-ea"/>
                <a:cs typeface="+mj-cs"/>
              </a:defRPr>
            </a:lvl1pPr>
          </a:lstStyle>
          <a:p>
            <a:r>
              <a:rPr lang="en-US" dirty="0" smtClean="0"/>
              <a:t>Click to edit Master title style</a:t>
            </a:r>
            <a:endParaRPr lang="en-US" dirty="0"/>
          </a:p>
        </p:txBody>
      </p:sp>
      <p:sp>
        <p:nvSpPr>
          <p:cNvPr id="3" name="Date Placeholder 10"/>
          <p:cNvSpPr>
            <a:spLocks noGrp="1"/>
          </p:cNvSpPr>
          <p:nvPr>
            <p:ph type="dt" sz="half" idx="10"/>
          </p:nvPr>
        </p:nvSpPr>
        <p:spPr/>
        <p:txBody>
          <a:bodyPr/>
          <a:lstStyle>
            <a:lvl1pPr>
              <a:defRPr/>
            </a:lvl1pPr>
          </a:lstStyle>
          <a:p>
            <a:pPr>
              <a:defRPr/>
            </a:pPr>
            <a:fld id="{6622F787-A280-4A6E-A328-54314ACEE0AE}" type="datetime1">
              <a:rPr lang="en-US" smtClean="0"/>
              <a:pPr>
                <a:defRPr/>
              </a:pPr>
              <a:t>11/28/2016</a:t>
            </a:fld>
            <a:endParaRPr lang="en-US" dirty="0"/>
          </a:p>
        </p:txBody>
      </p:sp>
      <p:sp>
        <p:nvSpPr>
          <p:cNvPr id="4" name="Footer Placeholder 27"/>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73661569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2"/>
          <p:cNvSpPr>
            <a:spLocks noGrp="1"/>
          </p:cNvSpPr>
          <p:nvPr>
            <p:ph type="dt" sz="half" idx="10"/>
          </p:nvPr>
        </p:nvSpPr>
        <p:spPr/>
        <p:txBody>
          <a:bodyPr/>
          <a:lstStyle>
            <a:lvl1pPr>
              <a:defRPr/>
            </a:lvl1pPr>
          </a:lstStyle>
          <a:p>
            <a:pPr>
              <a:defRPr/>
            </a:pPr>
            <a:fld id="{04F2C2F9-C35C-4B27-B145-72504110E4EE}" type="datetime1">
              <a:rPr lang="en-US" smtClean="0"/>
              <a:pPr>
                <a:defRPr/>
              </a:pPr>
              <a:t>11/28/2016</a:t>
            </a:fld>
            <a:endParaRPr lang="en-US" dirty="0"/>
          </a:p>
        </p:txBody>
      </p:sp>
      <p:sp>
        <p:nvSpPr>
          <p:cNvPr id="3" name="Footer Placeholder 23"/>
          <p:cNvSpPr>
            <a:spLocks noGrp="1"/>
          </p:cNvSpPr>
          <p:nvPr>
            <p:ph type="ftr" sz="quarter" idx="11"/>
          </p:nvPr>
        </p:nvSpPr>
        <p:spPr/>
        <p:txBody>
          <a:bodyPr/>
          <a:lstStyle>
            <a:lvl1pPr>
              <a:defRPr dirty="0"/>
            </a:lvl1pPr>
          </a:lstStyle>
          <a:p>
            <a:pPr>
              <a:defRPr/>
            </a:pPr>
            <a:endParaRPr lang="en-US"/>
          </a:p>
        </p:txBody>
      </p:sp>
      <p:sp>
        <p:nvSpPr>
          <p:cNvPr id="10" name="Text Box 7"/>
          <p:cNvSpPr txBox="1">
            <a:spLocks noChangeArrowheads="1"/>
          </p:cNvSpPr>
          <p:nvPr userDrawn="1"/>
        </p:nvSpPr>
        <p:spPr bwMode="auto">
          <a:xfrm>
            <a:off x="485907" y="6313488"/>
            <a:ext cx="1088760"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a:t>Chapter </a:t>
            </a:r>
            <a:r>
              <a:rPr lang="en-US" sz="1600" dirty="0" smtClean="0"/>
              <a:t>9</a:t>
            </a:r>
            <a:endParaRPr lang="en-US" sz="1600" dirty="0"/>
          </a:p>
        </p:txBody>
      </p:sp>
      <p:sp>
        <p:nvSpPr>
          <p:cNvPr id="12" name="TextBox 11"/>
          <p:cNvSpPr txBox="1"/>
          <p:nvPr userDrawn="1"/>
        </p:nvSpPr>
        <p:spPr>
          <a:xfrm>
            <a:off x="7821038" y="6348968"/>
            <a:ext cx="972766"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smtClean="0"/>
              <a:t>9-</a:t>
            </a:r>
            <a:fld id="{6FB4FC82-C793-4410-817F-D8BC0BBDC2E9}" type="slidenum">
              <a:rPr lang="en-US" sz="1600" smtClean="0"/>
              <a:pPr lvl="0"/>
              <a:t>‹#›</a:t>
            </a:fld>
            <a:endParaRPr lang="en-US" sz="1600" dirty="0"/>
          </a:p>
        </p:txBody>
      </p:sp>
    </p:spTree>
    <p:extLst>
      <p:ext uri="{BB962C8B-B14F-4D97-AF65-F5344CB8AC3E}">
        <p14:creationId xmlns:p14="http://schemas.microsoft.com/office/powerpoint/2010/main" val="70576172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381000"/>
            <a:ext cx="8229600" cy="571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6"/>
          <p:cNvSpPr>
            <a:spLocks noGrp="1" noChangeArrowheads="1"/>
          </p:cNvSpPr>
          <p:nvPr>
            <p:ph type="sldNum" sz="quarter" idx="10"/>
          </p:nvPr>
        </p:nvSpPr>
        <p:spPr>
          <a:xfrm>
            <a:off x="8229600" y="6477000"/>
            <a:ext cx="762000" cy="244475"/>
          </a:xfrm>
          <a:prstGeom prst="rect">
            <a:avLst/>
          </a:prstGeom>
        </p:spPr>
        <p:txBody>
          <a:bodyPr/>
          <a:lstStyle>
            <a:lvl1pPr>
              <a:defRPr/>
            </a:lvl1pPr>
          </a:lstStyle>
          <a:p>
            <a:pPr>
              <a:defRPr/>
            </a:pPr>
            <a:fld id="{1CE027CC-A03A-4CD1-85A4-252C1694724E}" type="slidenum">
              <a:rPr lang="en-US"/>
              <a:pPr>
                <a:defRPr/>
              </a:pPr>
              <a:t>‹#›</a:t>
            </a:fld>
            <a:endParaRPr lang="en-US" dirty="0"/>
          </a:p>
        </p:txBody>
      </p:sp>
    </p:spTree>
    <p:extLst>
      <p:ext uri="{BB962C8B-B14F-4D97-AF65-F5344CB8AC3E}">
        <p14:creationId xmlns:p14="http://schemas.microsoft.com/office/powerpoint/2010/main" val="1019540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lang="en-US" smtClean="0"/>
              <a:t>Click to edit Master title style</a:t>
            </a:r>
            <a:endParaRPr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0"/>
          <p:cNvSpPr>
            <a:spLocks noGrp="1"/>
          </p:cNvSpPr>
          <p:nvPr>
            <p:ph type="dt" sz="half" idx="10"/>
          </p:nvPr>
        </p:nvSpPr>
        <p:spPr/>
        <p:txBody>
          <a:bodyPr/>
          <a:lstStyle>
            <a:lvl1pPr>
              <a:defRPr/>
            </a:lvl1pPr>
          </a:lstStyle>
          <a:p>
            <a:pPr>
              <a:defRPr/>
            </a:pPr>
            <a:endParaRPr lang="en-US" dirty="0"/>
          </a:p>
        </p:txBody>
      </p:sp>
      <p:sp>
        <p:nvSpPr>
          <p:cNvPr id="6" name="Footer Placeholder 27"/>
          <p:cNvSpPr>
            <a:spLocks noGrp="1"/>
          </p:cNvSpPr>
          <p:nvPr>
            <p:ph type="ftr" sz="quarter" idx="11"/>
          </p:nvPr>
        </p:nvSpPr>
        <p:spPr/>
        <p:txBody>
          <a:bodyPr/>
          <a:lstStyle>
            <a:lvl1pPr>
              <a:defRPr/>
            </a:lvl1pPr>
          </a:lstStyle>
          <a:p>
            <a:pPr>
              <a:defRPr/>
            </a:pPr>
            <a:r>
              <a:rPr lang="en-US" smtClean="0"/>
              <a:t>© 2008 by Prentice Hall</a:t>
            </a:r>
            <a:endParaRPr lang="en-US"/>
          </a:p>
        </p:txBody>
      </p:sp>
    </p:spTree>
    <p:extLst>
      <p:ext uri="{BB962C8B-B14F-4D97-AF65-F5344CB8AC3E}">
        <p14:creationId xmlns:p14="http://schemas.microsoft.com/office/powerpoint/2010/main" val="2650665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7" name="Content Placeholder 26"/>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21"/>
          <p:cNvSpPr>
            <a:spLocks noGrp="1"/>
          </p:cNvSpPr>
          <p:nvPr>
            <p:ph type="title"/>
          </p:nvPr>
        </p:nvSpPr>
        <p:spPr>
          <a:xfrm>
            <a:off x="304800" y="457200"/>
            <a:ext cx="8686800" cy="838200"/>
          </a:xfrm>
        </p:spPr>
        <p:txBody>
          <a:bodyPr lIns="90488" tIns="44450" rIns="90488" bIns="44450" anchor="t"/>
          <a:lstStyle>
            <a:lvl1pPr algn="l" rtl="0" eaLnBrk="1" fontAlgn="auto" hangingPunct="1">
              <a:spcBef>
                <a:spcPct val="0"/>
              </a:spcBef>
              <a:spcAft>
                <a:spcPts val="0"/>
              </a:spcAft>
              <a:defRPr lang="en-US" sz="4000" kern="1200" cap="all">
                <a:solidFill>
                  <a:srgbClr val="000000"/>
                </a:solidFill>
                <a:effectLst>
                  <a:outerShdw blurRad="38100" dist="38100" dir="2700000" algn="tl">
                    <a:srgbClr val="FFFFFF"/>
                  </a:outerShdw>
                </a:effectLst>
                <a:latin typeface="+mj-lt"/>
                <a:ea typeface="+mj-ea"/>
                <a:cs typeface="+mj-cs"/>
              </a:defRPr>
            </a:lvl1pPr>
          </a:lstStyle>
          <a:p>
            <a:r>
              <a:rPr lang="en-US" smtClean="0"/>
              <a:t>Click to edit Master title style</a:t>
            </a:r>
            <a:endParaRPr lang="en-US"/>
          </a:p>
        </p:txBody>
      </p:sp>
      <p:sp>
        <p:nvSpPr>
          <p:cNvPr id="4" name="Date Placeholder 24"/>
          <p:cNvSpPr>
            <a:spLocks noGrp="1"/>
          </p:cNvSpPr>
          <p:nvPr>
            <p:ph type="dt" sz="half" idx="10"/>
          </p:nvPr>
        </p:nvSpPr>
        <p:spPr/>
        <p:txBody>
          <a:bodyPr/>
          <a:lstStyle>
            <a:lvl1pPr>
              <a:defRPr/>
            </a:lvl1pPr>
          </a:lstStyle>
          <a:p>
            <a:pPr>
              <a:defRPr/>
            </a:pPr>
            <a:endParaRPr lang="en-US" dirty="0"/>
          </a:p>
        </p:txBody>
      </p:sp>
      <p:sp>
        <p:nvSpPr>
          <p:cNvPr id="5" name="Footer Placeholder 18"/>
          <p:cNvSpPr>
            <a:spLocks noGrp="1"/>
          </p:cNvSpPr>
          <p:nvPr>
            <p:ph type="ftr" sz="quarter" idx="11"/>
          </p:nvPr>
        </p:nvSpPr>
        <p:spPr>
          <a:xfrm>
            <a:off x="3581400" y="76200"/>
            <a:ext cx="2895600" cy="288925"/>
          </a:xfrm>
        </p:spPr>
        <p:txBody>
          <a:bodyPr/>
          <a:lstStyle>
            <a:lvl1pPr>
              <a:defRPr dirty="0"/>
            </a:lvl1pPr>
          </a:lstStyle>
          <a:p>
            <a:pPr>
              <a:defRPr/>
            </a:pPr>
            <a:r>
              <a:rPr lang="en-US" smtClean="0"/>
              <a:t>© 2008 by Prentice Hall</a:t>
            </a:r>
            <a:endParaRPr lang="en-US"/>
          </a:p>
        </p:txBody>
      </p:sp>
    </p:spTree>
    <p:extLst>
      <p:ext uri="{BB962C8B-B14F-4D97-AF65-F5344CB8AC3E}">
        <p14:creationId xmlns:p14="http://schemas.microsoft.com/office/powerpoint/2010/main" val="2302720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9"/>
          <a:srcRect/>
          <a:stretch>
            <a:fillRect/>
          </a:stretch>
        </a:blipFill>
        <a:effectLst/>
      </p:bgPr>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1029" name="Text Placeholder 7"/>
          <p:cNvSpPr>
            <a:spLocks noGrp="1"/>
          </p:cNvSpPr>
          <p:nvPr>
            <p:ph type="body" idx="1"/>
          </p:nvPr>
        </p:nvSpPr>
        <p:spPr bwMode="auto">
          <a:xfrm>
            <a:off x="304800" y="1554163"/>
            <a:ext cx="8686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cs typeface="Arial" charset="0"/>
              </a:defRPr>
            </a:lvl1pPr>
          </a:lstStyle>
          <a:p>
            <a:pPr>
              <a:defRPr/>
            </a:pPr>
            <a:fld id="{B3801B0A-2E6A-4C7E-BC5D-3AFC3F9A3D91}" type="datetime1">
              <a:rPr lang="en-US" smtClean="0"/>
              <a:pPr>
                <a:defRPr/>
              </a:pPr>
              <a:t>11/28/2016</a:t>
            </a:fld>
            <a:endParaRPr lang="en-US" dirty="0"/>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dirty="0">
                <a:solidFill>
                  <a:schemeClr val="accent1">
                    <a:shade val="75000"/>
                  </a:schemeClr>
                </a:solidFill>
                <a:cs typeface="Arial" charset="0"/>
              </a:defRPr>
            </a:lvl1pPr>
          </a:lstStyle>
          <a:p>
            <a:pPr>
              <a:defRPr/>
            </a:pPr>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lang="en-US" dirty="0" smtClean="0"/>
              <a:t>Click to edit Master title style</a:t>
            </a:r>
            <a:endParaRPr lang="en-US" dirty="0"/>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13" name="Text Box 7"/>
          <p:cNvSpPr txBox="1">
            <a:spLocks noChangeArrowheads="1"/>
          </p:cNvSpPr>
          <p:nvPr userDrawn="1"/>
        </p:nvSpPr>
        <p:spPr bwMode="auto">
          <a:xfrm>
            <a:off x="485907" y="6313488"/>
            <a:ext cx="1088760"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a:t>Chapter </a:t>
            </a:r>
            <a:r>
              <a:rPr lang="en-US" sz="1600" dirty="0" smtClean="0"/>
              <a:t>9</a:t>
            </a:r>
            <a:endParaRPr lang="en-US" sz="1600" dirty="0"/>
          </a:p>
        </p:txBody>
      </p:sp>
      <p:sp>
        <p:nvSpPr>
          <p:cNvPr id="3" name="TextBox 2"/>
          <p:cNvSpPr txBox="1"/>
          <p:nvPr userDrawn="1"/>
        </p:nvSpPr>
        <p:spPr>
          <a:xfrm>
            <a:off x="7821038" y="6348968"/>
            <a:ext cx="972766"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smtClean="0"/>
              <a:t>9-</a:t>
            </a:r>
            <a:fld id="{6FB4FC82-C793-4410-817F-D8BC0BBDC2E9}" type="slidenum">
              <a:rPr lang="en-US" sz="1600" smtClean="0"/>
              <a:pPr lvl="0"/>
              <a:t>‹#›</a:t>
            </a:fld>
            <a:endParaRPr lang="en-US" sz="1600" dirty="0"/>
          </a:p>
        </p:txBody>
      </p:sp>
    </p:spTree>
    <p:extLst>
      <p:ext uri="{BB962C8B-B14F-4D97-AF65-F5344CB8AC3E}">
        <p14:creationId xmlns:p14="http://schemas.microsoft.com/office/powerpoint/2010/main" val="2541537579"/>
      </p:ext>
    </p:extLst>
  </p:cSld>
  <p:clrMap bg1="lt1" tx1="dk1" bg2="lt2" tx2="dk2" accent1="accent1" accent2="accent2" accent3="accent3" accent4="accent4" accent5="accent5" accent6="accent6" hlink="hlink" folHlink="folHlink"/>
  <p:sldLayoutIdLst>
    <p:sldLayoutId id="2147483931" r:id="rId1"/>
    <p:sldLayoutId id="2147483932" r:id="rId2"/>
    <p:sldLayoutId id="2147483933" r:id="rId3"/>
    <p:sldLayoutId id="2147483934" r:id="rId4"/>
    <p:sldLayoutId id="2147483935" r:id="rId5"/>
    <p:sldLayoutId id="2147483936" r:id="rId6"/>
    <p:sldLayoutId id="2147483922" r:id="rId7"/>
  </p:sldLayoutIdLst>
  <p:timing>
    <p:tnLst>
      <p:par>
        <p:cTn id="1" dur="indefinite" restart="never" nodeType="tmRoot"/>
      </p:par>
    </p:tnLst>
  </p:timing>
  <p:hf sldNum="0" hdr="0" ftr="0" dt="0"/>
  <p:txStyles>
    <p:titleStyle>
      <a:lvl1pPr algn="l" rtl="0" eaLnBrk="0" fontAlgn="base" hangingPunct="0">
        <a:spcBef>
          <a:spcPct val="0"/>
        </a:spcBef>
        <a:spcAft>
          <a:spcPct val="0"/>
        </a:spcAft>
        <a:defRPr lang="en-US" sz="3200" kern="1200" cap="all" dirty="0">
          <a:solidFill>
            <a:srgbClr val="000000"/>
          </a:solidFill>
          <a:effectLst>
            <a:outerShdw blurRad="38100" dist="38100" dir="2700000" algn="tl">
              <a:srgbClr val="FFFFFF"/>
            </a:outerShdw>
          </a:effectLst>
          <a:latin typeface="+mj-lt"/>
          <a:ea typeface="+mj-ea"/>
          <a:cs typeface="+mj-cs"/>
        </a:defRPr>
      </a:lvl1pPr>
      <a:lvl2pPr algn="l" rtl="0" eaLnBrk="0" fontAlgn="base" hangingPunct="0">
        <a:spcBef>
          <a:spcPct val="0"/>
        </a:spcBef>
        <a:spcAft>
          <a:spcPct val="0"/>
        </a:spcAft>
        <a:defRPr sz="3600">
          <a:solidFill>
            <a:schemeClr val="tx2"/>
          </a:solidFill>
          <a:latin typeface="Franklin Gothic Medium" pitchFamily="34" charset="0"/>
        </a:defRPr>
      </a:lvl2pPr>
      <a:lvl3pPr algn="l" rtl="0" eaLnBrk="0" fontAlgn="base" hangingPunct="0">
        <a:spcBef>
          <a:spcPct val="0"/>
        </a:spcBef>
        <a:spcAft>
          <a:spcPct val="0"/>
        </a:spcAft>
        <a:defRPr sz="3600">
          <a:solidFill>
            <a:schemeClr val="tx2"/>
          </a:solidFill>
          <a:latin typeface="Franklin Gothic Medium" pitchFamily="34" charset="0"/>
        </a:defRPr>
      </a:lvl3pPr>
      <a:lvl4pPr algn="l" rtl="0" eaLnBrk="0" fontAlgn="base" hangingPunct="0">
        <a:spcBef>
          <a:spcPct val="0"/>
        </a:spcBef>
        <a:spcAft>
          <a:spcPct val="0"/>
        </a:spcAft>
        <a:defRPr sz="3600">
          <a:solidFill>
            <a:schemeClr val="tx2"/>
          </a:solidFill>
          <a:latin typeface="Franklin Gothic Medium" pitchFamily="34" charset="0"/>
        </a:defRPr>
      </a:lvl4pPr>
      <a:lvl5pPr algn="l" rtl="0" eaLnBrk="0" fontAlgn="base" hangingPunct="0">
        <a:spcBef>
          <a:spcPct val="0"/>
        </a:spcBef>
        <a:spcAft>
          <a:spcPct val="0"/>
        </a:spcAft>
        <a:defRPr sz="3600">
          <a:solidFill>
            <a:schemeClr val="tx2"/>
          </a:solidFill>
          <a:latin typeface="Franklin Gothic Medium" pitchFamily="34" charset="0"/>
        </a:defRPr>
      </a:lvl5pPr>
      <a:lvl6pPr marL="457200" algn="l" rtl="0" fontAlgn="base">
        <a:spcBef>
          <a:spcPct val="0"/>
        </a:spcBef>
        <a:spcAft>
          <a:spcPct val="0"/>
        </a:spcAft>
        <a:defRPr sz="3600">
          <a:solidFill>
            <a:schemeClr val="tx2"/>
          </a:solidFill>
          <a:latin typeface="Franklin Gothic Medium" pitchFamily="34" charset="0"/>
        </a:defRPr>
      </a:lvl6pPr>
      <a:lvl7pPr marL="914400" algn="l" rtl="0" fontAlgn="base">
        <a:spcBef>
          <a:spcPct val="0"/>
        </a:spcBef>
        <a:spcAft>
          <a:spcPct val="0"/>
        </a:spcAft>
        <a:defRPr sz="3600">
          <a:solidFill>
            <a:schemeClr val="tx2"/>
          </a:solidFill>
          <a:latin typeface="Franklin Gothic Medium" pitchFamily="34" charset="0"/>
        </a:defRPr>
      </a:lvl7pPr>
      <a:lvl8pPr marL="1371600" algn="l" rtl="0" fontAlgn="base">
        <a:spcBef>
          <a:spcPct val="0"/>
        </a:spcBef>
        <a:spcAft>
          <a:spcPct val="0"/>
        </a:spcAft>
        <a:defRPr sz="3600">
          <a:solidFill>
            <a:schemeClr val="tx2"/>
          </a:solidFill>
          <a:latin typeface="Franklin Gothic Medium" pitchFamily="34" charset="0"/>
        </a:defRPr>
      </a:lvl8pPr>
      <a:lvl9pPr marL="1828800" algn="l" rtl="0" fontAlgn="base">
        <a:spcBef>
          <a:spcPct val="0"/>
        </a:spcBef>
        <a:spcAft>
          <a:spcPct val="0"/>
        </a:spcAft>
        <a:defRPr sz="3600">
          <a:solidFill>
            <a:schemeClr val="tx2"/>
          </a:solidFill>
          <a:latin typeface="Franklin Gothic Medium" pitchFamily="34" charset="0"/>
        </a:defRPr>
      </a:lvl9pPr>
    </p:titleStyle>
    <p:bodyStyle>
      <a:lvl1pPr marL="342900" indent="-342900" algn="l" rtl="0" eaLnBrk="0" fontAlgn="base" hangingPunct="0">
        <a:spcBef>
          <a:spcPct val="20000"/>
        </a:spcBef>
        <a:spcAft>
          <a:spcPct val="0"/>
        </a:spcAft>
        <a:buClr>
          <a:schemeClr val="accent1"/>
        </a:buClr>
        <a:buSzPct val="70000"/>
        <a:buFont typeface="Wingdings 2"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itchFamily="18" charset="2"/>
        <a:buChar char=""/>
        <a:defRPr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2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Rectangle 3"/>
          <p:cNvSpPr>
            <a:spLocks noGrp="1" noChangeArrowheads="1"/>
          </p:cNvSpPr>
          <p:nvPr>
            <p:ph type="subTitle" idx="1"/>
          </p:nvPr>
        </p:nvSpPr>
        <p:spPr>
          <a:xfrm>
            <a:off x="990600" y="3352800"/>
            <a:ext cx="7315200" cy="1752600"/>
          </a:xfrm>
        </p:spPr>
        <p:txBody>
          <a:bodyPr lIns="90488" tIns="44450" rIns="90488" bIns="44450">
            <a:normAutofit fontScale="85000" lnSpcReduction="20000"/>
          </a:bodyPr>
          <a:lstStyle/>
          <a:p>
            <a:pPr marL="342900" indent="-342900" algn="ctr" eaLnBrk="1" hangingPunct="1">
              <a:lnSpc>
                <a:spcPct val="90000"/>
              </a:lnSpc>
            </a:pPr>
            <a:r>
              <a:rPr lang="en-US" altLang="en-US" sz="2800" b="1" i="1" dirty="0" smtClean="0">
                <a:solidFill>
                  <a:srgbClr val="0070C0"/>
                </a:solidFill>
                <a:cs typeface="Times New Roman" pitchFamily="18" charset="0"/>
              </a:rPr>
              <a:t>Modern Database Management</a:t>
            </a:r>
          </a:p>
          <a:p>
            <a:pPr marL="342900" indent="-342900" algn="ctr" eaLnBrk="1" hangingPunct="1">
              <a:lnSpc>
                <a:spcPct val="90000"/>
              </a:lnSpc>
            </a:pPr>
            <a:r>
              <a:rPr lang="en-US" altLang="en-US" sz="2000" b="1" i="1" dirty="0" smtClean="0">
                <a:solidFill>
                  <a:srgbClr val="0070C0"/>
                </a:solidFill>
                <a:cs typeface="Times New Roman" pitchFamily="18" charset="0"/>
              </a:rPr>
              <a:t>12</a:t>
            </a:r>
            <a:r>
              <a:rPr lang="en-US" altLang="en-US" sz="2000" b="1" i="1" baseline="30000" dirty="0" smtClean="0">
                <a:solidFill>
                  <a:srgbClr val="0070C0"/>
                </a:solidFill>
                <a:cs typeface="Times New Roman" pitchFamily="18" charset="0"/>
              </a:rPr>
              <a:t>th</a:t>
            </a:r>
            <a:r>
              <a:rPr lang="en-US" altLang="en-US" sz="2000" b="1" i="1" dirty="0" smtClean="0">
                <a:solidFill>
                  <a:srgbClr val="0070C0"/>
                </a:solidFill>
                <a:cs typeface="Times New Roman" pitchFamily="18" charset="0"/>
              </a:rPr>
              <a:t> Edition</a:t>
            </a:r>
          </a:p>
          <a:p>
            <a:pPr marL="342900" indent="-342900" algn="ctr" eaLnBrk="1" hangingPunct="1">
              <a:lnSpc>
                <a:spcPct val="90000"/>
              </a:lnSpc>
            </a:pPr>
            <a:r>
              <a:rPr lang="en-US" altLang="en-US" sz="2000" b="1" i="1" dirty="0" smtClean="0">
                <a:solidFill>
                  <a:srgbClr val="0070C0"/>
                </a:solidFill>
                <a:cs typeface="Times New Roman" pitchFamily="18" charset="0"/>
              </a:rPr>
              <a:t>Global Edition</a:t>
            </a:r>
            <a:endParaRPr lang="en-US" altLang="en-US" sz="2000" dirty="0" smtClean="0">
              <a:solidFill>
                <a:srgbClr val="0070C0"/>
              </a:solidFill>
              <a:cs typeface="Times New Roman" pitchFamily="18" charset="0"/>
            </a:endParaRPr>
          </a:p>
          <a:p>
            <a:pPr marL="342900" indent="-342900" algn="ctr" eaLnBrk="1" hangingPunct="1">
              <a:lnSpc>
                <a:spcPct val="90000"/>
              </a:lnSpc>
            </a:pPr>
            <a:endParaRPr lang="en-US" altLang="en-US" sz="2000" dirty="0" smtClean="0">
              <a:solidFill>
                <a:srgbClr val="0070C0"/>
              </a:solidFill>
              <a:cs typeface="Times New Roman" pitchFamily="18" charset="0"/>
            </a:endParaRPr>
          </a:p>
          <a:p>
            <a:pPr marL="342900" indent="-342900" algn="ctr" eaLnBrk="1" hangingPunct="1">
              <a:lnSpc>
                <a:spcPct val="90000"/>
              </a:lnSpc>
            </a:pPr>
            <a:r>
              <a:rPr lang="en-US" altLang="en-US" sz="2600" b="1" i="1" dirty="0" smtClean="0">
                <a:solidFill>
                  <a:srgbClr val="FF9900"/>
                </a:solidFill>
                <a:cs typeface="Times New Roman" pitchFamily="18" charset="0"/>
              </a:rPr>
              <a:t>Jeff Hoffer,  Ramesh </a:t>
            </a:r>
            <a:r>
              <a:rPr lang="en-US" altLang="en-US" sz="2600" b="1" i="1" dirty="0" err="1">
                <a:solidFill>
                  <a:srgbClr val="FF9900"/>
                </a:solidFill>
                <a:cs typeface="Times New Roman" pitchFamily="18" charset="0"/>
              </a:rPr>
              <a:t>Venkataraman</a:t>
            </a:r>
            <a:r>
              <a:rPr lang="en-US" altLang="en-US" sz="2600" b="1" i="1" dirty="0">
                <a:solidFill>
                  <a:srgbClr val="FF9900"/>
                </a:solidFill>
                <a:cs typeface="Times New Roman" pitchFamily="18" charset="0"/>
              </a:rPr>
              <a:t>, </a:t>
            </a:r>
            <a:endParaRPr lang="en-US" altLang="en-US" sz="2600" b="1" i="1" dirty="0" smtClean="0">
              <a:solidFill>
                <a:srgbClr val="FF9900"/>
              </a:solidFill>
              <a:cs typeface="Times New Roman" pitchFamily="18" charset="0"/>
            </a:endParaRPr>
          </a:p>
          <a:p>
            <a:pPr marL="342900" indent="-342900" algn="ctr" eaLnBrk="1" hangingPunct="1">
              <a:lnSpc>
                <a:spcPct val="90000"/>
              </a:lnSpc>
            </a:pPr>
            <a:r>
              <a:rPr lang="en-US" altLang="en-US" sz="2600" b="1" i="1" dirty="0" err="1" smtClean="0">
                <a:solidFill>
                  <a:srgbClr val="FF9900"/>
                </a:solidFill>
                <a:cs typeface="Times New Roman" pitchFamily="18" charset="0"/>
              </a:rPr>
              <a:t>Heikki</a:t>
            </a:r>
            <a:r>
              <a:rPr lang="en-US" altLang="en-US" sz="2600" b="1" i="1" dirty="0" smtClean="0">
                <a:solidFill>
                  <a:srgbClr val="FF9900"/>
                </a:solidFill>
                <a:cs typeface="Times New Roman" pitchFamily="18" charset="0"/>
              </a:rPr>
              <a:t> </a:t>
            </a:r>
            <a:r>
              <a:rPr lang="en-US" altLang="en-US" sz="2600" b="1" i="1" dirty="0" err="1" smtClean="0">
                <a:solidFill>
                  <a:srgbClr val="FF9900"/>
                </a:solidFill>
                <a:cs typeface="Times New Roman" pitchFamily="18" charset="0"/>
              </a:rPr>
              <a:t>Topi</a:t>
            </a:r>
            <a:r>
              <a:rPr lang="en-US" altLang="en-US" sz="2200" dirty="0" smtClean="0">
                <a:solidFill>
                  <a:srgbClr val="443329"/>
                </a:solidFill>
              </a:rPr>
              <a:t> </a:t>
            </a:r>
          </a:p>
        </p:txBody>
      </p:sp>
      <p:sp>
        <p:nvSpPr>
          <p:cNvPr id="9" name="Rectangle 2"/>
          <p:cNvSpPr>
            <a:spLocks noGrp="1" noChangeArrowheads="1"/>
          </p:cNvSpPr>
          <p:nvPr>
            <p:ph type="title"/>
          </p:nvPr>
        </p:nvSpPr>
        <p:spPr>
          <a:xfrm>
            <a:off x="762000" y="1371600"/>
            <a:ext cx="7772400" cy="1143000"/>
          </a:xfrm>
        </p:spPr>
        <p:txBody>
          <a:bodyPr lIns="90488" tIns="44450" rIns="90488" bIns="44450">
            <a:noAutofit/>
          </a:bodyPr>
          <a:lstStyle/>
          <a:p>
            <a:pPr eaLnBrk="1" fontAlgn="auto" hangingPunct="1">
              <a:spcAft>
                <a:spcPts val="0"/>
              </a:spcAft>
              <a:defRPr/>
            </a:pPr>
            <a:r>
              <a:rPr lang="en-US" dirty="0" smtClean="0">
                <a:solidFill>
                  <a:srgbClr val="000000"/>
                </a:solidFill>
                <a:effectLst>
                  <a:outerShdw blurRad="38100" dist="38100" dir="2700000" algn="tl">
                    <a:srgbClr val="FFFFFF"/>
                  </a:outerShdw>
                </a:effectLst>
              </a:rPr>
              <a:t>Chapter 9:</a:t>
            </a:r>
            <a:br>
              <a:rPr lang="en-US" dirty="0" smtClean="0">
                <a:solidFill>
                  <a:srgbClr val="000000"/>
                </a:solidFill>
                <a:effectLst>
                  <a:outerShdw blurRad="38100" dist="38100" dir="2700000" algn="tl">
                    <a:srgbClr val="FFFFFF"/>
                  </a:outerShdw>
                </a:effectLst>
              </a:rPr>
            </a:br>
            <a:r>
              <a:rPr lang="en-US" dirty="0" smtClean="0">
                <a:solidFill>
                  <a:srgbClr val="000000"/>
                </a:solidFill>
                <a:effectLst>
                  <a:outerShdw blurRad="38100" dist="38100" dir="2700000" algn="tl">
                    <a:srgbClr val="FFFFFF"/>
                  </a:outerShdw>
                </a:effectLst>
              </a:rPr>
              <a:t>data warehousing</a:t>
            </a:r>
          </a:p>
        </p:txBody>
      </p:sp>
      <p:sp>
        <p:nvSpPr>
          <p:cNvPr id="4" name="矩形 3"/>
          <p:cNvSpPr/>
          <p:nvPr/>
        </p:nvSpPr>
        <p:spPr>
          <a:xfrm>
            <a:off x="2352675" y="5420410"/>
            <a:ext cx="4572000" cy="369332"/>
          </a:xfrm>
          <a:prstGeom prst="rect">
            <a:avLst/>
          </a:prstGeom>
        </p:spPr>
        <p:txBody>
          <a:bodyPr>
            <a:spAutoFit/>
          </a:bodyPr>
          <a:lstStyle/>
          <a:p>
            <a:pPr marL="342900" indent="-342900" algn="l" eaLnBrk="1" hangingPunct="1"/>
            <a:r>
              <a:rPr lang="zh-TW" altLang="en-US" b="1" dirty="0" smtClean="0">
                <a:solidFill>
                  <a:srgbClr val="162A40"/>
                </a:solidFill>
                <a:ea typeface="新細明體" panose="02020500000000000000" pitchFamily="18" charset="-120"/>
                <a:cs typeface="Times New Roman" panose="02020603050405020304" pitchFamily="18" charset="0"/>
              </a:rPr>
              <a:t>授課老師：楊立偉教授，台灣大學</a:t>
            </a:r>
            <a:r>
              <a:rPr lang="zh-TW" altLang="en-US" b="1" dirty="0">
                <a:solidFill>
                  <a:srgbClr val="162A40"/>
                </a:solidFill>
                <a:ea typeface="新細明體" panose="02020500000000000000" pitchFamily="18" charset="-120"/>
                <a:cs typeface="Times New Roman" panose="02020603050405020304" pitchFamily="18" charset="0"/>
              </a:rPr>
              <a:t>工管系</a:t>
            </a:r>
            <a:endParaRPr lang="en-US" altLang="zh-TW" b="1" dirty="0">
              <a:solidFill>
                <a:srgbClr val="162A40"/>
              </a:solidFill>
              <a:ea typeface="新細明體" panose="02020500000000000000" pitchFamily="18" charset="-120"/>
              <a:cs typeface="Times New Roman" panose="02020603050405020304" pitchFamily="18" charset="0"/>
            </a:endParaRPr>
          </a:p>
        </p:txBody>
      </p:sp>
    </p:spTree>
  </p:cSld>
  <p:clrMapOvr>
    <a:masterClrMapping/>
  </p:clrMapOvr>
  <p:transition>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586434" y="1066493"/>
            <a:ext cx="8176566" cy="4519277"/>
          </a:xfrm>
          <a:prstGeom prst="rect">
            <a:avLst/>
          </a:prstGeom>
        </p:spPr>
      </p:pic>
      <p:sp>
        <p:nvSpPr>
          <p:cNvPr id="22532" name="Text Box 3"/>
          <p:cNvSpPr txBox="1">
            <a:spLocks noChangeArrowheads="1"/>
          </p:cNvSpPr>
          <p:nvPr/>
        </p:nvSpPr>
        <p:spPr bwMode="auto">
          <a:xfrm>
            <a:off x="228600" y="168275"/>
            <a:ext cx="4648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400">
                <a:solidFill>
                  <a:srgbClr val="000000"/>
                </a:solidFill>
                <a:latin typeface="Times New Roman" pitchFamily="18" charset="0"/>
              </a:rPr>
              <a:t>Figure 9-2 Independent data mart data warehousing architecture</a:t>
            </a:r>
          </a:p>
        </p:txBody>
      </p:sp>
      <p:grpSp>
        <p:nvGrpSpPr>
          <p:cNvPr id="22533" name="Group 4"/>
          <p:cNvGrpSpPr>
            <a:grpSpLocks/>
          </p:cNvGrpSpPr>
          <p:nvPr/>
        </p:nvGrpSpPr>
        <p:grpSpPr bwMode="auto">
          <a:xfrm>
            <a:off x="5029200" y="228600"/>
            <a:ext cx="4038600" cy="4648200"/>
            <a:chOff x="3216" y="288"/>
            <a:chExt cx="2544" cy="2978"/>
          </a:xfrm>
        </p:grpSpPr>
        <p:sp>
          <p:nvSpPr>
            <p:cNvPr id="364549" name="Text Box 5"/>
            <p:cNvSpPr txBox="1">
              <a:spLocks noChangeArrowheads="1"/>
            </p:cNvSpPr>
            <p:nvPr/>
          </p:nvSpPr>
          <p:spPr bwMode="auto">
            <a:xfrm>
              <a:off x="3216" y="288"/>
              <a:ext cx="2544" cy="488"/>
            </a:xfrm>
            <a:prstGeom prst="rect">
              <a:avLst/>
            </a:prstGeom>
            <a:noFill/>
            <a:ln w="9525">
              <a:noFill/>
              <a:miter lim="800000"/>
              <a:headEnd/>
              <a:tailEnd/>
            </a:ln>
            <a:effectLst/>
          </p:spPr>
          <p:txBody>
            <a:bodyPr>
              <a:spAutoFit/>
            </a:bodyPr>
            <a:lstStyle/>
            <a:p>
              <a:pPr>
                <a:defRPr/>
              </a:pPr>
              <a:r>
                <a:rPr lang="en-US" sz="2400" b="1" dirty="0">
                  <a:solidFill>
                    <a:srgbClr val="990000"/>
                  </a:solidFill>
                  <a:effectLst>
                    <a:outerShdw blurRad="38100" dist="38100" dir="2700000" algn="tl">
                      <a:srgbClr val="000000"/>
                    </a:outerShdw>
                  </a:effectLst>
                  <a:latin typeface="Times New Roman" pitchFamily="18" charset="0"/>
                </a:rPr>
                <a:t>Data marts:</a:t>
              </a:r>
            </a:p>
            <a:p>
              <a:pPr>
                <a:defRPr/>
              </a:pPr>
              <a:r>
                <a:rPr lang="en-US" sz="2000" dirty="0">
                  <a:solidFill>
                    <a:srgbClr val="990000"/>
                  </a:solidFill>
                  <a:latin typeface="Times New Roman" pitchFamily="18" charset="0"/>
                </a:rPr>
                <a:t>Mini-warehouses, limited in scope</a:t>
              </a:r>
            </a:p>
          </p:txBody>
        </p:sp>
        <p:sp>
          <p:nvSpPr>
            <p:cNvPr id="22546" name="Rectangle 6"/>
            <p:cNvSpPr>
              <a:spLocks noChangeArrowheads="1"/>
            </p:cNvSpPr>
            <p:nvPr/>
          </p:nvSpPr>
          <p:spPr bwMode="auto">
            <a:xfrm>
              <a:off x="3216" y="1394"/>
              <a:ext cx="720" cy="1872"/>
            </a:xfrm>
            <a:prstGeom prst="rect">
              <a:avLst/>
            </a:prstGeom>
            <a:noFill/>
            <a:ln w="25400">
              <a:solidFill>
                <a:srgbClr val="99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grpSp>
      <p:grpSp>
        <p:nvGrpSpPr>
          <p:cNvPr id="22534" name="Group 7"/>
          <p:cNvGrpSpPr>
            <a:grpSpLocks/>
          </p:cNvGrpSpPr>
          <p:nvPr/>
        </p:nvGrpSpPr>
        <p:grpSpPr bwMode="auto">
          <a:xfrm>
            <a:off x="1755775" y="2286000"/>
            <a:ext cx="3749675" cy="3962400"/>
            <a:chOff x="960" y="1344"/>
            <a:chExt cx="2362" cy="2496"/>
          </a:xfrm>
        </p:grpSpPr>
        <p:sp>
          <p:nvSpPr>
            <p:cNvPr id="22541" name="Text Box 8"/>
            <p:cNvSpPr txBox="1">
              <a:spLocks noChangeArrowheads="1"/>
            </p:cNvSpPr>
            <p:nvPr/>
          </p:nvSpPr>
          <p:spPr bwMode="auto">
            <a:xfrm>
              <a:off x="1390" y="3024"/>
              <a:ext cx="25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400" b="1">
                  <a:solidFill>
                    <a:srgbClr val="990000"/>
                  </a:solidFill>
                  <a:latin typeface="Georgia" pitchFamily="18" charset="0"/>
                </a:rPr>
                <a:t>E</a:t>
              </a:r>
            </a:p>
          </p:txBody>
        </p:sp>
        <p:sp>
          <p:nvSpPr>
            <p:cNvPr id="22542" name="Text Box 9"/>
            <p:cNvSpPr txBox="1">
              <a:spLocks noChangeArrowheads="1"/>
            </p:cNvSpPr>
            <p:nvPr/>
          </p:nvSpPr>
          <p:spPr bwMode="auto">
            <a:xfrm>
              <a:off x="2014" y="2688"/>
              <a:ext cx="24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400" b="1">
                  <a:solidFill>
                    <a:srgbClr val="990000"/>
                  </a:solidFill>
                  <a:latin typeface="Georgia" pitchFamily="18" charset="0"/>
                </a:rPr>
                <a:t>T</a:t>
              </a:r>
            </a:p>
          </p:txBody>
        </p:sp>
        <p:sp>
          <p:nvSpPr>
            <p:cNvPr id="22543" name="Text Box 10"/>
            <p:cNvSpPr txBox="1">
              <a:spLocks noChangeArrowheads="1"/>
            </p:cNvSpPr>
            <p:nvPr/>
          </p:nvSpPr>
          <p:spPr bwMode="auto">
            <a:xfrm>
              <a:off x="2630" y="1344"/>
              <a:ext cx="2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400" b="1">
                  <a:solidFill>
                    <a:srgbClr val="990000"/>
                  </a:solidFill>
                  <a:latin typeface="Georgia" pitchFamily="18" charset="0"/>
                </a:rPr>
                <a:t>L</a:t>
              </a:r>
            </a:p>
          </p:txBody>
        </p:sp>
        <p:sp>
          <p:nvSpPr>
            <p:cNvPr id="22544" name="Text Box 11"/>
            <p:cNvSpPr txBox="1">
              <a:spLocks noChangeArrowheads="1"/>
            </p:cNvSpPr>
            <p:nvPr/>
          </p:nvSpPr>
          <p:spPr bwMode="auto">
            <a:xfrm>
              <a:off x="960" y="3398"/>
              <a:ext cx="2362"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000">
                  <a:solidFill>
                    <a:srgbClr val="990000"/>
                  </a:solidFill>
                  <a:latin typeface="Times New Roman" pitchFamily="18" charset="0"/>
                </a:rPr>
                <a:t>Separate ETL for each </a:t>
              </a:r>
              <a:r>
                <a:rPr lang="en-US" altLang="en-US" sz="2000" b="1" i="1">
                  <a:solidFill>
                    <a:srgbClr val="990000"/>
                  </a:solidFill>
                  <a:latin typeface="Times New Roman" pitchFamily="18" charset="0"/>
                </a:rPr>
                <a:t>independent </a:t>
              </a:r>
              <a:r>
                <a:rPr lang="en-US" altLang="en-US" sz="2000">
                  <a:solidFill>
                    <a:srgbClr val="990000"/>
                  </a:solidFill>
                  <a:latin typeface="Times New Roman" pitchFamily="18" charset="0"/>
                </a:rPr>
                <a:t>data mart</a:t>
              </a:r>
            </a:p>
          </p:txBody>
        </p:sp>
      </p:grpSp>
      <p:grpSp>
        <p:nvGrpSpPr>
          <p:cNvPr id="22535" name="Group 12"/>
          <p:cNvGrpSpPr>
            <a:grpSpLocks/>
          </p:cNvGrpSpPr>
          <p:nvPr/>
        </p:nvGrpSpPr>
        <p:grpSpPr bwMode="auto">
          <a:xfrm>
            <a:off x="5486400" y="4708525"/>
            <a:ext cx="2911475" cy="1539875"/>
            <a:chOff x="3456" y="2880"/>
            <a:chExt cx="1834" cy="970"/>
          </a:xfrm>
        </p:grpSpPr>
        <p:sp>
          <p:nvSpPr>
            <p:cNvPr id="22539" name="Text Box 13"/>
            <p:cNvSpPr txBox="1">
              <a:spLocks noChangeArrowheads="1"/>
            </p:cNvSpPr>
            <p:nvPr/>
          </p:nvSpPr>
          <p:spPr bwMode="auto">
            <a:xfrm>
              <a:off x="3456" y="3408"/>
              <a:ext cx="1834"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000">
                  <a:solidFill>
                    <a:srgbClr val="990000"/>
                  </a:solidFill>
                  <a:latin typeface="Times New Roman" pitchFamily="18" charset="0"/>
                </a:rPr>
                <a:t>Data access complexity due to </a:t>
              </a:r>
              <a:r>
                <a:rPr lang="en-US" altLang="en-US" sz="2000" b="1" i="1">
                  <a:solidFill>
                    <a:srgbClr val="990000"/>
                  </a:solidFill>
                  <a:latin typeface="Times New Roman" pitchFamily="18" charset="0"/>
                </a:rPr>
                <a:t>multiple </a:t>
              </a:r>
              <a:r>
                <a:rPr lang="en-US" altLang="en-US" sz="2000">
                  <a:solidFill>
                    <a:srgbClr val="990000"/>
                  </a:solidFill>
                  <a:latin typeface="Times New Roman" pitchFamily="18" charset="0"/>
                </a:rPr>
                <a:t>data marts</a:t>
              </a:r>
            </a:p>
          </p:txBody>
        </p:sp>
        <p:sp>
          <p:nvSpPr>
            <p:cNvPr id="22540" name="Line 14"/>
            <p:cNvSpPr>
              <a:spLocks noChangeShapeType="1"/>
            </p:cNvSpPr>
            <p:nvPr/>
          </p:nvSpPr>
          <p:spPr bwMode="auto">
            <a:xfrm flipH="1" flipV="1">
              <a:off x="4224" y="2880"/>
              <a:ext cx="0" cy="480"/>
            </a:xfrm>
            <a:prstGeom prst="line">
              <a:avLst/>
            </a:prstGeom>
            <a:noFill/>
            <a:ln w="22225">
              <a:solidFill>
                <a:schemeClr val="tx2"/>
              </a:solidFill>
              <a:round/>
              <a:headEnd/>
              <a:tailEnd type="triangle" w="lg" len="lg"/>
            </a:ln>
            <a:extLst>
              <a:ext uri="{909E8E84-426E-40DD-AFC4-6F175D3DCCD1}">
                <a14:hiddenFill xmlns:a14="http://schemas.microsoft.com/office/drawing/2010/main">
                  <a:noFill/>
                </a14:hiddenFill>
              </a:ext>
            </a:extLst>
          </p:spPr>
          <p:txBody>
            <a:bodyPr wrap="none"/>
            <a:lstStyle/>
            <a:p>
              <a:endParaRPr lang="en-US"/>
            </a:p>
          </p:txBody>
        </p:sp>
      </p:grpSp>
    </p:spTree>
  </p:cSld>
  <p:clrMapOvr>
    <a:masterClrMapping/>
  </p:clrMapOvr>
  <p:transition>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457200" y="814387"/>
            <a:ext cx="8305800" cy="4672013"/>
          </a:xfrm>
          <a:prstGeom prst="rect">
            <a:avLst/>
          </a:prstGeom>
        </p:spPr>
      </p:pic>
      <p:grpSp>
        <p:nvGrpSpPr>
          <p:cNvPr id="24580" name="Group 4"/>
          <p:cNvGrpSpPr>
            <a:grpSpLocks/>
          </p:cNvGrpSpPr>
          <p:nvPr/>
        </p:nvGrpSpPr>
        <p:grpSpPr bwMode="auto">
          <a:xfrm>
            <a:off x="1600200" y="2797175"/>
            <a:ext cx="3429000" cy="3368675"/>
            <a:chOff x="908" y="1419"/>
            <a:chExt cx="2362" cy="2712"/>
          </a:xfrm>
        </p:grpSpPr>
        <p:sp>
          <p:nvSpPr>
            <p:cNvPr id="24591" name="Text Box 5"/>
            <p:cNvSpPr txBox="1">
              <a:spLocks noChangeArrowheads="1"/>
            </p:cNvSpPr>
            <p:nvPr/>
          </p:nvSpPr>
          <p:spPr bwMode="auto">
            <a:xfrm>
              <a:off x="1469" y="3075"/>
              <a:ext cx="278"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400" b="1">
                  <a:solidFill>
                    <a:srgbClr val="990000"/>
                  </a:solidFill>
                  <a:latin typeface="Georgia" pitchFamily="18" charset="0"/>
                </a:rPr>
                <a:t>E</a:t>
              </a:r>
            </a:p>
          </p:txBody>
        </p:sp>
        <p:sp>
          <p:nvSpPr>
            <p:cNvPr id="24592" name="Text Box 6"/>
            <p:cNvSpPr txBox="1">
              <a:spLocks noChangeArrowheads="1"/>
            </p:cNvSpPr>
            <p:nvPr/>
          </p:nvSpPr>
          <p:spPr bwMode="auto">
            <a:xfrm>
              <a:off x="2111" y="2707"/>
              <a:ext cx="271"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400" b="1">
                  <a:solidFill>
                    <a:srgbClr val="990000"/>
                  </a:solidFill>
                  <a:latin typeface="Georgia" pitchFamily="18" charset="0"/>
                </a:rPr>
                <a:t>T</a:t>
              </a:r>
            </a:p>
          </p:txBody>
        </p:sp>
        <p:sp>
          <p:nvSpPr>
            <p:cNvPr id="24593" name="Text Box 7"/>
            <p:cNvSpPr txBox="1">
              <a:spLocks noChangeArrowheads="1"/>
            </p:cNvSpPr>
            <p:nvPr/>
          </p:nvSpPr>
          <p:spPr bwMode="auto">
            <a:xfrm>
              <a:off x="2640" y="1419"/>
              <a:ext cx="271"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400" b="1">
                  <a:solidFill>
                    <a:srgbClr val="990000"/>
                  </a:solidFill>
                  <a:latin typeface="Georgia" pitchFamily="18" charset="0"/>
                </a:rPr>
                <a:t>L</a:t>
              </a:r>
            </a:p>
          </p:txBody>
        </p:sp>
        <p:sp>
          <p:nvSpPr>
            <p:cNvPr id="366600" name="Text Box 8"/>
            <p:cNvSpPr txBox="1">
              <a:spLocks noChangeArrowheads="1"/>
            </p:cNvSpPr>
            <p:nvPr/>
          </p:nvSpPr>
          <p:spPr bwMode="auto">
            <a:xfrm>
              <a:off x="908" y="3566"/>
              <a:ext cx="2362" cy="565"/>
            </a:xfrm>
            <a:prstGeom prst="rect">
              <a:avLst/>
            </a:prstGeom>
            <a:noFill/>
            <a:ln w="9525">
              <a:noFill/>
              <a:miter lim="800000"/>
              <a:headEnd/>
              <a:tailEnd/>
            </a:ln>
            <a:effectLst/>
          </p:spPr>
          <p:txBody>
            <a:bodyPr>
              <a:spAutoFit/>
            </a:bodyPr>
            <a:lstStyle/>
            <a:p>
              <a:pPr>
                <a:defRPr/>
              </a:pPr>
              <a:r>
                <a:rPr lang="en-US" sz="2000" dirty="0">
                  <a:solidFill>
                    <a:srgbClr val="990000"/>
                  </a:solidFill>
                  <a:latin typeface="Times New Roman" pitchFamily="18" charset="0"/>
                </a:rPr>
                <a:t>Near real-time ETL for </a:t>
              </a:r>
            </a:p>
            <a:p>
              <a:pPr>
                <a:defRPr/>
              </a:pPr>
              <a:r>
                <a:rPr lang="en-US" sz="2000" b="1" i="1" dirty="0">
                  <a:solidFill>
                    <a:srgbClr val="990000"/>
                  </a:solidFill>
                  <a:latin typeface="Times New Roman" pitchFamily="18" charset="0"/>
                </a:rPr>
                <a:t>Data Warehouse</a:t>
              </a:r>
            </a:p>
          </p:txBody>
        </p:sp>
      </p:grpSp>
      <p:grpSp>
        <p:nvGrpSpPr>
          <p:cNvPr id="24581" name="Group 9"/>
          <p:cNvGrpSpPr>
            <a:grpSpLocks/>
          </p:cNvGrpSpPr>
          <p:nvPr/>
        </p:nvGrpSpPr>
        <p:grpSpPr bwMode="auto">
          <a:xfrm>
            <a:off x="4508294" y="228600"/>
            <a:ext cx="4635706" cy="823748"/>
            <a:chOff x="2598" y="291"/>
            <a:chExt cx="2980" cy="529"/>
          </a:xfrm>
        </p:grpSpPr>
        <p:sp>
          <p:nvSpPr>
            <p:cNvPr id="366602" name="Text Box 10"/>
            <p:cNvSpPr txBox="1">
              <a:spLocks noChangeArrowheads="1"/>
            </p:cNvSpPr>
            <p:nvPr/>
          </p:nvSpPr>
          <p:spPr bwMode="auto">
            <a:xfrm>
              <a:off x="3744" y="291"/>
              <a:ext cx="1834" cy="431"/>
            </a:xfrm>
            <a:prstGeom prst="rect">
              <a:avLst/>
            </a:prstGeom>
            <a:noFill/>
            <a:ln w="9525">
              <a:noFill/>
              <a:miter lim="800000"/>
              <a:headEnd/>
              <a:tailEnd/>
            </a:ln>
            <a:effectLst/>
          </p:spPr>
          <p:txBody>
            <a:bodyPr>
              <a:spAutoFit/>
            </a:bodyPr>
            <a:lstStyle/>
            <a:p>
              <a:pPr>
                <a:defRPr/>
              </a:pPr>
              <a:r>
                <a:rPr lang="en-US" sz="2000" b="1" dirty="0">
                  <a:solidFill>
                    <a:srgbClr val="990000"/>
                  </a:solidFill>
                  <a:effectLst>
                    <a:outerShdw blurRad="38100" dist="38100" dir="2700000" algn="tl">
                      <a:srgbClr val="000000"/>
                    </a:outerShdw>
                  </a:effectLst>
                  <a:latin typeface="Times New Roman" pitchFamily="18" charset="0"/>
                </a:rPr>
                <a:t>ODS </a:t>
              </a:r>
              <a:r>
                <a:rPr lang="en-US" dirty="0">
                  <a:solidFill>
                    <a:srgbClr val="990000"/>
                  </a:solidFill>
                  <a:latin typeface="Times New Roman" pitchFamily="18" charset="0"/>
                </a:rPr>
                <a:t>and </a:t>
              </a:r>
              <a:r>
                <a:rPr lang="en-US" b="1" dirty="0">
                  <a:solidFill>
                    <a:srgbClr val="990000"/>
                  </a:solidFill>
                  <a:effectLst>
                    <a:outerShdw blurRad="38100" dist="38100" dir="2700000" algn="tl">
                      <a:srgbClr val="000000"/>
                    </a:outerShdw>
                  </a:effectLst>
                  <a:latin typeface="Times New Roman" pitchFamily="18" charset="0"/>
                </a:rPr>
                <a:t>data warehouse</a:t>
              </a:r>
              <a:r>
                <a:rPr lang="en-US" dirty="0">
                  <a:solidFill>
                    <a:srgbClr val="990000"/>
                  </a:solidFill>
                  <a:latin typeface="Times New Roman" pitchFamily="18" charset="0"/>
                </a:rPr>
                <a:t> are one and the same</a:t>
              </a:r>
            </a:p>
          </p:txBody>
        </p:sp>
        <p:sp>
          <p:nvSpPr>
            <p:cNvPr id="24590" name="Line 11"/>
            <p:cNvSpPr>
              <a:spLocks noChangeShapeType="1"/>
            </p:cNvSpPr>
            <p:nvPr/>
          </p:nvSpPr>
          <p:spPr bwMode="auto">
            <a:xfrm flipH="1">
              <a:off x="2598" y="584"/>
              <a:ext cx="1168" cy="236"/>
            </a:xfrm>
            <a:prstGeom prst="line">
              <a:avLst/>
            </a:prstGeom>
            <a:noFill/>
            <a:ln w="25400">
              <a:solidFill>
                <a:srgbClr val="990000"/>
              </a:solidFill>
              <a:round/>
              <a:headEnd/>
              <a:tailEnd type="triangle" w="lg" len="lg"/>
            </a:ln>
            <a:extLst>
              <a:ext uri="{909E8E84-426E-40DD-AFC4-6F175D3DCCD1}">
                <a14:hiddenFill xmlns:a14="http://schemas.microsoft.com/office/drawing/2010/main">
                  <a:noFill/>
                </a14:hiddenFill>
              </a:ext>
            </a:extLst>
          </p:spPr>
          <p:txBody>
            <a:bodyPr wrap="none"/>
            <a:lstStyle/>
            <a:p>
              <a:endParaRPr lang="en-US"/>
            </a:p>
          </p:txBody>
        </p:sp>
      </p:grpSp>
      <p:grpSp>
        <p:nvGrpSpPr>
          <p:cNvPr id="24582" name="Group 12"/>
          <p:cNvGrpSpPr>
            <a:grpSpLocks/>
          </p:cNvGrpSpPr>
          <p:nvPr/>
        </p:nvGrpSpPr>
        <p:grpSpPr bwMode="auto">
          <a:xfrm>
            <a:off x="4648200" y="2644775"/>
            <a:ext cx="4114800" cy="3757613"/>
            <a:chOff x="3024" y="1824"/>
            <a:chExt cx="2592" cy="2367"/>
          </a:xfrm>
        </p:grpSpPr>
        <p:sp>
          <p:nvSpPr>
            <p:cNvPr id="24587" name="Rectangle 13"/>
            <p:cNvSpPr>
              <a:spLocks noChangeArrowheads="1"/>
            </p:cNvSpPr>
            <p:nvPr/>
          </p:nvSpPr>
          <p:spPr bwMode="auto">
            <a:xfrm>
              <a:off x="3096" y="1824"/>
              <a:ext cx="744" cy="1200"/>
            </a:xfrm>
            <a:prstGeom prst="rect">
              <a:avLst/>
            </a:prstGeom>
            <a:noFill/>
            <a:ln w="19050">
              <a:solidFill>
                <a:srgbClr val="99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endParaRPr lang="en-US" altLang="en-US"/>
            </a:p>
          </p:txBody>
        </p:sp>
        <p:sp>
          <p:nvSpPr>
            <p:cNvPr id="24588" name="Text Box 14"/>
            <p:cNvSpPr txBox="1">
              <a:spLocks noChangeArrowheads="1"/>
            </p:cNvSpPr>
            <p:nvPr/>
          </p:nvSpPr>
          <p:spPr bwMode="auto">
            <a:xfrm>
              <a:off x="3024" y="3614"/>
              <a:ext cx="2592"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a:solidFill>
                    <a:srgbClr val="990000"/>
                  </a:solidFill>
                  <a:latin typeface="Times New Roman" pitchFamily="18" charset="0"/>
                </a:rPr>
                <a:t>Data marts are NOT separate databases, but logical </a:t>
              </a:r>
              <a:r>
                <a:rPr lang="en-US" altLang="en-US" b="1" i="1">
                  <a:solidFill>
                    <a:srgbClr val="990000"/>
                  </a:solidFill>
                  <a:latin typeface="Times New Roman" pitchFamily="18" charset="0"/>
                </a:rPr>
                <a:t>views</a:t>
              </a:r>
              <a:r>
                <a:rPr lang="en-US" altLang="en-US">
                  <a:solidFill>
                    <a:srgbClr val="990000"/>
                  </a:solidFill>
                  <a:latin typeface="Times New Roman" pitchFamily="18" charset="0"/>
                </a:rPr>
                <a:t> of the data warehouse</a:t>
              </a:r>
            </a:p>
            <a:p>
              <a:pPr eaLnBrk="1" hangingPunct="1"/>
              <a:r>
                <a:rPr lang="en-US" altLang="en-US">
                  <a:solidFill>
                    <a:srgbClr val="990000"/>
                  </a:solidFill>
                  <a:latin typeface="Times New Roman" pitchFamily="18" charset="0"/>
                  <a:sym typeface="Wingdings" pitchFamily="2" charset="2"/>
                </a:rPr>
                <a:t> Easier to create new data marts</a:t>
              </a:r>
              <a:endParaRPr lang="en-US" altLang="en-US">
                <a:solidFill>
                  <a:srgbClr val="990000"/>
                </a:solidFill>
                <a:latin typeface="Times New Roman" pitchFamily="18" charset="0"/>
              </a:endParaRPr>
            </a:p>
          </p:txBody>
        </p:sp>
      </p:grpSp>
      <p:sp>
        <p:nvSpPr>
          <p:cNvPr id="24583" name="Text Box 17"/>
          <p:cNvSpPr txBox="1">
            <a:spLocks noChangeArrowheads="1"/>
          </p:cNvSpPr>
          <p:nvPr/>
        </p:nvSpPr>
        <p:spPr bwMode="auto">
          <a:xfrm>
            <a:off x="228600" y="0"/>
            <a:ext cx="52578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400">
                <a:solidFill>
                  <a:srgbClr val="000000"/>
                </a:solidFill>
                <a:latin typeface="Times New Roman" pitchFamily="18" charset="0"/>
              </a:rPr>
              <a:t>Figure 9-4 Logical data mart and real time warehouse architecture</a:t>
            </a:r>
            <a:endParaRPr lang="en-US" altLang="en-US" sz="2400" i="1">
              <a:solidFill>
                <a:srgbClr val="000000"/>
              </a:solidFill>
              <a:latin typeface="Times New Roman" pitchFamily="18" charset="0"/>
            </a:endParaRPr>
          </a:p>
        </p:txBody>
      </p:sp>
    </p:spTree>
  </p:cSld>
  <p:clrMapOvr>
    <a:masterClrMapping/>
  </p:clrMapOvr>
  <p:transition>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533400" y="304800"/>
            <a:ext cx="8154943" cy="5867400"/>
          </a:xfrm>
          <a:prstGeom prst="rect">
            <a:avLst/>
          </a:prstGeom>
        </p:spPr>
      </p:pic>
    </p:spTree>
  </p:cSld>
  <p:clrMapOvr>
    <a:masterClrMapping/>
  </p:clrMapOvr>
  <p:transition>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ext Box 2"/>
          <p:cNvSpPr txBox="1">
            <a:spLocks noChangeArrowheads="1"/>
          </p:cNvSpPr>
          <p:nvPr/>
        </p:nvSpPr>
        <p:spPr bwMode="auto">
          <a:xfrm>
            <a:off x="0" y="22860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sz="2400">
                <a:solidFill>
                  <a:srgbClr val="000000"/>
                </a:solidFill>
                <a:latin typeface="Arial" charset="0"/>
              </a:rPr>
              <a:t>Figure 9-5 Three-layer data architecture for a data warehouse</a:t>
            </a:r>
          </a:p>
        </p:txBody>
      </p:sp>
      <p:pic>
        <p:nvPicPr>
          <p:cNvPr id="2" name="Picture 1"/>
          <p:cNvPicPr>
            <a:picLocks noChangeAspect="1"/>
          </p:cNvPicPr>
          <p:nvPr/>
        </p:nvPicPr>
        <p:blipFill>
          <a:blip r:embed="rId3"/>
          <a:stretch>
            <a:fillRect/>
          </a:stretch>
        </p:blipFill>
        <p:spPr>
          <a:xfrm>
            <a:off x="533400" y="705515"/>
            <a:ext cx="8077200" cy="5542885"/>
          </a:xfrm>
          <a:prstGeom prst="rect">
            <a:avLst/>
          </a:prstGeom>
        </p:spPr>
      </p:pic>
    </p:spTree>
  </p:cSld>
  <p:clrMapOvr>
    <a:masterClrMapping/>
  </p:clrMapOvr>
  <p:transition>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34432" y="1670180"/>
            <a:ext cx="6494968" cy="4578220"/>
          </a:xfrm>
          <a:prstGeom prst="rect">
            <a:avLst/>
          </a:prstGeom>
        </p:spPr>
      </p:pic>
      <p:sp>
        <p:nvSpPr>
          <p:cNvPr id="368643" name="Rectangle 3"/>
          <p:cNvSpPr>
            <a:spLocks noGrp="1" noChangeArrowheads="1"/>
          </p:cNvSpPr>
          <p:nvPr>
            <p:ph type="title"/>
          </p:nvPr>
        </p:nvSpPr>
        <p:spPr>
          <a:xfrm>
            <a:off x="762000" y="381000"/>
            <a:ext cx="7162800" cy="1371600"/>
          </a:xfrm>
        </p:spPr>
        <p:txBody>
          <a:bodyPr/>
          <a:lstStyle/>
          <a:p>
            <a:pPr>
              <a:defRPr/>
            </a:pPr>
            <a:r>
              <a:rPr dirty="0" smtClean="0"/>
              <a:t>Data Characteristics</a:t>
            </a:r>
            <a:br>
              <a:rPr dirty="0" smtClean="0"/>
            </a:br>
            <a:r>
              <a:rPr dirty="0" smtClean="0"/>
              <a:t>Status vs. Event Data</a:t>
            </a:r>
          </a:p>
        </p:txBody>
      </p:sp>
      <p:grpSp>
        <p:nvGrpSpPr>
          <p:cNvPr id="27653" name="Group 5"/>
          <p:cNvGrpSpPr>
            <a:grpSpLocks/>
          </p:cNvGrpSpPr>
          <p:nvPr/>
        </p:nvGrpSpPr>
        <p:grpSpPr bwMode="auto">
          <a:xfrm>
            <a:off x="4602163" y="2132013"/>
            <a:ext cx="1189037" cy="3813175"/>
            <a:chOff x="3109" y="1312"/>
            <a:chExt cx="671" cy="2324"/>
          </a:xfrm>
        </p:grpSpPr>
        <p:sp>
          <p:nvSpPr>
            <p:cNvPr id="27656" name="Text Box 6"/>
            <p:cNvSpPr txBox="1">
              <a:spLocks noChangeArrowheads="1"/>
            </p:cNvSpPr>
            <p:nvPr/>
          </p:nvSpPr>
          <p:spPr bwMode="auto">
            <a:xfrm>
              <a:off x="3109" y="1312"/>
              <a:ext cx="585"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400">
                  <a:solidFill>
                    <a:srgbClr val="990000"/>
                  </a:solidFill>
                  <a:cs typeface="Tahoma" pitchFamily="34" charset="0"/>
                </a:rPr>
                <a:t>Status</a:t>
              </a:r>
            </a:p>
          </p:txBody>
        </p:sp>
        <p:sp>
          <p:nvSpPr>
            <p:cNvPr id="27657" name="Text Box 7"/>
            <p:cNvSpPr txBox="1">
              <a:spLocks noChangeArrowheads="1"/>
            </p:cNvSpPr>
            <p:nvPr/>
          </p:nvSpPr>
          <p:spPr bwMode="auto">
            <a:xfrm>
              <a:off x="3135" y="3310"/>
              <a:ext cx="645"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400">
                  <a:solidFill>
                    <a:srgbClr val="990000"/>
                  </a:solidFill>
                  <a:cs typeface="Tahoma" pitchFamily="34" charset="0"/>
                </a:rPr>
                <a:t>Status</a:t>
              </a:r>
            </a:p>
          </p:txBody>
        </p:sp>
      </p:grpSp>
      <p:sp>
        <p:nvSpPr>
          <p:cNvPr id="27654" name="Text Box 8"/>
          <p:cNvSpPr txBox="1">
            <a:spLocks noChangeArrowheads="1"/>
          </p:cNvSpPr>
          <p:nvPr/>
        </p:nvSpPr>
        <p:spPr bwMode="auto">
          <a:xfrm>
            <a:off x="5791200" y="3390868"/>
            <a:ext cx="3200400" cy="923330"/>
          </a:xfrm>
          <a:prstGeom prst="rect">
            <a:avLst/>
          </a:prstGeom>
          <a:solidFill>
            <a:schemeClr val="bg1"/>
          </a:solidFill>
          <a:ln>
            <a:noFill/>
          </a:ln>
          <a:extLst/>
        </p:spPr>
        <p:txBody>
          <a:bodyPr wrap="squar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a:solidFill>
                  <a:srgbClr val="990000"/>
                </a:solidFill>
                <a:cs typeface="Tahoma" pitchFamily="34" charset="0"/>
              </a:rPr>
              <a:t>Event = a database action (create/ update/ delete) that results from a transaction</a:t>
            </a:r>
          </a:p>
        </p:txBody>
      </p:sp>
      <p:sp>
        <p:nvSpPr>
          <p:cNvPr id="27655" name="Text Box 15"/>
          <p:cNvSpPr txBox="1">
            <a:spLocks noChangeArrowheads="1"/>
          </p:cNvSpPr>
          <p:nvPr/>
        </p:nvSpPr>
        <p:spPr bwMode="auto">
          <a:xfrm>
            <a:off x="6629400" y="1524000"/>
            <a:ext cx="23622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sz="2000">
                <a:solidFill>
                  <a:srgbClr val="000000"/>
                </a:solidFill>
                <a:latin typeface="Arial" charset="0"/>
              </a:rPr>
              <a:t>Figure 9-6 Example of DBMS log entry</a:t>
            </a:r>
          </a:p>
        </p:txBody>
      </p:sp>
    </p:spTree>
  </p:cSld>
  <p:clrMapOvr>
    <a:masterClrMapping/>
  </p:clrMapOvr>
  <p:transition>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4"/>
          <p:cNvSpPr txBox="1">
            <a:spLocks noChangeArrowheads="1"/>
          </p:cNvSpPr>
          <p:nvPr/>
        </p:nvSpPr>
        <p:spPr bwMode="auto">
          <a:xfrm>
            <a:off x="6324600" y="2895600"/>
            <a:ext cx="1981200" cy="317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000">
                <a:solidFill>
                  <a:srgbClr val="990000"/>
                </a:solidFill>
                <a:cs typeface="Tahoma" pitchFamily="34" charset="0"/>
              </a:rPr>
              <a:t>With transient data, changes to existing records are written over previous records, thus destroying the previous data content.</a:t>
            </a:r>
          </a:p>
        </p:txBody>
      </p:sp>
      <p:sp>
        <p:nvSpPr>
          <p:cNvPr id="28675" name="Text Box 17"/>
          <p:cNvSpPr txBox="1">
            <a:spLocks noChangeArrowheads="1"/>
          </p:cNvSpPr>
          <p:nvPr/>
        </p:nvSpPr>
        <p:spPr bwMode="auto">
          <a:xfrm>
            <a:off x="6248400" y="1752600"/>
            <a:ext cx="23622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r>
              <a:rPr lang="en-US" altLang="en-US" sz="2000">
                <a:solidFill>
                  <a:srgbClr val="000000"/>
                </a:solidFill>
                <a:latin typeface="Arial" charset="0"/>
              </a:rPr>
              <a:t>Figure 9-7 Transient operational data</a:t>
            </a:r>
          </a:p>
        </p:txBody>
      </p:sp>
      <p:sp>
        <p:nvSpPr>
          <p:cNvPr id="7" name="Rectangle 3"/>
          <p:cNvSpPr txBox="1">
            <a:spLocks noChangeArrowheads="1"/>
          </p:cNvSpPr>
          <p:nvPr/>
        </p:nvSpPr>
        <p:spPr>
          <a:xfrm>
            <a:off x="762000" y="381000"/>
            <a:ext cx="8077200" cy="1371600"/>
          </a:xfrm>
          <a:prstGeom prst="rect">
            <a:avLst/>
          </a:prstGeom>
        </p:spPr>
        <p:txBody>
          <a:bodyPr lIns="90488" tIns="44450" rIns="90488" bIns="44450">
            <a:normAutofit/>
          </a:bodyPr>
          <a:lstStyle/>
          <a:p>
            <a:pPr marL="342900" indent="-342900" fontAlgn="auto">
              <a:spcAft>
                <a:spcPts val="0"/>
              </a:spcAft>
              <a:buClr>
                <a:schemeClr val="accent1"/>
              </a:buClr>
              <a:buSzPct val="70000"/>
              <a:defRPr/>
            </a:pPr>
            <a:r>
              <a:rPr lang="en-US" sz="4000" cap="all" dirty="0">
                <a:solidFill>
                  <a:srgbClr val="000000"/>
                </a:solidFill>
                <a:effectLst>
                  <a:outerShdw blurRad="38100" dist="38100" dir="2700000" algn="tl">
                    <a:srgbClr val="FFFFFF"/>
                  </a:outerShdw>
                </a:effectLst>
                <a:latin typeface="+mj-lt"/>
                <a:ea typeface="+mj-ea"/>
                <a:cs typeface="+mj-cs"/>
              </a:rPr>
              <a:t>Data Characteristics</a:t>
            </a:r>
          </a:p>
          <a:p>
            <a:pPr marL="342900" indent="-342900" fontAlgn="auto">
              <a:spcAft>
                <a:spcPts val="0"/>
              </a:spcAft>
              <a:buClr>
                <a:schemeClr val="accent1"/>
              </a:buClr>
              <a:buSzPct val="70000"/>
              <a:defRPr/>
            </a:pPr>
            <a:r>
              <a:rPr lang="en-US" sz="4000" cap="all" dirty="0" smtClean="0">
                <a:solidFill>
                  <a:srgbClr val="000000"/>
                </a:solidFill>
                <a:effectLst>
                  <a:outerShdw blurRad="38100" dist="38100" dir="2700000" algn="tl">
                    <a:srgbClr val="FFFFFF"/>
                  </a:outerShdw>
                </a:effectLst>
                <a:latin typeface="+mj-lt"/>
                <a:ea typeface="+mj-ea"/>
                <a:cs typeface="+mj-cs"/>
              </a:rPr>
              <a:t>Transient vs. Periodic Data</a:t>
            </a:r>
            <a:endParaRPr lang="en-US" sz="4000" cap="all" dirty="0">
              <a:solidFill>
                <a:srgbClr val="000000"/>
              </a:solidFill>
              <a:effectLst>
                <a:outerShdw blurRad="38100" dist="38100" dir="2700000" algn="tl">
                  <a:srgbClr val="FFFFFF"/>
                </a:outerShdw>
              </a:effectLst>
              <a:latin typeface="+mj-lt"/>
              <a:ea typeface="+mj-ea"/>
              <a:cs typeface="+mj-cs"/>
            </a:endParaRPr>
          </a:p>
        </p:txBody>
      </p:sp>
      <p:pic>
        <p:nvPicPr>
          <p:cNvPr id="2" name="Picture 1"/>
          <p:cNvPicPr>
            <a:picLocks noChangeAspect="1"/>
          </p:cNvPicPr>
          <p:nvPr/>
        </p:nvPicPr>
        <p:blipFill>
          <a:blip r:embed="rId3"/>
          <a:stretch>
            <a:fillRect/>
          </a:stretch>
        </p:blipFill>
        <p:spPr>
          <a:xfrm>
            <a:off x="744255" y="1676400"/>
            <a:ext cx="4987764" cy="4541838"/>
          </a:xfrm>
          <a:prstGeom prst="rect">
            <a:avLst/>
          </a:prstGeom>
        </p:spPr>
      </p:pic>
    </p:spTree>
  </p:cSld>
  <p:clrMapOvr>
    <a:masterClrMapping/>
  </p:clrMapOvr>
  <p:transition>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Text Box 6"/>
          <p:cNvSpPr txBox="1">
            <a:spLocks noChangeArrowheads="1"/>
          </p:cNvSpPr>
          <p:nvPr/>
        </p:nvSpPr>
        <p:spPr bwMode="auto">
          <a:xfrm>
            <a:off x="6705600" y="3505200"/>
            <a:ext cx="2057400" cy="255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000">
                <a:solidFill>
                  <a:srgbClr val="990000"/>
                </a:solidFill>
                <a:cs typeface="Tahoma" pitchFamily="34" charset="0"/>
              </a:rPr>
              <a:t>Periodic data are never physically altered or deleted once they have been added to the store.</a:t>
            </a:r>
          </a:p>
        </p:txBody>
      </p:sp>
      <p:sp>
        <p:nvSpPr>
          <p:cNvPr id="29700" name="Text Box 10"/>
          <p:cNvSpPr txBox="1">
            <a:spLocks noChangeArrowheads="1"/>
          </p:cNvSpPr>
          <p:nvPr/>
        </p:nvSpPr>
        <p:spPr bwMode="auto">
          <a:xfrm>
            <a:off x="6629400" y="2057400"/>
            <a:ext cx="23622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r>
              <a:rPr lang="en-US" altLang="en-US" sz="2000">
                <a:solidFill>
                  <a:srgbClr val="000000"/>
                </a:solidFill>
                <a:latin typeface="Arial" charset="0"/>
              </a:rPr>
              <a:t>Figure 9-8 Periodic warehouse data</a:t>
            </a:r>
          </a:p>
        </p:txBody>
      </p:sp>
      <p:sp>
        <p:nvSpPr>
          <p:cNvPr id="7" name="Rectangle 3"/>
          <p:cNvSpPr txBox="1">
            <a:spLocks noChangeArrowheads="1"/>
          </p:cNvSpPr>
          <p:nvPr/>
        </p:nvSpPr>
        <p:spPr>
          <a:xfrm>
            <a:off x="762000" y="381000"/>
            <a:ext cx="8077200" cy="1371600"/>
          </a:xfrm>
          <a:prstGeom prst="rect">
            <a:avLst/>
          </a:prstGeom>
        </p:spPr>
        <p:txBody>
          <a:bodyPr lIns="90488" tIns="44450" rIns="90488" bIns="44450">
            <a:normAutofit/>
          </a:bodyPr>
          <a:lstStyle/>
          <a:p>
            <a:pPr marL="342900" indent="-342900" fontAlgn="auto">
              <a:spcAft>
                <a:spcPts val="0"/>
              </a:spcAft>
              <a:buClr>
                <a:schemeClr val="accent1"/>
              </a:buClr>
              <a:buSzPct val="70000"/>
              <a:defRPr/>
            </a:pPr>
            <a:r>
              <a:rPr lang="en-US" sz="4000" cap="all" dirty="0">
                <a:solidFill>
                  <a:srgbClr val="000000"/>
                </a:solidFill>
                <a:effectLst>
                  <a:outerShdw blurRad="38100" dist="38100" dir="2700000" algn="tl">
                    <a:srgbClr val="FFFFFF"/>
                  </a:outerShdw>
                </a:effectLst>
                <a:latin typeface="+mj-lt"/>
                <a:ea typeface="+mj-ea"/>
                <a:cs typeface="+mj-cs"/>
              </a:rPr>
              <a:t>Data Characteristics</a:t>
            </a:r>
          </a:p>
          <a:p>
            <a:pPr marL="342900" indent="-342900" fontAlgn="auto">
              <a:spcAft>
                <a:spcPts val="0"/>
              </a:spcAft>
              <a:buClr>
                <a:schemeClr val="accent1"/>
              </a:buClr>
              <a:buSzPct val="70000"/>
              <a:defRPr/>
            </a:pPr>
            <a:r>
              <a:rPr lang="en-US" sz="4000" cap="all" dirty="0">
                <a:solidFill>
                  <a:srgbClr val="000000"/>
                </a:solidFill>
                <a:effectLst>
                  <a:outerShdw blurRad="38100" dist="38100" dir="2700000" algn="tl">
                    <a:srgbClr val="FFFFFF"/>
                  </a:outerShdw>
                </a:effectLst>
                <a:latin typeface="+mj-lt"/>
                <a:ea typeface="+mj-ea"/>
                <a:cs typeface="+mj-cs"/>
              </a:rPr>
              <a:t>Transient vs. Periodic Data</a:t>
            </a:r>
          </a:p>
        </p:txBody>
      </p:sp>
      <p:pic>
        <p:nvPicPr>
          <p:cNvPr id="2" name="Picture 1"/>
          <p:cNvPicPr>
            <a:picLocks noChangeAspect="1"/>
          </p:cNvPicPr>
          <p:nvPr/>
        </p:nvPicPr>
        <p:blipFill>
          <a:blip r:embed="rId3"/>
          <a:stretch>
            <a:fillRect/>
          </a:stretch>
        </p:blipFill>
        <p:spPr>
          <a:xfrm>
            <a:off x="381000" y="1600200"/>
            <a:ext cx="6154759" cy="4791075"/>
          </a:xfrm>
          <a:prstGeom prst="rect">
            <a:avLst/>
          </a:prstGeom>
        </p:spPr>
      </p:pic>
    </p:spTree>
  </p:cSld>
  <p:clrMapOvr>
    <a:masterClrMapping/>
  </p:clrMapOvr>
  <p:transition>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a:xfrm>
            <a:off x="533400" y="457200"/>
            <a:ext cx="8686800" cy="838200"/>
          </a:xfrm>
        </p:spPr>
        <p:txBody>
          <a:bodyPr/>
          <a:lstStyle/>
          <a:p>
            <a:pPr>
              <a:defRPr/>
            </a:pPr>
            <a:r>
              <a:rPr dirty="0" smtClean="0"/>
              <a:t>Other Data Warehouse Changes</a:t>
            </a:r>
          </a:p>
        </p:txBody>
      </p:sp>
      <p:sp>
        <p:nvSpPr>
          <p:cNvPr id="30723" name="Rectangle 3"/>
          <p:cNvSpPr>
            <a:spLocks noGrp="1" noChangeArrowheads="1"/>
          </p:cNvSpPr>
          <p:nvPr>
            <p:ph idx="1"/>
          </p:nvPr>
        </p:nvSpPr>
        <p:spPr>
          <a:xfrm>
            <a:off x="152400" y="1371600"/>
            <a:ext cx="8915400" cy="4419600"/>
          </a:xfrm>
        </p:spPr>
        <p:txBody>
          <a:bodyPr/>
          <a:lstStyle/>
          <a:p>
            <a:pPr eaLnBrk="1" hangingPunct="1">
              <a:lnSpc>
                <a:spcPct val="90000"/>
              </a:lnSpc>
            </a:pPr>
            <a:r>
              <a:rPr lang="en-US" altLang="en-US" sz="3600" dirty="0" smtClean="0"/>
              <a:t>New descriptive attributes</a:t>
            </a:r>
            <a:r>
              <a:rPr lang="zh-TW" altLang="en-US" sz="3600" dirty="0" smtClean="0"/>
              <a:t> 加描述性欄位</a:t>
            </a:r>
            <a:endParaRPr lang="en-US" altLang="en-US" sz="3600" dirty="0" smtClean="0"/>
          </a:p>
          <a:p>
            <a:pPr eaLnBrk="1" hangingPunct="1">
              <a:lnSpc>
                <a:spcPct val="90000"/>
              </a:lnSpc>
            </a:pPr>
            <a:r>
              <a:rPr lang="en-US" altLang="en-US" sz="3600" dirty="0" smtClean="0"/>
              <a:t>New business activity attributes</a:t>
            </a:r>
          </a:p>
          <a:p>
            <a:pPr eaLnBrk="1" hangingPunct="1">
              <a:lnSpc>
                <a:spcPct val="90000"/>
              </a:lnSpc>
            </a:pPr>
            <a:r>
              <a:rPr lang="en-US" altLang="en-US" sz="3600" dirty="0" smtClean="0"/>
              <a:t>New classes of descriptive attributes</a:t>
            </a:r>
          </a:p>
          <a:p>
            <a:pPr eaLnBrk="1" hangingPunct="1">
              <a:lnSpc>
                <a:spcPct val="90000"/>
              </a:lnSpc>
            </a:pPr>
            <a:r>
              <a:rPr lang="en-US" altLang="en-US" sz="3600" dirty="0" smtClean="0"/>
              <a:t>Descriptive attributes become more refined</a:t>
            </a:r>
          </a:p>
          <a:p>
            <a:pPr eaLnBrk="1" hangingPunct="1">
              <a:lnSpc>
                <a:spcPct val="90000"/>
              </a:lnSpc>
            </a:pPr>
            <a:r>
              <a:rPr lang="en-US" altLang="en-US" sz="3600" dirty="0" smtClean="0"/>
              <a:t>Descriptive data are related to one another</a:t>
            </a:r>
          </a:p>
          <a:p>
            <a:pPr eaLnBrk="1" hangingPunct="1">
              <a:lnSpc>
                <a:spcPct val="90000"/>
              </a:lnSpc>
            </a:pPr>
            <a:r>
              <a:rPr lang="en-US" altLang="en-US" sz="3600" dirty="0" smtClean="0"/>
              <a:t>New source of data</a:t>
            </a:r>
          </a:p>
        </p:txBody>
      </p:sp>
    </p:spTree>
  </p:cSld>
  <p:clrMapOvr>
    <a:masterClrMapping/>
  </p:clrMapOvr>
  <p:transition>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9906" name="Rectangle 2"/>
          <p:cNvSpPr>
            <a:spLocks noGrp="1" noChangeArrowheads="1"/>
          </p:cNvSpPr>
          <p:nvPr>
            <p:ph type="title"/>
          </p:nvPr>
        </p:nvSpPr>
        <p:spPr>
          <a:xfrm>
            <a:off x="762000" y="381000"/>
            <a:ext cx="7772400" cy="762000"/>
          </a:xfrm>
        </p:spPr>
        <p:txBody>
          <a:bodyPr/>
          <a:lstStyle/>
          <a:p>
            <a:pPr>
              <a:defRPr/>
            </a:pPr>
            <a:r>
              <a:rPr dirty="0" smtClean="0"/>
              <a:t>Derived Data</a:t>
            </a:r>
            <a:r>
              <a:rPr lang="zh-TW" altLang="en-US" dirty="0" smtClean="0"/>
              <a:t> 加入</a:t>
            </a:r>
            <a:r>
              <a:rPr lang="zh-TW" altLang="en-US" dirty="0"/>
              <a:t>衍生性資料</a:t>
            </a:r>
            <a:endParaRPr dirty="0" smtClean="0"/>
          </a:p>
        </p:txBody>
      </p:sp>
      <p:sp>
        <p:nvSpPr>
          <p:cNvPr id="31747" name="Rectangle 3"/>
          <p:cNvSpPr>
            <a:spLocks noGrp="1" noChangeArrowheads="1"/>
          </p:cNvSpPr>
          <p:nvPr>
            <p:ph idx="1"/>
          </p:nvPr>
        </p:nvSpPr>
        <p:spPr>
          <a:xfrm>
            <a:off x="685800" y="1143000"/>
            <a:ext cx="7772400" cy="4114800"/>
          </a:xfrm>
        </p:spPr>
        <p:txBody>
          <a:bodyPr/>
          <a:lstStyle/>
          <a:p>
            <a:pPr eaLnBrk="1" hangingPunct="1">
              <a:lnSpc>
                <a:spcPct val="90000"/>
              </a:lnSpc>
            </a:pPr>
            <a:r>
              <a:rPr lang="en-US" altLang="en-US" dirty="0" smtClean="0"/>
              <a:t>Objectives</a:t>
            </a:r>
          </a:p>
          <a:p>
            <a:pPr lvl="1" eaLnBrk="1" hangingPunct="1">
              <a:lnSpc>
                <a:spcPct val="90000"/>
              </a:lnSpc>
            </a:pPr>
            <a:r>
              <a:rPr lang="en-US" altLang="en-US" sz="2400" dirty="0" smtClean="0"/>
              <a:t>Ease of use for decision support applications</a:t>
            </a:r>
          </a:p>
          <a:p>
            <a:pPr lvl="1" eaLnBrk="1" hangingPunct="1">
              <a:lnSpc>
                <a:spcPct val="90000"/>
              </a:lnSpc>
            </a:pPr>
            <a:r>
              <a:rPr lang="en-US" altLang="en-US" sz="2400" dirty="0" smtClean="0">
                <a:solidFill>
                  <a:srgbClr val="C00000"/>
                </a:solidFill>
              </a:rPr>
              <a:t>Fast response</a:t>
            </a:r>
            <a:r>
              <a:rPr lang="en-US" altLang="en-US" sz="2400" dirty="0" smtClean="0"/>
              <a:t> to predefined user queries</a:t>
            </a:r>
          </a:p>
          <a:p>
            <a:pPr lvl="1" eaLnBrk="1" hangingPunct="1">
              <a:lnSpc>
                <a:spcPct val="90000"/>
              </a:lnSpc>
            </a:pPr>
            <a:r>
              <a:rPr lang="en-US" altLang="en-US" sz="2400" dirty="0" smtClean="0"/>
              <a:t>Customized data for particular target audiences</a:t>
            </a:r>
          </a:p>
          <a:p>
            <a:pPr lvl="1" eaLnBrk="1" hangingPunct="1">
              <a:lnSpc>
                <a:spcPct val="90000"/>
              </a:lnSpc>
            </a:pPr>
            <a:r>
              <a:rPr lang="en-US" altLang="en-US" sz="2400" dirty="0" smtClean="0"/>
              <a:t>Ad-hoc query support</a:t>
            </a:r>
          </a:p>
          <a:p>
            <a:pPr lvl="1" eaLnBrk="1" hangingPunct="1">
              <a:lnSpc>
                <a:spcPct val="90000"/>
              </a:lnSpc>
            </a:pPr>
            <a:r>
              <a:rPr lang="en-US" altLang="en-US" sz="2400" dirty="0" smtClean="0"/>
              <a:t>Data mining capabilities</a:t>
            </a:r>
          </a:p>
          <a:p>
            <a:pPr eaLnBrk="1" hangingPunct="1">
              <a:lnSpc>
                <a:spcPct val="90000"/>
              </a:lnSpc>
            </a:pPr>
            <a:r>
              <a:rPr lang="en-US" altLang="en-US" dirty="0" smtClean="0">
                <a:sym typeface="Wingdings" pitchFamily="2" charset="2"/>
              </a:rPr>
              <a:t>Characteristics</a:t>
            </a:r>
            <a:endParaRPr lang="en-US" altLang="en-US" sz="2800" dirty="0" smtClean="0">
              <a:sym typeface="Wingdings" pitchFamily="2" charset="2"/>
            </a:endParaRPr>
          </a:p>
          <a:p>
            <a:pPr lvl="1" eaLnBrk="1" hangingPunct="1">
              <a:lnSpc>
                <a:spcPct val="90000"/>
              </a:lnSpc>
            </a:pPr>
            <a:r>
              <a:rPr lang="en-US" altLang="en-US" sz="2400" dirty="0" smtClean="0"/>
              <a:t>Detailed (mostly periodic) data</a:t>
            </a:r>
          </a:p>
          <a:p>
            <a:pPr lvl="1" eaLnBrk="1" hangingPunct="1">
              <a:lnSpc>
                <a:spcPct val="90000"/>
              </a:lnSpc>
            </a:pPr>
            <a:r>
              <a:rPr lang="en-US" altLang="en-US" sz="2400" dirty="0" smtClean="0"/>
              <a:t>Aggregate (for summary)</a:t>
            </a:r>
          </a:p>
          <a:p>
            <a:pPr lvl="1" eaLnBrk="1" hangingPunct="1">
              <a:lnSpc>
                <a:spcPct val="90000"/>
              </a:lnSpc>
            </a:pPr>
            <a:r>
              <a:rPr lang="en-US" altLang="en-US" sz="2400" dirty="0" smtClean="0"/>
              <a:t>Distributed (to departmental servers)</a:t>
            </a:r>
          </a:p>
          <a:p>
            <a:pPr lvl="1" eaLnBrk="1" hangingPunct="1">
              <a:lnSpc>
                <a:spcPct val="90000"/>
              </a:lnSpc>
              <a:buFont typeface="Wingdings" pitchFamily="2" charset="2"/>
              <a:buNone/>
            </a:pPr>
            <a:endParaRPr lang="en-US" altLang="en-US" sz="2400" dirty="0" smtClean="0"/>
          </a:p>
        </p:txBody>
      </p:sp>
      <p:sp>
        <p:nvSpPr>
          <p:cNvPr id="31749" name="Text Box 4"/>
          <p:cNvSpPr txBox="1">
            <a:spLocks noChangeArrowheads="1"/>
          </p:cNvSpPr>
          <p:nvPr/>
        </p:nvSpPr>
        <p:spPr bwMode="auto">
          <a:xfrm>
            <a:off x="830263" y="5410200"/>
            <a:ext cx="704215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ctr" eaLnBrk="1" hangingPunct="1"/>
            <a:r>
              <a:rPr lang="en-US" altLang="en-US" sz="2400">
                <a:solidFill>
                  <a:srgbClr val="990000"/>
                </a:solidFill>
                <a:cs typeface="Tahoma" pitchFamily="34" charset="0"/>
              </a:rPr>
              <a:t>Most common data model = </a:t>
            </a:r>
            <a:r>
              <a:rPr lang="en-US" altLang="en-US" sz="2400" b="1">
                <a:solidFill>
                  <a:srgbClr val="990000"/>
                </a:solidFill>
                <a:cs typeface="Tahoma" pitchFamily="34" charset="0"/>
              </a:rPr>
              <a:t>dimensional model</a:t>
            </a:r>
          </a:p>
          <a:p>
            <a:pPr algn="ctr" eaLnBrk="1" hangingPunct="1"/>
            <a:r>
              <a:rPr lang="en-US" altLang="en-US" sz="2400">
                <a:solidFill>
                  <a:srgbClr val="990000"/>
                </a:solidFill>
                <a:cs typeface="Tahoma" pitchFamily="34" charset="0"/>
              </a:rPr>
              <a:t>(usually implemented as a </a:t>
            </a:r>
            <a:r>
              <a:rPr lang="en-US" altLang="en-US" sz="2400" b="1">
                <a:solidFill>
                  <a:srgbClr val="990000"/>
                </a:solidFill>
                <a:cs typeface="Tahoma" pitchFamily="34" charset="0"/>
              </a:rPr>
              <a:t>star schema</a:t>
            </a:r>
            <a:r>
              <a:rPr lang="en-US" altLang="en-US" sz="2400">
                <a:solidFill>
                  <a:srgbClr val="990000"/>
                </a:solidFill>
                <a:cs typeface="Tahoma" pitchFamily="34" charset="0"/>
              </a:rPr>
              <a:t>)</a:t>
            </a:r>
          </a:p>
        </p:txBody>
      </p:sp>
      <p:sp>
        <p:nvSpPr>
          <p:cNvPr id="5" name="Text Box 4"/>
          <p:cNvSpPr txBox="1">
            <a:spLocks noChangeArrowheads="1"/>
          </p:cNvSpPr>
          <p:nvPr/>
        </p:nvSpPr>
        <p:spPr bwMode="auto">
          <a:xfrm>
            <a:off x="3035379" y="1143000"/>
            <a:ext cx="603242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zh-TW" altLang="en-US" sz="2400" dirty="0">
                <a:solidFill>
                  <a:srgbClr val="C00000"/>
                </a:solidFill>
                <a:latin typeface="細明體" panose="02020509000000000000" pitchFamily="49" charset="-120"/>
                <a:ea typeface="細明體" panose="02020509000000000000" pitchFamily="49" charset="-120"/>
              </a:rPr>
              <a:t>與</a:t>
            </a:r>
            <a:r>
              <a:rPr lang="zh-TW" altLang="en-US" sz="2400" dirty="0" smtClean="0">
                <a:solidFill>
                  <a:srgbClr val="C00000"/>
                </a:solidFill>
                <a:latin typeface="細明體" panose="02020509000000000000" pitchFamily="49" charset="-120"/>
                <a:ea typeface="細明體" panose="02020509000000000000" pitchFamily="49" charset="-120"/>
              </a:rPr>
              <a:t>一般日常作業用資料庫</a:t>
            </a:r>
            <a:r>
              <a:rPr lang="zh-TW" altLang="en-US" sz="2400" dirty="0">
                <a:solidFill>
                  <a:srgbClr val="C00000"/>
                </a:solidFill>
                <a:latin typeface="細明體" panose="02020509000000000000" pitchFamily="49" charset="-120"/>
                <a:ea typeface="細明體" panose="02020509000000000000" pitchFamily="49" charset="-120"/>
              </a:rPr>
              <a:t>設計準則略有不同</a:t>
            </a: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52400" y="564327"/>
            <a:ext cx="8915401" cy="5303073"/>
          </a:xfrm>
          <a:prstGeom prst="rect">
            <a:avLst/>
          </a:prstGeom>
        </p:spPr>
      </p:pic>
      <p:sp>
        <p:nvSpPr>
          <p:cNvPr id="380931" name="Text Box 3"/>
          <p:cNvSpPr txBox="1">
            <a:spLocks noChangeArrowheads="1"/>
          </p:cNvSpPr>
          <p:nvPr/>
        </p:nvSpPr>
        <p:spPr bwMode="auto">
          <a:xfrm>
            <a:off x="1554163" y="71438"/>
            <a:ext cx="6202362" cy="523875"/>
          </a:xfrm>
          <a:prstGeom prst="rect">
            <a:avLst/>
          </a:prstGeom>
          <a:noFill/>
          <a:ln w="9525">
            <a:noFill/>
            <a:miter lim="800000"/>
            <a:headEnd/>
            <a:tailEnd/>
          </a:ln>
          <a:effectLst/>
        </p:spPr>
        <p:txBody>
          <a:bodyPr wrap="none">
            <a:spAutoFit/>
          </a:bodyPr>
          <a:lstStyle/>
          <a:p>
            <a:pPr algn="ctr" eaLnBrk="0" hangingPunct="0">
              <a:defRPr/>
            </a:pPr>
            <a:r>
              <a:rPr lang="en-US" sz="2400" dirty="0">
                <a:solidFill>
                  <a:srgbClr val="000000"/>
                </a:solidFill>
                <a:latin typeface="Arial" charset="0"/>
              </a:rPr>
              <a:t>Figure 9-9 Components of a </a:t>
            </a:r>
            <a:r>
              <a:rPr lang="en-US" sz="2800" b="1" dirty="0">
                <a:solidFill>
                  <a:srgbClr val="000000"/>
                </a:solidFill>
                <a:effectLst>
                  <a:outerShdw blurRad="38100" dist="38100" dir="2700000" algn="tl">
                    <a:srgbClr val="FFFFFF"/>
                  </a:outerShdw>
                </a:effectLst>
                <a:latin typeface="Arial" charset="0"/>
              </a:rPr>
              <a:t>star schema</a:t>
            </a:r>
          </a:p>
        </p:txBody>
      </p:sp>
      <p:sp>
        <p:nvSpPr>
          <p:cNvPr id="32773" name="Text Box 4"/>
          <p:cNvSpPr txBox="1">
            <a:spLocks noChangeArrowheads="1"/>
          </p:cNvSpPr>
          <p:nvPr/>
        </p:nvSpPr>
        <p:spPr bwMode="auto">
          <a:xfrm>
            <a:off x="3276600" y="714375"/>
            <a:ext cx="2895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1600" b="1" i="1" dirty="0">
                <a:solidFill>
                  <a:srgbClr val="990000"/>
                </a:solidFill>
                <a:cs typeface="Tahoma" pitchFamily="34" charset="0"/>
              </a:rPr>
              <a:t>Fact tables</a:t>
            </a:r>
            <a:r>
              <a:rPr lang="en-US" altLang="en-US" sz="1600" dirty="0">
                <a:solidFill>
                  <a:srgbClr val="990000"/>
                </a:solidFill>
                <a:cs typeface="Tahoma" pitchFamily="34" charset="0"/>
              </a:rPr>
              <a:t> contain factual or quantitative data</a:t>
            </a:r>
          </a:p>
        </p:txBody>
      </p:sp>
      <p:sp>
        <p:nvSpPr>
          <p:cNvPr id="32774" name="Text Box 5"/>
          <p:cNvSpPr txBox="1">
            <a:spLocks noChangeArrowheads="1"/>
          </p:cNvSpPr>
          <p:nvPr/>
        </p:nvSpPr>
        <p:spPr bwMode="auto">
          <a:xfrm>
            <a:off x="2743200" y="5057775"/>
            <a:ext cx="38862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1600" b="1" i="1">
                <a:solidFill>
                  <a:srgbClr val="990000"/>
                </a:solidFill>
                <a:cs typeface="Tahoma" pitchFamily="34" charset="0"/>
              </a:rPr>
              <a:t>Dimension tables</a:t>
            </a:r>
            <a:r>
              <a:rPr lang="en-US" altLang="en-US" sz="1600">
                <a:solidFill>
                  <a:srgbClr val="990000"/>
                </a:solidFill>
                <a:cs typeface="Tahoma" pitchFamily="34" charset="0"/>
              </a:rPr>
              <a:t> contain descriptions about the subjects of the business </a:t>
            </a:r>
          </a:p>
        </p:txBody>
      </p:sp>
      <p:sp>
        <p:nvSpPr>
          <p:cNvPr id="32775" name="Text Box 6"/>
          <p:cNvSpPr txBox="1">
            <a:spLocks noChangeArrowheads="1"/>
          </p:cNvSpPr>
          <p:nvPr/>
        </p:nvSpPr>
        <p:spPr bwMode="auto">
          <a:xfrm>
            <a:off x="381000" y="2932906"/>
            <a:ext cx="3276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1600" dirty="0">
                <a:solidFill>
                  <a:srgbClr val="990000"/>
                </a:solidFill>
                <a:cs typeface="Tahoma" pitchFamily="34" charset="0"/>
              </a:rPr>
              <a:t>1:N relationship between dimension tables and fact tables </a:t>
            </a:r>
          </a:p>
        </p:txBody>
      </p:sp>
      <p:sp>
        <p:nvSpPr>
          <p:cNvPr id="32776" name="Text Box 7"/>
          <p:cNvSpPr txBox="1">
            <a:spLocks noChangeArrowheads="1"/>
          </p:cNvSpPr>
          <p:nvPr/>
        </p:nvSpPr>
        <p:spPr bwMode="auto">
          <a:xfrm>
            <a:off x="457200" y="5851525"/>
            <a:ext cx="8534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000">
                <a:solidFill>
                  <a:srgbClr val="990000"/>
                </a:solidFill>
                <a:cs typeface="Tahoma" pitchFamily="34" charset="0"/>
              </a:rPr>
              <a:t>Excellent for ad-hoc queries, but bad for online transaction processing</a:t>
            </a:r>
          </a:p>
        </p:txBody>
      </p:sp>
      <p:sp>
        <p:nvSpPr>
          <p:cNvPr id="32777" name="Text Box 8"/>
          <p:cNvSpPr txBox="1">
            <a:spLocks noChangeArrowheads="1"/>
          </p:cNvSpPr>
          <p:nvPr/>
        </p:nvSpPr>
        <p:spPr bwMode="auto">
          <a:xfrm>
            <a:off x="5562600" y="2924175"/>
            <a:ext cx="3505201"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1600" dirty="0">
                <a:solidFill>
                  <a:srgbClr val="990000"/>
                </a:solidFill>
                <a:cs typeface="Tahoma" pitchFamily="34" charset="0"/>
              </a:rPr>
              <a:t>Dimension tables are </a:t>
            </a:r>
            <a:r>
              <a:rPr lang="en-US" altLang="en-US" sz="1600" dirty="0" err="1">
                <a:solidFill>
                  <a:srgbClr val="990000"/>
                </a:solidFill>
                <a:cs typeface="Tahoma" pitchFamily="34" charset="0"/>
              </a:rPr>
              <a:t>denormalized</a:t>
            </a:r>
            <a:r>
              <a:rPr lang="en-US" altLang="en-US" sz="1600" dirty="0">
                <a:solidFill>
                  <a:srgbClr val="990000"/>
                </a:solidFill>
                <a:cs typeface="Tahoma" pitchFamily="34" charset="0"/>
              </a:rPr>
              <a:t> </a:t>
            </a:r>
            <a:r>
              <a:rPr lang="en-US" altLang="en-US" sz="1600" b="1" dirty="0">
                <a:solidFill>
                  <a:srgbClr val="990000"/>
                </a:solidFill>
                <a:cs typeface="Tahoma" pitchFamily="34" charset="0"/>
              </a:rPr>
              <a:t>to maximize performance</a:t>
            </a:r>
            <a:r>
              <a:rPr lang="en-US" altLang="en-US" sz="1600" dirty="0">
                <a:solidFill>
                  <a:srgbClr val="990000"/>
                </a:solidFill>
                <a:cs typeface="Tahoma" pitchFamily="34" charset="0"/>
              </a:rPr>
              <a:t> </a:t>
            </a:r>
          </a:p>
        </p:txBody>
      </p:sp>
      <p:sp>
        <p:nvSpPr>
          <p:cNvPr id="9" name="Rectangle 11"/>
          <p:cNvSpPr>
            <a:spLocks noChangeArrowheads="1"/>
          </p:cNvSpPr>
          <p:nvPr/>
        </p:nvSpPr>
        <p:spPr bwMode="auto">
          <a:xfrm>
            <a:off x="2133600" y="6248400"/>
            <a:ext cx="57245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zh-TW" altLang="en-US" sz="1800" b="1" dirty="0">
                <a:solidFill>
                  <a:srgbClr val="990000"/>
                </a:solidFill>
                <a:ea typeface="新細明體" panose="02020500000000000000" pitchFamily="18" charset="-120"/>
              </a:rPr>
              <a:t>→日常作業（有寫入或修改）還是要用正規化後的表格</a:t>
            </a:r>
          </a:p>
        </p:txBody>
      </p:sp>
    </p:spTree>
  </p:cSld>
  <p:clrMapOvr>
    <a:masterClrMapping/>
  </p:clrMapOvr>
  <p:transition>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9426" name="Rectangle 2"/>
          <p:cNvSpPr>
            <a:spLocks noGrp="1" noChangeArrowheads="1"/>
          </p:cNvSpPr>
          <p:nvPr>
            <p:ph type="title"/>
          </p:nvPr>
        </p:nvSpPr>
        <p:spPr>
          <a:xfrm>
            <a:off x="685800" y="381000"/>
            <a:ext cx="7772400" cy="838200"/>
          </a:xfrm>
        </p:spPr>
        <p:txBody>
          <a:bodyPr/>
          <a:lstStyle/>
          <a:p>
            <a:pPr>
              <a:defRPr/>
            </a:pPr>
            <a:r>
              <a:rPr dirty="0" smtClean="0"/>
              <a:t>Definitions</a:t>
            </a:r>
          </a:p>
        </p:txBody>
      </p:sp>
      <p:sp>
        <p:nvSpPr>
          <p:cNvPr id="13315" name="Rectangle 3"/>
          <p:cNvSpPr>
            <a:spLocks noGrp="1" noChangeArrowheads="1"/>
          </p:cNvSpPr>
          <p:nvPr>
            <p:ph idx="1"/>
          </p:nvPr>
        </p:nvSpPr>
        <p:spPr>
          <a:xfrm>
            <a:off x="228600" y="1143000"/>
            <a:ext cx="8915400" cy="5181600"/>
          </a:xfrm>
        </p:spPr>
        <p:txBody>
          <a:bodyPr/>
          <a:lstStyle/>
          <a:p>
            <a:pPr eaLnBrk="1" hangingPunct="1">
              <a:spcBef>
                <a:spcPts val="600"/>
              </a:spcBef>
            </a:pPr>
            <a:r>
              <a:rPr lang="en-US" altLang="en-US" sz="2800" b="1" dirty="0" smtClean="0"/>
              <a:t>Data Warehouse</a:t>
            </a:r>
            <a:r>
              <a:rPr lang="en-US" altLang="en-US" sz="2800" dirty="0" smtClean="0"/>
              <a:t> </a:t>
            </a:r>
          </a:p>
          <a:p>
            <a:pPr lvl="1" eaLnBrk="1" hangingPunct="1">
              <a:spcBef>
                <a:spcPts val="600"/>
              </a:spcBef>
            </a:pPr>
            <a:r>
              <a:rPr lang="en-US" altLang="en-US" sz="2400" dirty="0" smtClean="0">
                <a:solidFill>
                  <a:srgbClr val="C00000"/>
                </a:solidFill>
              </a:rPr>
              <a:t>A subject-oriented, integrated, time-variant, non-updatable collection of data used in support of management decision-making processes</a:t>
            </a:r>
          </a:p>
          <a:p>
            <a:pPr lvl="2" eaLnBrk="1" hangingPunct="1">
              <a:spcBef>
                <a:spcPts val="600"/>
              </a:spcBef>
            </a:pPr>
            <a:r>
              <a:rPr lang="en-US" altLang="en-US" sz="2200" b="1" i="1" dirty="0" smtClean="0"/>
              <a:t>Subject-oriented:</a:t>
            </a:r>
            <a:r>
              <a:rPr lang="en-US" altLang="en-US" sz="2200" dirty="0" smtClean="0"/>
              <a:t> e.g. customers, patients, students, products</a:t>
            </a:r>
          </a:p>
          <a:p>
            <a:pPr lvl="2" eaLnBrk="1" hangingPunct="1">
              <a:spcBef>
                <a:spcPts val="600"/>
              </a:spcBef>
            </a:pPr>
            <a:r>
              <a:rPr lang="en-US" altLang="en-US" sz="2200" b="1" i="1" dirty="0" smtClean="0"/>
              <a:t>Integrated: </a:t>
            </a:r>
            <a:r>
              <a:rPr lang="en-US" altLang="en-US" sz="2200" dirty="0" smtClean="0"/>
              <a:t>consistent naming conventions, formats, encoding structures; from multiple data sources</a:t>
            </a:r>
          </a:p>
          <a:p>
            <a:pPr lvl="2" eaLnBrk="1" hangingPunct="1">
              <a:spcBef>
                <a:spcPts val="600"/>
              </a:spcBef>
            </a:pPr>
            <a:r>
              <a:rPr lang="en-US" altLang="en-US" sz="2200" b="1" i="1" dirty="0" smtClean="0"/>
              <a:t>Time-variant: </a:t>
            </a:r>
            <a:r>
              <a:rPr lang="en-US" altLang="en-US" sz="2200" dirty="0" smtClean="0"/>
              <a:t>can study trends and changes</a:t>
            </a:r>
          </a:p>
          <a:p>
            <a:pPr lvl="2" eaLnBrk="1" hangingPunct="1">
              <a:spcBef>
                <a:spcPts val="600"/>
              </a:spcBef>
            </a:pPr>
            <a:r>
              <a:rPr lang="en-US" altLang="en-US" sz="2200" b="1" i="1" dirty="0" smtClean="0"/>
              <a:t>Non-updatable: </a:t>
            </a:r>
            <a:r>
              <a:rPr lang="en-US" altLang="en-US" sz="2200" dirty="0" smtClean="0"/>
              <a:t>read-only, periodically refreshed</a:t>
            </a:r>
          </a:p>
          <a:p>
            <a:pPr eaLnBrk="1" hangingPunct="1">
              <a:spcBef>
                <a:spcPts val="600"/>
              </a:spcBef>
            </a:pPr>
            <a:r>
              <a:rPr lang="en-US" altLang="en-US" sz="2800" b="1" dirty="0" smtClean="0"/>
              <a:t>Data Mart</a:t>
            </a:r>
            <a:endParaRPr lang="en-US" altLang="en-US" sz="2800" dirty="0" smtClean="0"/>
          </a:p>
          <a:p>
            <a:pPr lvl="1" eaLnBrk="1" hangingPunct="1">
              <a:spcBef>
                <a:spcPts val="600"/>
              </a:spcBef>
            </a:pPr>
            <a:r>
              <a:rPr lang="en-US" altLang="en-US" sz="2400" dirty="0" smtClean="0"/>
              <a:t>A data warehouse that is limited in scope</a:t>
            </a:r>
          </a:p>
          <a:p>
            <a:pPr lvl="1" eaLnBrk="1" hangingPunct="1">
              <a:spcBef>
                <a:spcPts val="600"/>
              </a:spcBef>
            </a:pPr>
            <a:r>
              <a:rPr lang="en-US" altLang="en-US" sz="2400" dirty="0"/>
              <a:t>Ex. Corporate (Data Warehouse) </a:t>
            </a:r>
            <a:r>
              <a:rPr lang="en-US" altLang="en-US" sz="2400" dirty="0" err="1"/>
              <a:t>v.s</a:t>
            </a:r>
            <a:r>
              <a:rPr lang="en-US" altLang="en-US" sz="2400" dirty="0"/>
              <a:t>. Department (Data Mart)</a:t>
            </a:r>
          </a:p>
          <a:p>
            <a:pPr lvl="1" eaLnBrk="1" hangingPunct="1">
              <a:spcBef>
                <a:spcPts val="600"/>
              </a:spcBef>
            </a:pPr>
            <a:endParaRPr lang="en-US" altLang="en-US" sz="2400" dirty="0" smtClean="0"/>
          </a:p>
          <a:p>
            <a:pPr lvl="1" eaLnBrk="1" hangingPunct="1">
              <a:lnSpc>
                <a:spcPct val="90000"/>
              </a:lnSpc>
              <a:buFont typeface="Wingdings" pitchFamily="2" charset="2"/>
              <a:buNone/>
            </a:pPr>
            <a:endParaRPr lang="en-US" altLang="en-US" sz="2400" dirty="0" smtClean="0"/>
          </a:p>
        </p:txBody>
      </p:sp>
    </p:spTree>
  </p:cSld>
  <p:clrMapOvr>
    <a:masterClrMapping/>
  </p:clrMapOvr>
  <p:transition>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533400" y="838200"/>
            <a:ext cx="8077200" cy="5327795"/>
          </a:xfrm>
          <a:prstGeom prst="rect">
            <a:avLst/>
          </a:prstGeom>
        </p:spPr>
      </p:pic>
      <p:sp>
        <p:nvSpPr>
          <p:cNvPr id="33796" name="Text Box 3"/>
          <p:cNvSpPr txBox="1">
            <a:spLocks noChangeArrowheads="1"/>
          </p:cNvSpPr>
          <p:nvPr/>
        </p:nvSpPr>
        <p:spPr bwMode="auto">
          <a:xfrm>
            <a:off x="1970088" y="228600"/>
            <a:ext cx="5032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r>
              <a:rPr lang="en-US" altLang="en-US" sz="2400">
                <a:solidFill>
                  <a:srgbClr val="000000"/>
                </a:solidFill>
                <a:latin typeface="Arial" charset="0"/>
              </a:rPr>
              <a:t> Figure 9-10 Star schema example</a:t>
            </a:r>
          </a:p>
        </p:txBody>
      </p:sp>
      <p:sp>
        <p:nvSpPr>
          <p:cNvPr id="33797" name="Text Box 4"/>
          <p:cNvSpPr txBox="1">
            <a:spLocks noChangeArrowheads="1"/>
          </p:cNvSpPr>
          <p:nvPr/>
        </p:nvSpPr>
        <p:spPr bwMode="auto">
          <a:xfrm>
            <a:off x="3352800" y="990600"/>
            <a:ext cx="42672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000" b="1" i="1">
                <a:solidFill>
                  <a:srgbClr val="990000"/>
                </a:solidFill>
                <a:cs typeface="Tahoma" pitchFamily="34" charset="0"/>
              </a:rPr>
              <a:t>Fact table </a:t>
            </a:r>
            <a:r>
              <a:rPr lang="en-US" altLang="en-US">
                <a:solidFill>
                  <a:srgbClr val="990000"/>
                </a:solidFill>
                <a:cs typeface="Tahoma" pitchFamily="34" charset="0"/>
              </a:rPr>
              <a:t>provides statistics for sales broken down by product, period and store dimensions</a:t>
            </a:r>
          </a:p>
        </p:txBody>
      </p:sp>
    </p:spTree>
  </p:cSld>
  <p:clrMapOvr>
    <a:masterClrMapping/>
  </p:clrMapOvr>
  <p:transition>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Text Box 6"/>
          <p:cNvSpPr txBox="1">
            <a:spLocks noChangeArrowheads="1"/>
          </p:cNvSpPr>
          <p:nvPr/>
        </p:nvSpPr>
        <p:spPr bwMode="auto">
          <a:xfrm>
            <a:off x="1371600" y="152400"/>
            <a:ext cx="61674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r>
              <a:rPr lang="en-US" altLang="en-US" sz="2400">
                <a:solidFill>
                  <a:srgbClr val="000000"/>
                </a:solidFill>
                <a:latin typeface="Arial" charset="0"/>
              </a:rPr>
              <a:t> Figure 9-11 Star schema with sample data</a:t>
            </a:r>
          </a:p>
        </p:txBody>
      </p:sp>
      <p:pic>
        <p:nvPicPr>
          <p:cNvPr id="2" name="Picture 1"/>
          <p:cNvPicPr>
            <a:picLocks noChangeAspect="1"/>
          </p:cNvPicPr>
          <p:nvPr/>
        </p:nvPicPr>
        <p:blipFill rotWithShape="1">
          <a:blip r:embed="rId3"/>
          <a:srcRect t="1351"/>
          <a:stretch/>
        </p:blipFill>
        <p:spPr>
          <a:xfrm>
            <a:off x="914400" y="685800"/>
            <a:ext cx="7543800" cy="5562600"/>
          </a:xfrm>
          <a:prstGeom prst="rect">
            <a:avLst/>
          </a:prstGeom>
        </p:spPr>
      </p:pic>
    </p:spTree>
  </p:cSld>
  <p:clrMapOvr>
    <a:masterClrMapping/>
  </p:clrMapOvr>
  <p:transition>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7696200" cy="838200"/>
          </a:xfrm>
        </p:spPr>
        <p:txBody>
          <a:bodyPr/>
          <a:lstStyle/>
          <a:p>
            <a:pPr>
              <a:defRPr/>
            </a:pPr>
            <a:r>
              <a:rPr dirty="0" smtClean="0"/>
              <a:t>Surrogate Keys</a:t>
            </a:r>
            <a:endParaRPr dirty="0"/>
          </a:p>
        </p:txBody>
      </p:sp>
      <p:sp>
        <p:nvSpPr>
          <p:cNvPr id="35843" name="Content Placeholder 2"/>
          <p:cNvSpPr>
            <a:spLocks noGrp="1"/>
          </p:cNvSpPr>
          <p:nvPr>
            <p:ph idx="1"/>
          </p:nvPr>
        </p:nvSpPr>
        <p:spPr>
          <a:xfrm>
            <a:off x="304800" y="1341438"/>
            <a:ext cx="8686800" cy="4525962"/>
          </a:xfrm>
        </p:spPr>
        <p:txBody>
          <a:bodyPr/>
          <a:lstStyle/>
          <a:p>
            <a:pPr eaLnBrk="1" hangingPunct="1">
              <a:spcBef>
                <a:spcPts val="0"/>
              </a:spcBef>
            </a:pPr>
            <a:r>
              <a:rPr lang="en-US" altLang="en-US" sz="3300" dirty="0" smtClean="0"/>
              <a:t>Dimension table keys should be </a:t>
            </a:r>
            <a:r>
              <a:rPr lang="en-US" altLang="en-US" sz="3300" b="1" i="1" dirty="0" smtClean="0"/>
              <a:t>surrogate</a:t>
            </a:r>
            <a:r>
              <a:rPr lang="en-US" altLang="en-US" sz="3300" dirty="0" smtClean="0"/>
              <a:t> (non-intelligent and non-business related), because:</a:t>
            </a:r>
            <a:r>
              <a:rPr lang="zh-TW" altLang="en-US" sz="3300" dirty="0" smtClean="0"/>
              <a:t> 儘量代碼化的原因</a:t>
            </a:r>
            <a:endParaRPr lang="en-US" altLang="en-US" sz="3300" dirty="0" smtClean="0"/>
          </a:p>
          <a:p>
            <a:pPr lvl="1" eaLnBrk="1" hangingPunct="1">
              <a:spcBef>
                <a:spcPts val="0"/>
              </a:spcBef>
            </a:pPr>
            <a:r>
              <a:rPr lang="en-US" altLang="en-US" sz="3300" dirty="0" smtClean="0"/>
              <a:t>Business keys may change over time</a:t>
            </a:r>
          </a:p>
          <a:p>
            <a:pPr lvl="1" eaLnBrk="1" hangingPunct="1">
              <a:spcBef>
                <a:spcPts val="0"/>
              </a:spcBef>
            </a:pPr>
            <a:r>
              <a:rPr lang="en-US" altLang="en-US" sz="3300" dirty="0" smtClean="0"/>
              <a:t>Helps keep track of </a:t>
            </a:r>
            <a:r>
              <a:rPr lang="en-US" altLang="en-US" sz="3300" dirty="0" err="1" smtClean="0"/>
              <a:t>nonkey</a:t>
            </a:r>
            <a:r>
              <a:rPr lang="en-US" altLang="en-US" sz="3300" dirty="0" smtClean="0"/>
              <a:t> attribute values for a given production key</a:t>
            </a:r>
          </a:p>
          <a:p>
            <a:pPr lvl="1" eaLnBrk="1" hangingPunct="1">
              <a:spcBef>
                <a:spcPts val="0"/>
              </a:spcBef>
            </a:pPr>
            <a:r>
              <a:rPr lang="en-US" altLang="en-US" sz="3300" dirty="0" smtClean="0"/>
              <a:t>Surrogate keys are simpler and shorter</a:t>
            </a:r>
          </a:p>
          <a:p>
            <a:pPr lvl="1" eaLnBrk="1" hangingPunct="1">
              <a:spcBef>
                <a:spcPts val="0"/>
              </a:spcBef>
            </a:pPr>
            <a:r>
              <a:rPr lang="en-US" altLang="en-US" sz="3300" dirty="0" smtClean="0"/>
              <a:t>Surrogate keys can be same length and format for all key</a:t>
            </a:r>
          </a:p>
        </p:txBody>
      </p:sp>
    </p:spTree>
  </p:cSld>
  <p:clrMapOvr>
    <a:masterClrMapping/>
  </p:clrMapOvr>
  <p:transition>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686800" cy="838200"/>
          </a:xfrm>
        </p:spPr>
        <p:txBody>
          <a:bodyPr/>
          <a:lstStyle/>
          <a:p>
            <a:pPr>
              <a:defRPr/>
            </a:pPr>
            <a:r>
              <a:rPr dirty="0" smtClean="0"/>
              <a:t>Grain of the Fact Table</a:t>
            </a:r>
            <a:endParaRPr dirty="0"/>
          </a:p>
        </p:txBody>
      </p:sp>
      <p:sp>
        <p:nvSpPr>
          <p:cNvPr id="36867" name="Content Placeholder 2"/>
          <p:cNvSpPr>
            <a:spLocks noGrp="1"/>
          </p:cNvSpPr>
          <p:nvPr>
            <p:ph idx="1"/>
          </p:nvPr>
        </p:nvSpPr>
        <p:spPr>
          <a:xfrm>
            <a:off x="304800" y="1295400"/>
            <a:ext cx="8458200" cy="4114800"/>
          </a:xfrm>
        </p:spPr>
        <p:txBody>
          <a:bodyPr/>
          <a:lstStyle/>
          <a:p>
            <a:pPr eaLnBrk="1" hangingPunct="1">
              <a:spcBef>
                <a:spcPts val="0"/>
              </a:spcBef>
            </a:pPr>
            <a:r>
              <a:rPr lang="en-US" altLang="en-US" dirty="0" smtClean="0"/>
              <a:t>Granularity of Fact Table–what level of detail do you want? </a:t>
            </a:r>
            <a:r>
              <a:rPr lang="zh-TW" altLang="en-US" dirty="0" smtClean="0"/>
              <a:t>決定資料的精細程度</a:t>
            </a:r>
            <a:r>
              <a:rPr lang="en-US" altLang="zh-TW" dirty="0" smtClean="0"/>
              <a:t>(</a:t>
            </a:r>
            <a:r>
              <a:rPr lang="zh-TW" altLang="en-US" dirty="0" smtClean="0"/>
              <a:t>顆粒</a:t>
            </a:r>
            <a:r>
              <a:rPr lang="en-US" altLang="zh-TW" dirty="0" smtClean="0"/>
              <a:t>)</a:t>
            </a:r>
            <a:endParaRPr lang="en-US" altLang="en-US" sz="1600" dirty="0" smtClean="0"/>
          </a:p>
          <a:p>
            <a:pPr lvl="1" eaLnBrk="1" hangingPunct="1">
              <a:spcBef>
                <a:spcPts val="0"/>
              </a:spcBef>
            </a:pPr>
            <a:r>
              <a:rPr lang="en-US" altLang="en-US" sz="3200" dirty="0" smtClean="0"/>
              <a:t>Transactional grain–finest level</a:t>
            </a:r>
          </a:p>
          <a:p>
            <a:pPr lvl="1" eaLnBrk="1" hangingPunct="1">
              <a:spcBef>
                <a:spcPts val="0"/>
              </a:spcBef>
            </a:pPr>
            <a:r>
              <a:rPr lang="en-US" altLang="en-US" sz="3200" dirty="0" smtClean="0"/>
              <a:t>Aggregated grain–more summarized</a:t>
            </a:r>
          </a:p>
          <a:p>
            <a:pPr lvl="1" eaLnBrk="1" hangingPunct="1">
              <a:spcBef>
                <a:spcPts val="0"/>
              </a:spcBef>
            </a:pPr>
            <a:r>
              <a:rPr lang="en-US" altLang="en-US" sz="3200" dirty="0" smtClean="0"/>
              <a:t>Finer grains </a:t>
            </a:r>
            <a:r>
              <a:rPr lang="en-US" altLang="en-US" sz="3200" dirty="0" smtClean="0">
                <a:sym typeface="Wingdings" pitchFamily="2" charset="2"/>
              </a:rPr>
              <a:t> better </a:t>
            </a:r>
            <a:r>
              <a:rPr lang="en-US" altLang="en-US" sz="3200" b="1" i="1" dirty="0" smtClean="0">
                <a:sym typeface="Wingdings" pitchFamily="2" charset="2"/>
              </a:rPr>
              <a:t>market basket analysis</a:t>
            </a:r>
            <a:r>
              <a:rPr lang="en-US" altLang="en-US" sz="3200" dirty="0" smtClean="0">
                <a:sym typeface="Wingdings" pitchFamily="2" charset="2"/>
              </a:rPr>
              <a:t> capability</a:t>
            </a:r>
          </a:p>
          <a:p>
            <a:pPr lvl="1" eaLnBrk="1" hangingPunct="1">
              <a:spcBef>
                <a:spcPts val="0"/>
              </a:spcBef>
            </a:pPr>
            <a:r>
              <a:rPr lang="en-US" altLang="en-US" sz="3200" dirty="0" smtClean="0">
                <a:sym typeface="Wingdings" pitchFamily="2" charset="2"/>
              </a:rPr>
              <a:t>Finer grain  more dimension tables, more rows in fact table</a:t>
            </a:r>
            <a:endParaRPr lang="en-US" altLang="en-US" sz="4000" dirty="0" smtClean="0">
              <a:sym typeface="Wingdings" pitchFamily="2" charset="2"/>
            </a:endParaRPr>
          </a:p>
          <a:p>
            <a:pPr lvl="1" eaLnBrk="1" hangingPunct="1">
              <a:spcBef>
                <a:spcPts val="0"/>
              </a:spcBef>
            </a:pPr>
            <a:endParaRPr lang="en-US" altLang="en-US" sz="3200" dirty="0" smtClean="0">
              <a:sym typeface="Wingdings" pitchFamily="2" charset="2"/>
            </a:endParaRPr>
          </a:p>
        </p:txBody>
      </p:sp>
      <p:sp>
        <p:nvSpPr>
          <p:cNvPr id="3" name="矩形 2"/>
          <p:cNvSpPr/>
          <p:nvPr/>
        </p:nvSpPr>
        <p:spPr>
          <a:xfrm>
            <a:off x="914400" y="5638800"/>
            <a:ext cx="7772400" cy="461665"/>
          </a:xfrm>
          <a:prstGeom prst="rect">
            <a:avLst/>
          </a:prstGeom>
        </p:spPr>
        <p:txBody>
          <a:bodyPr wrap="square">
            <a:spAutoFit/>
          </a:bodyPr>
          <a:lstStyle/>
          <a:p>
            <a:r>
              <a:rPr lang="en-US" altLang="en-US" sz="2400" dirty="0" smtClean="0">
                <a:sym typeface="Wingdings" pitchFamily="2" charset="2"/>
              </a:rPr>
              <a:t>* In </a:t>
            </a:r>
            <a:r>
              <a:rPr lang="en-US" altLang="en-US" sz="2400" dirty="0">
                <a:sym typeface="Wingdings" pitchFamily="2" charset="2"/>
              </a:rPr>
              <a:t>Web-based commerce, finest granularity is a click</a:t>
            </a:r>
            <a:endParaRPr lang="zh-TW" altLang="en-US" sz="2400" dirty="0"/>
          </a:p>
        </p:txBody>
      </p:sp>
    </p:spTree>
  </p:cSld>
  <p:clrMapOvr>
    <a:masterClrMapping/>
  </p:clrMapOvr>
  <p:transition>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610600" cy="838200"/>
          </a:xfrm>
        </p:spPr>
        <p:txBody>
          <a:bodyPr>
            <a:normAutofit/>
          </a:bodyPr>
          <a:lstStyle/>
          <a:p>
            <a:pPr>
              <a:defRPr/>
            </a:pPr>
            <a:r>
              <a:rPr dirty="0" smtClean="0"/>
              <a:t>Duration of the </a:t>
            </a:r>
            <a:r>
              <a:rPr smtClean="0"/>
              <a:t>Database </a:t>
            </a:r>
            <a:r>
              <a:rPr lang="zh-TW" altLang="en-US" dirty="0" smtClean="0"/>
              <a:t>決定資料期間</a:t>
            </a:r>
            <a:endParaRPr dirty="0"/>
          </a:p>
        </p:txBody>
      </p:sp>
      <p:sp>
        <p:nvSpPr>
          <p:cNvPr id="37891" name="Content Placeholder 2"/>
          <p:cNvSpPr>
            <a:spLocks noGrp="1"/>
          </p:cNvSpPr>
          <p:nvPr>
            <p:ph idx="1"/>
          </p:nvPr>
        </p:nvSpPr>
        <p:spPr/>
        <p:txBody>
          <a:bodyPr/>
          <a:lstStyle/>
          <a:p>
            <a:pPr lvl="1" eaLnBrk="1" hangingPunct="1">
              <a:lnSpc>
                <a:spcPct val="80000"/>
              </a:lnSpc>
            </a:pPr>
            <a:r>
              <a:rPr lang="en-US" altLang="en-US" dirty="0" smtClean="0"/>
              <a:t>Natural duration–13 months or 5 quarters</a:t>
            </a:r>
          </a:p>
          <a:p>
            <a:pPr lvl="1" eaLnBrk="1" hangingPunct="1">
              <a:lnSpc>
                <a:spcPct val="80000"/>
              </a:lnSpc>
              <a:buFont typeface="Wingdings" pitchFamily="2" charset="2"/>
              <a:buNone/>
            </a:pPr>
            <a:endParaRPr lang="en-US" altLang="en-US" dirty="0" smtClean="0"/>
          </a:p>
          <a:p>
            <a:pPr lvl="1" eaLnBrk="1" hangingPunct="1">
              <a:lnSpc>
                <a:spcPct val="80000"/>
              </a:lnSpc>
            </a:pPr>
            <a:r>
              <a:rPr lang="en-US" altLang="en-US" dirty="0" smtClean="0"/>
              <a:t>Financial institutions may need longer duration</a:t>
            </a:r>
          </a:p>
          <a:p>
            <a:pPr lvl="1" eaLnBrk="1" hangingPunct="1">
              <a:lnSpc>
                <a:spcPct val="80000"/>
              </a:lnSpc>
              <a:buFont typeface="Wingdings" pitchFamily="2" charset="2"/>
              <a:buNone/>
            </a:pPr>
            <a:endParaRPr lang="en-US" altLang="en-US" dirty="0" smtClean="0"/>
          </a:p>
          <a:p>
            <a:pPr lvl="1" eaLnBrk="1" hangingPunct="1">
              <a:lnSpc>
                <a:spcPct val="80000"/>
              </a:lnSpc>
            </a:pPr>
            <a:r>
              <a:rPr lang="en-US" altLang="en-US" dirty="0" smtClean="0"/>
              <a:t>Older data is more difficult to source and cleanse</a:t>
            </a:r>
          </a:p>
          <a:p>
            <a:pPr eaLnBrk="1" hangingPunct="1"/>
            <a:endParaRPr lang="en-US" altLang="en-US" dirty="0" smtClean="0"/>
          </a:p>
        </p:txBody>
      </p:sp>
    </p:spTree>
  </p:cSld>
  <p:clrMapOvr>
    <a:masterClrMapping/>
  </p:clrMapOvr>
  <p:transition>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4002" name="Rectangle 2"/>
          <p:cNvSpPr>
            <a:spLocks noGrp="1" noChangeArrowheads="1"/>
          </p:cNvSpPr>
          <p:nvPr>
            <p:ph type="title"/>
          </p:nvPr>
        </p:nvSpPr>
        <p:spPr>
          <a:xfrm>
            <a:off x="609600" y="533400"/>
            <a:ext cx="8077200" cy="609600"/>
          </a:xfrm>
        </p:spPr>
        <p:txBody>
          <a:bodyPr/>
          <a:lstStyle/>
          <a:p>
            <a:pPr>
              <a:lnSpc>
                <a:spcPct val="80000"/>
              </a:lnSpc>
              <a:defRPr/>
            </a:pPr>
            <a:r>
              <a:rPr dirty="0" smtClean="0"/>
              <a:t>Size of Fact Table</a:t>
            </a:r>
            <a:r>
              <a:rPr lang="zh-TW" altLang="en-US" dirty="0" smtClean="0"/>
              <a:t> 估算資料表的大小</a:t>
            </a:r>
            <a:endParaRPr dirty="0" smtClean="0"/>
          </a:p>
        </p:txBody>
      </p:sp>
      <p:sp>
        <p:nvSpPr>
          <p:cNvPr id="38915" name="Rectangle 3"/>
          <p:cNvSpPr>
            <a:spLocks noGrp="1" noChangeArrowheads="1"/>
          </p:cNvSpPr>
          <p:nvPr>
            <p:ph idx="1"/>
          </p:nvPr>
        </p:nvSpPr>
        <p:spPr>
          <a:xfrm>
            <a:off x="0" y="1371600"/>
            <a:ext cx="8839200" cy="2514600"/>
          </a:xfrm>
        </p:spPr>
        <p:txBody>
          <a:bodyPr/>
          <a:lstStyle/>
          <a:p>
            <a:pPr eaLnBrk="1" hangingPunct="1">
              <a:lnSpc>
                <a:spcPct val="80000"/>
              </a:lnSpc>
            </a:pPr>
            <a:r>
              <a:rPr lang="en-US" altLang="en-US" sz="2800" smtClean="0"/>
              <a:t>Depends on the number of dimensions and the grain of the fact table</a:t>
            </a:r>
          </a:p>
          <a:p>
            <a:pPr eaLnBrk="1" hangingPunct="1">
              <a:lnSpc>
                <a:spcPct val="80000"/>
              </a:lnSpc>
            </a:pPr>
            <a:r>
              <a:rPr lang="en-US" altLang="en-US" sz="2800" smtClean="0"/>
              <a:t>Number of rows  = product of number of possible values for each dimension associated with the fact table</a:t>
            </a:r>
          </a:p>
          <a:p>
            <a:pPr eaLnBrk="1" hangingPunct="1">
              <a:lnSpc>
                <a:spcPct val="80000"/>
              </a:lnSpc>
            </a:pPr>
            <a:r>
              <a:rPr lang="en-US" altLang="en-US" sz="2800" smtClean="0"/>
              <a:t>Example: Assume the following for Figure 9-11:</a:t>
            </a:r>
          </a:p>
          <a:p>
            <a:pPr eaLnBrk="1" hangingPunct="1">
              <a:lnSpc>
                <a:spcPct val="80000"/>
              </a:lnSpc>
            </a:pPr>
            <a:endParaRPr lang="en-US" altLang="en-US" sz="2800" smtClean="0"/>
          </a:p>
          <a:p>
            <a:pPr eaLnBrk="1" hangingPunct="1">
              <a:lnSpc>
                <a:spcPct val="80000"/>
              </a:lnSpc>
            </a:pPr>
            <a:endParaRPr lang="en-US" altLang="en-US" sz="2800" smtClean="0"/>
          </a:p>
          <a:p>
            <a:pPr eaLnBrk="1" hangingPunct="1">
              <a:lnSpc>
                <a:spcPct val="80000"/>
              </a:lnSpc>
            </a:pPr>
            <a:r>
              <a:rPr lang="en-US" altLang="en-US" sz="2800" smtClean="0"/>
              <a:t>Total rows calculated as follows (assuming only half the products record sales for a given month):</a:t>
            </a:r>
          </a:p>
          <a:p>
            <a:pPr eaLnBrk="1" hangingPunct="1">
              <a:lnSpc>
                <a:spcPct val="80000"/>
              </a:lnSpc>
            </a:pPr>
            <a:endParaRPr lang="en-US" altLang="en-US" sz="2800" smtClean="0"/>
          </a:p>
          <a:p>
            <a:pPr lvl="1" eaLnBrk="1" hangingPunct="1">
              <a:lnSpc>
                <a:spcPct val="80000"/>
              </a:lnSpc>
            </a:pPr>
            <a:endParaRPr lang="en-US" altLang="en-US" sz="1400" smtClean="0"/>
          </a:p>
        </p:txBody>
      </p:sp>
      <p:pic>
        <p:nvPicPr>
          <p:cNvPr id="38917" name="Picture 4"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3657600"/>
            <a:ext cx="6324600" cy="84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8" name="Picture 5" descr="Noname.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38200" y="5334000"/>
            <a:ext cx="74803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ext Box 2"/>
          <p:cNvSpPr txBox="1">
            <a:spLocks noChangeArrowheads="1"/>
          </p:cNvSpPr>
          <p:nvPr/>
        </p:nvSpPr>
        <p:spPr bwMode="auto">
          <a:xfrm>
            <a:off x="1371600" y="533400"/>
            <a:ext cx="6721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ctr"/>
            <a:r>
              <a:rPr lang="en-US" altLang="en-US" sz="2400">
                <a:solidFill>
                  <a:srgbClr val="000000"/>
                </a:solidFill>
                <a:latin typeface="Arial" charset="0"/>
              </a:rPr>
              <a:t>Figure 9-12  Modeling dates</a:t>
            </a:r>
          </a:p>
        </p:txBody>
      </p:sp>
      <p:sp>
        <p:nvSpPr>
          <p:cNvPr id="39940" name="Text Box 3"/>
          <p:cNvSpPr txBox="1">
            <a:spLocks noChangeArrowheads="1"/>
          </p:cNvSpPr>
          <p:nvPr/>
        </p:nvSpPr>
        <p:spPr bwMode="auto">
          <a:xfrm>
            <a:off x="2438400" y="5326063"/>
            <a:ext cx="50323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400">
                <a:solidFill>
                  <a:srgbClr val="990000"/>
                </a:solidFill>
                <a:cs typeface="Tahoma" pitchFamily="34" charset="0"/>
              </a:rPr>
              <a:t>Fact tables contain time-period data</a:t>
            </a:r>
          </a:p>
          <a:p>
            <a:pPr eaLnBrk="1" hangingPunct="1"/>
            <a:r>
              <a:rPr lang="en-US" altLang="en-US" sz="2400">
                <a:solidFill>
                  <a:srgbClr val="990000"/>
                </a:solidFill>
                <a:cs typeface="Tahoma" pitchFamily="34" charset="0"/>
                <a:sym typeface="Wingdings" pitchFamily="2" charset="2"/>
              </a:rPr>
              <a:t> Date dimensions are important</a:t>
            </a:r>
            <a:endParaRPr lang="en-US" altLang="en-US" sz="2400">
              <a:solidFill>
                <a:srgbClr val="990000"/>
              </a:solidFill>
              <a:cs typeface="Tahoma" pitchFamily="34" charset="0"/>
            </a:endParaRPr>
          </a:p>
        </p:txBody>
      </p:sp>
      <p:pic>
        <p:nvPicPr>
          <p:cNvPr id="2" name="Picture 1"/>
          <p:cNvPicPr>
            <a:picLocks noChangeAspect="1"/>
          </p:cNvPicPr>
          <p:nvPr/>
        </p:nvPicPr>
        <p:blipFill>
          <a:blip r:embed="rId3"/>
          <a:stretch>
            <a:fillRect/>
          </a:stretch>
        </p:blipFill>
        <p:spPr>
          <a:xfrm>
            <a:off x="381000" y="1295400"/>
            <a:ext cx="8229600" cy="4020362"/>
          </a:xfrm>
          <a:prstGeom prst="rect">
            <a:avLst/>
          </a:prstGeom>
        </p:spPr>
      </p:pic>
    </p:spTree>
  </p:cSld>
  <p:clrMapOvr>
    <a:masterClrMapping/>
  </p:clrMapOvr>
  <p:transition>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dirty="0" smtClean="0"/>
              <a:t>Slowly Changing Dimensions (SCD)</a:t>
            </a:r>
            <a:endParaRPr dirty="0"/>
          </a:p>
        </p:txBody>
      </p:sp>
      <p:sp>
        <p:nvSpPr>
          <p:cNvPr id="47107" name="Content Placeholder 2"/>
          <p:cNvSpPr>
            <a:spLocks noGrp="1"/>
          </p:cNvSpPr>
          <p:nvPr>
            <p:ph idx="1"/>
          </p:nvPr>
        </p:nvSpPr>
        <p:spPr>
          <a:xfrm>
            <a:off x="228600" y="1143000"/>
            <a:ext cx="8686800" cy="4525963"/>
          </a:xfrm>
        </p:spPr>
        <p:txBody>
          <a:bodyPr/>
          <a:lstStyle/>
          <a:p>
            <a:pPr eaLnBrk="1" hangingPunct="1"/>
            <a:r>
              <a:rPr lang="en-US" altLang="en-US" sz="2800" dirty="0" smtClean="0"/>
              <a:t>How to maintain knowledge of the past </a:t>
            </a:r>
          </a:p>
          <a:p>
            <a:pPr eaLnBrk="1" hangingPunct="1"/>
            <a:r>
              <a:rPr lang="en-US" altLang="en-US" sz="2800" dirty="0" smtClean="0"/>
              <a:t>Kimball’s approaches:</a:t>
            </a:r>
          </a:p>
          <a:p>
            <a:pPr lvl="1" eaLnBrk="1" hangingPunct="1"/>
            <a:r>
              <a:rPr lang="en-US" altLang="en-US" dirty="0" smtClean="0"/>
              <a:t>Type 1: just replace old data with new (lose historical data)</a:t>
            </a:r>
          </a:p>
          <a:p>
            <a:pPr lvl="1" eaLnBrk="1" hangingPunct="1"/>
            <a:r>
              <a:rPr lang="en-US" altLang="en-US" dirty="0" smtClean="0"/>
              <a:t>Type 2: for each changing attribute, create a current value field and several old-valued fields (multivalued)</a:t>
            </a:r>
          </a:p>
          <a:p>
            <a:pPr lvl="1" eaLnBrk="1" hangingPunct="1"/>
            <a:r>
              <a:rPr lang="en-US" altLang="en-US" dirty="0" smtClean="0"/>
              <a:t>Type 3: create a new dimension table row each time the dimension object changes, with all dimension characteristics at the time of change. Most common approach</a:t>
            </a:r>
          </a:p>
          <a:p>
            <a:pPr eaLnBrk="1" hangingPunct="1"/>
            <a:endParaRPr lang="en-US" altLang="en-US" sz="2800" dirty="0" smtClean="0"/>
          </a:p>
        </p:txBody>
      </p:sp>
    </p:spTree>
  </p:cSld>
  <p:clrMapOvr>
    <a:masterClrMapping/>
  </p:clrMapOvr>
  <p:transition>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Text Box 2"/>
          <p:cNvSpPr txBox="1">
            <a:spLocks noChangeArrowheads="1"/>
          </p:cNvSpPr>
          <p:nvPr/>
        </p:nvSpPr>
        <p:spPr bwMode="auto">
          <a:xfrm>
            <a:off x="304800" y="528638"/>
            <a:ext cx="8839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r>
              <a:rPr lang="en-US" altLang="en-US" sz="2400">
                <a:solidFill>
                  <a:srgbClr val="000000"/>
                </a:solidFill>
                <a:latin typeface="Arial" charset="0"/>
              </a:rPr>
              <a:t>Figure 9-18  Example of Type 2 SCD Customer dimension table</a:t>
            </a:r>
          </a:p>
        </p:txBody>
      </p:sp>
      <p:sp>
        <p:nvSpPr>
          <p:cNvPr id="48132" name="Text Box 4"/>
          <p:cNvSpPr txBox="1">
            <a:spLocks noChangeArrowheads="1"/>
          </p:cNvSpPr>
          <p:nvPr/>
        </p:nvSpPr>
        <p:spPr bwMode="auto">
          <a:xfrm>
            <a:off x="990600" y="3781425"/>
            <a:ext cx="71628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000">
                <a:solidFill>
                  <a:srgbClr val="990000"/>
                </a:solidFill>
                <a:cs typeface="Tahoma" pitchFamily="34" charset="0"/>
              </a:rPr>
              <a:t>The dimension table contains several records for the same customer. The specific customer record to use depends on the key and the date of the fact, which should be between start and end dates of the SCD customer record.</a:t>
            </a:r>
          </a:p>
        </p:txBody>
      </p:sp>
      <p:pic>
        <p:nvPicPr>
          <p:cNvPr id="48133" name="Picture 8"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371600"/>
            <a:ext cx="5334000" cy="229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4" name="Picture 9" descr="Noname.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5334000"/>
            <a:ext cx="6343650"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Text Box 2"/>
          <p:cNvSpPr txBox="1">
            <a:spLocks noChangeArrowheads="1"/>
          </p:cNvSpPr>
          <p:nvPr/>
        </p:nvSpPr>
        <p:spPr bwMode="auto">
          <a:xfrm>
            <a:off x="304800" y="528638"/>
            <a:ext cx="8839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r>
              <a:rPr lang="en-US" altLang="en-US" sz="2400">
                <a:solidFill>
                  <a:srgbClr val="000000"/>
                </a:solidFill>
                <a:latin typeface="Arial" charset="0"/>
              </a:rPr>
              <a:t>Figure 9-19  Dimension segmentation</a:t>
            </a:r>
          </a:p>
        </p:txBody>
      </p:sp>
      <p:sp>
        <p:nvSpPr>
          <p:cNvPr id="49156" name="Text Box 4"/>
          <p:cNvSpPr txBox="1">
            <a:spLocks noChangeArrowheads="1"/>
          </p:cNvSpPr>
          <p:nvPr/>
        </p:nvSpPr>
        <p:spPr bwMode="auto">
          <a:xfrm>
            <a:off x="762000" y="1066800"/>
            <a:ext cx="71628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000">
                <a:solidFill>
                  <a:srgbClr val="990000"/>
                </a:solidFill>
                <a:cs typeface="Tahoma" pitchFamily="34" charset="0"/>
              </a:rPr>
              <a:t>For rapidly changing attributes (hot attributes), Type 2 SCD approach creates too many rows and too much redundant data. Use segmentation instead.</a:t>
            </a:r>
          </a:p>
        </p:txBody>
      </p:sp>
      <p:pic>
        <p:nvPicPr>
          <p:cNvPr id="49157" name="Picture 7" descr="Noname.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209800"/>
            <a:ext cx="5867400" cy="405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0450" name="Rectangle 2"/>
          <p:cNvSpPr>
            <a:spLocks noGrp="1" noChangeArrowheads="1"/>
          </p:cNvSpPr>
          <p:nvPr>
            <p:ph type="title"/>
          </p:nvPr>
        </p:nvSpPr>
        <p:spPr>
          <a:xfrm>
            <a:off x="609600" y="304800"/>
            <a:ext cx="7772400" cy="1143000"/>
          </a:xfrm>
        </p:spPr>
        <p:txBody>
          <a:bodyPr/>
          <a:lstStyle/>
          <a:p>
            <a:pPr>
              <a:defRPr/>
            </a:pPr>
            <a:r>
              <a:rPr dirty="0" smtClean="0"/>
              <a:t>Need for Data Warehousing</a:t>
            </a:r>
          </a:p>
        </p:txBody>
      </p:sp>
      <p:sp>
        <p:nvSpPr>
          <p:cNvPr id="15363" name="Rectangle 3"/>
          <p:cNvSpPr>
            <a:spLocks noGrp="1" noChangeArrowheads="1"/>
          </p:cNvSpPr>
          <p:nvPr>
            <p:ph idx="1"/>
          </p:nvPr>
        </p:nvSpPr>
        <p:spPr>
          <a:xfrm>
            <a:off x="685800" y="1066800"/>
            <a:ext cx="7772400" cy="4724400"/>
          </a:xfrm>
        </p:spPr>
        <p:txBody>
          <a:bodyPr/>
          <a:lstStyle/>
          <a:p>
            <a:pPr eaLnBrk="1" hangingPunct="1"/>
            <a:endParaRPr lang="en-US" altLang="en-US" sz="2800" dirty="0" smtClean="0"/>
          </a:p>
          <a:p>
            <a:pPr eaLnBrk="1" hangingPunct="1"/>
            <a:r>
              <a:rPr lang="en-US" altLang="en-US" dirty="0" smtClean="0"/>
              <a:t>Integrated, company-wide view of high-quality information (from disparate databases)</a:t>
            </a:r>
          </a:p>
          <a:p>
            <a:pPr eaLnBrk="1" hangingPunct="1"/>
            <a:endParaRPr lang="en-US" altLang="en-US" dirty="0" smtClean="0"/>
          </a:p>
          <a:p>
            <a:pPr eaLnBrk="1" hangingPunct="1"/>
            <a:r>
              <a:rPr lang="en-US" altLang="en-US" dirty="0" smtClean="0"/>
              <a:t>Separation of </a:t>
            </a:r>
            <a:r>
              <a:rPr lang="en-US" altLang="en-US" i="1" dirty="0" smtClean="0"/>
              <a:t>operational</a:t>
            </a:r>
            <a:r>
              <a:rPr lang="en-US" altLang="en-US" dirty="0" smtClean="0"/>
              <a:t> and </a:t>
            </a:r>
            <a:r>
              <a:rPr lang="en-US" altLang="en-US" i="1" dirty="0" smtClean="0"/>
              <a:t>informational</a:t>
            </a:r>
            <a:r>
              <a:rPr lang="en-US" altLang="en-US" dirty="0" smtClean="0"/>
              <a:t> systems and data (for improved performance)</a:t>
            </a:r>
          </a:p>
        </p:txBody>
      </p:sp>
      <p:sp>
        <p:nvSpPr>
          <p:cNvPr id="2" name="矩形 1"/>
          <p:cNvSpPr/>
          <p:nvPr/>
        </p:nvSpPr>
        <p:spPr>
          <a:xfrm>
            <a:off x="990600" y="3200400"/>
            <a:ext cx="5570756" cy="480131"/>
          </a:xfrm>
          <a:prstGeom prst="rect">
            <a:avLst/>
          </a:prstGeom>
        </p:spPr>
        <p:txBody>
          <a:bodyPr wrap="none">
            <a:spAutoFit/>
          </a:bodyPr>
          <a:lstStyle/>
          <a:p>
            <a:pPr eaLnBrk="1" hangingPunct="1">
              <a:lnSpc>
                <a:spcPct val="90000"/>
              </a:lnSpc>
              <a:buFont typeface="Wingdings" panose="05000000000000000000" pitchFamily="2" charset="2"/>
              <a:buNone/>
              <a:defRPr/>
            </a:pPr>
            <a:r>
              <a:rPr lang="zh-TW" altLang="en-US" sz="2800" dirty="0" smtClean="0">
                <a:solidFill>
                  <a:srgbClr val="990000"/>
                </a:solidFill>
                <a:effectLst>
                  <a:outerShdw blurRad="38100" dist="38100" dir="2700000" algn="tl">
                    <a:srgbClr val="000000"/>
                  </a:outerShdw>
                </a:effectLst>
                <a:ea typeface="新細明體" pitchFamily="18" charset="-120"/>
              </a:rPr>
              <a:t>需要有整合過的、具整體觀的資訊</a:t>
            </a:r>
            <a:endParaRPr lang="en-US" altLang="zh-TW" sz="2800" dirty="0">
              <a:solidFill>
                <a:srgbClr val="990000"/>
              </a:solidFill>
              <a:effectLst>
                <a:outerShdw blurRad="38100" dist="38100" dir="2700000" algn="tl">
                  <a:srgbClr val="000000"/>
                </a:outerShdw>
              </a:effectLst>
              <a:ea typeface="新細明體" pitchFamily="18" charset="-120"/>
            </a:endParaRPr>
          </a:p>
        </p:txBody>
      </p:sp>
      <p:sp>
        <p:nvSpPr>
          <p:cNvPr id="6" name="矩形 5"/>
          <p:cNvSpPr/>
          <p:nvPr/>
        </p:nvSpPr>
        <p:spPr>
          <a:xfrm>
            <a:off x="990600" y="5486400"/>
            <a:ext cx="5929828" cy="480131"/>
          </a:xfrm>
          <a:prstGeom prst="rect">
            <a:avLst/>
          </a:prstGeom>
        </p:spPr>
        <p:txBody>
          <a:bodyPr wrap="none">
            <a:spAutoFit/>
          </a:bodyPr>
          <a:lstStyle/>
          <a:p>
            <a:pPr eaLnBrk="1" hangingPunct="1">
              <a:lnSpc>
                <a:spcPct val="90000"/>
              </a:lnSpc>
              <a:buFont typeface="Wingdings" panose="05000000000000000000" pitchFamily="2" charset="2"/>
              <a:buNone/>
              <a:defRPr/>
            </a:pPr>
            <a:r>
              <a:rPr lang="zh-TW" altLang="en-US" sz="2800" dirty="0">
                <a:solidFill>
                  <a:srgbClr val="990000"/>
                </a:solidFill>
                <a:effectLst>
                  <a:outerShdw blurRad="38100" dist="38100" dir="2700000" algn="tl">
                    <a:srgbClr val="000000"/>
                  </a:outerShdw>
                </a:effectLst>
                <a:ea typeface="新細明體" pitchFamily="18" charset="-120"/>
              </a:rPr>
              <a:t>體認到日常作業與資訊分析是不同的</a:t>
            </a:r>
            <a:endParaRPr lang="en-US" altLang="zh-TW" sz="2800" dirty="0">
              <a:solidFill>
                <a:srgbClr val="990000"/>
              </a:solidFill>
              <a:effectLst>
                <a:outerShdw blurRad="38100" dist="38100" dir="2700000" algn="tl">
                  <a:srgbClr val="000000"/>
                </a:outerShdw>
              </a:effectLst>
              <a:ea typeface="新細明體" pitchFamily="18" charset="-120"/>
            </a:endParaRPr>
          </a:p>
        </p:txBody>
      </p:sp>
    </p:spTree>
  </p:cSld>
  <p:clrMapOvr>
    <a:masterClrMapping/>
  </p:clrMapOvr>
  <p:transition>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457200"/>
            <a:ext cx="8229600" cy="1371600"/>
          </a:xfrm>
        </p:spPr>
        <p:txBody>
          <a:bodyPr lIns="90488" tIns="44450" rIns="90488" bIns="44450" anchor="t"/>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10 Essential Rules for Dimensional Modeling</a:t>
            </a:r>
          </a:p>
        </p:txBody>
      </p:sp>
      <p:sp>
        <p:nvSpPr>
          <p:cNvPr id="50179" name="Content Placeholder 10"/>
          <p:cNvSpPr>
            <a:spLocks noGrp="1"/>
          </p:cNvSpPr>
          <p:nvPr>
            <p:ph sz="half" idx="1"/>
          </p:nvPr>
        </p:nvSpPr>
        <p:spPr>
          <a:xfrm>
            <a:off x="533400" y="1905000"/>
            <a:ext cx="4038600" cy="4114800"/>
          </a:xfrm>
        </p:spPr>
        <p:txBody>
          <a:bodyPr/>
          <a:lstStyle/>
          <a:p>
            <a:pPr eaLnBrk="1" hangingPunct="1"/>
            <a:r>
              <a:rPr lang="en-US" altLang="en-US" sz="2600" smtClean="0"/>
              <a:t>Use atomic facts</a:t>
            </a:r>
          </a:p>
          <a:p>
            <a:pPr eaLnBrk="1" hangingPunct="1"/>
            <a:r>
              <a:rPr lang="en-US" altLang="en-US" sz="2600" smtClean="0"/>
              <a:t>Create single-process fact tables</a:t>
            </a:r>
          </a:p>
          <a:p>
            <a:pPr eaLnBrk="1" hangingPunct="1"/>
            <a:r>
              <a:rPr lang="en-US" altLang="en-US" sz="2600" smtClean="0"/>
              <a:t>Include a date dimension for each fact table</a:t>
            </a:r>
          </a:p>
          <a:p>
            <a:pPr eaLnBrk="1" hangingPunct="1"/>
            <a:r>
              <a:rPr lang="en-US" altLang="en-US" sz="2600" smtClean="0"/>
              <a:t>Enforce consistent grain</a:t>
            </a:r>
          </a:p>
          <a:p>
            <a:pPr eaLnBrk="1" hangingPunct="1"/>
            <a:r>
              <a:rPr lang="en-US" altLang="en-US" sz="2600" smtClean="0"/>
              <a:t>Disallow null keys in fact tables</a:t>
            </a:r>
          </a:p>
        </p:txBody>
      </p:sp>
      <p:sp>
        <p:nvSpPr>
          <p:cNvPr id="50180" name="Content Placeholder 11"/>
          <p:cNvSpPr>
            <a:spLocks noGrp="1"/>
          </p:cNvSpPr>
          <p:nvPr>
            <p:ph sz="half" idx="2"/>
          </p:nvPr>
        </p:nvSpPr>
        <p:spPr>
          <a:xfrm>
            <a:off x="4648200" y="1905000"/>
            <a:ext cx="4343400" cy="4191000"/>
          </a:xfrm>
        </p:spPr>
        <p:txBody>
          <a:bodyPr/>
          <a:lstStyle/>
          <a:p>
            <a:pPr eaLnBrk="1" hangingPunct="1">
              <a:spcBef>
                <a:spcPts val="1200"/>
              </a:spcBef>
            </a:pPr>
            <a:r>
              <a:rPr lang="en-US" altLang="en-US" sz="2600" smtClean="0"/>
              <a:t>Honor hierarchies</a:t>
            </a:r>
          </a:p>
          <a:p>
            <a:pPr eaLnBrk="1" hangingPunct="1">
              <a:spcBef>
                <a:spcPts val="1200"/>
              </a:spcBef>
            </a:pPr>
            <a:r>
              <a:rPr lang="en-US" altLang="en-US" sz="2600" smtClean="0"/>
              <a:t>Decode dimension tables</a:t>
            </a:r>
          </a:p>
          <a:p>
            <a:pPr eaLnBrk="1" hangingPunct="1">
              <a:spcBef>
                <a:spcPts val="1200"/>
              </a:spcBef>
            </a:pPr>
            <a:r>
              <a:rPr lang="en-US" altLang="en-US" sz="2600" smtClean="0"/>
              <a:t>Use surrogate keys</a:t>
            </a:r>
          </a:p>
          <a:p>
            <a:pPr eaLnBrk="1" hangingPunct="1">
              <a:spcBef>
                <a:spcPts val="1200"/>
              </a:spcBef>
            </a:pPr>
            <a:r>
              <a:rPr lang="en-US" altLang="en-US" sz="2600" smtClean="0"/>
              <a:t>Conform dimensions</a:t>
            </a:r>
          </a:p>
          <a:p>
            <a:pPr eaLnBrk="1" hangingPunct="1">
              <a:spcBef>
                <a:spcPts val="1200"/>
              </a:spcBef>
            </a:pPr>
            <a:r>
              <a:rPr lang="en-US" altLang="en-US" sz="2600" smtClean="0"/>
              <a:t>Balance requirements with actual data</a:t>
            </a:r>
          </a:p>
        </p:txBody>
      </p:sp>
    </p:spTree>
  </p:cSld>
  <p:clrMapOvr>
    <a:masterClrMapping/>
  </p:clrMapOvr>
  <p:transition>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800" y="609600"/>
            <a:ext cx="8686800" cy="838200"/>
          </a:xfrm>
        </p:spPr>
        <p:txBody>
          <a:bodyPr>
            <a:normAutofit fontScale="90000"/>
          </a:bodyPr>
          <a:lstStyle/>
          <a:p>
            <a:r>
              <a:rPr lang="en-US" dirty="0"/>
              <a:t>The Future of Data Warehousing:</a:t>
            </a:r>
            <a:br>
              <a:rPr lang="en-US" dirty="0"/>
            </a:br>
            <a:r>
              <a:rPr lang="en-US" dirty="0"/>
              <a:t>Integration with Big Data and Analytics</a:t>
            </a:r>
            <a:endParaRPr dirty="0"/>
          </a:p>
        </p:txBody>
      </p:sp>
      <p:sp>
        <p:nvSpPr>
          <p:cNvPr id="2" name="Content Placeholder 1"/>
          <p:cNvSpPr>
            <a:spLocks noGrp="1"/>
          </p:cNvSpPr>
          <p:nvPr>
            <p:ph idx="1"/>
          </p:nvPr>
        </p:nvSpPr>
        <p:spPr>
          <a:xfrm>
            <a:off x="272441" y="1676400"/>
            <a:ext cx="8686800" cy="4525962"/>
          </a:xfrm>
        </p:spPr>
        <p:txBody>
          <a:bodyPr>
            <a:normAutofit fontScale="77500" lnSpcReduction="20000"/>
          </a:bodyPr>
          <a:lstStyle/>
          <a:p>
            <a:pPr eaLnBrk="1" fontAlgn="auto" hangingPunct="1">
              <a:spcAft>
                <a:spcPts val="0"/>
              </a:spcAft>
              <a:buFont typeface="Wingdings 2"/>
              <a:buChar char=""/>
              <a:defRPr/>
            </a:pPr>
            <a:r>
              <a:rPr lang="en-US" dirty="0" smtClean="0"/>
              <a:t>Issue </a:t>
            </a:r>
            <a:r>
              <a:rPr lang="en-US" dirty="0"/>
              <a:t>of Big Data (huge volume, often unstructured</a:t>
            </a:r>
            <a:r>
              <a:rPr lang="en-US" dirty="0" smtClean="0"/>
              <a:t>)</a:t>
            </a:r>
          </a:p>
          <a:p>
            <a:pPr eaLnBrk="1" fontAlgn="auto" hangingPunct="1">
              <a:spcAft>
                <a:spcPts val="0"/>
              </a:spcAft>
              <a:buFont typeface="Wingdings 2"/>
              <a:buChar char=""/>
              <a:defRPr/>
            </a:pPr>
            <a:r>
              <a:rPr lang="en-US" dirty="0" smtClean="0"/>
              <a:t>Speed of processing</a:t>
            </a:r>
          </a:p>
          <a:p>
            <a:pPr lvl="1" eaLnBrk="1" fontAlgn="auto" hangingPunct="1">
              <a:spcAft>
                <a:spcPts val="0"/>
              </a:spcAft>
              <a:buFont typeface="Wingdings 2"/>
              <a:buChar char=""/>
              <a:defRPr/>
            </a:pPr>
            <a:r>
              <a:rPr lang="en-US" dirty="0" smtClean="0"/>
              <a:t>Design/purchase storage, database, and networking aspects in tandem</a:t>
            </a:r>
          </a:p>
          <a:p>
            <a:pPr lvl="1" eaLnBrk="1" fontAlgn="auto" hangingPunct="1">
              <a:spcAft>
                <a:spcPts val="0"/>
              </a:spcAft>
              <a:buFont typeface="Wingdings 2"/>
              <a:buChar char=""/>
              <a:defRPr/>
            </a:pPr>
            <a:r>
              <a:rPr lang="en-US" dirty="0" smtClean="0"/>
              <a:t>Use in-memory databases (RAM instead of disk)</a:t>
            </a:r>
          </a:p>
          <a:p>
            <a:pPr lvl="1" eaLnBrk="1" fontAlgn="auto" hangingPunct="1">
              <a:spcAft>
                <a:spcPts val="0"/>
              </a:spcAft>
              <a:buFont typeface="Wingdings 2"/>
              <a:buChar char=""/>
              <a:defRPr/>
            </a:pPr>
            <a:r>
              <a:rPr lang="en-US" dirty="0" smtClean="0"/>
              <a:t>Add analytics capabilities closer to the original data sources instead of separate data warehouses</a:t>
            </a:r>
          </a:p>
          <a:p>
            <a:pPr eaLnBrk="1" fontAlgn="auto" hangingPunct="1">
              <a:spcAft>
                <a:spcPts val="0"/>
              </a:spcAft>
              <a:buFont typeface="Wingdings 2"/>
              <a:buChar char=""/>
              <a:defRPr/>
            </a:pPr>
            <a:r>
              <a:rPr lang="en-US" dirty="0" smtClean="0"/>
              <a:t>Cost of Data Storage</a:t>
            </a:r>
            <a:endParaRPr lang="en-US" dirty="0"/>
          </a:p>
          <a:p>
            <a:pPr lvl="1" eaLnBrk="1" fontAlgn="auto" hangingPunct="1">
              <a:spcAft>
                <a:spcPts val="0"/>
              </a:spcAft>
              <a:buFont typeface="Wingdings 2"/>
              <a:buChar char=""/>
              <a:defRPr/>
            </a:pPr>
            <a:r>
              <a:rPr lang="en-US" dirty="0" smtClean="0"/>
              <a:t>Move data warehouse to the cloud</a:t>
            </a:r>
          </a:p>
          <a:p>
            <a:pPr eaLnBrk="1" fontAlgn="auto" hangingPunct="1">
              <a:spcAft>
                <a:spcPts val="0"/>
              </a:spcAft>
              <a:buFont typeface="Wingdings 2"/>
              <a:buChar char=""/>
              <a:defRPr/>
            </a:pPr>
            <a:r>
              <a:rPr lang="en-US" dirty="0" smtClean="0"/>
              <a:t>Unstructured Data</a:t>
            </a:r>
          </a:p>
          <a:p>
            <a:pPr lvl="1" eaLnBrk="1" fontAlgn="auto" hangingPunct="1">
              <a:spcAft>
                <a:spcPts val="0"/>
              </a:spcAft>
              <a:buFont typeface="Wingdings 2"/>
              <a:buChar char=""/>
              <a:defRPr/>
            </a:pPr>
            <a:r>
              <a:rPr lang="en-US" altLang="zh-TW" dirty="0"/>
              <a:t>Columnar databases</a:t>
            </a:r>
            <a:endParaRPr lang="en-US" dirty="0" smtClean="0"/>
          </a:p>
          <a:p>
            <a:pPr lvl="1" eaLnBrk="1" fontAlgn="auto" hangingPunct="1">
              <a:spcAft>
                <a:spcPts val="0"/>
              </a:spcAft>
              <a:buFont typeface="Wingdings 2"/>
              <a:buChar char=""/>
              <a:defRPr/>
            </a:pPr>
            <a:r>
              <a:rPr lang="en-US" dirty="0" err="1" smtClean="0"/>
              <a:t>NoSql</a:t>
            </a:r>
            <a:r>
              <a:rPr lang="en-US" dirty="0" smtClean="0"/>
              <a:t> “Not only SQL”, such as Hadoop/</a:t>
            </a:r>
            <a:r>
              <a:rPr lang="en-US" dirty="0" err="1" smtClean="0"/>
              <a:t>Hbase</a:t>
            </a:r>
            <a:r>
              <a:rPr lang="en-US" dirty="0" smtClean="0"/>
              <a:t>, MongoDB, Cassandra</a:t>
            </a:r>
          </a:p>
          <a:p>
            <a:pPr lvl="1" eaLnBrk="1" fontAlgn="auto" hangingPunct="1">
              <a:spcAft>
                <a:spcPts val="0"/>
              </a:spcAft>
              <a:buFont typeface="Wingdings 2"/>
              <a:buChar char=""/>
              <a:defRPr/>
            </a:pPr>
            <a:endParaRPr lang="en-US" dirty="0"/>
          </a:p>
        </p:txBody>
      </p:sp>
    </p:spTree>
  </p:cSld>
  <p:clrMapOvr>
    <a:masterClrMapping/>
  </p:clrMapOvr>
  <p:transition>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9426" name="Rectangle 2"/>
          <p:cNvSpPr>
            <a:spLocks noGrp="1" noChangeArrowheads="1"/>
          </p:cNvSpPr>
          <p:nvPr>
            <p:ph type="title"/>
          </p:nvPr>
        </p:nvSpPr>
        <p:spPr>
          <a:xfrm>
            <a:off x="685800" y="152400"/>
            <a:ext cx="8077200" cy="1143000"/>
          </a:xfrm>
        </p:spPr>
        <p:txBody>
          <a:bodyPr>
            <a:noAutofit/>
          </a:bodyPr>
          <a:lstStyle/>
          <a:p>
            <a:pPr>
              <a:defRPr/>
            </a:pPr>
            <a:r>
              <a:rPr dirty="0" smtClean="0"/>
              <a:t>Issues with Company-Wide View</a:t>
            </a:r>
          </a:p>
        </p:txBody>
      </p:sp>
      <p:sp>
        <p:nvSpPr>
          <p:cNvPr id="359427" name="Rectangle 3"/>
          <p:cNvSpPr>
            <a:spLocks noGrp="1" noChangeArrowheads="1"/>
          </p:cNvSpPr>
          <p:nvPr>
            <p:ph idx="1"/>
          </p:nvPr>
        </p:nvSpPr>
        <p:spPr>
          <a:xfrm>
            <a:off x="381000" y="1600200"/>
            <a:ext cx="8153400" cy="4114800"/>
          </a:xfrm>
        </p:spPr>
        <p:txBody>
          <a:bodyPr>
            <a:normAutofit fontScale="92500"/>
          </a:bodyPr>
          <a:lstStyle/>
          <a:p>
            <a:pPr eaLnBrk="1" fontAlgn="auto" hangingPunct="1">
              <a:lnSpc>
                <a:spcPct val="90000"/>
              </a:lnSpc>
              <a:spcAft>
                <a:spcPts val="0"/>
              </a:spcAft>
              <a:buFont typeface="Wingdings 2"/>
              <a:buChar char=""/>
              <a:defRPr/>
            </a:pPr>
            <a:r>
              <a:rPr lang="en-US" sz="3800" dirty="0"/>
              <a:t>Inconsistent key structures </a:t>
            </a:r>
            <a:r>
              <a:rPr lang="zh-TW" altLang="en-US" sz="3800" dirty="0"/>
              <a:t>不一致的</a:t>
            </a:r>
            <a:r>
              <a:rPr lang="en-US" sz="3800" dirty="0"/>
              <a:t>PK</a:t>
            </a:r>
          </a:p>
          <a:p>
            <a:pPr eaLnBrk="1" fontAlgn="auto" hangingPunct="1">
              <a:lnSpc>
                <a:spcPct val="90000"/>
              </a:lnSpc>
              <a:spcAft>
                <a:spcPts val="0"/>
              </a:spcAft>
              <a:buFont typeface="Wingdings 2"/>
              <a:buChar char=""/>
              <a:defRPr/>
            </a:pPr>
            <a:r>
              <a:rPr lang="en-US" sz="3800" dirty="0"/>
              <a:t>Synonyms </a:t>
            </a:r>
            <a:r>
              <a:rPr lang="zh-TW" altLang="en-US" sz="3800" dirty="0"/>
              <a:t>同義字問題</a:t>
            </a:r>
          </a:p>
          <a:p>
            <a:pPr eaLnBrk="1" fontAlgn="auto" hangingPunct="1">
              <a:lnSpc>
                <a:spcPct val="90000"/>
              </a:lnSpc>
              <a:spcAft>
                <a:spcPts val="0"/>
              </a:spcAft>
              <a:buFont typeface="Wingdings 2"/>
              <a:buChar char=""/>
              <a:defRPr/>
            </a:pPr>
            <a:r>
              <a:rPr lang="en-US" sz="3800" dirty="0"/>
              <a:t>Free-form vs. structured fields</a:t>
            </a:r>
          </a:p>
          <a:p>
            <a:pPr eaLnBrk="1" fontAlgn="auto" hangingPunct="1">
              <a:lnSpc>
                <a:spcPct val="90000"/>
              </a:lnSpc>
              <a:spcAft>
                <a:spcPts val="0"/>
              </a:spcAft>
              <a:buFont typeface="Wingdings 2"/>
              <a:buChar char=""/>
              <a:defRPr/>
            </a:pPr>
            <a:r>
              <a:rPr lang="en-US" sz="3800" dirty="0"/>
              <a:t>Inconsistent data values </a:t>
            </a:r>
            <a:r>
              <a:rPr lang="zh-TW" altLang="en-US" sz="3800" dirty="0"/>
              <a:t>資料值不一致</a:t>
            </a:r>
          </a:p>
          <a:p>
            <a:pPr eaLnBrk="1" fontAlgn="auto" hangingPunct="1">
              <a:lnSpc>
                <a:spcPct val="90000"/>
              </a:lnSpc>
              <a:spcAft>
                <a:spcPts val="0"/>
              </a:spcAft>
              <a:buFont typeface="Wingdings 2"/>
              <a:buChar char=""/>
              <a:defRPr/>
            </a:pPr>
            <a:r>
              <a:rPr lang="en-US" sz="3800" dirty="0"/>
              <a:t>Missing data </a:t>
            </a:r>
            <a:r>
              <a:rPr lang="zh-TW" altLang="en-US" sz="3800" dirty="0"/>
              <a:t>缺值問題</a:t>
            </a:r>
          </a:p>
          <a:p>
            <a:pPr lvl="1" eaLnBrk="1" fontAlgn="auto" hangingPunct="1">
              <a:lnSpc>
                <a:spcPct val="90000"/>
              </a:lnSpc>
              <a:spcAft>
                <a:spcPts val="0"/>
              </a:spcAft>
              <a:buFont typeface="Wingdings" pitchFamily="2" charset="2"/>
              <a:buNone/>
              <a:defRPr/>
            </a:pPr>
            <a:endParaRPr lang="en-US" sz="3600" dirty="0" smtClean="0"/>
          </a:p>
          <a:p>
            <a:pPr lvl="1" eaLnBrk="1" fontAlgn="auto" hangingPunct="1">
              <a:lnSpc>
                <a:spcPct val="90000"/>
              </a:lnSpc>
              <a:spcAft>
                <a:spcPts val="0"/>
              </a:spcAft>
              <a:buFont typeface="Wingdings" pitchFamily="2" charset="2"/>
              <a:buNone/>
              <a:defRPr/>
            </a:pPr>
            <a:r>
              <a:rPr lang="en-US" sz="3600" dirty="0" smtClean="0"/>
              <a:t>See figure 9-1 for example</a:t>
            </a:r>
            <a:endParaRPr lang="en-US" sz="2400" dirty="0" smtClean="0"/>
          </a:p>
        </p:txBody>
      </p:sp>
    </p:spTree>
  </p:cSld>
  <p:clrMapOvr>
    <a:masterClrMapping/>
  </p:clrMapOvr>
  <p:transition>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ext Box 3"/>
          <p:cNvSpPr txBox="1">
            <a:spLocks noChangeArrowheads="1"/>
          </p:cNvSpPr>
          <p:nvPr/>
        </p:nvSpPr>
        <p:spPr bwMode="auto">
          <a:xfrm>
            <a:off x="228600" y="168275"/>
            <a:ext cx="23622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en-US" altLang="en-US" sz="2400">
                <a:solidFill>
                  <a:srgbClr val="000000"/>
                </a:solidFill>
                <a:latin typeface="Times New Roman" pitchFamily="18" charset="0"/>
              </a:rPr>
              <a:t>Figure 9-1 Examples of heterogeneous data</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304800"/>
            <a:ext cx="5715000" cy="59102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9426" name="Rectangle 2"/>
          <p:cNvSpPr>
            <a:spLocks noGrp="1" noChangeArrowheads="1"/>
          </p:cNvSpPr>
          <p:nvPr>
            <p:ph type="title"/>
          </p:nvPr>
        </p:nvSpPr>
        <p:spPr>
          <a:xfrm>
            <a:off x="685800" y="457200"/>
            <a:ext cx="7772400" cy="1143000"/>
          </a:xfrm>
        </p:spPr>
        <p:txBody>
          <a:bodyPr>
            <a:normAutofit/>
          </a:bodyPr>
          <a:lstStyle/>
          <a:p>
            <a:pPr>
              <a:defRPr/>
            </a:pPr>
            <a:r>
              <a:rPr dirty="0" smtClean="0"/>
              <a:t>Organizational Trends Motivating Data Warehouses</a:t>
            </a:r>
          </a:p>
        </p:txBody>
      </p:sp>
      <p:sp>
        <p:nvSpPr>
          <p:cNvPr id="18435" name="Rectangle 3"/>
          <p:cNvSpPr>
            <a:spLocks noGrp="1" noChangeArrowheads="1"/>
          </p:cNvSpPr>
          <p:nvPr>
            <p:ph idx="1"/>
          </p:nvPr>
        </p:nvSpPr>
        <p:spPr>
          <a:xfrm>
            <a:off x="762000" y="1905000"/>
            <a:ext cx="7772400" cy="4114800"/>
          </a:xfrm>
        </p:spPr>
        <p:txBody>
          <a:bodyPr/>
          <a:lstStyle/>
          <a:p>
            <a:pPr eaLnBrk="1" hangingPunct="1">
              <a:lnSpc>
                <a:spcPct val="90000"/>
              </a:lnSpc>
            </a:pPr>
            <a:r>
              <a:rPr lang="en-US" altLang="en-US" sz="3600" dirty="0" smtClean="0"/>
              <a:t>No single system of records</a:t>
            </a:r>
          </a:p>
          <a:p>
            <a:pPr eaLnBrk="1" hangingPunct="1">
              <a:lnSpc>
                <a:spcPct val="90000"/>
              </a:lnSpc>
            </a:pPr>
            <a:r>
              <a:rPr lang="en-US" altLang="en-US" sz="3600" dirty="0" smtClean="0"/>
              <a:t>Multiple systems not synchronized</a:t>
            </a:r>
          </a:p>
          <a:p>
            <a:pPr eaLnBrk="1" hangingPunct="1">
              <a:lnSpc>
                <a:spcPct val="90000"/>
              </a:lnSpc>
            </a:pPr>
            <a:r>
              <a:rPr lang="en-US" altLang="en-US" sz="3600" dirty="0" smtClean="0"/>
              <a:t>Organizational need to analyze activities in a balanced way</a:t>
            </a:r>
            <a:r>
              <a:rPr lang="zh-TW" altLang="en-US" sz="3600" dirty="0" smtClean="0"/>
              <a:t> </a:t>
            </a:r>
            <a:endParaRPr lang="en-US" altLang="zh-TW" sz="3600" dirty="0" smtClean="0"/>
          </a:p>
          <a:p>
            <a:pPr marL="0" indent="0" eaLnBrk="1" hangingPunct="1">
              <a:lnSpc>
                <a:spcPct val="90000"/>
              </a:lnSpc>
              <a:buNone/>
            </a:pPr>
            <a:r>
              <a:rPr lang="zh-TW" altLang="en-US" sz="3600" dirty="0" smtClean="0"/>
              <a:t>   組織需要</a:t>
            </a:r>
            <a:r>
              <a:rPr lang="zh-TW" altLang="en-US" sz="3600" dirty="0"/>
              <a:t>兼顧</a:t>
            </a:r>
            <a:r>
              <a:rPr lang="zh-TW" altLang="en-US" sz="3600" dirty="0" smtClean="0"/>
              <a:t>整體和細部來看資料</a:t>
            </a:r>
            <a:endParaRPr lang="en-US" altLang="en-US" sz="3600" dirty="0" smtClean="0"/>
          </a:p>
          <a:p>
            <a:pPr eaLnBrk="1" hangingPunct="1">
              <a:lnSpc>
                <a:spcPct val="90000"/>
              </a:lnSpc>
            </a:pPr>
            <a:r>
              <a:rPr lang="en-US" altLang="en-US" sz="3600" dirty="0" smtClean="0"/>
              <a:t>Customer relationship management</a:t>
            </a:r>
          </a:p>
          <a:p>
            <a:pPr eaLnBrk="1" hangingPunct="1">
              <a:lnSpc>
                <a:spcPct val="90000"/>
              </a:lnSpc>
            </a:pPr>
            <a:r>
              <a:rPr lang="en-US" altLang="en-US" sz="3600" dirty="0" smtClean="0"/>
              <a:t>Supplier relationship management</a:t>
            </a:r>
          </a:p>
          <a:p>
            <a:pPr lvl="1" eaLnBrk="1" hangingPunct="1">
              <a:lnSpc>
                <a:spcPct val="90000"/>
              </a:lnSpc>
              <a:buFont typeface="Wingdings" pitchFamily="2" charset="2"/>
              <a:buNone/>
            </a:pPr>
            <a:endParaRPr lang="en-US" altLang="en-US" sz="3600" dirty="0" smtClean="0"/>
          </a:p>
        </p:txBody>
      </p:sp>
    </p:spTree>
  </p:cSld>
  <p:clrMapOvr>
    <a:masterClrMapping/>
  </p:clrMapOvr>
  <p:transition>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0450" name="Rectangle 2"/>
          <p:cNvSpPr>
            <a:spLocks noGrp="1" noChangeArrowheads="1"/>
          </p:cNvSpPr>
          <p:nvPr>
            <p:ph type="title"/>
          </p:nvPr>
        </p:nvSpPr>
        <p:spPr>
          <a:xfrm>
            <a:off x="609600" y="457200"/>
            <a:ext cx="7772400" cy="1143000"/>
          </a:xfrm>
        </p:spPr>
        <p:txBody>
          <a:bodyPr>
            <a:normAutofit/>
          </a:bodyPr>
          <a:lstStyle/>
          <a:p>
            <a:pPr>
              <a:defRPr/>
            </a:pPr>
            <a:r>
              <a:rPr dirty="0" smtClean="0"/>
              <a:t>Separating Operational and Informational Systems</a:t>
            </a:r>
          </a:p>
        </p:txBody>
      </p:sp>
      <p:sp>
        <p:nvSpPr>
          <p:cNvPr id="19459" name="Rectangle 3"/>
          <p:cNvSpPr>
            <a:spLocks noGrp="1" noChangeArrowheads="1"/>
          </p:cNvSpPr>
          <p:nvPr>
            <p:ph idx="1"/>
          </p:nvPr>
        </p:nvSpPr>
        <p:spPr>
          <a:xfrm>
            <a:off x="685800" y="1981200"/>
            <a:ext cx="7772400" cy="1828800"/>
          </a:xfrm>
        </p:spPr>
        <p:txBody>
          <a:bodyPr/>
          <a:lstStyle/>
          <a:p>
            <a:pPr eaLnBrk="1" hangingPunct="1"/>
            <a:r>
              <a:rPr lang="en-US" altLang="en-US" sz="2800" b="1" smtClean="0"/>
              <a:t>Operational system </a:t>
            </a:r>
            <a:r>
              <a:rPr lang="en-US" altLang="en-US" sz="2800" smtClean="0"/>
              <a:t>– a system that is used to run a business in real time, based on current data; also called a system of record</a:t>
            </a:r>
          </a:p>
          <a:p>
            <a:pPr eaLnBrk="1" hangingPunct="1"/>
            <a:endParaRPr lang="en-US" altLang="en-US" sz="2800" smtClean="0"/>
          </a:p>
          <a:p>
            <a:pPr eaLnBrk="1" hangingPunct="1"/>
            <a:r>
              <a:rPr lang="en-US" altLang="en-US" sz="2800" b="1" smtClean="0"/>
              <a:t>Informational system </a:t>
            </a:r>
            <a:r>
              <a:rPr lang="en-US" altLang="en-US" sz="2800" smtClean="0"/>
              <a:t>– a system designed to support decision making based on historical point-in-time and prediction data for complex queries or data-mining applications</a:t>
            </a:r>
          </a:p>
        </p:txBody>
      </p:sp>
    </p:spTree>
  </p:cSld>
  <p:clrMapOvr>
    <a:masterClrMapping/>
  </p:clrMapOvr>
  <p:transition>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295400"/>
            <a:ext cx="8806434" cy="396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2498" name="Rectangle 2"/>
          <p:cNvSpPr>
            <a:spLocks noGrp="1" noChangeArrowheads="1"/>
          </p:cNvSpPr>
          <p:nvPr>
            <p:ph type="title"/>
          </p:nvPr>
        </p:nvSpPr>
        <p:spPr>
          <a:xfrm>
            <a:off x="533400" y="152400"/>
            <a:ext cx="8458200" cy="1143000"/>
          </a:xfrm>
        </p:spPr>
        <p:txBody>
          <a:bodyPr/>
          <a:lstStyle/>
          <a:p>
            <a:pPr>
              <a:defRPr/>
            </a:pPr>
            <a:r>
              <a:rPr dirty="0" smtClean="0"/>
              <a:t>Data Warehouse Architectures</a:t>
            </a:r>
          </a:p>
        </p:txBody>
      </p:sp>
      <p:sp>
        <p:nvSpPr>
          <p:cNvPr id="21507" name="Rectangle 3"/>
          <p:cNvSpPr>
            <a:spLocks noGrp="1" noChangeArrowheads="1"/>
          </p:cNvSpPr>
          <p:nvPr>
            <p:ph idx="1"/>
          </p:nvPr>
        </p:nvSpPr>
        <p:spPr>
          <a:xfrm>
            <a:off x="609600" y="1447800"/>
            <a:ext cx="7772400" cy="3581400"/>
          </a:xfrm>
        </p:spPr>
        <p:txBody>
          <a:bodyPr/>
          <a:lstStyle/>
          <a:p>
            <a:pPr eaLnBrk="1" hangingPunct="1"/>
            <a:r>
              <a:rPr lang="en-US" altLang="en-US" sz="3800" dirty="0" smtClean="0"/>
              <a:t>Independent Data Mart</a:t>
            </a:r>
          </a:p>
          <a:p>
            <a:pPr eaLnBrk="1" hangingPunct="1"/>
            <a:r>
              <a:rPr lang="en-US" altLang="en-US" sz="3800" dirty="0" smtClean="0"/>
              <a:t>Dependent Data Mart and Operational Data Store</a:t>
            </a:r>
          </a:p>
          <a:p>
            <a:pPr eaLnBrk="1" hangingPunct="1"/>
            <a:r>
              <a:rPr lang="en-US" altLang="en-US" sz="3800" dirty="0" smtClean="0"/>
              <a:t>Logical Data Mart and Real-Time Data Warehouse</a:t>
            </a:r>
          </a:p>
          <a:p>
            <a:pPr eaLnBrk="1" hangingPunct="1"/>
            <a:r>
              <a:rPr lang="en-US" altLang="en-US" sz="3800" dirty="0" smtClean="0"/>
              <a:t>Three-Layer architecture</a:t>
            </a:r>
          </a:p>
        </p:txBody>
      </p:sp>
      <p:sp>
        <p:nvSpPr>
          <p:cNvPr id="362500" name="Text Box 4"/>
          <p:cNvSpPr txBox="1">
            <a:spLocks noChangeArrowheads="1"/>
          </p:cNvSpPr>
          <p:nvPr/>
        </p:nvSpPr>
        <p:spPr bwMode="auto">
          <a:xfrm>
            <a:off x="533400" y="5562600"/>
            <a:ext cx="7805738" cy="461963"/>
          </a:xfrm>
          <a:prstGeom prst="rect">
            <a:avLst/>
          </a:prstGeom>
          <a:noFill/>
          <a:ln w="9525">
            <a:noFill/>
            <a:miter lim="800000"/>
            <a:headEnd/>
            <a:tailEnd/>
          </a:ln>
          <a:effectLst/>
        </p:spPr>
        <p:txBody>
          <a:bodyPr wrap="none">
            <a:spAutoFit/>
          </a:bodyPr>
          <a:lstStyle/>
          <a:p>
            <a:pPr>
              <a:defRPr/>
            </a:pPr>
            <a:r>
              <a:rPr lang="en-US" sz="2400" dirty="0">
                <a:solidFill>
                  <a:srgbClr val="FF0000"/>
                </a:solidFill>
                <a:latin typeface="Times New Roman" pitchFamily="18" charset="0"/>
              </a:rPr>
              <a:t>All involve some form of </a:t>
            </a:r>
            <a:r>
              <a:rPr lang="en-US" sz="2400" b="1" i="1" dirty="0">
                <a:solidFill>
                  <a:srgbClr val="FF0000"/>
                </a:solidFill>
                <a:latin typeface="Times New Roman" pitchFamily="18" charset="0"/>
              </a:rPr>
              <a:t>extract</a:t>
            </a:r>
            <a:r>
              <a:rPr lang="en-US" sz="2400" dirty="0">
                <a:solidFill>
                  <a:srgbClr val="FF0000"/>
                </a:solidFill>
                <a:latin typeface="Times New Roman" pitchFamily="18" charset="0"/>
              </a:rPr>
              <a:t>, </a:t>
            </a:r>
            <a:r>
              <a:rPr lang="en-US" sz="2400" b="1" i="1" dirty="0">
                <a:solidFill>
                  <a:srgbClr val="FF0000"/>
                </a:solidFill>
                <a:latin typeface="Times New Roman" pitchFamily="18" charset="0"/>
              </a:rPr>
              <a:t>transform</a:t>
            </a:r>
            <a:r>
              <a:rPr lang="en-US" sz="2400" dirty="0">
                <a:solidFill>
                  <a:srgbClr val="FF0000"/>
                </a:solidFill>
                <a:latin typeface="Times New Roman" pitchFamily="18" charset="0"/>
              </a:rPr>
              <a:t> and </a:t>
            </a:r>
            <a:r>
              <a:rPr lang="en-US" sz="2400" b="1" i="1" dirty="0">
                <a:solidFill>
                  <a:srgbClr val="FF0000"/>
                </a:solidFill>
                <a:latin typeface="Times New Roman" pitchFamily="18" charset="0"/>
              </a:rPr>
              <a:t>load</a:t>
            </a:r>
            <a:r>
              <a:rPr lang="en-US" sz="2400" dirty="0">
                <a:solidFill>
                  <a:srgbClr val="FF0000"/>
                </a:solidFill>
                <a:latin typeface="Times New Roman" pitchFamily="18" charset="0"/>
              </a:rPr>
              <a:t> </a:t>
            </a:r>
            <a:r>
              <a:rPr lang="en-US" sz="2400" dirty="0">
                <a:solidFill>
                  <a:srgbClr val="FF0000"/>
                </a:solidFill>
                <a:effectLst>
                  <a:outerShdw blurRad="38100" dist="38100" dir="2700000" algn="tl">
                    <a:srgbClr val="000000">
                      <a:alpha val="43137"/>
                    </a:srgbClr>
                  </a:outerShdw>
                </a:effectLst>
                <a:latin typeface="Times New Roman" pitchFamily="18" charset="0"/>
              </a:rPr>
              <a:t>(</a:t>
            </a:r>
            <a:r>
              <a:rPr lang="en-US" sz="2400" b="1" dirty="0">
                <a:solidFill>
                  <a:srgbClr val="FF0000"/>
                </a:solidFill>
                <a:effectLst>
                  <a:outerShdw blurRad="38100" dist="38100" dir="2700000" algn="tl">
                    <a:srgbClr val="000000">
                      <a:alpha val="43137"/>
                    </a:srgbClr>
                  </a:outerShdw>
                </a:effectLst>
                <a:latin typeface="Times New Roman" pitchFamily="18" charset="0"/>
              </a:rPr>
              <a:t>ETL</a:t>
            </a:r>
            <a:r>
              <a:rPr lang="en-US" sz="2400" dirty="0">
                <a:solidFill>
                  <a:srgbClr val="FF0000"/>
                </a:solidFill>
                <a:latin typeface="Times New Roman" pitchFamily="18" charset="0"/>
              </a:rPr>
              <a:t>)</a:t>
            </a:r>
          </a:p>
        </p:txBody>
      </p:sp>
    </p:spTree>
  </p:cSld>
  <p:clrMapOvr>
    <a:masterClrMapping/>
  </p:clrMapOvr>
  <p:transition>
    <p:push di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1_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11351</TotalTime>
  <Pages>9</Pages>
  <Words>3843</Words>
  <Application>Microsoft Office PowerPoint</Application>
  <PresentationFormat>如螢幕大小 (4:3)</PresentationFormat>
  <Paragraphs>280</Paragraphs>
  <Slides>31</Slides>
  <Notes>29</Notes>
  <HiddenSlides>0</HiddenSlides>
  <MMClips>0</MMClips>
  <ScaleCrop>false</ScaleCrop>
  <HeadingPairs>
    <vt:vector size="6" baseType="variant">
      <vt:variant>
        <vt:lpstr>使用字型</vt:lpstr>
      </vt:variant>
      <vt:variant>
        <vt:i4>11</vt:i4>
      </vt:variant>
      <vt:variant>
        <vt:lpstr>佈景主題</vt:lpstr>
      </vt:variant>
      <vt:variant>
        <vt:i4>1</vt:i4>
      </vt:variant>
      <vt:variant>
        <vt:lpstr>投影片標題</vt:lpstr>
      </vt:variant>
      <vt:variant>
        <vt:i4>31</vt:i4>
      </vt:variant>
    </vt:vector>
  </HeadingPairs>
  <TitlesOfParts>
    <vt:vector size="43" baseType="lpstr">
      <vt:lpstr>細明體</vt:lpstr>
      <vt:lpstr>微軟正黑體</vt:lpstr>
      <vt:lpstr>新細明體</vt:lpstr>
      <vt:lpstr>Arial</vt:lpstr>
      <vt:lpstr>Franklin Gothic Book</vt:lpstr>
      <vt:lpstr>Franklin Gothic Medium</vt:lpstr>
      <vt:lpstr>Georgia</vt:lpstr>
      <vt:lpstr>Tahoma</vt:lpstr>
      <vt:lpstr>Times New Roman</vt:lpstr>
      <vt:lpstr>Wingdings</vt:lpstr>
      <vt:lpstr>Wingdings 2</vt:lpstr>
      <vt:lpstr>1_Trek</vt:lpstr>
      <vt:lpstr>Chapter 9: data warehousing</vt:lpstr>
      <vt:lpstr>Definitions</vt:lpstr>
      <vt:lpstr>Need for Data Warehousing</vt:lpstr>
      <vt:lpstr>Issues with Company-Wide View</vt:lpstr>
      <vt:lpstr>PowerPoint 簡報</vt:lpstr>
      <vt:lpstr>Organizational Trends Motivating Data Warehouses</vt:lpstr>
      <vt:lpstr>Separating Operational and Informational Systems</vt:lpstr>
      <vt:lpstr>PowerPoint 簡報</vt:lpstr>
      <vt:lpstr>Data Warehouse Architectures</vt:lpstr>
      <vt:lpstr>PowerPoint 簡報</vt:lpstr>
      <vt:lpstr>PowerPoint 簡報</vt:lpstr>
      <vt:lpstr>PowerPoint 簡報</vt:lpstr>
      <vt:lpstr>PowerPoint 簡報</vt:lpstr>
      <vt:lpstr>Data Characteristics Status vs. Event Data</vt:lpstr>
      <vt:lpstr>PowerPoint 簡報</vt:lpstr>
      <vt:lpstr>PowerPoint 簡報</vt:lpstr>
      <vt:lpstr>Other Data Warehouse Changes</vt:lpstr>
      <vt:lpstr>Derived Data 加入衍生性資料</vt:lpstr>
      <vt:lpstr>PowerPoint 簡報</vt:lpstr>
      <vt:lpstr>PowerPoint 簡報</vt:lpstr>
      <vt:lpstr>PowerPoint 簡報</vt:lpstr>
      <vt:lpstr>Surrogate Keys</vt:lpstr>
      <vt:lpstr>Grain of the Fact Table</vt:lpstr>
      <vt:lpstr>Duration of the Database 決定資料期間</vt:lpstr>
      <vt:lpstr>Size of Fact Table 估算資料表的大小</vt:lpstr>
      <vt:lpstr>PowerPoint 簡報</vt:lpstr>
      <vt:lpstr>Slowly Changing Dimensions (SCD)</vt:lpstr>
      <vt:lpstr>PowerPoint 簡報</vt:lpstr>
      <vt:lpstr>PowerPoint 簡報</vt:lpstr>
      <vt:lpstr>10 Essential Rules for Dimensional Modeling</vt:lpstr>
      <vt:lpstr>The Future of Data Warehousing: Integration with Big Data and Analytics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Warehousing</dc:title>
  <dc:creator>Michel Mitri</dc:creator>
  <cp:lastModifiedBy>Willie Yang</cp:lastModifiedBy>
  <cp:revision>777</cp:revision>
  <cp:lastPrinted>1998-01-19T09:29:56Z</cp:lastPrinted>
  <dcterms:created xsi:type="dcterms:W3CDTF">1998-01-19T10:00:26Z</dcterms:created>
  <dcterms:modified xsi:type="dcterms:W3CDTF">2016-11-28T08:06:54Z</dcterms:modified>
</cp:coreProperties>
</file>