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0" r:id="rId1"/>
  </p:sldMasterIdLst>
  <p:notesMasterIdLst>
    <p:notesMasterId r:id="rId33"/>
  </p:notesMasterIdLst>
  <p:handoutMasterIdLst>
    <p:handoutMasterId r:id="rId34"/>
  </p:handoutMasterIdLst>
  <p:sldIdLst>
    <p:sldId id="322" r:id="rId2"/>
    <p:sldId id="324" r:id="rId3"/>
    <p:sldId id="325" r:id="rId4"/>
    <p:sldId id="326" r:id="rId5"/>
    <p:sldId id="328" r:id="rId6"/>
    <p:sldId id="327" r:id="rId7"/>
    <p:sldId id="329" r:id="rId8"/>
    <p:sldId id="330" r:id="rId9"/>
    <p:sldId id="331" r:id="rId10"/>
    <p:sldId id="332" r:id="rId11"/>
    <p:sldId id="333" r:id="rId12"/>
    <p:sldId id="337" r:id="rId13"/>
    <p:sldId id="339" r:id="rId14"/>
    <p:sldId id="342" r:id="rId15"/>
    <p:sldId id="343" r:id="rId16"/>
    <p:sldId id="344" r:id="rId17"/>
    <p:sldId id="345"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601" autoAdjust="0"/>
    <p:restoredTop sz="66303" autoAdjust="0"/>
  </p:normalViewPr>
  <p:slideViewPr>
    <p:cSldViewPr>
      <p:cViewPr varScale="1">
        <p:scale>
          <a:sx n="47" d="100"/>
          <a:sy n="47" d="100"/>
        </p:scale>
        <p:origin x="1845"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875"/>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549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0419"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48563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50938" y="692150"/>
            <a:ext cx="4556125" cy="3416300"/>
          </a:xfrm>
          <a:ln/>
        </p:spPr>
      </p:sp>
      <p:sp>
        <p:nvSpPr>
          <p:cNvPr id="440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68711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key feature of big data is highly distributed processing. The internet allows you to do this,</a:t>
            </a:r>
            <a:r>
              <a:rPr lang="en-US" baseline="0" dirty="0" smtClean="0"/>
              <a:t> by sharing tasks across hundreds or thousands of computers. Hadoop is made up of MapReduce and HDFS. </a:t>
            </a:r>
          </a:p>
          <a:p>
            <a:endParaRPr lang="en-US" baseline="0" dirty="0" smtClean="0"/>
          </a:p>
          <a:p>
            <a:r>
              <a:rPr lang="en-US" sz="1200" b="0" i="0" u="none" strike="noStrike" kern="1200" baseline="0" dirty="0" smtClean="0">
                <a:solidFill>
                  <a:schemeClr val="tx1"/>
                </a:solidFill>
                <a:latin typeface="Times New Roman" pitchFamily="18" charset="0"/>
                <a:ea typeface="+mn-ea"/>
                <a:cs typeface="Arial" charset="0"/>
              </a:rPr>
              <a:t>Hadoop’s essence is in processing very large amounts (terabytes or petabytes) of data by distributing the data and processing tasks among a large number of low-cost </a:t>
            </a:r>
            <a:r>
              <a:rPr lang="en-US" sz="1200" b="1" i="0" u="none" strike="noStrike" kern="1200" baseline="0" dirty="0" smtClean="0">
                <a:solidFill>
                  <a:schemeClr val="tx1"/>
                </a:solidFill>
                <a:latin typeface="Times New Roman" pitchFamily="18" charset="0"/>
                <a:ea typeface="+mn-ea"/>
                <a:cs typeface="Arial" charset="0"/>
              </a:rPr>
              <a:t>commodity servers</a:t>
            </a:r>
            <a:r>
              <a:rPr lang="en-US" sz="1200" b="0" i="0" u="none" strike="noStrike" kern="1200" baseline="0" dirty="0" smtClean="0">
                <a:solidFill>
                  <a:schemeClr val="tx1"/>
                </a:solidFill>
                <a:latin typeface="Times New Roman" pitchFamily="18" charset="0"/>
                <a:ea typeface="+mn-ea"/>
                <a:cs typeface="Arial" charset="0"/>
              </a:rPr>
              <a:t>. That means plain old PCs and servers. </a:t>
            </a:r>
            <a:endParaRPr lang="en-US" dirty="0"/>
          </a:p>
        </p:txBody>
      </p:sp>
    </p:spTree>
    <p:extLst>
      <p:ext uri="{BB962C8B-B14F-4D97-AF65-F5344CB8AC3E}">
        <p14:creationId xmlns:p14="http://schemas.microsoft.com/office/powerpoint/2010/main" val="579697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In this example, </a:t>
            </a:r>
            <a:r>
              <a:rPr lang="en-US" baseline="0" dirty="0" smtClean="0"/>
              <a:t>the form of this data is in key-value pairs. So, the keys in the figure are k1, k2, etc. Assume that the problem is to get an overall count of how many times the key appears in the data. For example, consider that the keys are customer IDs and the values are individual orders for each customer. So, we’re trying to figure out how many orders each customer made. Also assume that the original input data is very, very, very large. In other words, bigger than what a single relational DBMS can handle.</a:t>
            </a:r>
            <a:endParaRPr lang="en-US" dirty="0" smtClean="0"/>
          </a:p>
          <a:p>
            <a:endParaRPr lang="en-US" dirty="0" smtClean="0"/>
          </a:p>
          <a:p>
            <a:r>
              <a:rPr lang="en-US" dirty="0" smtClean="0"/>
              <a:t>The original</a:t>
            </a:r>
            <a:r>
              <a:rPr lang="en-US" baseline="0" dirty="0" smtClean="0"/>
              <a:t> input data is received at the master and then divided into subsets, each of which goes to an individual slave node. So, each slave node gets some number of sales orders. This is the map process. There may be hundreds of these nodes.</a:t>
            </a:r>
          </a:p>
          <a:p>
            <a:endParaRPr lang="en-US" baseline="0" dirty="0" smtClean="0"/>
          </a:p>
          <a:p>
            <a:r>
              <a:rPr lang="en-US" baseline="0" dirty="0" smtClean="0"/>
              <a:t>Each node works on its subset of the data.  Its task is to find out how many orders for each customer. So for example, the node at the bottom found 3 k1 orders and 2 k5 orders. Note that multiple nodes may have found examples of the same key. For instance, k2 is found in two of the nodes.</a:t>
            </a:r>
          </a:p>
          <a:p>
            <a:endParaRPr lang="en-US" baseline="0" dirty="0" smtClean="0"/>
          </a:p>
          <a:p>
            <a:r>
              <a:rPr lang="en-US" baseline="0" dirty="0" smtClean="0"/>
              <a:t>The shuffle step is at the end of mapping, and merges all the map outputs and packages them for the reduce phase. At this point, we’ve collected all results and grouped them by key value.</a:t>
            </a:r>
          </a:p>
          <a:p>
            <a:endParaRPr lang="en-US" baseline="0" dirty="0" smtClean="0"/>
          </a:p>
          <a:p>
            <a:r>
              <a:rPr lang="en-US" baseline="0" dirty="0" smtClean="0"/>
              <a:t>The reduce stage </a:t>
            </a:r>
            <a:r>
              <a:rPr lang="en-US" sz="1200" b="0" i="0" u="none" strike="noStrike" kern="1200" baseline="0" dirty="0" smtClean="0">
                <a:solidFill>
                  <a:schemeClr val="tx1"/>
                </a:solidFill>
                <a:latin typeface="Times New Roman" pitchFamily="18" charset="0"/>
                <a:ea typeface="+mn-ea"/>
                <a:cs typeface="Arial" charset="0"/>
              </a:rPr>
              <a:t>integrates the results of each of the map</a:t>
            </a:r>
            <a:r>
              <a:rPr lang="en-US" sz="1200" b="0" i="1" u="none" strike="noStrike" kern="1200" baseline="0" dirty="0" smtClean="0">
                <a:solidFill>
                  <a:schemeClr val="tx1"/>
                </a:solidFill>
                <a:latin typeface="Times New Roman" pitchFamily="18" charset="0"/>
                <a:ea typeface="+mn-ea"/>
                <a:cs typeface="Arial" charset="0"/>
              </a:rPr>
              <a:t> </a:t>
            </a:r>
            <a:r>
              <a:rPr lang="en-US" sz="1200" b="0" i="0" u="none" strike="noStrike" kern="1200" baseline="0" dirty="0" smtClean="0">
                <a:solidFill>
                  <a:schemeClr val="tx1"/>
                </a:solidFill>
                <a:latin typeface="Times New Roman" pitchFamily="18" charset="0"/>
                <a:ea typeface="+mn-ea"/>
                <a:cs typeface="Arial" charset="0"/>
              </a:rPr>
              <a:t>processes, creating the final result</a:t>
            </a:r>
          </a:p>
          <a:p>
            <a:endParaRPr lang="en-US" baseline="0" dirty="0" smtClean="0"/>
          </a:p>
          <a:p>
            <a:r>
              <a:rPr lang="en-US" sz="1200" b="0" i="0" u="none" strike="noStrike" kern="1200" baseline="0" dirty="0" smtClean="0">
                <a:solidFill>
                  <a:schemeClr val="tx1"/>
                </a:solidFill>
                <a:latin typeface="Times New Roman" pitchFamily="18" charset="0"/>
                <a:ea typeface="+mn-ea"/>
                <a:cs typeface="Arial" charset="0"/>
              </a:rPr>
              <a:t>It is up to the developer to define the mapper and the reducer so that they together get the work done. So, MapReduce programming involves writing code to do the mapping and writing code to do the reducing.</a:t>
            </a:r>
            <a:endParaRPr lang="en-US" baseline="0" dirty="0" smtClean="0"/>
          </a:p>
          <a:p>
            <a:endParaRPr lang="en-US" dirty="0"/>
          </a:p>
        </p:txBody>
      </p:sp>
    </p:spTree>
    <p:extLst>
      <p:ext uri="{BB962C8B-B14F-4D97-AF65-F5344CB8AC3E}">
        <p14:creationId xmlns:p14="http://schemas.microsoft.com/office/powerpoint/2010/main" val="3876337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174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a:t>
            </a:r>
            <a:r>
              <a:rPr lang="en-US" baseline="0" dirty="0" smtClean="0"/>
              <a:t> IT field is full of jargon and buzzwords whose names change over time. In one book or article, you may read that BI is an umbrella term and includes analytics as a component. Others describe them in exactly the opposite relationship. And some say that BI and analytics are exactly the same thing. </a:t>
            </a:r>
            <a:endParaRPr lang="en-US" dirty="0"/>
          </a:p>
        </p:txBody>
      </p:sp>
    </p:spTree>
    <p:extLst>
      <p:ext uri="{BB962C8B-B14F-4D97-AF65-F5344CB8AC3E}">
        <p14:creationId xmlns:p14="http://schemas.microsoft.com/office/powerpoint/2010/main" val="4201204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With descriptive analytics</a:t>
            </a:r>
            <a:r>
              <a:rPr lang="en-US" baseline="0" dirty="0" smtClean="0"/>
              <a:t> we ask what happened already (last week, last year, etc.). With predictive analytics we ask what’s going to happen in the future and how will it affect us. With prescriptive analytics, we ask what is the best decision to make.</a:t>
            </a:r>
            <a:endParaRPr lang="en-US" dirty="0"/>
          </a:p>
        </p:txBody>
      </p:sp>
    </p:spTree>
    <p:extLst>
      <p:ext uri="{BB962C8B-B14F-4D97-AF65-F5344CB8AC3E}">
        <p14:creationId xmlns:p14="http://schemas.microsoft.com/office/powerpoint/2010/main" val="2378292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BI&amp;A has evolved along with other elements of information technology. It should</a:t>
            </a:r>
            <a:r>
              <a:rPr lang="en-US" baseline="0" dirty="0" smtClean="0"/>
              <a:t> be noted that there is far more unstructured and semistructured data (characteristic of Web and mobile technology) than there is structured data (typically found in relational databases). And although all data (structured and unstructured alike) is increasing in volume over time, the rate of growth is largest in the unstructured space.</a:t>
            </a:r>
            <a:endParaRPr lang="en-US" dirty="0"/>
          </a:p>
        </p:txBody>
      </p:sp>
    </p:spTree>
    <p:extLst>
      <p:ext uri="{BB962C8B-B14F-4D97-AF65-F5344CB8AC3E}">
        <p14:creationId xmlns:p14="http://schemas.microsoft.com/office/powerpoint/2010/main" val="1867792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OLAP is often</a:t>
            </a:r>
            <a:r>
              <a:rPr lang="en-US" baseline="0" dirty="0" smtClean="0"/>
              <a:t> (but not always) associated with multidimensional database structures, otherwise known as cubes. The next slide shows a figure of a cube.</a:t>
            </a:r>
            <a:endParaRPr lang="en-US" dirty="0"/>
          </a:p>
        </p:txBody>
      </p:sp>
    </p:spTree>
    <p:extLst>
      <p:ext uri="{BB962C8B-B14F-4D97-AF65-F5344CB8AC3E}">
        <p14:creationId xmlns:p14="http://schemas.microsoft.com/office/powerpoint/2010/main" val="186053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a three dimensional cube Each cell in the cube pertains to a particular measure of a particular product of a particular month. When you slice a cube, you reduce</a:t>
            </a:r>
            <a:r>
              <a:rPr lang="en-US" altLang="en-US" baseline="0" dirty="0" smtClean="0">
                <a:cs typeface="Arial" panose="020B0604020202020204" pitchFamily="34" charset="0"/>
              </a:rPr>
              <a:t> the number of dimensions by focusing on one “slice” of a particular dimension. In this case, we focused on shoes. So, the two dimensional result is to see, for each month, the different measures (units, revenue, and cost).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15274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term drill-down refers</a:t>
            </a:r>
            <a:r>
              <a:rPr lang="en-US" baseline="0" dirty="0" smtClean="0"/>
              <a:t> to going from higher levels of aggregation (summary information) to more detail. You could also call it “disaggregation”.</a:t>
            </a:r>
          </a:p>
          <a:p>
            <a:endParaRPr lang="en-US" baseline="0" dirty="0" smtClean="0"/>
          </a:p>
          <a:p>
            <a:r>
              <a:rPr lang="en-US" sz="1200" b="0" i="0" u="none" strike="noStrike" kern="1200" baseline="0" dirty="0" smtClean="0">
                <a:solidFill>
                  <a:schemeClr val="tx1"/>
                </a:solidFill>
                <a:latin typeface="Times New Roman" pitchFamily="18" charset="0"/>
                <a:ea typeface="+mn-ea"/>
                <a:cs typeface="Arial" charset="0"/>
              </a:rPr>
              <a:t>Executing a drill-down (as in this example) may require that the OLAP tool “reach back” to the data warehouse (or even the operational data) to obtain the detail data necessary for the drill-down. Automating this type of operation in an OLAP tool requires an integrated set of metadata. </a:t>
            </a:r>
            <a:endParaRPr lang="en-US" baseline="0" dirty="0" smtClean="0"/>
          </a:p>
          <a:p>
            <a:endParaRPr lang="en-US" dirty="0"/>
          </a:p>
        </p:txBody>
      </p:sp>
    </p:spTree>
    <p:extLst>
      <p:ext uri="{BB962C8B-B14F-4D97-AF65-F5344CB8AC3E}">
        <p14:creationId xmlns:p14="http://schemas.microsoft.com/office/powerpoint/2010/main" val="3526349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figure shows a schematic of what the user interface for a cube might look like. Often, the user interface</a:t>
            </a:r>
            <a:r>
              <a:rPr lang="en-US" altLang="en-US" baseline="0" dirty="0" smtClean="0">
                <a:cs typeface="Arial" panose="020B0604020202020204" pitchFamily="34" charset="0"/>
              </a:rPr>
              <a:t> is done in spreadsheet software like Excel.</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Cubes</a:t>
            </a:r>
            <a:r>
              <a:rPr lang="en-US" altLang="en-US" baseline="0" dirty="0" smtClean="0">
                <a:cs typeface="Arial" panose="020B0604020202020204" pitchFamily="34" charset="0"/>
              </a:rPr>
              <a:t> can display as many dimensions as you want. And the user interface also supports pivoting. So, for example, it would be simple to switch the view such that resort name would appear in the columns and travel method in the row, or to bring countries into the columns and number of days into the pages..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41537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This chapter</a:t>
            </a:r>
            <a:r>
              <a:rPr lang="en-US" altLang="en-US" baseline="0" dirty="0" smtClean="0"/>
              <a:t> is primarily about these two new advances in data technologies and approaches.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Traditional data management technologies were created to ensure accurate and efficient transaction processing. As we saw from chapter 9, later database structures were created to support decision-making and overall understanding of the business. We called these data warehouses. Big data and analytics takes us further down this road. </a:t>
            </a:r>
          </a:p>
          <a:p>
            <a:endParaRPr lang="en-US" altLang="en-US" dirty="0" smtClean="0"/>
          </a:p>
        </p:txBody>
      </p:sp>
    </p:spTree>
    <p:extLst>
      <p:ext uri="{BB962C8B-B14F-4D97-AF65-F5344CB8AC3E}">
        <p14:creationId xmlns:p14="http://schemas.microsoft.com/office/powerpoint/2010/main" val="428436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173564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are some examples of questions that might be answered through predictive analytics:</a:t>
            </a:r>
          </a:p>
          <a:p>
            <a:endParaRPr lang="en-US" dirty="0" smtClean="0"/>
          </a:p>
          <a:p>
            <a:pPr lvl="1"/>
            <a:r>
              <a:rPr lang="en-US" sz="1200" b="0" i="0" u="none" strike="noStrike" kern="1200" baseline="0" dirty="0" smtClean="0">
                <a:solidFill>
                  <a:schemeClr val="tx1"/>
                </a:solidFill>
                <a:latin typeface="Times New Roman" pitchFamily="18" charset="0"/>
                <a:ea typeface="+mn-ea"/>
                <a:cs typeface="Arial" charset="0"/>
              </a:rPr>
              <a:t>• What type of an offer will a specific prospective customer need so that she/he will become a new customer?</a:t>
            </a:r>
          </a:p>
          <a:p>
            <a:pPr lvl="1"/>
            <a:r>
              <a:rPr lang="en-US" sz="1200" b="0" i="0" u="none" strike="noStrike" kern="1200" baseline="0" dirty="0" smtClean="0">
                <a:solidFill>
                  <a:schemeClr val="tx1"/>
                </a:solidFill>
                <a:latin typeface="Times New Roman" pitchFamily="18" charset="0"/>
                <a:ea typeface="+mn-ea"/>
                <a:cs typeface="Arial" charset="0"/>
              </a:rPr>
              <a:t>• What solicitation approaches are most likely to lead to new donations from the patrons of a non-profit organization?</a:t>
            </a:r>
          </a:p>
          <a:p>
            <a:pPr lvl="1"/>
            <a:r>
              <a:rPr lang="en-US" sz="1200" b="0" i="0" u="none" strike="noStrike" kern="1200" baseline="0" dirty="0" smtClean="0">
                <a:solidFill>
                  <a:schemeClr val="tx1"/>
                </a:solidFill>
                <a:latin typeface="Times New Roman" pitchFamily="18" charset="0"/>
                <a:ea typeface="+mn-ea"/>
                <a:cs typeface="Arial" charset="0"/>
              </a:rPr>
              <a:t>• What approach will increase the probability of a telecommunications company succeeding in making a household switch to their services?</a:t>
            </a:r>
          </a:p>
          <a:p>
            <a:pPr lvl="1"/>
            <a:r>
              <a:rPr lang="en-US" sz="1200" b="0" i="0" u="none" strike="noStrike" kern="1200" baseline="0" dirty="0" smtClean="0">
                <a:solidFill>
                  <a:schemeClr val="tx1"/>
                </a:solidFill>
                <a:latin typeface="Times New Roman" pitchFamily="18" charset="0"/>
                <a:ea typeface="+mn-ea"/>
                <a:cs typeface="Arial" charset="0"/>
              </a:rPr>
              <a:t>• What will prevent an existing customer of a mobile phone company from moving to another provider?</a:t>
            </a:r>
          </a:p>
          <a:p>
            <a:pPr lvl="1"/>
            <a:r>
              <a:rPr lang="en-US" sz="1200" b="0" i="0" u="none" strike="noStrike" kern="1200" baseline="0" dirty="0" smtClean="0">
                <a:solidFill>
                  <a:schemeClr val="tx1"/>
                </a:solidFill>
                <a:latin typeface="Times New Roman" pitchFamily="18" charset="0"/>
                <a:ea typeface="+mn-ea"/>
                <a:cs typeface="Arial" charset="0"/>
              </a:rPr>
              <a:t>• How likely is a customer to lease their next automobile from the same company from which they leased their previous car?</a:t>
            </a:r>
          </a:p>
          <a:p>
            <a:pPr lvl="1"/>
            <a:r>
              <a:rPr lang="en-US" sz="1200" b="0" i="0" u="none" strike="noStrike" kern="1200" baseline="0" dirty="0" smtClean="0">
                <a:solidFill>
                  <a:schemeClr val="tx1"/>
                </a:solidFill>
                <a:latin typeface="Times New Roman" pitchFamily="18" charset="0"/>
                <a:ea typeface="+mn-ea"/>
                <a:cs typeface="Arial" charset="0"/>
              </a:rPr>
              <a:t>• How profitable is a specific credit card customer likely to be during the next five years?</a:t>
            </a:r>
            <a:endParaRPr lang="en-US" dirty="0"/>
          </a:p>
        </p:txBody>
      </p:sp>
    </p:spTree>
    <p:extLst>
      <p:ext uri="{BB962C8B-B14F-4D97-AF65-F5344CB8AC3E}">
        <p14:creationId xmlns:p14="http://schemas.microsoft.com/office/powerpoint/2010/main" val="3339928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Traditional data</a:t>
            </a:r>
            <a:r>
              <a:rPr lang="en-US" baseline="0" dirty="0" smtClean="0"/>
              <a:t> mining works with structured data, such as numerical and categorical data, that you would typically find in relational databases. But with the advent of the web and social media, there is a huge amount of unstructured data in the form of text entries in blogs, emails, and tweets. This is just as important as, and actually much higher in volume than, structured data. Wo text mining is an increasingly important part of data mining.</a:t>
            </a:r>
            <a:endParaRPr lang="en-US" dirty="0"/>
          </a:p>
        </p:txBody>
      </p:sp>
    </p:spTree>
    <p:extLst>
      <p:ext uri="{BB962C8B-B14F-4D97-AF65-F5344CB8AC3E}">
        <p14:creationId xmlns:p14="http://schemas.microsoft.com/office/powerpoint/2010/main" val="3383074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These techniques are derived from computer science, artificial intelligence, and statistics.</a:t>
            </a:r>
          </a:p>
          <a:p>
            <a:endParaRPr lang="en-US" dirty="0" smtClean="0"/>
          </a:p>
          <a:p>
            <a:r>
              <a:rPr lang="en-US" sz="1200" b="0" i="0" u="none" strike="noStrike" kern="1200" baseline="0" dirty="0" smtClean="0">
                <a:solidFill>
                  <a:schemeClr val="tx1"/>
                </a:solidFill>
                <a:latin typeface="Times New Roman" pitchFamily="18" charset="0"/>
                <a:ea typeface="+mn-ea"/>
                <a:cs typeface="Arial" charset="0"/>
              </a:rPr>
              <a:t>The choice of an appropriate technique depends on the nature of the data to be analyzed, as well as the size of the data set.</a:t>
            </a:r>
            <a:endParaRPr lang="en-US" dirty="0"/>
          </a:p>
        </p:txBody>
      </p:sp>
    </p:spTree>
    <p:extLst>
      <p:ext uri="{BB962C8B-B14F-4D97-AF65-F5344CB8AC3E}">
        <p14:creationId xmlns:p14="http://schemas.microsoft.com/office/powerpoint/2010/main" val="3138758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Different data</a:t>
            </a:r>
            <a:r>
              <a:rPr lang="en-US" baseline="0" dirty="0" smtClean="0"/>
              <a:t> mining techniques are appropriate for different applications. For example, applications dealing with classification problems are typically done using regression or decision trees. This is useful for target marketing and population profiling. Product affinity and upselling is done via the affinity technique (also called association). The textbook describes a product called </a:t>
            </a:r>
            <a:r>
              <a:rPr lang="en-US" sz="1200" b="0" i="0" u="none" strike="noStrike" kern="1200" baseline="0" dirty="0" smtClean="0">
                <a:solidFill>
                  <a:schemeClr val="tx1"/>
                </a:solidFill>
                <a:latin typeface="Times New Roman" pitchFamily="18" charset="0"/>
                <a:ea typeface="+mn-ea"/>
                <a:cs typeface="Arial" charset="0"/>
              </a:rPr>
              <a:t>KNIME that used k-means, a clustering algorithm, for analyzing churn.</a:t>
            </a:r>
            <a:endParaRPr lang="en-US" dirty="0"/>
          </a:p>
        </p:txBody>
      </p:sp>
    </p:spTree>
    <p:extLst>
      <p:ext uri="{BB962C8B-B14F-4D97-AF65-F5344CB8AC3E}">
        <p14:creationId xmlns:p14="http://schemas.microsoft.com/office/powerpoint/2010/main" val="172816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345996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721955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4110030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3441853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4726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smtClean="0"/>
          </a:p>
          <a:p>
            <a:r>
              <a:rPr lang="en-US" dirty="0" smtClean="0"/>
              <a:t>Big data processing is done in batch mode, and may take hours to sift through</a:t>
            </a:r>
            <a:r>
              <a:rPr lang="en-US" baseline="0" dirty="0" smtClean="0"/>
              <a:t> the huge volume of data for an analytical task.</a:t>
            </a:r>
            <a:endParaRPr lang="en-US" dirty="0" smtClean="0"/>
          </a:p>
          <a:p>
            <a:endParaRPr lang="en-US" dirty="0" smtClean="0"/>
          </a:p>
          <a:p>
            <a:r>
              <a:rPr lang="en-US" dirty="0" smtClean="0"/>
              <a:t>Big Data processing via Hadoop is good for long analytical tasks but not so good for exploring individual cases and their relationships. For this, relational databases and data warehouses are better.</a:t>
            </a:r>
          </a:p>
          <a:p>
            <a:endParaRPr lang="en-US" dirty="0"/>
          </a:p>
        </p:txBody>
      </p:sp>
    </p:spTree>
    <p:extLst>
      <p:ext uri="{BB962C8B-B14F-4D97-AF65-F5344CB8AC3E}">
        <p14:creationId xmlns:p14="http://schemas.microsoft.com/office/powerpoint/2010/main" val="147758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Collect and store everything into the data</a:t>
            </a:r>
            <a:r>
              <a:rPr lang="en-US" altLang="en-US" baseline="0" dirty="0" smtClean="0"/>
              <a:t> lake</a:t>
            </a:r>
            <a:r>
              <a:rPr lang="en-US" altLang="en-US" dirty="0" smtClean="0"/>
              <a:t>. Worry about what you’re going to do with it later. That’s the big data approach. There are lots of ways to structure data and you can do it after the fact, as long as the data obeys certain data</a:t>
            </a:r>
            <a:r>
              <a:rPr lang="en-US" altLang="en-US" baseline="0" dirty="0" smtClean="0"/>
              <a:t> standards (like XML or JSON).</a:t>
            </a:r>
            <a:endParaRPr lang="en-US" altLang="en-US" dirty="0" smtClean="0"/>
          </a:p>
        </p:txBody>
      </p:sp>
    </p:spTree>
    <p:extLst>
      <p:ext uri="{BB962C8B-B14F-4D97-AF65-F5344CB8AC3E}">
        <p14:creationId xmlns:p14="http://schemas.microsoft.com/office/powerpoint/2010/main" val="2416317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Both JSON and XML provide a semi-structured means of representing data hierarchically. JSON is also a major component of the JavaScript language.</a:t>
            </a:r>
            <a:r>
              <a:rPr lang="en-US" altLang="en-US" baseline="0" dirty="0" smtClean="0"/>
              <a:t> We talked a lot about XML in chapter 8.</a:t>
            </a:r>
            <a:endParaRPr lang="en-US" altLang="en-US" dirty="0" smtClean="0"/>
          </a:p>
        </p:txBody>
      </p:sp>
    </p:spTree>
    <p:extLst>
      <p:ext uri="{BB962C8B-B14F-4D97-AF65-F5344CB8AC3E}">
        <p14:creationId xmlns:p14="http://schemas.microsoft.com/office/powerpoint/2010/main" val="30296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797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you can see, these are very different from relational databases. But you still have the notion of a unique entity, identified by its key, and the notion that this entity has attributes.  Also remember from</a:t>
            </a:r>
            <a:r>
              <a:rPr lang="en-US" altLang="en-US" baseline="0" dirty="0" smtClean="0"/>
              <a:t> chapter 5 that key-value storage is nothing new. Remember hashed file organizations?</a:t>
            </a:r>
            <a:endParaRPr lang="en-US" altLang="en-US" dirty="0" smtClean="0"/>
          </a:p>
        </p:txBody>
      </p:sp>
    </p:spTree>
    <p:extLst>
      <p:ext uri="{BB962C8B-B14F-4D97-AF65-F5344CB8AC3E}">
        <p14:creationId xmlns:p14="http://schemas.microsoft.com/office/powerpoint/2010/main" val="198536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NoSQL brings</a:t>
            </a:r>
            <a:r>
              <a:rPr lang="en-US" baseline="0" dirty="0" smtClean="0"/>
              <a:t> an exciting new dimension to the database profession.</a:t>
            </a:r>
          </a:p>
          <a:p>
            <a:endParaRPr lang="en-US" baseline="0" dirty="0" smtClean="0"/>
          </a:p>
          <a:p>
            <a:r>
              <a:rPr lang="en-US" baseline="0" dirty="0" smtClean="0"/>
              <a:t>Note that “NoSQL” does not mean “No SQL”. It means “Not Only SQL”. SQL will be a part of database systems for some time to come. </a:t>
            </a:r>
            <a:endParaRPr lang="en-US" dirty="0"/>
          </a:p>
        </p:txBody>
      </p:sp>
    </p:spTree>
    <p:extLst>
      <p:ext uri="{BB962C8B-B14F-4D97-AF65-F5344CB8AC3E}">
        <p14:creationId xmlns:p14="http://schemas.microsoft.com/office/powerpoint/2010/main" val="150115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11/28/2016</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124038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pPr>
                <a:defRPr/>
              </a:pPr>
              <a:t>11/28/2016</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4046378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pPr>
                <a:defRPr/>
              </a:pPr>
              <a:t>11/28/2016</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366156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pPr>
                <a:defRPr/>
              </a:pPr>
              <a:t>11/28/2016</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9</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9-</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7057617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4" name="Date Placeholder 24"/>
          <p:cNvSpPr>
            <a:spLocks noGrp="1"/>
          </p:cNvSpPr>
          <p:nvPr>
            <p:ph type="dt" sz="half" idx="10"/>
          </p:nvPr>
        </p:nvSpPr>
        <p:spPr/>
        <p:txBody>
          <a:bodyPr/>
          <a:lstStyle>
            <a:lvl1pPr>
              <a:defRPr/>
            </a:lvl1pPr>
          </a:lstStyle>
          <a:p>
            <a:pPr>
              <a:defRPr/>
            </a:pPr>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r>
              <a:rPr lang="en-US" smtClean="0"/>
              <a:t>© 2008 by Prentice Hall</a:t>
            </a:r>
            <a:endParaRPr lang="en-US"/>
          </a:p>
        </p:txBody>
      </p:sp>
    </p:spTree>
    <p:extLst>
      <p:ext uri="{BB962C8B-B14F-4D97-AF65-F5344CB8AC3E}">
        <p14:creationId xmlns:p14="http://schemas.microsoft.com/office/powerpoint/2010/main" val="23027209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pPr>
                <a:defRPr/>
              </a:pPr>
              <a:t>11/28/2016</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9</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9-</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54153757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22" r:id="rId5"/>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endParaRPr lang="en-US" altLang="en-US" sz="2000" dirty="0" smtClean="0">
              <a:solidFill>
                <a:srgbClr val="0070C0"/>
              </a:solidFill>
              <a:cs typeface="Times New Roman" pitchFamily="18" charset="0"/>
            </a:endParaRP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11:</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Big Data and Analytics</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520597961"/>
      </p:ext>
    </p:extLst>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45" y="304800"/>
            <a:ext cx="8546690" cy="838200"/>
          </a:xfrm>
        </p:spPr>
        <p:txBody>
          <a:bodyPr/>
          <a:lstStyle/>
          <a:p>
            <a:r>
              <a:rPr lang="en-US" dirty="0" smtClean="0"/>
              <a:t>NoSQL Comparison</a:t>
            </a:r>
            <a:endParaRPr lang="en-US" dirty="0"/>
          </a:p>
        </p:txBody>
      </p:sp>
      <p:sp>
        <p:nvSpPr>
          <p:cNvPr id="3" name="Content Placeholder 2"/>
          <p:cNvSpPr>
            <a:spLocks noGrp="1"/>
          </p:cNvSpPr>
          <p:nvPr>
            <p:ph idx="1"/>
          </p:nvPr>
        </p:nvSpPr>
        <p:spPr>
          <a:xfrm>
            <a:off x="310945" y="4267200"/>
            <a:ext cx="8686800" cy="2209800"/>
          </a:xfrm>
        </p:spPr>
        <p:txBody>
          <a:bodyPr/>
          <a:lstStyle/>
          <a:p>
            <a:r>
              <a:rPr lang="en-US" sz="2800" dirty="0" err="1" smtClean="0"/>
              <a:t>Redis</a:t>
            </a:r>
            <a:r>
              <a:rPr lang="en-US" sz="2800" dirty="0" smtClean="0"/>
              <a:t> – Key-value store DBMS</a:t>
            </a:r>
            <a:endParaRPr lang="en-US" sz="2800" dirty="0"/>
          </a:p>
          <a:p>
            <a:r>
              <a:rPr lang="en-US" sz="2800" dirty="0" smtClean="0"/>
              <a:t>MongoDB – document store DBMS</a:t>
            </a:r>
            <a:endParaRPr lang="en-US" sz="2800" dirty="0"/>
          </a:p>
          <a:p>
            <a:r>
              <a:rPr lang="en-US" sz="2800" dirty="0" smtClean="0"/>
              <a:t>Apache Cassandra – wide-column store DBMS</a:t>
            </a:r>
            <a:endParaRPr lang="en-US" sz="2800" dirty="0"/>
          </a:p>
          <a:p>
            <a:r>
              <a:rPr lang="en-US" sz="2800" dirty="0" smtClean="0"/>
              <a:t>Neo4j – graph DBMS</a:t>
            </a:r>
          </a:p>
          <a:p>
            <a:endParaRPr lang="en-US" sz="2800" dirty="0"/>
          </a:p>
        </p:txBody>
      </p:sp>
      <p:sp>
        <p:nvSpPr>
          <p:cNvPr id="4" name="Title 1"/>
          <p:cNvSpPr txBox="1">
            <a:spLocks/>
          </p:cNvSpPr>
          <p:nvPr/>
        </p:nvSpPr>
        <p:spPr>
          <a:xfrm>
            <a:off x="281448" y="3606800"/>
            <a:ext cx="8546690" cy="736600"/>
          </a:xfrm>
          <a:prstGeom prst="rect">
            <a:avLst/>
          </a:prstGeom>
        </p:spPr>
        <p:txBody>
          <a:bodyPr vert="horz" anchor="ctr">
            <a:normAutofit/>
          </a:bodyPr>
          <a:lst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a:lstStyle>
          <a:p>
            <a:r>
              <a:rPr lang="en-US" sz="2800" dirty="0" smtClean="0"/>
              <a:t>NoSQL Examples</a:t>
            </a:r>
            <a:endParaRPr lang="en-US" sz="2800" dirty="0"/>
          </a:p>
        </p:txBody>
      </p:sp>
      <p:pic>
        <p:nvPicPr>
          <p:cNvPr id="5" name="Picture 4"/>
          <p:cNvPicPr>
            <a:picLocks noChangeAspect="1"/>
          </p:cNvPicPr>
          <p:nvPr/>
        </p:nvPicPr>
        <p:blipFill>
          <a:blip r:embed="rId3"/>
          <a:stretch>
            <a:fillRect/>
          </a:stretch>
        </p:blipFill>
        <p:spPr>
          <a:xfrm>
            <a:off x="990600" y="1044575"/>
            <a:ext cx="6839533" cy="2460625"/>
          </a:xfrm>
          <a:prstGeom prst="rect">
            <a:avLst/>
          </a:prstGeom>
        </p:spPr>
      </p:pic>
    </p:spTree>
    <p:extLst>
      <p:ext uri="{BB962C8B-B14F-4D97-AF65-F5344CB8AC3E}">
        <p14:creationId xmlns:p14="http://schemas.microsoft.com/office/powerpoint/2010/main" val="3566016348"/>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686800" cy="838200"/>
          </a:xfrm>
        </p:spPr>
        <p:txBody>
          <a:bodyPr/>
          <a:lstStyle/>
          <a:p>
            <a:r>
              <a:rPr lang="en-US" dirty="0" smtClean="0"/>
              <a:t>Hadoop</a:t>
            </a:r>
            <a:endParaRPr lang="en-US" dirty="0"/>
          </a:p>
        </p:txBody>
      </p:sp>
      <p:sp>
        <p:nvSpPr>
          <p:cNvPr id="3" name="Content Placeholder 2"/>
          <p:cNvSpPr>
            <a:spLocks noGrp="1"/>
          </p:cNvSpPr>
          <p:nvPr>
            <p:ph idx="1"/>
          </p:nvPr>
        </p:nvSpPr>
        <p:spPr>
          <a:xfrm>
            <a:off x="346587" y="1219200"/>
            <a:ext cx="8686800" cy="4525962"/>
          </a:xfrm>
        </p:spPr>
        <p:txBody>
          <a:bodyPr/>
          <a:lstStyle/>
          <a:p>
            <a:r>
              <a:rPr lang="en-US" sz="2800" b="1" dirty="0">
                <a:solidFill>
                  <a:srgbClr val="C00000"/>
                </a:solidFill>
                <a:effectLst>
                  <a:outerShdw blurRad="38100" dist="38100" dir="2700000" algn="tl">
                    <a:srgbClr val="000000">
                      <a:alpha val="43137"/>
                    </a:srgbClr>
                  </a:outerShdw>
                </a:effectLst>
              </a:rPr>
              <a:t>Hadoop</a:t>
            </a:r>
            <a:r>
              <a:rPr lang="en-US" sz="2800" dirty="0">
                <a:solidFill>
                  <a:srgbClr val="C00000"/>
                </a:solidFill>
                <a:effectLst>
                  <a:outerShdw blurRad="38100" dist="38100" dir="2700000" algn="tl">
                    <a:srgbClr val="000000">
                      <a:alpha val="43137"/>
                    </a:srgbClr>
                  </a:outerShdw>
                </a:effectLst>
              </a:rPr>
              <a:t> </a:t>
            </a:r>
            <a:r>
              <a:rPr lang="en-US" sz="2800" dirty="0"/>
              <a:t>is </a:t>
            </a:r>
            <a:r>
              <a:rPr lang="en-US" sz="2800" dirty="0" smtClean="0"/>
              <a:t>an </a:t>
            </a:r>
            <a:r>
              <a:rPr lang="en-US" sz="2800" dirty="0"/>
              <a:t>open source </a:t>
            </a:r>
            <a:r>
              <a:rPr lang="en-US" sz="2800" dirty="0" smtClean="0"/>
              <a:t>implementation framework </a:t>
            </a:r>
            <a:r>
              <a:rPr lang="en-US" sz="2800" dirty="0"/>
              <a:t>of </a:t>
            </a:r>
            <a:r>
              <a:rPr lang="en-US" sz="2800" dirty="0" smtClean="0"/>
              <a:t>MapReduce</a:t>
            </a:r>
          </a:p>
          <a:p>
            <a:r>
              <a:rPr lang="en-US" sz="2800" b="1" dirty="0" smtClean="0">
                <a:solidFill>
                  <a:srgbClr val="C00000"/>
                </a:solidFill>
                <a:effectLst>
                  <a:outerShdw blurRad="38100" dist="38100" dir="2700000" algn="tl">
                    <a:srgbClr val="000000">
                      <a:alpha val="43137"/>
                    </a:srgbClr>
                  </a:outerShdw>
                </a:effectLst>
              </a:rPr>
              <a:t>MapReduce</a:t>
            </a:r>
            <a:r>
              <a:rPr lang="en-US" sz="2800" dirty="0" smtClean="0">
                <a:solidFill>
                  <a:srgbClr val="C00000"/>
                </a:solidFill>
                <a:effectLst>
                  <a:outerShdw blurRad="38100" dist="38100" dir="2700000" algn="tl">
                    <a:srgbClr val="000000">
                      <a:alpha val="43137"/>
                    </a:srgbClr>
                  </a:outerShdw>
                </a:effectLst>
              </a:rPr>
              <a:t> </a:t>
            </a:r>
            <a:r>
              <a:rPr lang="en-US" sz="2800" dirty="0" smtClean="0"/>
              <a:t>is an </a:t>
            </a:r>
            <a:r>
              <a:rPr lang="en-US" sz="2800" dirty="0"/>
              <a:t>algorithm for massive </a:t>
            </a:r>
            <a:r>
              <a:rPr lang="en-US" sz="2800" dirty="0" smtClean="0"/>
              <a:t>parallel processing </a:t>
            </a:r>
            <a:r>
              <a:rPr lang="en-US" sz="2800" dirty="0"/>
              <a:t>of various types </a:t>
            </a:r>
            <a:r>
              <a:rPr lang="en-US" sz="2800" dirty="0" smtClean="0"/>
              <a:t>of computing tasks</a:t>
            </a:r>
          </a:p>
          <a:p>
            <a:r>
              <a:rPr lang="en-US" sz="2800" b="1" dirty="0" smtClean="0">
                <a:solidFill>
                  <a:srgbClr val="C00000"/>
                </a:solidFill>
                <a:effectLst>
                  <a:outerShdw blurRad="38100" dist="38100" dir="2700000" algn="tl">
                    <a:srgbClr val="000000">
                      <a:alpha val="43137"/>
                    </a:srgbClr>
                  </a:outerShdw>
                </a:effectLst>
              </a:rPr>
              <a:t>Hadoop Distributed File System (HDFS) </a:t>
            </a:r>
            <a:r>
              <a:rPr lang="en-US" sz="2800" dirty="0" smtClean="0"/>
              <a:t>is a </a:t>
            </a:r>
            <a:r>
              <a:rPr lang="en-US" sz="2800" dirty="0"/>
              <a:t>file system </a:t>
            </a:r>
            <a:r>
              <a:rPr lang="en-US" sz="2800" dirty="0" smtClean="0"/>
              <a:t>designed for </a:t>
            </a:r>
            <a:r>
              <a:rPr lang="en-US" sz="2800" dirty="0"/>
              <a:t>managing a large number </a:t>
            </a:r>
            <a:r>
              <a:rPr lang="en-US" sz="2800" dirty="0" smtClean="0"/>
              <a:t>of potentially </a:t>
            </a:r>
            <a:r>
              <a:rPr lang="en-US" sz="2800" dirty="0"/>
              <a:t>very large files in </a:t>
            </a:r>
            <a:r>
              <a:rPr lang="en-US" sz="2800" dirty="0" smtClean="0"/>
              <a:t>a highly </a:t>
            </a:r>
            <a:r>
              <a:rPr lang="en-US" sz="2800" dirty="0"/>
              <a:t>distributed environment</a:t>
            </a:r>
          </a:p>
          <a:p>
            <a:r>
              <a:rPr lang="en-US" sz="2800" dirty="0" smtClean="0"/>
              <a:t>Hadoop is the most talked about Big-Data data management product today</a:t>
            </a:r>
          </a:p>
          <a:p>
            <a:r>
              <a:rPr lang="en-US" sz="2800" dirty="0" smtClean="0"/>
              <a:t>Hadoop is a good way to take a big problem and allow many computers to work on it simultaneously</a:t>
            </a:r>
            <a:endParaRPr lang="en-US" sz="2800" dirty="0"/>
          </a:p>
        </p:txBody>
      </p:sp>
    </p:spTree>
    <p:extLst>
      <p:ext uri="{BB962C8B-B14F-4D97-AF65-F5344CB8AC3E}">
        <p14:creationId xmlns:p14="http://schemas.microsoft.com/office/powerpoint/2010/main" val="3863348596"/>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05637" y="376535"/>
            <a:ext cx="7404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11-6 Schematic representation of MapReduce</a:t>
            </a:r>
            <a:endParaRPr lang="en-US" altLang="en-US" sz="2400" dirty="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685800" y="1066800"/>
            <a:ext cx="7696200" cy="4961455"/>
          </a:xfrm>
          <a:prstGeom prst="rect">
            <a:avLst/>
          </a:prstGeom>
        </p:spPr>
      </p:pic>
      <p:sp>
        <p:nvSpPr>
          <p:cNvPr id="3" name="文字方塊 2"/>
          <p:cNvSpPr txBox="1"/>
          <p:nvPr/>
        </p:nvSpPr>
        <p:spPr>
          <a:xfrm>
            <a:off x="3092507" y="1143000"/>
            <a:ext cx="946093" cy="369332"/>
          </a:xfrm>
          <a:prstGeom prst="rect">
            <a:avLst/>
          </a:prstGeom>
          <a:noFill/>
        </p:spPr>
        <p:txBody>
          <a:bodyPr wrap="none" rtlCol="0">
            <a:spAutoFit/>
          </a:bodyPr>
          <a:lstStyle/>
          <a:p>
            <a:r>
              <a:rPr lang="en-US" altLang="zh-TW" dirty="0" smtClean="0">
                <a:solidFill>
                  <a:srgbClr val="C00000"/>
                </a:solidFill>
              </a:rPr>
              <a:t>Mapper</a:t>
            </a:r>
            <a:endParaRPr lang="zh-TW" altLang="en-US" dirty="0">
              <a:solidFill>
                <a:srgbClr val="C00000"/>
              </a:solidFill>
            </a:endParaRPr>
          </a:p>
        </p:txBody>
      </p:sp>
      <p:sp>
        <p:nvSpPr>
          <p:cNvPr id="5" name="文字方塊 4"/>
          <p:cNvSpPr txBox="1"/>
          <p:nvPr/>
        </p:nvSpPr>
        <p:spPr>
          <a:xfrm>
            <a:off x="6172200" y="1524000"/>
            <a:ext cx="1012457" cy="369332"/>
          </a:xfrm>
          <a:prstGeom prst="rect">
            <a:avLst/>
          </a:prstGeom>
          <a:noFill/>
        </p:spPr>
        <p:txBody>
          <a:bodyPr wrap="none" rtlCol="0">
            <a:spAutoFit/>
          </a:bodyPr>
          <a:lstStyle/>
          <a:p>
            <a:r>
              <a:rPr lang="en-US" altLang="zh-TW" dirty="0" smtClean="0">
                <a:solidFill>
                  <a:srgbClr val="C00000"/>
                </a:solidFill>
              </a:rPr>
              <a:t>Reducer</a:t>
            </a:r>
            <a:endParaRPr lang="zh-TW" altLang="en-US" dirty="0">
              <a:solidFill>
                <a:srgbClr val="C00000"/>
              </a:solidFill>
            </a:endParaRPr>
          </a:p>
        </p:txBody>
      </p:sp>
    </p:spTree>
    <p:extLst>
      <p:ext uri="{BB962C8B-B14F-4D97-AF65-F5344CB8AC3E}">
        <p14:creationId xmlns:p14="http://schemas.microsoft.com/office/powerpoint/2010/main" val="2880235782"/>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686800" cy="838200"/>
          </a:xfrm>
        </p:spPr>
        <p:txBody>
          <a:bodyPr>
            <a:normAutofit fontScale="90000"/>
          </a:bodyPr>
          <a:lstStyle/>
          <a:p>
            <a:r>
              <a:rPr lang="en-US" dirty="0" smtClean="0"/>
              <a:t>Integrated Analytics and Data Science Platforms</a:t>
            </a:r>
            <a:endParaRPr lang="en-US" dirty="0"/>
          </a:p>
        </p:txBody>
      </p:sp>
      <p:sp>
        <p:nvSpPr>
          <p:cNvPr id="3" name="Content Placeholder 2"/>
          <p:cNvSpPr>
            <a:spLocks noGrp="1"/>
          </p:cNvSpPr>
          <p:nvPr>
            <p:ph idx="1"/>
          </p:nvPr>
        </p:nvSpPr>
        <p:spPr>
          <a:xfrm>
            <a:off x="0" y="1676400"/>
            <a:ext cx="8915400" cy="4525962"/>
          </a:xfrm>
        </p:spPr>
        <p:txBody>
          <a:bodyPr/>
          <a:lstStyle/>
          <a:p>
            <a:r>
              <a:rPr lang="en-US" sz="2800" dirty="0" smtClean="0"/>
              <a:t>Some vendors are bringing together traditional data warehousing and big data capabilities</a:t>
            </a:r>
          </a:p>
          <a:p>
            <a:r>
              <a:rPr lang="en-US" sz="2800" dirty="0" smtClean="0"/>
              <a:t>Examples</a:t>
            </a:r>
          </a:p>
          <a:p>
            <a:pPr lvl="1"/>
            <a:r>
              <a:rPr lang="en-US" sz="2400" dirty="0" smtClean="0"/>
              <a:t>HP HSAVEn – Hewlett Packard technologies combined with Hadoop open source and an analytics engine</a:t>
            </a:r>
          </a:p>
          <a:p>
            <a:pPr lvl="1"/>
            <a:r>
              <a:rPr lang="en-US" sz="2400" dirty="0" smtClean="0"/>
              <a:t>Teradata Aster – integrate SQL, graph analysis, MapReduce, R</a:t>
            </a:r>
          </a:p>
          <a:p>
            <a:pPr lvl="1"/>
            <a:r>
              <a:rPr lang="en-US" sz="2400" dirty="0" smtClean="0"/>
              <a:t>IBM Big Data Platform – combine IBM technologies with Hadoop, JSON Query Language (JAQL),DB2, </a:t>
            </a:r>
            <a:r>
              <a:rPr lang="en-US" sz="2400" dirty="0" err="1" smtClean="0"/>
              <a:t>Netezza</a:t>
            </a:r>
            <a:r>
              <a:rPr lang="en-US" sz="2400" dirty="0" smtClean="0"/>
              <a:t> </a:t>
            </a:r>
          </a:p>
          <a:p>
            <a:pPr lvl="1"/>
            <a:endParaRPr lang="en-US" sz="2400" dirty="0"/>
          </a:p>
        </p:txBody>
      </p:sp>
    </p:spTree>
    <p:extLst>
      <p:ext uri="{BB962C8B-B14F-4D97-AF65-F5344CB8AC3E}">
        <p14:creationId xmlns:p14="http://schemas.microsoft.com/office/powerpoint/2010/main" val="3090040439"/>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3505200"/>
          </a:xfrm>
        </p:spPr>
        <p:txBody>
          <a:bodyPr/>
          <a:lstStyle/>
          <a:p>
            <a:r>
              <a:rPr lang="en-US" sz="2400" dirty="0" smtClean="0"/>
              <a:t>Historical precedents to analytics:</a:t>
            </a:r>
          </a:p>
          <a:p>
            <a:pPr lvl="1"/>
            <a:r>
              <a:rPr lang="en-US" sz="2000" dirty="0" smtClean="0"/>
              <a:t>Management information systems (MIS) </a:t>
            </a:r>
            <a:r>
              <a:rPr lang="en-US" sz="2000" dirty="0" smtClean="0">
                <a:sym typeface="Wingdings" panose="05000000000000000000" pitchFamily="2" charset="2"/>
              </a:rPr>
              <a:t> Decision Support Systems (DSS)  Executive Information Systems (EIS)</a:t>
            </a:r>
          </a:p>
          <a:p>
            <a:pPr lvl="1"/>
            <a:r>
              <a:rPr lang="en-US" sz="2000" dirty="0" smtClean="0">
                <a:sym typeface="Wingdings" panose="05000000000000000000" pitchFamily="2" charset="2"/>
              </a:rPr>
              <a:t>DSS idea evolved into Business Intelligence (BI)</a:t>
            </a:r>
          </a:p>
          <a:p>
            <a:r>
              <a:rPr lang="en-US" sz="2400" dirty="0" smtClean="0">
                <a:sym typeface="Wingdings" panose="05000000000000000000" pitchFamily="2" charset="2"/>
              </a:rPr>
              <a:t>Business Intelligence </a:t>
            </a:r>
            <a:r>
              <a:rPr lang="en-US" sz="2400" dirty="0">
                <a:sym typeface="Wingdings" panose="05000000000000000000" pitchFamily="2" charset="2"/>
              </a:rPr>
              <a:t>– </a:t>
            </a:r>
            <a:r>
              <a:rPr lang="en-US" sz="2400" dirty="0" smtClean="0">
                <a:sym typeface="Wingdings" panose="05000000000000000000" pitchFamily="2" charset="2"/>
              </a:rPr>
              <a:t>a </a:t>
            </a:r>
            <a:r>
              <a:rPr lang="en-US" sz="2400" dirty="0">
                <a:sym typeface="Wingdings" panose="05000000000000000000" pitchFamily="2" charset="2"/>
              </a:rPr>
              <a:t>set of methodologies, processes, architectures, and technologies that transform raw data into meaningful and useful information</a:t>
            </a:r>
            <a:r>
              <a:rPr lang="en-US" sz="2400" dirty="0" smtClean="0">
                <a:sym typeface="Wingdings" panose="05000000000000000000" pitchFamily="2" charset="2"/>
              </a:rPr>
              <a:t>.</a:t>
            </a:r>
          </a:p>
          <a:p>
            <a:r>
              <a:rPr lang="en-US" sz="2400" dirty="0" smtClean="0">
                <a:sym typeface="Wingdings" panose="05000000000000000000" pitchFamily="2" charset="2"/>
              </a:rPr>
              <a:t>Analytics encompasses more than BI</a:t>
            </a:r>
          </a:p>
          <a:p>
            <a:pPr lvl="1"/>
            <a:r>
              <a:rPr lang="en-US" sz="2000" dirty="0" smtClean="0">
                <a:sym typeface="Wingdings" panose="05000000000000000000" pitchFamily="2" charset="2"/>
              </a:rPr>
              <a:t>Broader term that includes BI</a:t>
            </a:r>
          </a:p>
          <a:p>
            <a:pPr lvl="1"/>
            <a:r>
              <a:rPr lang="en-US" sz="2000" dirty="0" smtClean="0">
                <a:sym typeface="Wingdings" panose="05000000000000000000" pitchFamily="2" charset="2"/>
              </a:rPr>
              <a:t>Transform data to useful form</a:t>
            </a:r>
          </a:p>
          <a:p>
            <a:pPr lvl="1"/>
            <a:r>
              <a:rPr lang="en-US" sz="2000" dirty="0" smtClean="0">
                <a:sym typeface="Wingdings" panose="05000000000000000000" pitchFamily="2" charset="2"/>
              </a:rPr>
              <a:t>Infrastructure for analysis</a:t>
            </a:r>
          </a:p>
          <a:p>
            <a:pPr lvl="1"/>
            <a:r>
              <a:rPr lang="en-US" sz="2000" dirty="0" smtClean="0">
                <a:sym typeface="Wingdings" panose="05000000000000000000" pitchFamily="2" charset="2"/>
              </a:rPr>
              <a:t>Data cleanup processes</a:t>
            </a:r>
          </a:p>
          <a:p>
            <a:pPr lvl="1"/>
            <a:r>
              <a:rPr lang="en-US" sz="2000" dirty="0" smtClean="0">
                <a:sym typeface="Wingdings" panose="05000000000000000000" pitchFamily="2" charset="2"/>
              </a:rPr>
              <a:t>User interfaces</a:t>
            </a:r>
          </a:p>
          <a:p>
            <a:pPr marL="0" indent="0">
              <a:buNone/>
            </a:pPr>
            <a:endParaRPr lang="en-US" sz="2400" dirty="0"/>
          </a:p>
        </p:txBody>
      </p:sp>
      <p:sp>
        <p:nvSpPr>
          <p:cNvPr id="2" name="Title 1"/>
          <p:cNvSpPr>
            <a:spLocks noGrp="1"/>
          </p:cNvSpPr>
          <p:nvPr>
            <p:ph type="title"/>
          </p:nvPr>
        </p:nvSpPr>
        <p:spPr/>
        <p:txBody>
          <a:bodyPr/>
          <a:lstStyle/>
          <a:p>
            <a:r>
              <a:rPr lang="en-US" dirty="0" smtClean="0"/>
              <a:t>Analytics</a:t>
            </a:r>
            <a:endParaRPr lang="en-US" dirty="0"/>
          </a:p>
        </p:txBody>
      </p:sp>
      <p:pic>
        <p:nvPicPr>
          <p:cNvPr id="4" name="Picture 3"/>
          <p:cNvPicPr>
            <a:picLocks noChangeAspect="1"/>
          </p:cNvPicPr>
          <p:nvPr/>
        </p:nvPicPr>
        <p:blipFill>
          <a:blip r:embed="rId3"/>
          <a:stretch>
            <a:fillRect/>
          </a:stretch>
        </p:blipFill>
        <p:spPr>
          <a:xfrm>
            <a:off x="4876800" y="4154301"/>
            <a:ext cx="4114800" cy="2246499"/>
          </a:xfrm>
          <a:prstGeom prst="rect">
            <a:avLst/>
          </a:prstGeom>
        </p:spPr>
      </p:pic>
    </p:spTree>
    <p:extLst>
      <p:ext uri="{BB962C8B-B14F-4D97-AF65-F5344CB8AC3E}">
        <p14:creationId xmlns:p14="http://schemas.microsoft.com/office/powerpoint/2010/main" val="1298850105"/>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189038"/>
            <a:ext cx="8915400" cy="4525962"/>
          </a:xfrm>
        </p:spPr>
        <p:txBody>
          <a:bodyPr/>
          <a:lstStyle/>
          <a:p>
            <a:r>
              <a:rPr lang="en-US" sz="2800" b="1" dirty="0">
                <a:solidFill>
                  <a:srgbClr val="C00000"/>
                </a:solidFill>
              </a:rPr>
              <a:t>Descriptive analytics </a:t>
            </a:r>
            <a:r>
              <a:rPr lang="en-US" sz="2800" dirty="0" smtClean="0"/>
              <a:t>– describes </a:t>
            </a:r>
            <a:r>
              <a:rPr lang="en-US" sz="2800" dirty="0"/>
              <a:t>the past status of the domain of interest using a variety of tools through techniques such as reporting, data </a:t>
            </a:r>
            <a:r>
              <a:rPr lang="en-US" sz="2800" dirty="0" smtClean="0"/>
              <a:t>visualization, dashboards</a:t>
            </a:r>
            <a:r>
              <a:rPr lang="en-US" sz="2800" dirty="0"/>
              <a:t>, and </a:t>
            </a:r>
            <a:r>
              <a:rPr lang="en-US" sz="2800" dirty="0" smtClean="0"/>
              <a:t>scorecards</a:t>
            </a:r>
          </a:p>
          <a:p>
            <a:r>
              <a:rPr lang="en-US" sz="2800" b="1" dirty="0">
                <a:solidFill>
                  <a:srgbClr val="C00000"/>
                </a:solidFill>
              </a:rPr>
              <a:t>Predictive analytics</a:t>
            </a:r>
            <a:r>
              <a:rPr lang="en-US" sz="2800" dirty="0" smtClean="0"/>
              <a:t> </a:t>
            </a:r>
            <a:r>
              <a:rPr lang="en-US" sz="2800" dirty="0"/>
              <a:t>– </a:t>
            </a:r>
            <a:r>
              <a:rPr lang="en-US" sz="2800" dirty="0" smtClean="0"/>
              <a:t>applies </a:t>
            </a:r>
            <a:r>
              <a:rPr lang="en-US" sz="2800" dirty="0"/>
              <a:t>statistical and computational methods and models to data regarding past and current events to predict what might happen in the future</a:t>
            </a:r>
            <a:endParaRPr lang="en-US" sz="2800" dirty="0" smtClean="0"/>
          </a:p>
          <a:p>
            <a:r>
              <a:rPr lang="en-US" sz="2800" b="1" dirty="0">
                <a:solidFill>
                  <a:srgbClr val="C00000"/>
                </a:solidFill>
              </a:rPr>
              <a:t>Prescriptive analytics</a:t>
            </a:r>
            <a:r>
              <a:rPr lang="en-US" sz="2800" dirty="0"/>
              <a:t> </a:t>
            </a:r>
            <a:r>
              <a:rPr lang="en-US" sz="2800" dirty="0" smtClean="0"/>
              <a:t>–uses </a:t>
            </a:r>
            <a:r>
              <a:rPr lang="en-US" sz="2800" dirty="0"/>
              <a:t>results of predictive analytics </a:t>
            </a:r>
            <a:r>
              <a:rPr lang="en-US" sz="2800" dirty="0" smtClean="0"/>
              <a:t>along with </a:t>
            </a:r>
            <a:r>
              <a:rPr lang="en-US" sz="2800" dirty="0"/>
              <a:t>optimization and simulation tools to recommend actions that will lead to a desired outcome</a:t>
            </a:r>
            <a:endParaRPr lang="en-US" sz="2800" dirty="0" smtClean="0"/>
          </a:p>
          <a:p>
            <a:endParaRPr lang="en-US" sz="2800" dirty="0"/>
          </a:p>
        </p:txBody>
      </p:sp>
      <p:sp>
        <p:nvSpPr>
          <p:cNvPr id="3" name="Title 2"/>
          <p:cNvSpPr>
            <a:spLocks noGrp="1"/>
          </p:cNvSpPr>
          <p:nvPr>
            <p:ph type="title"/>
          </p:nvPr>
        </p:nvSpPr>
        <p:spPr/>
        <p:txBody>
          <a:bodyPr/>
          <a:lstStyle/>
          <a:p>
            <a:r>
              <a:rPr lang="en-US" dirty="0" smtClean="0"/>
              <a:t>Types of Analytics</a:t>
            </a:r>
            <a:endParaRPr lang="en-US" dirty="0"/>
          </a:p>
        </p:txBody>
      </p:sp>
    </p:spTree>
    <p:extLst>
      <p:ext uri="{BB962C8B-B14F-4D97-AF65-F5344CB8AC3E}">
        <p14:creationId xmlns:p14="http://schemas.microsoft.com/office/powerpoint/2010/main" val="4030187814"/>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2143" y="376535"/>
            <a:ext cx="88712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11-11 Generations of Business Intelligence and Analytics</a:t>
            </a:r>
            <a:endParaRPr lang="en-US" altLang="en-US" sz="2400" dirty="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600200" y="838200"/>
            <a:ext cx="5934075" cy="3048000"/>
          </a:xfrm>
          <a:prstGeom prst="rect">
            <a:avLst/>
          </a:prstGeom>
        </p:spPr>
      </p:pic>
      <p:sp>
        <p:nvSpPr>
          <p:cNvPr id="5" name="Rectangle 4"/>
          <p:cNvSpPr/>
          <p:nvPr/>
        </p:nvSpPr>
        <p:spPr>
          <a:xfrm>
            <a:off x="2871901" y="3810000"/>
            <a:ext cx="3390672" cy="369332"/>
          </a:xfrm>
          <a:prstGeom prst="rect">
            <a:avLst/>
          </a:prstGeom>
        </p:spPr>
        <p:txBody>
          <a:bodyPr wrap="none">
            <a:spAutoFit/>
          </a:bodyPr>
          <a:lstStyle/>
          <a:p>
            <a:r>
              <a:rPr lang="da-DK" dirty="0">
                <a:latin typeface="FrutigerLTStd-Roman"/>
              </a:rPr>
              <a:t>Adapted from Chen et al., 2012</a:t>
            </a:r>
            <a:endParaRPr lang="en-US" dirty="0"/>
          </a:p>
        </p:txBody>
      </p:sp>
      <p:sp>
        <p:nvSpPr>
          <p:cNvPr id="6" name="TextBox 5"/>
          <p:cNvSpPr txBox="1"/>
          <p:nvPr/>
        </p:nvSpPr>
        <p:spPr>
          <a:xfrm>
            <a:off x="381000" y="4343400"/>
            <a:ext cx="2743200" cy="1692771"/>
          </a:xfrm>
          <a:prstGeom prst="rect">
            <a:avLst/>
          </a:prstGeom>
          <a:noFill/>
        </p:spPr>
        <p:txBody>
          <a:bodyPr wrap="square" rtlCol="0">
            <a:spAutoFit/>
          </a:bodyPr>
          <a:lstStyle/>
          <a:p>
            <a:r>
              <a:rPr lang="en-US" sz="2400" b="1" dirty="0" smtClean="0">
                <a:solidFill>
                  <a:srgbClr val="C00000"/>
                </a:solidFill>
                <a:effectLst>
                  <a:outerShdw blurRad="38100" dist="38100" dir="2700000" algn="tl">
                    <a:srgbClr val="000000">
                      <a:alpha val="43137"/>
                    </a:srgbClr>
                  </a:outerShdw>
                </a:effectLst>
              </a:rPr>
              <a:t>BI&amp;A 1.0</a:t>
            </a:r>
            <a:endParaRPr lang="en-US" dirty="0"/>
          </a:p>
          <a:p>
            <a:r>
              <a:rPr lang="en-US" sz="2000" dirty="0" smtClean="0"/>
              <a:t>Focus on structured quantitative data largely from relational databases</a:t>
            </a:r>
            <a:endParaRPr lang="en-US" sz="2000" dirty="0"/>
          </a:p>
        </p:txBody>
      </p:sp>
      <p:sp>
        <p:nvSpPr>
          <p:cNvPr id="7" name="TextBox 6"/>
          <p:cNvSpPr txBox="1"/>
          <p:nvPr/>
        </p:nvSpPr>
        <p:spPr>
          <a:xfrm>
            <a:off x="3300299" y="4324052"/>
            <a:ext cx="2338501" cy="2000548"/>
          </a:xfrm>
          <a:prstGeom prst="rect">
            <a:avLst/>
          </a:prstGeom>
          <a:noFill/>
        </p:spPr>
        <p:txBody>
          <a:bodyPr wrap="square" rtlCol="0">
            <a:spAutoFit/>
          </a:bodyPr>
          <a:lstStyle/>
          <a:p>
            <a:r>
              <a:rPr lang="en-US" sz="2400" b="1" dirty="0" smtClean="0">
                <a:solidFill>
                  <a:srgbClr val="C00000"/>
                </a:solidFill>
                <a:effectLst>
                  <a:outerShdw blurRad="38100" dist="38100" dir="2700000" algn="tl">
                    <a:srgbClr val="000000">
                      <a:alpha val="43137"/>
                    </a:srgbClr>
                  </a:outerShdw>
                </a:effectLst>
              </a:rPr>
              <a:t>BI&amp;A 2.0</a:t>
            </a:r>
            <a:endParaRPr lang="en-US" dirty="0"/>
          </a:p>
          <a:p>
            <a:r>
              <a:rPr lang="en-US" sz="2000" dirty="0" smtClean="0"/>
              <a:t>Include data from the Web (web interaction logs, customer reviews, social media)</a:t>
            </a:r>
            <a:endParaRPr lang="en-US" sz="2000" dirty="0"/>
          </a:p>
        </p:txBody>
      </p:sp>
      <p:sp>
        <p:nvSpPr>
          <p:cNvPr id="8" name="TextBox 7"/>
          <p:cNvSpPr txBox="1"/>
          <p:nvPr/>
        </p:nvSpPr>
        <p:spPr>
          <a:xfrm>
            <a:off x="6119699" y="4324052"/>
            <a:ext cx="2338501" cy="2000548"/>
          </a:xfrm>
          <a:prstGeom prst="rect">
            <a:avLst/>
          </a:prstGeom>
          <a:noFill/>
        </p:spPr>
        <p:txBody>
          <a:bodyPr wrap="square" rtlCol="0">
            <a:spAutoFit/>
          </a:bodyPr>
          <a:lstStyle/>
          <a:p>
            <a:r>
              <a:rPr lang="en-US" sz="2400" b="1" dirty="0" smtClean="0">
                <a:solidFill>
                  <a:srgbClr val="C00000"/>
                </a:solidFill>
                <a:effectLst>
                  <a:outerShdw blurRad="38100" dist="38100" dir="2700000" algn="tl">
                    <a:srgbClr val="000000">
                      <a:alpha val="43137"/>
                    </a:srgbClr>
                  </a:outerShdw>
                </a:effectLst>
              </a:rPr>
              <a:t>BI&amp;A 2.0</a:t>
            </a:r>
            <a:endParaRPr lang="en-US" dirty="0" smtClean="0"/>
          </a:p>
          <a:p>
            <a:r>
              <a:rPr lang="en-US" sz="2000" dirty="0" smtClean="0"/>
              <a:t>Include data from mobile devices, (location, sensors, etc.) as well as Internet of Things</a:t>
            </a:r>
            <a:endParaRPr lang="en-US" sz="2000" dirty="0"/>
          </a:p>
        </p:txBody>
      </p:sp>
    </p:spTree>
    <p:extLst>
      <p:ext uri="{BB962C8B-B14F-4D97-AF65-F5344CB8AC3E}">
        <p14:creationId xmlns:p14="http://schemas.microsoft.com/office/powerpoint/2010/main" val="3103340165"/>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8991600" cy="4525962"/>
          </a:xfrm>
        </p:spPr>
        <p:txBody>
          <a:bodyPr/>
          <a:lstStyle/>
          <a:p>
            <a:r>
              <a:rPr lang="en-US" sz="3000" dirty="0" smtClean="0"/>
              <a:t>Descriptive analytics was the original emphasis of BI</a:t>
            </a:r>
          </a:p>
          <a:p>
            <a:r>
              <a:rPr lang="en-US" sz="3000" dirty="0" smtClean="0"/>
              <a:t>Reporting of aggregate quantitative query results</a:t>
            </a:r>
          </a:p>
          <a:p>
            <a:r>
              <a:rPr lang="en-US" sz="3000" dirty="0" smtClean="0"/>
              <a:t>Tabular or data visualization displays</a:t>
            </a:r>
          </a:p>
          <a:p>
            <a:r>
              <a:rPr lang="en-US" sz="3000" dirty="0" smtClean="0"/>
              <a:t>Dashboard – a few key indicators</a:t>
            </a:r>
          </a:p>
          <a:p>
            <a:r>
              <a:rPr lang="en-US" sz="3000" dirty="0" smtClean="0"/>
              <a:t>Scorecard – like a dashboard, but broader range</a:t>
            </a:r>
          </a:p>
          <a:p>
            <a:r>
              <a:rPr lang="en-US" sz="3000" dirty="0" smtClean="0"/>
              <a:t>OLAP – online analytical processing</a:t>
            </a:r>
          </a:p>
          <a:p>
            <a:endParaRPr lang="en-US" sz="3000" dirty="0" smtClean="0"/>
          </a:p>
          <a:p>
            <a:endParaRPr lang="en-US" sz="3000" dirty="0" smtClean="0"/>
          </a:p>
          <a:p>
            <a:endParaRPr lang="en-US" sz="3000" dirty="0"/>
          </a:p>
        </p:txBody>
      </p:sp>
      <p:sp>
        <p:nvSpPr>
          <p:cNvPr id="3" name="Title 2"/>
          <p:cNvSpPr>
            <a:spLocks noGrp="1"/>
          </p:cNvSpPr>
          <p:nvPr>
            <p:ph type="title"/>
          </p:nvPr>
        </p:nvSpPr>
        <p:spPr/>
        <p:txBody>
          <a:bodyPr/>
          <a:lstStyle/>
          <a:p>
            <a:r>
              <a:rPr lang="en-US" dirty="0" smtClean="0"/>
              <a:t>Use of Descriptive Analytics</a:t>
            </a:r>
            <a:endParaRPr lang="en-US" dirty="0"/>
          </a:p>
        </p:txBody>
      </p:sp>
    </p:spTree>
    <p:extLst>
      <p:ext uri="{BB962C8B-B14F-4D97-AF65-F5344CB8AC3E}">
        <p14:creationId xmlns:p14="http://schemas.microsoft.com/office/powerpoint/2010/main" val="1416349982"/>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381000"/>
            <a:ext cx="8839200" cy="838200"/>
          </a:xfrm>
        </p:spPr>
        <p:txBody>
          <a:bodyPr>
            <a:noAutofit/>
          </a:bodyPr>
          <a:lstStyle/>
          <a:p>
            <a:r>
              <a:rPr lang="en-US" dirty="0" smtClean="0"/>
              <a:t>Online Analytical Processing (OLAP) Tools</a:t>
            </a:r>
            <a:endParaRPr lang="en-US" dirty="0"/>
          </a:p>
        </p:txBody>
      </p:sp>
      <p:sp>
        <p:nvSpPr>
          <p:cNvPr id="4" name="Content Placeholder 3"/>
          <p:cNvSpPr>
            <a:spLocks noGrp="1"/>
          </p:cNvSpPr>
          <p:nvPr>
            <p:ph idx="1"/>
          </p:nvPr>
        </p:nvSpPr>
        <p:spPr>
          <a:xfrm>
            <a:off x="152400" y="1265238"/>
            <a:ext cx="8763000" cy="4525962"/>
          </a:xfrm>
        </p:spPr>
        <p:txBody>
          <a:bodyPr/>
          <a:lstStyle/>
          <a:p>
            <a:r>
              <a:rPr lang="en-US" sz="2800" b="1" dirty="0" smtClean="0">
                <a:solidFill>
                  <a:srgbClr val="C00000"/>
                </a:solidFill>
                <a:effectLst>
                  <a:outerShdw blurRad="38100" dist="38100" dir="2700000" algn="tl">
                    <a:srgbClr val="000000">
                      <a:alpha val="43137"/>
                    </a:srgbClr>
                  </a:outerShdw>
                </a:effectLst>
              </a:rPr>
              <a:t>Online </a:t>
            </a:r>
            <a:r>
              <a:rPr lang="en-US" sz="2800" b="1" dirty="0">
                <a:solidFill>
                  <a:srgbClr val="C00000"/>
                </a:solidFill>
                <a:effectLst>
                  <a:outerShdw blurRad="38100" dist="38100" dir="2700000" algn="tl">
                    <a:srgbClr val="000000">
                      <a:alpha val="43137"/>
                    </a:srgbClr>
                  </a:outerShdw>
                </a:effectLst>
              </a:rPr>
              <a:t>Analytical Processing (OLAP) </a:t>
            </a:r>
            <a:r>
              <a:rPr lang="en-US" sz="2800" dirty="0"/>
              <a:t>-- </a:t>
            </a:r>
            <a:r>
              <a:rPr lang="en-US" sz="2800" dirty="0" smtClean="0"/>
              <a:t>the </a:t>
            </a:r>
            <a:r>
              <a:rPr lang="en-US" sz="2800" dirty="0"/>
              <a:t>use of a set of graphical tools that provides users </a:t>
            </a:r>
            <a:r>
              <a:rPr lang="en-US" sz="2800" dirty="0" smtClean="0"/>
              <a:t>with </a:t>
            </a:r>
            <a:r>
              <a:rPr lang="en-US" sz="2800" b="1" u="sng" dirty="0" smtClean="0"/>
              <a:t>multidimensional</a:t>
            </a:r>
            <a:r>
              <a:rPr lang="en-US" sz="2800" dirty="0" smtClean="0"/>
              <a:t> </a:t>
            </a:r>
            <a:r>
              <a:rPr lang="en-US" sz="2800" dirty="0"/>
              <a:t>views of their data and allows them to analyze the data using simple </a:t>
            </a:r>
            <a:r>
              <a:rPr lang="en-US" sz="2800" dirty="0" smtClean="0"/>
              <a:t>windowing techniques</a:t>
            </a:r>
          </a:p>
          <a:p>
            <a:r>
              <a:rPr lang="en-US" sz="2800" b="1" dirty="0" smtClean="0">
                <a:solidFill>
                  <a:srgbClr val="C00000"/>
                </a:solidFill>
                <a:effectLst>
                  <a:outerShdw blurRad="38100" dist="38100" dir="2700000" algn="tl">
                    <a:srgbClr val="000000">
                      <a:alpha val="43137"/>
                    </a:srgbClr>
                  </a:outerShdw>
                </a:effectLst>
              </a:rPr>
              <a:t>Relational OLAP (ROLAP) </a:t>
            </a:r>
            <a:r>
              <a:rPr lang="en-US" sz="2800" dirty="0"/>
              <a:t>– OLAP tools that view the database as a traditional relational database in either a star schema or other normalized or denormalized set of </a:t>
            </a:r>
            <a:r>
              <a:rPr lang="en-US" sz="2800" dirty="0" smtClean="0"/>
              <a:t>tables</a:t>
            </a:r>
          </a:p>
          <a:p>
            <a:r>
              <a:rPr lang="en-US" sz="2800" b="1" dirty="0" smtClean="0">
                <a:solidFill>
                  <a:srgbClr val="C00000"/>
                </a:solidFill>
                <a:effectLst>
                  <a:outerShdw blurRad="38100" dist="38100" dir="2700000" algn="tl">
                    <a:srgbClr val="000000">
                      <a:alpha val="43137"/>
                    </a:srgbClr>
                  </a:outerShdw>
                </a:effectLst>
              </a:rPr>
              <a:t>Multidimensional </a:t>
            </a:r>
            <a:r>
              <a:rPr lang="en-US" sz="2800" b="1" dirty="0">
                <a:solidFill>
                  <a:srgbClr val="C00000"/>
                </a:solidFill>
                <a:effectLst>
                  <a:outerShdw blurRad="38100" dist="38100" dir="2700000" algn="tl">
                    <a:srgbClr val="000000">
                      <a:alpha val="43137"/>
                    </a:srgbClr>
                  </a:outerShdw>
                </a:effectLst>
              </a:rPr>
              <a:t>OLAP </a:t>
            </a:r>
            <a:r>
              <a:rPr lang="en-US" sz="2800" b="1" dirty="0" smtClean="0">
                <a:solidFill>
                  <a:srgbClr val="C00000"/>
                </a:solidFill>
                <a:effectLst>
                  <a:outerShdw blurRad="38100" dist="38100" dir="2700000" algn="tl">
                    <a:srgbClr val="000000">
                      <a:alpha val="43137"/>
                    </a:srgbClr>
                  </a:outerShdw>
                </a:effectLst>
              </a:rPr>
              <a:t>(MOLAP</a:t>
            </a:r>
            <a:r>
              <a:rPr lang="en-US" sz="2800" b="1" dirty="0">
                <a:solidFill>
                  <a:srgbClr val="C00000"/>
                </a:solidFill>
                <a:effectLst>
                  <a:outerShdw blurRad="38100" dist="38100" dir="2700000" algn="tl">
                    <a:srgbClr val="000000">
                      <a:alpha val="43137"/>
                    </a:srgbClr>
                  </a:outerShdw>
                </a:effectLst>
              </a:rPr>
              <a:t>) </a:t>
            </a:r>
            <a:r>
              <a:rPr lang="en-US" sz="2800" dirty="0" smtClean="0"/>
              <a:t>–</a:t>
            </a:r>
            <a:r>
              <a:rPr lang="en-US" sz="2800" dirty="0"/>
              <a:t>OLAP tools that load data into </a:t>
            </a:r>
            <a:r>
              <a:rPr lang="en-US" sz="2800" dirty="0" smtClean="0"/>
              <a:t>an intermediate </a:t>
            </a:r>
            <a:r>
              <a:rPr lang="en-US" sz="2800" dirty="0"/>
              <a:t>structure, usually </a:t>
            </a:r>
            <a:r>
              <a:rPr lang="en-US" sz="2800" dirty="0" smtClean="0"/>
              <a:t>a three- </a:t>
            </a:r>
            <a:r>
              <a:rPr lang="en-US" sz="2800" dirty="0"/>
              <a:t>or higher-dimensional array.</a:t>
            </a:r>
            <a:endParaRPr lang="en-US" sz="2800" dirty="0" smtClean="0"/>
          </a:p>
          <a:p>
            <a:endParaRPr lang="en-US" sz="2800" dirty="0" smtClean="0"/>
          </a:p>
          <a:p>
            <a:endParaRPr lang="en-US" sz="2800" dirty="0"/>
          </a:p>
        </p:txBody>
      </p:sp>
      <p:sp>
        <p:nvSpPr>
          <p:cNvPr id="2" name="文字方塊 1"/>
          <p:cNvSpPr txBox="1"/>
          <p:nvPr/>
        </p:nvSpPr>
        <p:spPr>
          <a:xfrm>
            <a:off x="2590800" y="6248400"/>
            <a:ext cx="5002460" cy="369332"/>
          </a:xfrm>
          <a:prstGeom prst="rect">
            <a:avLst/>
          </a:prstGeom>
          <a:noFill/>
        </p:spPr>
        <p:txBody>
          <a:bodyPr wrap="none" rtlCol="0">
            <a:spAutoFit/>
          </a:bodyPr>
          <a:lstStyle/>
          <a:p>
            <a:r>
              <a:rPr lang="en-US" altLang="zh-TW" dirty="0" smtClean="0">
                <a:solidFill>
                  <a:srgbClr val="C00000"/>
                </a:solidFill>
              </a:rPr>
              <a:t>Cube Slicing, Drill down (Roll up), Pivoting, etc.</a:t>
            </a:r>
            <a:endParaRPr lang="zh-TW" altLang="en-US" dirty="0">
              <a:solidFill>
                <a:srgbClr val="C00000"/>
              </a:solidFill>
            </a:endParaRPr>
          </a:p>
        </p:txBody>
      </p:sp>
    </p:spTree>
    <p:extLst>
      <p:ext uri="{BB962C8B-B14F-4D97-AF65-F5344CB8AC3E}">
        <p14:creationId xmlns:p14="http://schemas.microsoft.com/office/powerpoint/2010/main" val="3974749223"/>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1781350" y="228600"/>
            <a:ext cx="50590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sz="2400" dirty="0">
                <a:solidFill>
                  <a:srgbClr val="000000"/>
                </a:solidFill>
                <a:latin typeface="Arial" panose="020B0604020202020204" pitchFamily="34" charset="0"/>
              </a:rPr>
              <a:t>Figure </a:t>
            </a:r>
            <a:r>
              <a:rPr lang="en-US" altLang="en-US" sz="2400" dirty="0" smtClean="0">
                <a:solidFill>
                  <a:srgbClr val="000000"/>
                </a:solidFill>
                <a:latin typeface="Arial" panose="020B0604020202020204" pitchFamily="34" charset="0"/>
              </a:rPr>
              <a:t>11-12 </a:t>
            </a:r>
            <a:r>
              <a:rPr lang="en-US" altLang="en-US" sz="2400" dirty="0">
                <a:solidFill>
                  <a:srgbClr val="000000"/>
                </a:solidFill>
                <a:latin typeface="Arial" panose="020B0604020202020204" pitchFamily="34" charset="0"/>
              </a:rPr>
              <a:t>Slicing a data cube</a:t>
            </a:r>
          </a:p>
        </p:txBody>
      </p:sp>
      <p:pic>
        <p:nvPicPr>
          <p:cNvPr id="5427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8551863"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426749" y="5710535"/>
            <a:ext cx="80730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sz="2000" dirty="0" smtClean="0">
                <a:solidFill>
                  <a:srgbClr val="000000"/>
                </a:solidFill>
                <a:latin typeface="Arial" panose="020B0604020202020204" pitchFamily="34" charset="0"/>
              </a:rPr>
              <a:t>Slicing, dicing, pivoting, and drill-down are useful cube operations</a:t>
            </a:r>
            <a:endParaRPr lang="en-US" alt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798715382"/>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81000"/>
            <a:ext cx="7543800" cy="838200"/>
          </a:xfrm>
        </p:spPr>
        <p:txBody>
          <a:bodyPr/>
          <a:lstStyle/>
          <a:p>
            <a:pPr>
              <a:defRPr/>
            </a:pPr>
            <a:r>
              <a:rPr dirty="0" smtClean="0"/>
              <a:t>Introduction</a:t>
            </a:r>
            <a:endParaRPr dirty="0"/>
          </a:p>
        </p:txBody>
      </p:sp>
      <p:sp>
        <p:nvSpPr>
          <p:cNvPr id="25603" name="Content Placeholder 3"/>
          <p:cNvSpPr>
            <a:spLocks noGrp="1"/>
          </p:cNvSpPr>
          <p:nvPr>
            <p:ph idx="1"/>
          </p:nvPr>
        </p:nvSpPr>
        <p:spPr>
          <a:xfrm>
            <a:off x="304800" y="1371600"/>
            <a:ext cx="8458200" cy="4114800"/>
          </a:xfrm>
        </p:spPr>
        <p:txBody>
          <a:bodyPr/>
          <a:lstStyle/>
          <a:p>
            <a:pPr eaLnBrk="1" hangingPunct="1"/>
            <a:r>
              <a:rPr lang="en-US" altLang="en-US" sz="3600" b="1" dirty="0" smtClean="0">
                <a:solidFill>
                  <a:srgbClr val="C00000"/>
                </a:solidFill>
                <a:effectLst>
                  <a:outerShdw blurRad="38100" dist="38100" dir="2700000" algn="tl">
                    <a:srgbClr val="000000">
                      <a:alpha val="43137"/>
                    </a:srgbClr>
                  </a:outerShdw>
                </a:effectLst>
              </a:rPr>
              <a:t>Big Data</a:t>
            </a:r>
          </a:p>
          <a:p>
            <a:pPr lvl="1" eaLnBrk="1" hangingPunct="1"/>
            <a:r>
              <a:rPr lang="en-US" altLang="en-US" sz="3000" dirty="0"/>
              <a:t>Data that exist in very large volumes and many different varieties (data types) and that need to be processed at a very high velocity (speed</a:t>
            </a:r>
            <a:r>
              <a:rPr lang="en-US" altLang="en-US" sz="3000" dirty="0" smtClean="0"/>
              <a:t>).</a:t>
            </a:r>
          </a:p>
          <a:p>
            <a:pPr eaLnBrk="1" hangingPunct="1"/>
            <a:r>
              <a:rPr lang="en-US" altLang="en-US" sz="3600" b="1" dirty="0">
                <a:solidFill>
                  <a:srgbClr val="C00000"/>
                </a:solidFill>
                <a:effectLst>
                  <a:outerShdw blurRad="38100" dist="38100" dir="2700000" algn="tl">
                    <a:srgbClr val="000000">
                      <a:alpha val="43137"/>
                    </a:srgbClr>
                  </a:outerShdw>
                </a:effectLst>
              </a:rPr>
              <a:t>Analytics</a:t>
            </a:r>
          </a:p>
          <a:p>
            <a:pPr lvl="1" eaLnBrk="1" hangingPunct="1"/>
            <a:r>
              <a:rPr lang="en-US" altLang="en-US" sz="3000" dirty="0"/>
              <a:t>Systematic analysis and interpretation of data—typically using </a:t>
            </a:r>
            <a:r>
              <a:rPr lang="en-US" altLang="en-US" sz="3000" dirty="0">
                <a:solidFill>
                  <a:srgbClr val="C00000"/>
                </a:solidFill>
              </a:rPr>
              <a:t>mathematical</a:t>
            </a:r>
            <a:r>
              <a:rPr lang="en-US" altLang="en-US" sz="3000" dirty="0"/>
              <a:t>, </a:t>
            </a:r>
            <a:r>
              <a:rPr lang="en-US" altLang="en-US" sz="3000" dirty="0">
                <a:solidFill>
                  <a:srgbClr val="C00000"/>
                </a:solidFill>
              </a:rPr>
              <a:t>statistical</a:t>
            </a:r>
            <a:r>
              <a:rPr lang="en-US" altLang="en-US" sz="3000" dirty="0"/>
              <a:t>, and </a:t>
            </a:r>
            <a:r>
              <a:rPr lang="en-US" altLang="en-US" sz="3000" dirty="0">
                <a:solidFill>
                  <a:srgbClr val="C00000"/>
                </a:solidFill>
              </a:rPr>
              <a:t>computational</a:t>
            </a:r>
            <a:r>
              <a:rPr lang="en-US" altLang="en-US" sz="3000" dirty="0"/>
              <a:t> tools—to improve our understanding of a real-world domain.</a:t>
            </a:r>
            <a:endParaRPr lang="en-US" altLang="en-US" sz="3000" dirty="0" smtClean="0"/>
          </a:p>
        </p:txBody>
      </p:sp>
    </p:spTree>
    <p:extLst>
      <p:ext uri="{BB962C8B-B14F-4D97-AF65-F5344CB8AC3E}">
        <p14:creationId xmlns:p14="http://schemas.microsoft.com/office/powerpoint/2010/main" val="2880066561"/>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52400"/>
            <a:ext cx="54197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p:nvSpPr>
        <p:spPr bwMode="auto">
          <a:xfrm>
            <a:off x="0" y="1066800"/>
            <a:ext cx="335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r>
              <a:rPr lang="en-US" altLang="en-US" sz="2400" dirty="0">
                <a:solidFill>
                  <a:srgbClr val="000000"/>
                </a:solidFill>
                <a:latin typeface="Arial" panose="020B0604020202020204" pitchFamily="34" charset="0"/>
              </a:rPr>
              <a:t>Figure </a:t>
            </a:r>
            <a:r>
              <a:rPr lang="en-US" altLang="en-US" sz="2400" dirty="0" smtClean="0">
                <a:solidFill>
                  <a:srgbClr val="000000"/>
                </a:solidFill>
                <a:latin typeface="Arial" panose="020B0604020202020204" pitchFamily="34" charset="0"/>
              </a:rPr>
              <a:t>11-13 </a:t>
            </a:r>
            <a:endParaRPr lang="en-US" altLang="en-US" sz="2400" dirty="0">
              <a:solidFill>
                <a:srgbClr val="000000"/>
              </a:solidFill>
              <a:latin typeface="Arial" panose="020B0604020202020204" pitchFamily="34" charset="0"/>
            </a:endParaRPr>
          </a:p>
          <a:p>
            <a:pPr algn="r"/>
            <a:r>
              <a:rPr lang="en-US" altLang="en-US" sz="2400" dirty="0">
                <a:solidFill>
                  <a:srgbClr val="000000"/>
                </a:solidFill>
                <a:latin typeface="Arial" panose="020B0604020202020204" pitchFamily="34" charset="0"/>
              </a:rPr>
              <a:t>Example of drill-down</a:t>
            </a:r>
          </a:p>
        </p:txBody>
      </p:sp>
      <p:sp>
        <p:nvSpPr>
          <p:cNvPr id="5" name="Text Box 4"/>
          <p:cNvSpPr txBox="1">
            <a:spLocks noChangeArrowheads="1"/>
          </p:cNvSpPr>
          <p:nvPr/>
        </p:nvSpPr>
        <p:spPr bwMode="auto">
          <a:xfrm>
            <a:off x="3429000" y="2286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Summary report</a:t>
            </a:r>
          </a:p>
        </p:txBody>
      </p:sp>
      <p:sp>
        <p:nvSpPr>
          <p:cNvPr id="6" name="Text Box 5"/>
          <p:cNvSpPr txBox="1">
            <a:spLocks noChangeArrowheads="1"/>
          </p:cNvSpPr>
          <p:nvPr/>
        </p:nvSpPr>
        <p:spPr bwMode="auto">
          <a:xfrm>
            <a:off x="3429000" y="2514600"/>
            <a:ext cx="198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Drill-down with color added</a:t>
            </a:r>
          </a:p>
        </p:txBody>
      </p:sp>
      <p:sp>
        <p:nvSpPr>
          <p:cNvPr id="7" name="Text Box 6"/>
          <p:cNvSpPr txBox="1">
            <a:spLocks noChangeArrowheads="1"/>
          </p:cNvSpPr>
          <p:nvPr/>
        </p:nvSpPr>
        <p:spPr bwMode="auto">
          <a:xfrm>
            <a:off x="593725" y="2317750"/>
            <a:ext cx="2606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Starting with summary data, users can obtain details for particular cells.</a:t>
            </a:r>
          </a:p>
        </p:txBody>
      </p:sp>
    </p:spTree>
    <p:extLst>
      <p:ext uri="{BB962C8B-B14F-4D97-AF65-F5344CB8AC3E}">
        <p14:creationId xmlns:p14="http://schemas.microsoft.com/office/powerpoint/2010/main" val="1637990791"/>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160913" y="228600"/>
            <a:ext cx="894353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sz="2000" dirty="0">
                <a:solidFill>
                  <a:srgbClr val="000000"/>
                </a:solidFill>
                <a:latin typeface="Arial" panose="020B0604020202020204" pitchFamily="34" charset="0"/>
              </a:rPr>
              <a:t>Figure 11-14 Sample pivot table with four dimensions: </a:t>
            </a:r>
            <a:endParaRPr lang="en-US" altLang="en-US" sz="2000" dirty="0" smtClean="0">
              <a:solidFill>
                <a:srgbClr val="000000"/>
              </a:solidFill>
              <a:latin typeface="Arial" panose="020B0604020202020204" pitchFamily="34" charset="0"/>
            </a:endParaRPr>
          </a:p>
          <a:p>
            <a:pPr lvl="1" algn="ctr"/>
            <a:r>
              <a:rPr lang="en-US" altLang="en-US" dirty="0" smtClean="0">
                <a:solidFill>
                  <a:srgbClr val="000000"/>
                </a:solidFill>
                <a:latin typeface="Arial" panose="020B0604020202020204" pitchFamily="34" charset="0"/>
              </a:rPr>
              <a:t>Country </a:t>
            </a:r>
            <a:r>
              <a:rPr lang="en-US" altLang="en-US" dirty="0">
                <a:solidFill>
                  <a:srgbClr val="000000"/>
                </a:solidFill>
                <a:latin typeface="Arial" panose="020B0604020202020204" pitchFamily="34" charset="0"/>
              </a:rPr>
              <a:t>(pages), Resort Name (rows), Travel Method, and No. of Days (columns)</a:t>
            </a:r>
          </a:p>
        </p:txBody>
      </p:sp>
      <p:sp>
        <p:nvSpPr>
          <p:cNvPr id="8" name="Text Box 2"/>
          <p:cNvSpPr txBox="1">
            <a:spLocks noChangeArrowheads="1"/>
          </p:cNvSpPr>
          <p:nvPr/>
        </p:nvSpPr>
        <p:spPr bwMode="auto">
          <a:xfrm>
            <a:off x="-102032" y="5562600"/>
            <a:ext cx="8825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dirty="0" smtClean="0">
                <a:solidFill>
                  <a:srgbClr val="000000"/>
                </a:solidFill>
                <a:latin typeface="Arial" panose="020B0604020202020204" pitchFamily="34" charset="0"/>
              </a:rPr>
              <a:t>Although the screen is only two dimensions, you can include more dimensions by combining multiple in a row or column, and by including paging</a:t>
            </a:r>
            <a:endParaRPr lang="en-US" altLang="en-US" dirty="0">
              <a:solidFill>
                <a:srgbClr val="000000"/>
              </a:solidFill>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28600" y="1066800"/>
            <a:ext cx="8758843" cy="4419600"/>
          </a:xfrm>
          <a:prstGeom prst="rect">
            <a:avLst/>
          </a:prstGeom>
        </p:spPr>
      </p:pic>
    </p:spTree>
    <p:extLst>
      <p:ext uri="{BB962C8B-B14F-4D97-AF65-F5344CB8AC3E}">
        <p14:creationId xmlns:p14="http://schemas.microsoft.com/office/powerpoint/2010/main" val="1066625581"/>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000" dirty="0" smtClean="0">
                <a:effectLst/>
              </a:rPr>
              <a:t>Data Visualization</a:t>
            </a:r>
            <a:endParaRPr lang="en-US" sz="4000" dirty="0">
              <a:effectLst/>
            </a:endParaRPr>
          </a:p>
        </p:txBody>
      </p:sp>
      <p:sp>
        <p:nvSpPr>
          <p:cNvPr id="3" name="Content Placeholder 2"/>
          <p:cNvSpPr>
            <a:spLocks noGrp="1"/>
          </p:cNvSpPr>
          <p:nvPr>
            <p:ph idx="1"/>
          </p:nvPr>
        </p:nvSpPr>
        <p:spPr/>
        <p:txBody>
          <a:bodyPr/>
          <a:lstStyle/>
          <a:p>
            <a:r>
              <a:rPr lang="en-US" dirty="0"/>
              <a:t>R</a:t>
            </a:r>
            <a:r>
              <a:rPr lang="en-US" dirty="0" smtClean="0"/>
              <a:t>epresentation </a:t>
            </a:r>
            <a:r>
              <a:rPr lang="en-US" dirty="0"/>
              <a:t>of data in graphical </a:t>
            </a:r>
            <a:r>
              <a:rPr lang="en-US" dirty="0" smtClean="0"/>
              <a:t>and multimedia </a:t>
            </a:r>
            <a:r>
              <a:rPr lang="en-US" dirty="0"/>
              <a:t>formats for human </a:t>
            </a:r>
            <a:r>
              <a:rPr lang="en-US" dirty="0" smtClean="0"/>
              <a:t>analysis</a:t>
            </a:r>
          </a:p>
          <a:p>
            <a:r>
              <a:rPr lang="en-US" dirty="0" smtClean="0"/>
              <a:t>“A picture tells a thousand words”</a:t>
            </a:r>
          </a:p>
          <a:p>
            <a:r>
              <a:rPr lang="en-US" dirty="0" smtClean="0"/>
              <a:t>Without showing precise values, graphs and charts can depict </a:t>
            </a:r>
            <a:r>
              <a:rPr lang="en-US" dirty="0" smtClean="0">
                <a:solidFill>
                  <a:srgbClr val="C00000"/>
                </a:solidFill>
              </a:rPr>
              <a:t>relationships in the data</a:t>
            </a:r>
          </a:p>
          <a:p>
            <a:r>
              <a:rPr lang="en-US" dirty="0" smtClean="0"/>
              <a:t>Often used in dashboards, as shown in next slide</a:t>
            </a:r>
            <a:endParaRPr lang="en-US" dirty="0"/>
          </a:p>
        </p:txBody>
      </p:sp>
    </p:spTree>
    <p:extLst>
      <p:ext uri="{BB962C8B-B14F-4D97-AF65-F5344CB8AC3E}">
        <p14:creationId xmlns:p14="http://schemas.microsoft.com/office/powerpoint/2010/main" val="3237739911"/>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 y="381000"/>
            <a:ext cx="9144000" cy="990600"/>
          </a:xfrm>
        </p:spPr>
        <p:txBody>
          <a:bodyPr lIns="90488" tIns="44450" rIns="90488" bIns="44450" anchor="t">
            <a:noAutofit/>
          </a:bodyPr>
          <a:lstStyle/>
          <a:p>
            <a:pPr eaLnBrk="1" fontAlgn="auto" hangingPunct="1">
              <a:spcAft>
                <a:spcPts val="0"/>
              </a:spcAft>
              <a:defRPr/>
            </a:pPr>
            <a:r>
              <a:rPr lang="en-US" sz="3600" dirty="0" smtClean="0">
                <a:solidFill>
                  <a:srgbClr val="000000"/>
                </a:solidFill>
                <a:effectLst/>
              </a:rPr>
              <a:t>Business Performance Mgmt (BPM)</a:t>
            </a:r>
          </a:p>
        </p:txBody>
      </p:sp>
      <p:sp>
        <p:nvSpPr>
          <p:cNvPr id="87043" name="Slide Number Placeholder 3"/>
          <p:cNvSpPr>
            <a:spLocks noGrp="1"/>
          </p:cNvSpPr>
          <p:nvPr>
            <p:ph type="sldNum" sz="quarter" idx="4294967295"/>
          </p:nvPr>
        </p:nvSpPr>
        <p:spPr bwMode="auto">
          <a:xfrm>
            <a:off x="8229600" y="6477000"/>
            <a:ext cx="762000" cy="24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fld id="{3C3974E7-ABDC-49E5-B7B5-C0746C235AA4}" type="slidenum">
              <a:rPr lang="en-US" altLang="en-US" sz="1200">
                <a:solidFill>
                  <a:srgbClr val="D38E27"/>
                </a:solidFill>
                <a:latin typeface="Tahoma" panose="020B0604030504040204" pitchFamily="34" charset="0"/>
              </a:rPr>
              <a:pPr>
                <a:spcBef>
                  <a:spcPct val="0"/>
                </a:spcBef>
                <a:buClrTx/>
                <a:buSzTx/>
                <a:buFontTx/>
                <a:buNone/>
              </a:pPr>
              <a:t>23</a:t>
            </a:fld>
            <a:endParaRPr lang="en-US" altLang="en-US" sz="1200">
              <a:solidFill>
                <a:srgbClr val="D38E27"/>
              </a:solidFill>
              <a:latin typeface="Tahoma" panose="020B0604030504040204" pitchFamily="34" charset="0"/>
            </a:endParaRPr>
          </a:p>
        </p:txBody>
      </p:sp>
      <p:sp>
        <p:nvSpPr>
          <p:cNvPr id="87044" name="Text Box 3"/>
          <p:cNvSpPr txBox="1">
            <a:spLocks noChangeArrowheads="1"/>
          </p:cNvSpPr>
          <p:nvPr/>
        </p:nvSpPr>
        <p:spPr bwMode="auto">
          <a:xfrm>
            <a:off x="0" y="1219200"/>
            <a:ext cx="335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r">
              <a:spcBef>
                <a:spcPct val="0"/>
              </a:spcBef>
              <a:buClrTx/>
              <a:buSzTx/>
              <a:buFontTx/>
              <a:buNone/>
            </a:pPr>
            <a:r>
              <a:rPr lang="en-US" altLang="en-US" sz="2400" dirty="0">
                <a:solidFill>
                  <a:srgbClr val="000000"/>
                </a:solidFill>
                <a:latin typeface="Arial" panose="020B0604020202020204" pitchFamily="34" charset="0"/>
              </a:rPr>
              <a:t>Figure </a:t>
            </a:r>
            <a:r>
              <a:rPr lang="en-US" altLang="en-US" sz="2400" dirty="0" smtClean="0">
                <a:solidFill>
                  <a:srgbClr val="000000"/>
                </a:solidFill>
                <a:latin typeface="Arial" panose="020B0604020202020204" pitchFamily="34" charset="0"/>
              </a:rPr>
              <a:t>11-16 </a:t>
            </a:r>
            <a:endParaRPr lang="en-US" altLang="en-US" sz="2400" dirty="0">
              <a:solidFill>
                <a:srgbClr val="000000"/>
              </a:solidFill>
              <a:latin typeface="Arial" panose="020B0604020202020204" pitchFamily="34" charset="0"/>
            </a:endParaRPr>
          </a:p>
          <a:p>
            <a:pPr algn="r">
              <a:spcBef>
                <a:spcPct val="0"/>
              </a:spcBef>
              <a:buClrTx/>
              <a:buSzTx/>
              <a:buFontTx/>
              <a:buNone/>
            </a:pPr>
            <a:r>
              <a:rPr lang="en-US" altLang="en-US" sz="2400" dirty="0">
                <a:solidFill>
                  <a:srgbClr val="000000"/>
                </a:solidFill>
                <a:latin typeface="Arial" panose="020B0604020202020204" pitchFamily="34" charset="0"/>
              </a:rPr>
              <a:t>Sample Dashboard</a:t>
            </a:r>
          </a:p>
        </p:txBody>
      </p:sp>
      <p:sp>
        <p:nvSpPr>
          <p:cNvPr id="87045" name="Text Box 6"/>
          <p:cNvSpPr txBox="1">
            <a:spLocks noChangeArrowheads="1"/>
          </p:cNvSpPr>
          <p:nvPr/>
        </p:nvSpPr>
        <p:spPr bwMode="auto">
          <a:xfrm>
            <a:off x="457200" y="2286000"/>
            <a:ext cx="2895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a:solidFill>
                  <a:srgbClr val="C00000"/>
                </a:solidFill>
                <a:latin typeface="Tahoma" panose="020B0604030504040204" pitchFamily="34" charset="0"/>
              </a:rPr>
              <a:t>BPM systems allow managers to measure,</a:t>
            </a:r>
          </a:p>
          <a:p>
            <a:pPr eaLnBrk="1" hangingPunct="1">
              <a:spcBef>
                <a:spcPct val="0"/>
              </a:spcBef>
              <a:buClrTx/>
              <a:buSzTx/>
              <a:buFontTx/>
              <a:buNone/>
            </a:pPr>
            <a:r>
              <a:rPr lang="en-US" altLang="en-US" sz="2000">
                <a:solidFill>
                  <a:srgbClr val="C00000"/>
                </a:solidFill>
                <a:latin typeface="Tahoma" panose="020B0604030504040204" pitchFamily="34" charset="0"/>
              </a:rPr>
              <a:t>monitor, and manage key activities and processes to achieve organizational goals.</a:t>
            </a:r>
          </a:p>
          <a:p>
            <a:pPr eaLnBrk="1" hangingPunct="1">
              <a:spcBef>
                <a:spcPct val="0"/>
              </a:spcBef>
              <a:buClrTx/>
              <a:buSzTx/>
              <a:buFontTx/>
              <a:buNone/>
            </a:pPr>
            <a:r>
              <a:rPr lang="en-US" altLang="en-US" sz="2000">
                <a:solidFill>
                  <a:srgbClr val="C00000"/>
                </a:solidFill>
                <a:latin typeface="Tahoma" panose="020B0604030504040204" pitchFamily="34" charset="0"/>
              </a:rPr>
              <a:t>Dashboards are often used to provide an information system in support of BPM.</a:t>
            </a:r>
          </a:p>
        </p:txBody>
      </p:sp>
      <p:sp>
        <p:nvSpPr>
          <p:cNvPr id="87047" name="Text Box 6"/>
          <p:cNvSpPr txBox="1">
            <a:spLocks noChangeArrowheads="1"/>
          </p:cNvSpPr>
          <p:nvPr/>
        </p:nvSpPr>
        <p:spPr bwMode="auto">
          <a:xfrm>
            <a:off x="304800" y="5486400"/>
            <a:ext cx="861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rgbClr val="C00000"/>
                </a:solidFill>
                <a:latin typeface="Tahoma" panose="020B0604030504040204" pitchFamily="34" charset="0"/>
              </a:rPr>
              <a:t>Charts like these are examples of </a:t>
            </a:r>
            <a:r>
              <a:rPr lang="en-US" altLang="en-US" sz="2000" b="1" dirty="0">
                <a:solidFill>
                  <a:srgbClr val="C00000"/>
                </a:solidFill>
                <a:latin typeface="Tahoma" panose="020B0604030504040204" pitchFamily="34" charset="0"/>
              </a:rPr>
              <a:t>data visualization</a:t>
            </a:r>
            <a:r>
              <a:rPr lang="en-US" altLang="en-US" sz="2000" dirty="0">
                <a:solidFill>
                  <a:srgbClr val="C00000"/>
                </a:solidFill>
                <a:latin typeface="Tahoma" panose="020B0604030504040204" pitchFamily="34" charset="0"/>
              </a:rPr>
              <a:t>, the representation of data in graphical and multimedia formats for human analysis.</a:t>
            </a:r>
          </a:p>
        </p:txBody>
      </p:sp>
      <p:pic>
        <p:nvPicPr>
          <p:cNvPr id="2" name="Picture 1"/>
          <p:cNvPicPr>
            <a:picLocks noChangeAspect="1"/>
          </p:cNvPicPr>
          <p:nvPr/>
        </p:nvPicPr>
        <p:blipFill>
          <a:blip r:embed="rId3"/>
          <a:stretch>
            <a:fillRect/>
          </a:stretch>
        </p:blipFill>
        <p:spPr>
          <a:xfrm>
            <a:off x="3810000" y="1216742"/>
            <a:ext cx="4822066" cy="4179888"/>
          </a:xfrm>
          <a:prstGeom prst="rect">
            <a:avLst/>
          </a:prstGeom>
        </p:spPr>
      </p:pic>
    </p:spTree>
    <p:extLst>
      <p:ext uri="{BB962C8B-B14F-4D97-AF65-F5344CB8AC3E}">
        <p14:creationId xmlns:p14="http://schemas.microsoft.com/office/powerpoint/2010/main" val="3229909913"/>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000" dirty="0" smtClean="0"/>
              <a:t>Predictive Analytics</a:t>
            </a:r>
            <a:endParaRPr lang="en-US" sz="4000" dirty="0"/>
          </a:p>
        </p:txBody>
      </p:sp>
      <p:sp>
        <p:nvSpPr>
          <p:cNvPr id="3" name="Content Placeholder 2"/>
          <p:cNvSpPr>
            <a:spLocks noGrp="1"/>
          </p:cNvSpPr>
          <p:nvPr>
            <p:ph idx="1"/>
          </p:nvPr>
        </p:nvSpPr>
        <p:spPr/>
        <p:txBody>
          <a:bodyPr/>
          <a:lstStyle/>
          <a:p>
            <a:r>
              <a:rPr lang="en-US" dirty="0" smtClean="0"/>
              <a:t>Statistical </a:t>
            </a:r>
            <a:r>
              <a:rPr lang="en-US" dirty="0"/>
              <a:t>and computational </a:t>
            </a:r>
            <a:r>
              <a:rPr lang="en-US" dirty="0" smtClean="0"/>
              <a:t>methods that </a:t>
            </a:r>
            <a:r>
              <a:rPr lang="en-US" dirty="0"/>
              <a:t>use data regarding past and current events to form models regarding what </a:t>
            </a:r>
            <a:r>
              <a:rPr lang="en-US" dirty="0" smtClean="0"/>
              <a:t>might happen in </a:t>
            </a:r>
            <a:r>
              <a:rPr lang="en-US" dirty="0"/>
              <a:t>the </a:t>
            </a:r>
            <a:r>
              <a:rPr lang="en-US" dirty="0" smtClean="0"/>
              <a:t>future</a:t>
            </a:r>
          </a:p>
          <a:p>
            <a:r>
              <a:rPr lang="en-US" dirty="0" smtClean="0"/>
              <a:t>Examples: classification trees</a:t>
            </a:r>
            <a:r>
              <a:rPr lang="en-US" dirty="0"/>
              <a:t>, linear and logistic regression analysis, machine learning, </a:t>
            </a:r>
            <a:r>
              <a:rPr lang="en-US" dirty="0" smtClean="0"/>
              <a:t>neural networks, time series analysis, Bayesian modeling</a:t>
            </a:r>
          </a:p>
          <a:p>
            <a:endParaRPr lang="en-US" dirty="0"/>
          </a:p>
        </p:txBody>
      </p:sp>
    </p:spTree>
    <p:extLst>
      <p:ext uri="{BB962C8B-B14F-4D97-AF65-F5344CB8AC3E}">
        <p14:creationId xmlns:p14="http://schemas.microsoft.com/office/powerpoint/2010/main" val="4074725274"/>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000" dirty="0" smtClean="0"/>
              <a:t>Data Mining Tools</a:t>
            </a:r>
            <a:endParaRPr lang="en-US" sz="4000" dirty="0"/>
          </a:p>
        </p:txBody>
      </p:sp>
      <p:sp>
        <p:nvSpPr>
          <p:cNvPr id="3" name="Content Placeholder 2"/>
          <p:cNvSpPr>
            <a:spLocks noGrp="1"/>
          </p:cNvSpPr>
          <p:nvPr>
            <p:ph idx="1"/>
          </p:nvPr>
        </p:nvSpPr>
        <p:spPr>
          <a:xfrm>
            <a:off x="152400" y="1341438"/>
            <a:ext cx="8839200" cy="4525962"/>
          </a:xfrm>
        </p:spPr>
        <p:txBody>
          <a:bodyPr/>
          <a:lstStyle/>
          <a:p>
            <a:r>
              <a:rPr lang="en-US" sz="2800" dirty="0"/>
              <a:t>Knowledge discovery using </a:t>
            </a:r>
            <a:r>
              <a:rPr lang="en-US" sz="2800" dirty="0" smtClean="0"/>
              <a:t>a sophisticated </a:t>
            </a:r>
            <a:r>
              <a:rPr lang="en-US" sz="2800" dirty="0"/>
              <a:t>blend of </a:t>
            </a:r>
            <a:r>
              <a:rPr lang="en-US" sz="2800" dirty="0" smtClean="0"/>
              <a:t>techniques from </a:t>
            </a:r>
            <a:r>
              <a:rPr lang="en-US" sz="2800" dirty="0"/>
              <a:t>traditional statistics, </a:t>
            </a:r>
            <a:r>
              <a:rPr lang="en-US" sz="2800" dirty="0" smtClean="0"/>
              <a:t>artificial intelligence</a:t>
            </a:r>
            <a:r>
              <a:rPr lang="en-US" sz="2800" dirty="0"/>
              <a:t>, and </a:t>
            </a:r>
            <a:r>
              <a:rPr lang="en-US" sz="2800" dirty="0" smtClean="0"/>
              <a:t>computer graphics</a:t>
            </a:r>
            <a:endParaRPr lang="en-US" sz="2800" dirty="0"/>
          </a:p>
          <a:p>
            <a:r>
              <a:rPr lang="en-US" sz="2800" dirty="0"/>
              <a:t>Goals:</a:t>
            </a:r>
          </a:p>
          <a:p>
            <a:pPr lvl="1"/>
            <a:r>
              <a:rPr lang="en-US" sz="2400" dirty="0" smtClean="0">
                <a:solidFill>
                  <a:srgbClr val="C00000"/>
                </a:solidFill>
              </a:rPr>
              <a:t>Explanatory</a:t>
            </a:r>
            <a:r>
              <a:rPr lang="en-US" sz="2400" dirty="0" smtClean="0"/>
              <a:t> – explain </a:t>
            </a:r>
            <a:r>
              <a:rPr lang="en-US" sz="2400" dirty="0"/>
              <a:t>observed events or conditions</a:t>
            </a:r>
          </a:p>
          <a:p>
            <a:pPr lvl="1"/>
            <a:r>
              <a:rPr lang="en-US" sz="2400" dirty="0" smtClean="0">
                <a:solidFill>
                  <a:srgbClr val="C00000"/>
                </a:solidFill>
              </a:rPr>
              <a:t>Confirmatory</a:t>
            </a:r>
            <a:r>
              <a:rPr lang="en-US" sz="2400" dirty="0" smtClean="0"/>
              <a:t> – confirm </a:t>
            </a:r>
            <a:r>
              <a:rPr lang="en-US" sz="2400" dirty="0"/>
              <a:t>hypotheses</a:t>
            </a:r>
          </a:p>
          <a:p>
            <a:pPr lvl="1"/>
            <a:r>
              <a:rPr lang="en-US" sz="2400" dirty="0" smtClean="0">
                <a:solidFill>
                  <a:srgbClr val="C00000"/>
                </a:solidFill>
              </a:rPr>
              <a:t>Exploratory </a:t>
            </a:r>
            <a:r>
              <a:rPr lang="en-US" sz="2400" dirty="0" smtClean="0"/>
              <a:t>–analyze data </a:t>
            </a:r>
            <a:r>
              <a:rPr lang="en-US" sz="2400" dirty="0"/>
              <a:t>for new or unexpected </a:t>
            </a:r>
            <a:r>
              <a:rPr lang="en-US" sz="2400" dirty="0" smtClean="0"/>
              <a:t>relationships</a:t>
            </a:r>
          </a:p>
          <a:p>
            <a:r>
              <a:rPr lang="en-US" sz="2800" dirty="0"/>
              <a:t>Text mining – Discovering meaningful information algorithmically based on computational analysis of unstructured textual information</a:t>
            </a:r>
          </a:p>
          <a:p>
            <a:endParaRPr lang="en-US" dirty="0" smtClean="0"/>
          </a:p>
          <a:p>
            <a:endParaRPr lang="en-US" sz="2800" dirty="0"/>
          </a:p>
          <a:p>
            <a:endParaRPr lang="en-US" sz="2800" dirty="0"/>
          </a:p>
        </p:txBody>
      </p:sp>
    </p:spTree>
    <p:extLst>
      <p:ext uri="{BB962C8B-B14F-4D97-AF65-F5344CB8AC3E}">
        <p14:creationId xmlns:p14="http://schemas.microsoft.com/office/powerpoint/2010/main" val="2272475976"/>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609600"/>
            <a:ext cx="8534400" cy="5029200"/>
          </a:xfrm>
          <a:prstGeom prst="rect">
            <a:avLst/>
          </a:prstGeom>
        </p:spPr>
      </p:pic>
    </p:spTree>
    <p:extLst>
      <p:ext uri="{BB962C8B-B14F-4D97-AF65-F5344CB8AC3E}">
        <p14:creationId xmlns:p14="http://schemas.microsoft.com/office/powerpoint/2010/main" val="2920050882"/>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04812" y="304800"/>
            <a:ext cx="8334375" cy="5800725"/>
          </a:xfrm>
          <a:prstGeom prst="rect">
            <a:avLst/>
          </a:prstGeom>
        </p:spPr>
      </p:pic>
    </p:spTree>
    <p:extLst>
      <p:ext uri="{BB962C8B-B14F-4D97-AF65-F5344CB8AC3E}">
        <p14:creationId xmlns:p14="http://schemas.microsoft.com/office/powerpoint/2010/main" val="132828730"/>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0" y="0"/>
            <a:ext cx="9144000" cy="1143000"/>
          </a:xfrm>
        </p:spPr>
        <p:txBody>
          <a:bodyPr/>
          <a:lstStyle/>
          <a:p>
            <a:pPr eaLnBrk="1" hangingPunct="1">
              <a:defRPr/>
            </a:pPr>
            <a:r>
              <a:rPr lang="en-US" sz="3200" b="1" smtClean="0">
                <a:solidFill>
                  <a:schemeClr val="tx1"/>
                </a:solidFill>
              </a:rPr>
              <a:t>Online Analytical Processing (OLAP) Tools</a:t>
            </a:r>
          </a:p>
        </p:txBody>
      </p:sp>
      <p:sp>
        <p:nvSpPr>
          <p:cNvPr id="387075" name="Rectangle 3"/>
          <p:cNvSpPr>
            <a:spLocks noGrp="1" noChangeArrowheads="1"/>
          </p:cNvSpPr>
          <p:nvPr>
            <p:ph type="body" idx="1"/>
          </p:nvPr>
        </p:nvSpPr>
        <p:spPr>
          <a:xfrm>
            <a:off x="609600" y="1143000"/>
            <a:ext cx="7772400" cy="4114800"/>
          </a:xfrm>
        </p:spPr>
        <p:txBody>
          <a:bodyPr/>
          <a:lstStyle/>
          <a:p>
            <a:pPr eaLnBrk="1" hangingPunct="1">
              <a:lnSpc>
                <a:spcPct val="90000"/>
              </a:lnSpc>
              <a:defRPr/>
            </a:pPr>
            <a:r>
              <a:rPr lang="en-US" altLang="zh-TW" sz="2800" dirty="0" smtClean="0">
                <a:solidFill>
                  <a:schemeClr val="tx1"/>
                </a:solidFill>
                <a:ea typeface="新細明體" pitchFamily="18" charset="-120"/>
              </a:rPr>
              <a:t>Exercise : use </a:t>
            </a:r>
            <a:r>
              <a:rPr lang="en-US" altLang="zh-TW" sz="2800" dirty="0">
                <a:solidFill>
                  <a:schemeClr val="tx1"/>
                </a:solidFill>
                <a:ea typeface="新細明體" pitchFamily="18" charset="-120"/>
              </a:rPr>
              <a:t>MS Query </a:t>
            </a:r>
            <a:r>
              <a:rPr lang="en-US" altLang="zh-TW" sz="2800" dirty="0" smtClean="0">
                <a:solidFill>
                  <a:schemeClr val="tx1"/>
                </a:solidFill>
                <a:ea typeface="新細明體" pitchFamily="18" charset="-120"/>
              </a:rPr>
              <a:t>to connect DBMS, and analyze with MS Excel (Power) Pivot</a:t>
            </a:r>
            <a:endParaRPr lang="en-US" altLang="zh-TW" sz="2400" dirty="0" smtClean="0">
              <a:solidFill>
                <a:schemeClr val="tx1"/>
              </a:solidFill>
              <a:ea typeface="新細明體" pitchFamily="18" charset="-120"/>
            </a:endParaRPr>
          </a:p>
          <a:p>
            <a:pPr eaLnBrk="1" hangingPunct="1">
              <a:lnSpc>
                <a:spcPct val="90000"/>
              </a:lnSpc>
              <a:defRPr/>
            </a:pPr>
            <a:endParaRPr lang="zh-TW" altLang="en-US" sz="2800" dirty="0" smtClean="0">
              <a:solidFill>
                <a:schemeClr val="tx1"/>
              </a:solidFill>
              <a:ea typeface="新細明體" pitchFamily="18" charset="-120"/>
            </a:endParaRPr>
          </a:p>
        </p:txBody>
      </p:sp>
      <p:pic>
        <p:nvPicPr>
          <p:cNvPr id="57349"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2147887"/>
            <a:ext cx="662940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文字方塊 2"/>
          <p:cNvSpPr txBox="1">
            <a:spLocks noChangeArrowheads="1"/>
          </p:cNvSpPr>
          <p:nvPr/>
        </p:nvSpPr>
        <p:spPr bwMode="auto">
          <a:xfrm>
            <a:off x="685800" y="5802312"/>
            <a:ext cx="791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zh-TW">
                <a:ea typeface="新細明體" panose="02020500000000000000" pitchFamily="18" charset="-120"/>
              </a:rPr>
              <a:t>connect via ODBC, and query by SQL or Wizard (to choose tables and fields)</a:t>
            </a:r>
            <a:endParaRPr lang="zh-TW" altLang="en-US">
              <a:ea typeface="新細明體" panose="02020500000000000000" pitchFamily="18" charset="-120"/>
            </a:endParaRPr>
          </a:p>
        </p:txBody>
      </p:sp>
    </p:spTree>
    <p:extLst>
      <p:ext uri="{BB962C8B-B14F-4D97-AF65-F5344CB8AC3E}">
        <p14:creationId xmlns:p14="http://schemas.microsoft.com/office/powerpoint/2010/main" val="380211207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blinds(horizontal)">
                                      <p:cBhvr>
                                        <p:cTn id="7" dur="500"/>
                                        <p:tgtEl>
                                          <p:spTgt spid="387075">
                                            <p:txEl>
                                              <p:pRg st="0" end="0"/>
                                            </p:txEl>
                                          </p:spTgt>
                                        </p:tgtEl>
                                      </p:cBhvr>
                                    </p:animEffect>
                                  </p:childTnLst>
                                  <p:subTnLst>
                                    <p:animClr clrSpc="rgb" dir="cw">
                                      <p:cBhvr override="childStyle">
                                        <p:cTn dur="1" fill="hold" display="0" masterRel="nextClick" afterEffect="1"/>
                                        <p:tgtEl>
                                          <p:spTgt spid="387075">
                                            <p:txEl>
                                              <p:pRg st="0" end="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0" y="0"/>
            <a:ext cx="9144000" cy="1143000"/>
          </a:xfrm>
        </p:spPr>
        <p:txBody>
          <a:bodyPr/>
          <a:lstStyle/>
          <a:p>
            <a:pPr eaLnBrk="1" hangingPunct="1"/>
            <a:endParaRPr lang="en-US" altLang="zh-TW" sz="3200" b="1" dirty="0" smtClean="0">
              <a:solidFill>
                <a:schemeClr val="tx1"/>
              </a:solidFill>
              <a:ea typeface="新細明體" panose="02020500000000000000" pitchFamily="18" charset="-120"/>
            </a:endParaRPr>
          </a:p>
        </p:txBody>
      </p:sp>
      <p:sp>
        <p:nvSpPr>
          <p:cNvPr id="387075" name="Rectangle 3"/>
          <p:cNvSpPr>
            <a:spLocks noGrp="1" noChangeArrowheads="1"/>
          </p:cNvSpPr>
          <p:nvPr>
            <p:ph type="body" idx="1"/>
          </p:nvPr>
        </p:nvSpPr>
        <p:spPr>
          <a:xfrm>
            <a:off x="609600" y="990600"/>
            <a:ext cx="7772400" cy="4114800"/>
          </a:xfrm>
        </p:spPr>
        <p:txBody>
          <a:bodyPr/>
          <a:lstStyle/>
          <a:p>
            <a:pPr eaLnBrk="1" hangingPunct="1">
              <a:lnSpc>
                <a:spcPct val="90000"/>
              </a:lnSpc>
              <a:defRPr/>
            </a:pPr>
            <a:endParaRPr lang="zh-TW" altLang="en-US" sz="2800" dirty="0" smtClean="0">
              <a:solidFill>
                <a:schemeClr val="tx1"/>
              </a:solidFill>
              <a:ea typeface="新細明體" pitchFamily="18" charset="-120"/>
            </a:endParaRPr>
          </a:p>
        </p:txBody>
      </p:sp>
      <p:sp>
        <p:nvSpPr>
          <p:cNvPr id="59397" name="文字方塊 2"/>
          <p:cNvSpPr txBox="1">
            <a:spLocks noChangeArrowheads="1"/>
          </p:cNvSpPr>
          <p:nvPr/>
        </p:nvSpPr>
        <p:spPr bwMode="auto">
          <a:xfrm>
            <a:off x="685800" y="5711825"/>
            <a:ext cx="659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zh-TW">
                <a:ea typeface="新細明體" panose="02020500000000000000" pitchFamily="18" charset="-120"/>
              </a:rPr>
              <a:t>connect via ODBC, and query by SQL or Wizard (to join tables)</a:t>
            </a:r>
            <a:endParaRPr lang="zh-TW" altLang="en-US">
              <a:ea typeface="新細明體" panose="02020500000000000000" pitchFamily="18" charset="-120"/>
            </a:endParaRPr>
          </a:p>
        </p:txBody>
      </p:sp>
      <p:pic>
        <p:nvPicPr>
          <p:cNvPr id="59398" name="圖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87153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953786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blinds(horizontal)">
                                      <p:cBhvr>
                                        <p:cTn id="7" dur="500"/>
                                        <p:tgtEl>
                                          <p:spTgt spid="387075">
                                            <p:txEl>
                                              <p:pRg st="0" end="0"/>
                                            </p:txEl>
                                          </p:spTgt>
                                        </p:tgtEl>
                                      </p:cBhvr>
                                    </p:animEffect>
                                  </p:childTnLst>
                                  <p:subTnLst>
                                    <p:animClr clrSpc="rgb" dir="cw">
                                      <p:cBhvr override="childStyle">
                                        <p:cTn dur="1" fill="hold" display="0" masterRel="nextClick" afterEffect="1"/>
                                        <p:tgtEl>
                                          <p:spTgt spid="387075">
                                            <p:txEl>
                                              <p:pRg st="0" end="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Characteristics of Big Data</a:t>
            </a:r>
            <a:endParaRPr lang="en-US" dirty="0"/>
          </a:p>
        </p:txBody>
      </p:sp>
      <p:sp>
        <p:nvSpPr>
          <p:cNvPr id="3" name="Content Placeholder 2"/>
          <p:cNvSpPr>
            <a:spLocks noGrp="1"/>
          </p:cNvSpPr>
          <p:nvPr>
            <p:ph idx="1"/>
          </p:nvPr>
        </p:nvSpPr>
        <p:spPr>
          <a:xfrm>
            <a:off x="304800" y="1295400"/>
            <a:ext cx="8686800" cy="4525962"/>
          </a:xfrm>
        </p:spPr>
        <p:txBody>
          <a:bodyPr/>
          <a:lstStyle/>
          <a:p>
            <a:r>
              <a:rPr lang="en-US" b="1" dirty="0" smtClean="0"/>
              <a:t>The Five Vs of Big Data</a:t>
            </a:r>
          </a:p>
          <a:p>
            <a:pPr lvl="1"/>
            <a:r>
              <a:rPr lang="en-US" b="1" dirty="0" smtClean="0"/>
              <a:t>Volume</a:t>
            </a:r>
            <a:r>
              <a:rPr lang="en-US" dirty="0" smtClean="0"/>
              <a:t> </a:t>
            </a:r>
            <a:r>
              <a:rPr lang="en-US" sz="2400" dirty="0" smtClean="0"/>
              <a:t>– much larger quantity of data than typical for relational databases</a:t>
            </a:r>
          </a:p>
          <a:p>
            <a:pPr lvl="1"/>
            <a:r>
              <a:rPr lang="en-US" b="1" dirty="0" smtClean="0"/>
              <a:t>Variety</a:t>
            </a:r>
            <a:r>
              <a:rPr lang="en-US" dirty="0" smtClean="0"/>
              <a:t> </a:t>
            </a:r>
            <a:r>
              <a:rPr lang="en-US" sz="2400" dirty="0" smtClean="0"/>
              <a:t>– lots of different data types and formats</a:t>
            </a:r>
          </a:p>
          <a:p>
            <a:pPr lvl="1"/>
            <a:r>
              <a:rPr lang="en-US" b="1" dirty="0" smtClean="0"/>
              <a:t>Velocity</a:t>
            </a:r>
            <a:r>
              <a:rPr lang="en-US" dirty="0" smtClean="0"/>
              <a:t> </a:t>
            </a:r>
            <a:r>
              <a:rPr lang="en-US" sz="2400" dirty="0" smtClean="0"/>
              <a:t>– data comes at very fast rate (e.g. mobile sensors, web click stream)</a:t>
            </a:r>
          </a:p>
          <a:p>
            <a:pPr lvl="1"/>
            <a:r>
              <a:rPr lang="en-US" b="1" dirty="0" smtClean="0"/>
              <a:t>Veracity</a:t>
            </a:r>
            <a:r>
              <a:rPr lang="en-US" dirty="0" smtClean="0"/>
              <a:t> </a:t>
            </a:r>
            <a:r>
              <a:rPr lang="en-US" sz="2400" dirty="0" smtClean="0"/>
              <a:t>– traditional data quality methods don’t apply; how to judge the data’s accuracy and relevance?</a:t>
            </a:r>
          </a:p>
          <a:p>
            <a:pPr lvl="1"/>
            <a:r>
              <a:rPr lang="en-US" b="1" dirty="0" smtClean="0"/>
              <a:t>Value</a:t>
            </a:r>
            <a:r>
              <a:rPr lang="en-US" sz="3200" dirty="0" smtClean="0"/>
              <a:t> </a:t>
            </a:r>
            <a:r>
              <a:rPr lang="en-US" sz="2400" dirty="0" smtClean="0"/>
              <a:t>– big data is valuable to the bottom line, and for fostering good organizational actions and decisions</a:t>
            </a:r>
          </a:p>
          <a:p>
            <a:endParaRPr lang="en-US" sz="2800" dirty="0"/>
          </a:p>
        </p:txBody>
      </p:sp>
    </p:spTree>
    <p:extLst>
      <p:ext uri="{BB962C8B-B14F-4D97-AF65-F5344CB8AC3E}">
        <p14:creationId xmlns:p14="http://schemas.microsoft.com/office/powerpoint/2010/main" val="511321315"/>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0" y="0"/>
            <a:ext cx="9144000" cy="1143000"/>
          </a:xfrm>
        </p:spPr>
        <p:txBody>
          <a:bodyPr/>
          <a:lstStyle/>
          <a:p>
            <a:pPr eaLnBrk="1" hangingPunct="1"/>
            <a:endParaRPr lang="en-US" altLang="zh-TW" sz="3200" b="1" smtClean="0">
              <a:solidFill>
                <a:schemeClr val="tx1"/>
              </a:solidFill>
              <a:ea typeface="新細明體" panose="02020500000000000000" pitchFamily="18" charset="-120"/>
            </a:endParaRPr>
          </a:p>
        </p:txBody>
      </p:sp>
      <p:sp>
        <p:nvSpPr>
          <p:cNvPr id="387075" name="Rectangle 3"/>
          <p:cNvSpPr>
            <a:spLocks noGrp="1" noChangeArrowheads="1"/>
          </p:cNvSpPr>
          <p:nvPr>
            <p:ph type="body" idx="1"/>
          </p:nvPr>
        </p:nvSpPr>
        <p:spPr>
          <a:xfrm>
            <a:off x="609600" y="990600"/>
            <a:ext cx="7772400" cy="4114800"/>
          </a:xfrm>
        </p:spPr>
        <p:txBody>
          <a:bodyPr/>
          <a:lstStyle/>
          <a:p>
            <a:pPr eaLnBrk="1" hangingPunct="1">
              <a:lnSpc>
                <a:spcPct val="90000"/>
              </a:lnSpc>
              <a:defRPr/>
            </a:pPr>
            <a:endParaRPr lang="zh-TW" altLang="en-US" sz="2800" dirty="0" smtClean="0">
              <a:solidFill>
                <a:schemeClr val="tx1"/>
              </a:solidFill>
              <a:ea typeface="新細明體" pitchFamily="18" charset="-120"/>
            </a:endParaRPr>
          </a:p>
        </p:txBody>
      </p:sp>
      <p:sp>
        <p:nvSpPr>
          <p:cNvPr id="61445" name="文字方塊 2"/>
          <p:cNvSpPr txBox="1">
            <a:spLocks noChangeArrowheads="1"/>
          </p:cNvSpPr>
          <p:nvPr/>
        </p:nvSpPr>
        <p:spPr bwMode="auto">
          <a:xfrm>
            <a:off x="2263775" y="6248400"/>
            <a:ext cx="426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zh-TW">
                <a:ea typeface="新細明體" panose="02020500000000000000" pitchFamily="18" charset="-120"/>
              </a:rPr>
              <a:t>import the data into a sheet in MS Excel</a:t>
            </a:r>
            <a:endParaRPr lang="zh-TW" altLang="en-US">
              <a:ea typeface="新細明體" panose="02020500000000000000" pitchFamily="18" charset="-120"/>
            </a:endParaRPr>
          </a:p>
        </p:txBody>
      </p:sp>
      <p:pic>
        <p:nvPicPr>
          <p:cNvPr id="61446"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46050"/>
            <a:ext cx="7715250"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2553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blinds(horizontal)">
                                      <p:cBhvr>
                                        <p:cTn id="7" dur="500"/>
                                        <p:tgtEl>
                                          <p:spTgt spid="387075">
                                            <p:txEl>
                                              <p:pRg st="0" end="0"/>
                                            </p:txEl>
                                          </p:spTgt>
                                        </p:tgtEl>
                                      </p:cBhvr>
                                    </p:animEffect>
                                  </p:childTnLst>
                                  <p:subTnLst>
                                    <p:animClr clrSpc="rgb" dir="cw">
                                      <p:cBhvr override="childStyle">
                                        <p:cTn dur="1" fill="hold" display="0" masterRel="nextClick" afterEffect="1"/>
                                        <p:tgtEl>
                                          <p:spTgt spid="387075">
                                            <p:txEl>
                                              <p:pRg st="0" end="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0" y="0"/>
            <a:ext cx="9144000" cy="1143000"/>
          </a:xfrm>
        </p:spPr>
        <p:txBody>
          <a:bodyPr/>
          <a:lstStyle/>
          <a:p>
            <a:pPr eaLnBrk="1" hangingPunct="1"/>
            <a:endParaRPr lang="en-US" altLang="zh-TW" sz="3200" b="1" smtClean="0">
              <a:solidFill>
                <a:schemeClr val="tx1"/>
              </a:solidFill>
              <a:ea typeface="新細明體" panose="02020500000000000000" pitchFamily="18" charset="-120"/>
            </a:endParaRPr>
          </a:p>
        </p:txBody>
      </p:sp>
      <p:sp>
        <p:nvSpPr>
          <p:cNvPr id="387075" name="Rectangle 3"/>
          <p:cNvSpPr>
            <a:spLocks noGrp="1" noChangeArrowheads="1"/>
          </p:cNvSpPr>
          <p:nvPr>
            <p:ph type="body" idx="1"/>
          </p:nvPr>
        </p:nvSpPr>
        <p:spPr>
          <a:xfrm>
            <a:off x="609600" y="990600"/>
            <a:ext cx="7772400" cy="4114800"/>
          </a:xfrm>
        </p:spPr>
        <p:txBody>
          <a:bodyPr/>
          <a:lstStyle/>
          <a:p>
            <a:pPr eaLnBrk="1" hangingPunct="1">
              <a:lnSpc>
                <a:spcPct val="90000"/>
              </a:lnSpc>
              <a:defRPr/>
            </a:pPr>
            <a:endParaRPr lang="zh-TW" altLang="en-US" sz="2800" dirty="0" smtClean="0">
              <a:solidFill>
                <a:schemeClr val="tx1"/>
              </a:solidFill>
              <a:ea typeface="新細明體" pitchFamily="18" charset="-120"/>
            </a:endParaRPr>
          </a:p>
        </p:txBody>
      </p:sp>
      <p:sp>
        <p:nvSpPr>
          <p:cNvPr id="63493" name="文字方塊 2"/>
          <p:cNvSpPr txBox="1">
            <a:spLocks noChangeArrowheads="1"/>
          </p:cNvSpPr>
          <p:nvPr/>
        </p:nvSpPr>
        <p:spPr bwMode="auto">
          <a:xfrm>
            <a:off x="473075" y="5638800"/>
            <a:ext cx="5470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zh-TW">
                <a:ea typeface="新細明體" panose="02020500000000000000" pitchFamily="18" charset="-120"/>
              </a:rPr>
              <a:t>insert a pivot table, choose fields and measures.</a:t>
            </a:r>
          </a:p>
          <a:p>
            <a:r>
              <a:rPr lang="en-US" altLang="zh-TW">
                <a:ea typeface="新細明體" panose="02020500000000000000" pitchFamily="18" charset="-120"/>
              </a:rPr>
              <a:t>to filter and drill down the data multi-dimensionally</a:t>
            </a:r>
            <a:endParaRPr lang="zh-TW" altLang="en-US">
              <a:ea typeface="新細明體" panose="02020500000000000000" pitchFamily="18" charset="-120"/>
            </a:endParaRPr>
          </a:p>
        </p:txBody>
      </p:sp>
      <p:pic>
        <p:nvPicPr>
          <p:cNvPr id="63494" name="圖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7188" y="174625"/>
            <a:ext cx="41910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圖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82563"/>
            <a:ext cx="2922588" cy="657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42735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blinds(horizontal)">
                                      <p:cBhvr>
                                        <p:cTn id="7" dur="500"/>
                                        <p:tgtEl>
                                          <p:spTgt spid="387075">
                                            <p:txEl>
                                              <p:pRg st="0" end="0"/>
                                            </p:txEl>
                                          </p:spTgt>
                                        </p:tgtEl>
                                      </p:cBhvr>
                                    </p:animEffect>
                                  </p:childTnLst>
                                  <p:subTnLst>
                                    <p:animClr clrSpc="rgb" dir="cw">
                                      <p:cBhvr override="childStyle">
                                        <p:cTn dur="1" fill="hold" display="0" masterRel="nextClick" afterEffect="1"/>
                                        <p:tgtEl>
                                          <p:spTgt spid="387075">
                                            <p:txEl>
                                              <p:pRg st="0" end="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Characteristics of Big Data</a:t>
            </a:r>
            <a:endParaRPr lang="en-US" dirty="0"/>
          </a:p>
        </p:txBody>
      </p:sp>
      <p:sp>
        <p:nvSpPr>
          <p:cNvPr id="3" name="Content Placeholder 2"/>
          <p:cNvSpPr>
            <a:spLocks noGrp="1"/>
          </p:cNvSpPr>
          <p:nvPr>
            <p:ph idx="1"/>
          </p:nvPr>
        </p:nvSpPr>
        <p:spPr>
          <a:xfrm>
            <a:off x="304800" y="1295400"/>
            <a:ext cx="8686800" cy="4525962"/>
          </a:xfrm>
        </p:spPr>
        <p:txBody>
          <a:bodyPr/>
          <a:lstStyle/>
          <a:p>
            <a:r>
              <a:rPr lang="en-US" b="1" dirty="0" smtClean="0"/>
              <a:t>Schema on Read, rather than Schema on Write</a:t>
            </a:r>
          </a:p>
          <a:p>
            <a:pPr marL="742950" lvl="2" indent="-342900">
              <a:buFont typeface="Wingdings 2" pitchFamily="18" charset="2"/>
              <a:buChar char=""/>
            </a:pPr>
            <a:r>
              <a:rPr lang="en-US" dirty="0" smtClean="0"/>
              <a:t>Schema on Write</a:t>
            </a:r>
            <a:r>
              <a:rPr lang="en-US" sz="2000" dirty="0" smtClean="0"/>
              <a:t>– pre-existing data model, how traditional databases are designed (relational databases)</a:t>
            </a:r>
          </a:p>
          <a:p>
            <a:pPr marL="742950" lvl="2" indent="-342900">
              <a:buFont typeface="Wingdings 2" pitchFamily="18" charset="2"/>
              <a:buChar char=""/>
            </a:pPr>
            <a:r>
              <a:rPr lang="en-US" dirty="0"/>
              <a:t>Schema on Read</a:t>
            </a:r>
            <a:r>
              <a:rPr lang="en-US" sz="2000" dirty="0"/>
              <a:t> </a:t>
            </a:r>
            <a:r>
              <a:rPr lang="en-US" sz="2000" dirty="0" smtClean="0"/>
              <a:t>– data model determined later, depends on how you want to use it</a:t>
            </a:r>
          </a:p>
          <a:p>
            <a:pPr marL="742950" lvl="2" indent="-342900">
              <a:buFont typeface="Wingdings 2" pitchFamily="18" charset="2"/>
              <a:buChar char=""/>
            </a:pPr>
            <a:r>
              <a:rPr lang="en-US" sz="2000" dirty="0" smtClean="0"/>
              <a:t>Capture and store the data, and worry about how you want to use it later</a:t>
            </a:r>
          </a:p>
          <a:p>
            <a:r>
              <a:rPr lang="en-US" b="1" dirty="0" smtClean="0"/>
              <a:t>Data Lake</a:t>
            </a:r>
          </a:p>
          <a:p>
            <a:pPr lvl="1"/>
            <a:r>
              <a:rPr lang="en-US" sz="2400" dirty="0"/>
              <a:t>A large integrated repository </a:t>
            </a:r>
            <a:r>
              <a:rPr lang="en-US" sz="2400" dirty="0" smtClean="0"/>
              <a:t>for internal </a:t>
            </a:r>
            <a:r>
              <a:rPr lang="en-US" sz="2400" dirty="0"/>
              <a:t>and external data that </a:t>
            </a:r>
            <a:r>
              <a:rPr lang="en-US" sz="2400" dirty="0" smtClean="0"/>
              <a:t>does </a:t>
            </a:r>
            <a:r>
              <a:rPr lang="en-US" sz="2400" dirty="0" smtClean="0">
                <a:solidFill>
                  <a:srgbClr val="C00000"/>
                </a:solidFill>
              </a:rPr>
              <a:t>NOT</a:t>
            </a:r>
            <a:r>
              <a:rPr lang="en-US" sz="2400" dirty="0" smtClean="0"/>
              <a:t> </a:t>
            </a:r>
            <a:r>
              <a:rPr lang="en-US" sz="2400" dirty="0"/>
              <a:t>follow a predefined </a:t>
            </a:r>
            <a:r>
              <a:rPr lang="en-US" sz="2400" dirty="0" smtClean="0"/>
              <a:t>schema</a:t>
            </a:r>
          </a:p>
          <a:p>
            <a:pPr lvl="1"/>
            <a:r>
              <a:rPr lang="en-US" sz="2400" dirty="0" smtClean="0"/>
              <a:t>Capture everything, dive in anywhere, flexible access</a:t>
            </a:r>
          </a:p>
          <a:p>
            <a:pPr lvl="1"/>
            <a:endParaRPr lang="en-US" sz="2400" dirty="0" smtClean="0"/>
          </a:p>
        </p:txBody>
      </p:sp>
    </p:spTree>
    <p:extLst>
      <p:ext uri="{BB962C8B-B14F-4D97-AF65-F5344CB8AC3E}">
        <p14:creationId xmlns:p14="http://schemas.microsoft.com/office/powerpoint/2010/main" val="928591798"/>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90600" y="1143000"/>
            <a:ext cx="5867400" cy="5186362"/>
          </a:xfrm>
          <a:prstGeom prst="rect">
            <a:avLst/>
          </a:prstGeom>
        </p:spPr>
      </p:pic>
      <p:sp>
        <p:nvSpPr>
          <p:cNvPr id="36867" name="Text Box 4"/>
          <p:cNvSpPr txBox="1">
            <a:spLocks noChangeArrowheads="1"/>
          </p:cNvSpPr>
          <p:nvPr/>
        </p:nvSpPr>
        <p:spPr bwMode="auto">
          <a:xfrm>
            <a:off x="1063701" y="376535"/>
            <a:ext cx="68880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11-2 Schema on write vs. schema on read</a:t>
            </a:r>
            <a:endParaRPr lang="en-US" altLang="en-US" sz="2400" dirty="0">
              <a:solidFill>
                <a:srgbClr val="000000"/>
              </a:solidFill>
              <a:latin typeface="Arial" charset="0"/>
            </a:endParaRPr>
          </a:p>
        </p:txBody>
      </p:sp>
      <p:sp>
        <p:nvSpPr>
          <p:cNvPr id="36868" name="Text Box 5"/>
          <p:cNvSpPr txBox="1">
            <a:spLocks noChangeArrowheads="1"/>
          </p:cNvSpPr>
          <p:nvPr/>
        </p:nvSpPr>
        <p:spPr bwMode="auto">
          <a:xfrm>
            <a:off x="6957418" y="1600200"/>
            <a:ext cx="2034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Traditional database design</a:t>
            </a:r>
            <a:endParaRPr lang="en-US" altLang="en-US" sz="2400" dirty="0">
              <a:solidFill>
                <a:srgbClr val="990000"/>
              </a:solidFill>
              <a:cs typeface="Tahoma" pitchFamily="34" charset="0"/>
            </a:endParaRPr>
          </a:p>
        </p:txBody>
      </p:sp>
      <p:sp>
        <p:nvSpPr>
          <p:cNvPr id="7" name="Text Box 5"/>
          <p:cNvSpPr txBox="1">
            <a:spLocks noChangeArrowheads="1"/>
          </p:cNvSpPr>
          <p:nvPr/>
        </p:nvSpPr>
        <p:spPr bwMode="auto">
          <a:xfrm>
            <a:off x="6957418" y="3886200"/>
            <a:ext cx="22097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The big data approach</a:t>
            </a:r>
            <a:endParaRPr lang="en-US" altLang="en-US" sz="2400" dirty="0">
              <a:solidFill>
                <a:srgbClr val="990000"/>
              </a:solidFill>
              <a:cs typeface="Tahoma" pitchFamily="34" charset="0"/>
            </a:endParaRPr>
          </a:p>
        </p:txBody>
      </p:sp>
    </p:spTree>
    <p:extLst>
      <p:ext uri="{BB962C8B-B14F-4D97-AF65-F5344CB8AC3E}">
        <p14:creationId xmlns:p14="http://schemas.microsoft.com/office/powerpoint/2010/main" val="2436731428"/>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41094" y="1143000"/>
            <a:ext cx="7391400" cy="5174768"/>
          </a:xfrm>
          <a:prstGeom prst="rect">
            <a:avLst/>
          </a:prstGeom>
        </p:spPr>
      </p:pic>
      <p:sp>
        <p:nvSpPr>
          <p:cNvPr id="36867" name="Text Box 4"/>
          <p:cNvSpPr txBox="1">
            <a:spLocks noChangeArrowheads="1"/>
          </p:cNvSpPr>
          <p:nvPr/>
        </p:nvSpPr>
        <p:spPr bwMode="auto">
          <a:xfrm>
            <a:off x="1637568" y="376535"/>
            <a:ext cx="57402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11-1 Examples of JSON and XML</a:t>
            </a:r>
            <a:endParaRPr lang="en-US" altLang="en-US" sz="2400" dirty="0">
              <a:solidFill>
                <a:srgbClr val="000000"/>
              </a:solidFill>
              <a:latin typeface="Arial" charset="0"/>
            </a:endParaRPr>
          </a:p>
        </p:txBody>
      </p:sp>
      <p:sp>
        <p:nvSpPr>
          <p:cNvPr id="36868" name="Text Box 5"/>
          <p:cNvSpPr txBox="1">
            <a:spLocks noChangeArrowheads="1"/>
          </p:cNvSpPr>
          <p:nvPr/>
        </p:nvSpPr>
        <p:spPr bwMode="auto">
          <a:xfrm>
            <a:off x="5715000" y="1828800"/>
            <a:ext cx="26534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JavaScript Object Notation</a:t>
            </a:r>
            <a:endParaRPr lang="en-US" altLang="en-US" sz="2400" dirty="0">
              <a:solidFill>
                <a:srgbClr val="990000"/>
              </a:solidFill>
              <a:cs typeface="Tahoma" pitchFamily="34" charset="0"/>
            </a:endParaRPr>
          </a:p>
        </p:txBody>
      </p:sp>
      <p:sp>
        <p:nvSpPr>
          <p:cNvPr id="7" name="Text Box 5"/>
          <p:cNvSpPr txBox="1">
            <a:spLocks noChangeArrowheads="1"/>
          </p:cNvSpPr>
          <p:nvPr/>
        </p:nvSpPr>
        <p:spPr bwMode="auto">
          <a:xfrm>
            <a:off x="4302928" y="3124200"/>
            <a:ext cx="26534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eXtensible Markup Language</a:t>
            </a:r>
            <a:endParaRPr lang="en-US" altLang="en-US" sz="2400" dirty="0">
              <a:solidFill>
                <a:srgbClr val="990000"/>
              </a:solidFill>
              <a:cs typeface="Tahoma" pitchFamily="34" charset="0"/>
            </a:endParaRPr>
          </a:p>
        </p:txBody>
      </p:sp>
    </p:spTree>
    <p:extLst>
      <p:ext uri="{BB962C8B-B14F-4D97-AF65-F5344CB8AC3E}">
        <p14:creationId xmlns:p14="http://schemas.microsoft.com/office/powerpoint/2010/main" val="2053244658"/>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95" y="381000"/>
            <a:ext cx="8686800" cy="838200"/>
          </a:xfrm>
        </p:spPr>
        <p:txBody>
          <a:bodyPr/>
          <a:lstStyle/>
          <a:p>
            <a:r>
              <a:rPr lang="en-US" dirty="0" smtClean="0"/>
              <a:t>NoSQL Database</a:t>
            </a:r>
            <a:endParaRPr lang="en-US" dirty="0"/>
          </a:p>
        </p:txBody>
      </p:sp>
      <p:sp>
        <p:nvSpPr>
          <p:cNvPr id="3" name="Content Placeholder 2"/>
          <p:cNvSpPr>
            <a:spLocks noGrp="1"/>
          </p:cNvSpPr>
          <p:nvPr>
            <p:ph idx="1"/>
          </p:nvPr>
        </p:nvSpPr>
        <p:spPr>
          <a:xfrm>
            <a:off x="76200" y="1219200"/>
            <a:ext cx="8915400" cy="4525962"/>
          </a:xfrm>
        </p:spPr>
        <p:txBody>
          <a:bodyPr/>
          <a:lstStyle/>
          <a:p>
            <a:r>
              <a:rPr lang="en-US" sz="2800" dirty="0" smtClean="0"/>
              <a:t>NoSQL = Not Only SQL (most also support SQL)</a:t>
            </a:r>
          </a:p>
          <a:p>
            <a:r>
              <a:rPr lang="en-US" sz="2800" dirty="0"/>
              <a:t>A category of recently </a:t>
            </a:r>
            <a:r>
              <a:rPr lang="en-US" sz="2800" dirty="0" smtClean="0"/>
              <a:t>introduced data </a:t>
            </a:r>
            <a:r>
              <a:rPr lang="en-US" sz="2800" dirty="0"/>
              <a:t>storage and </a:t>
            </a:r>
            <a:r>
              <a:rPr lang="en-US" sz="2800" dirty="0" smtClean="0"/>
              <a:t>retrieval technologies not based on </a:t>
            </a:r>
            <a:r>
              <a:rPr lang="en-US" sz="2800" dirty="0"/>
              <a:t>the relational </a:t>
            </a:r>
            <a:r>
              <a:rPr lang="en-US" sz="2800" dirty="0" smtClean="0"/>
              <a:t>model</a:t>
            </a:r>
          </a:p>
          <a:p>
            <a:r>
              <a:rPr lang="en-US" sz="2800" dirty="0" smtClean="0"/>
              <a:t>Scaling out rather than scaling up</a:t>
            </a:r>
          </a:p>
          <a:p>
            <a:r>
              <a:rPr lang="en-US" sz="2800" dirty="0" smtClean="0"/>
              <a:t>For a cloud environment</a:t>
            </a:r>
          </a:p>
          <a:p>
            <a:r>
              <a:rPr lang="en-US" altLang="zh-TW" sz="2800" dirty="0"/>
              <a:t>Largely open </a:t>
            </a:r>
            <a:r>
              <a:rPr lang="en-US" altLang="zh-TW" sz="2800" dirty="0" smtClean="0"/>
              <a:t>source</a:t>
            </a:r>
          </a:p>
          <a:p>
            <a:endParaRPr lang="en-US" sz="2800" dirty="0" smtClean="0"/>
          </a:p>
          <a:p>
            <a:r>
              <a:rPr lang="en-US" sz="2800" dirty="0" smtClean="0"/>
              <a:t>Supports schema on read</a:t>
            </a:r>
          </a:p>
          <a:p>
            <a:r>
              <a:rPr lang="en-US" sz="2800" dirty="0" smtClean="0"/>
              <a:t>BASE (basically available, soft state, eventually consistent) instead of ACID properties</a:t>
            </a:r>
          </a:p>
          <a:p>
            <a:endParaRPr lang="en-US" sz="2800" dirty="0"/>
          </a:p>
        </p:txBody>
      </p:sp>
      <p:pic>
        <p:nvPicPr>
          <p:cNvPr id="4" name="圖片 3"/>
          <p:cNvPicPr>
            <a:picLocks noChangeAspect="1"/>
          </p:cNvPicPr>
          <p:nvPr/>
        </p:nvPicPr>
        <p:blipFill>
          <a:blip r:embed="rId3"/>
          <a:stretch>
            <a:fillRect/>
          </a:stretch>
        </p:blipFill>
        <p:spPr>
          <a:xfrm>
            <a:off x="4648200" y="3279521"/>
            <a:ext cx="4495800" cy="1521079"/>
          </a:xfrm>
          <a:prstGeom prst="rect">
            <a:avLst/>
          </a:prstGeom>
        </p:spPr>
      </p:pic>
    </p:spTree>
    <p:extLst>
      <p:ext uri="{BB962C8B-B14F-4D97-AF65-F5344CB8AC3E}">
        <p14:creationId xmlns:p14="http://schemas.microsoft.com/office/powerpoint/2010/main" val="2846307561"/>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NoSQL Classifications</a:t>
            </a:r>
            <a:endParaRPr lang="en-US" dirty="0"/>
          </a:p>
        </p:txBody>
      </p:sp>
      <p:sp>
        <p:nvSpPr>
          <p:cNvPr id="3" name="Content Placeholder 2"/>
          <p:cNvSpPr>
            <a:spLocks noGrp="1"/>
          </p:cNvSpPr>
          <p:nvPr>
            <p:ph idx="1"/>
          </p:nvPr>
        </p:nvSpPr>
        <p:spPr>
          <a:xfrm>
            <a:off x="76200" y="1066800"/>
            <a:ext cx="9067800" cy="4525962"/>
          </a:xfrm>
        </p:spPr>
        <p:txBody>
          <a:bodyPr/>
          <a:lstStyle/>
          <a:p>
            <a:r>
              <a:rPr lang="en-US" sz="2800" dirty="0" smtClean="0"/>
              <a:t>Key-value stores </a:t>
            </a:r>
            <a:r>
              <a:rPr lang="zh-TW" altLang="en-US" sz="2800" dirty="0" smtClean="0"/>
              <a:t>支援鍵與值的</a:t>
            </a:r>
            <a:r>
              <a:rPr lang="en-US" altLang="zh-TW" sz="2800" dirty="0"/>
              <a:t>(</a:t>
            </a:r>
            <a:r>
              <a:rPr lang="zh-TW" altLang="en-US" sz="2800" dirty="0"/>
              <a:t>快速</a:t>
            </a:r>
            <a:r>
              <a:rPr lang="en-US" altLang="zh-TW" sz="2800" dirty="0"/>
              <a:t>)</a:t>
            </a:r>
            <a:r>
              <a:rPr lang="zh-TW" altLang="en-US" sz="2800" dirty="0" smtClean="0"/>
              <a:t>存儲</a:t>
            </a:r>
            <a:endParaRPr lang="en-US" sz="2800" dirty="0" smtClean="0"/>
          </a:p>
          <a:p>
            <a:pPr lvl="1"/>
            <a:r>
              <a:rPr lang="en-US" sz="2000" dirty="0"/>
              <a:t>A</a:t>
            </a:r>
            <a:r>
              <a:rPr lang="en-US" sz="2000" dirty="0" smtClean="0"/>
              <a:t> simple pair </a:t>
            </a:r>
            <a:r>
              <a:rPr lang="en-US" sz="2000" dirty="0"/>
              <a:t>of a key and an associated collection of values</a:t>
            </a:r>
            <a:r>
              <a:rPr lang="en-US" sz="2000" dirty="0" smtClean="0"/>
              <a:t>. Key is usually a string. Database has no knowledge of the structure or meaning of the values.</a:t>
            </a:r>
            <a:endParaRPr lang="en-US" sz="2000" dirty="0"/>
          </a:p>
          <a:p>
            <a:r>
              <a:rPr lang="en-US" sz="2800" dirty="0" smtClean="0"/>
              <a:t>Document stores</a:t>
            </a:r>
            <a:r>
              <a:rPr lang="zh-TW" altLang="en-US" sz="2800" dirty="0" smtClean="0"/>
              <a:t> 支援文件的存儲</a:t>
            </a:r>
            <a:endParaRPr lang="en-US" sz="2800" dirty="0" smtClean="0"/>
          </a:p>
          <a:p>
            <a:pPr lvl="1">
              <a:buClr>
                <a:srgbClr val="F0A22E"/>
              </a:buClr>
            </a:pPr>
            <a:r>
              <a:rPr lang="en-US" sz="2000" dirty="0" smtClean="0">
                <a:solidFill>
                  <a:srgbClr val="4E3B30"/>
                </a:solidFill>
              </a:rPr>
              <a:t>Like a key-value store, but “document” goes further than “value”. Document is structured so specific elements can be manipulated separately.</a:t>
            </a:r>
            <a:endParaRPr lang="en-US" sz="2400" dirty="0" smtClean="0"/>
          </a:p>
          <a:p>
            <a:r>
              <a:rPr lang="en-US" sz="2800" dirty="0" smtClean="0"/>
              <a:t>Wide-column stores</a:t>
            </a:r>
            <a:r>
              <a:rPr lang="zh-TW" altLang="en-US" sz="2800" dirty="0" smtClean="0"/>
              <a:t> 支援紀錄與欄的分散存儲</a:t>
            </a:r>
            <a:endParaRPr lang="en-US" sz="2800" dirty="0" smtClean="0"/>
          </a:p>
          <a:p>
            <a:pPr lvl="1"/>
            <a:r>
              <a:rPr lang="en-US" sz="2000" dirty="0" smtClean="0"/>
              <a:t>Rows </a:t>
            </a:r>
            <a:r>
              <a:rPr lang="en-US" sz="2000" dirty="0"/>
              <a:t>and columns</a:t>
            </a:r>
            <a:r>
              <a:rPr lang="en-US" sz="2000" dirty="0">
                <a:solidFill>
                  <a:srgbClr val="4E3B30"/>
                </a:solidFill>
              </a:rPr>
              <a:t>. </a:t>
            </a:r>
            <a:r>
              <a:rPr lang="en-US" sz="2000" dirty="0" smtClean="0">
                <a:solidFill>
                  <a:srgbClr val="4E3B30"/>
                </a:solidFill>
              </a:rPr>
              <a:t>Distribution </a:t>
            </a:r>
            <a:r>
              <a:rPr lang="en-US" sz="2000" dirty="0">
                <a:solidFill>
                  <a:srgbClr val="4E3B30"/>
                </a:solidFill>
              </a:rPr>
              <a:t>of data based on both key values (records) and columns, using “column groups/families”</a:t>
            </a:r>
            <a:endParaRPr lang="en-US" sz="2000" dirty="0" smtClean="0"/>
          </a:p>
          <a:p>
            <a:r>
              <a:rPr lang="en-US" sz="2800" dirty="0" smtClean="0"/>
              <a:t>Graph-oriented database</a:t>
            </a:r>
            <a:r>
              <a:rPr lang="zh-TW" altLang="en-US" sz="2800" dirty="0" smtClean="0"/>
              <a:t> 支援網狀資料的</a:t>
            </a:r>
            <a:r>
              <a:rPr lang="en-US" altLang="zh-TW" sz="2800" dirty="0" smtClean="0"/>
              <a:t>(</a:t>
            </a:r>
            <a:r>
              <a:rPr lang="zh-TW" altLang="en-US" sz="2800" dirty="0" smtClean="0"/>
              <a:t>快速</a:t>
            </a:r>
            <a:r>
              <a:rPr lang="en-US" altLang="zh-TW" sz="2800" dirty="0" smtClean="0"/>
              <a:t>)</a:t>
            </a:r>
            <a:r>
              <a:rPr lang="zh-TW" altLang="en-US" sz="2800" dirty="0" smtClean="0"/>
              <a:t>存儲</a:t>
            </a:r>
            <a:endParaRPr lang="en-US" sz="2800" dirty="0" smtClean="0"/>
          </a:p>
          <a:p>
            <a:pPr lvl="1"/>
            <a:r>
              <a:rPr lang="en-US" sz="2000" dirty="0" smtClean="0"/>
              <a:t>Maintain </a:t>
            </a:r>
            <a:r>
              <a:rPr lang="en-US" sz="2000" dirty="0"/>
              <a:t>information regarding the relationships between data </a:t>
            </a:r>
            <a:r>
              <a:rPr lang="en-US" sz="2000" dirty="0" smtClean="0"/>
              <a:t>items</a:t>
            </a:r>
            <a:r>
              <a:rPr lang="en-US" sz="2000" dirty="0"/>
              <a:t>. </a:t>
            </a:r>
            <a:r>
              <a:rPr lang="en-US" sz="2000" dirty="0" smtClean="0"/>
              <a:t>Nodes </a:t>
            </a:r>
            <a:r>
              <a:rPr lang="en-US" sz="2000" dirty="0"/>
              <a:t>with </a:t>
            </a:r>
            <a:r>
              <a:rPr lang="en-US" sz="2000" dirty="0" smtClean="0"/>
              <a:t>properties, Connections between nodes (relationships) can also have properties.</a:t>
            </a:r>
            <a:endParaRPr lang="en-US" sz="2400" dirty="0"/>
          </a:p>
        </p:txBody>
      </p:sp>
      <p:sp>
        <p:nvSpPr>
          <p:cNvPr id="4" name="文字方塊 3"/>
          <p:cNvSpPr txBox="1"/>
          <p:nvPr/>
        </p:nvSpPr>
        <p:spPr>
          <a:xfrm>
            <a:off x="5352348" y="206514"/>
            <a:ext cx="3486852" cy="707886"/>
          </a:xfrm>
          <a:prstGeom prst="rect">
            <a:avLst/>
          </a:prstGeom>
          <a:noFill/>
        </p:spPr>
        <p:txBody>
          <a:bodyPr wrap="none" rtlCol="0">
            <a:spAutoFit/>
          </a:bodyPr>
          <a:lstStyle/>
          <a:p>
            <a:r>
              <a:rPr lang="en-US" altLang="zh-TW" sz="2000" dirty="0" smtClean="0">
                <a:solidFill>
                  <a:srgbClr val="C00000"/>
                </a:solidFill>
                <a:latin typeface="+mn-ea"/>
              </a:rPr>
              <a:t>E-R</a:t>
            </a:r>
            <a:r>
              <a:rPr lang="zh-TW" altLang="en-US" sz="2000" dirty="0" smtClean="0">
                <a:solidFill>
                  <a:srgbClr val="C00000"/>
                </a:solidFill>
                <a:latin typeface="+mn-ea"/>
              </a:rPr>
              <a:t> </a:t>
            </a:r>
            <a:r>
              <a:rPr lang="en-US" altLang="zh-TW" sz="2000" dirty="0" smtClean="0">
                <a:solidFill>
                  <a:srgbClr val="C00000"/>
                </a:solidFill>
                <a:latin typeface="+mn-ea"/>
              </a:rPr>
              <a:t>model</a:t>
            </a:r>
            <a:r>
              <a:rPr lang="zh-TW" altLang="en-US" sz="2000" dirty="0" smtClean="0">
                <a:solidFill>
                  <a:srgbClr val="C00000"/>
                </a:solidFill>
                <a:latin typeface="+mn-ea"/>
              </a:rPr>
              <a:t>都做得到；好比是</a:t>
            </a:r>
            <a:endParaRPr lang="en-US" altLang="zh-TW" sz="2000" dirty="0" smtClean="0">
              <a:solidFill>
                <a:srgbClr val="C00000"/>
              </a:solidFill>
              <a:latin typeface="+mn-ea"/>
            </a:endParaRPr>
          </a:p>
          <a:p>
            <a:r>
              <a:rPr lang="zh-TW" altLang="en-US" sz="2000" dirty="0" smtClean="0">
                <a:solidFill>
                  <a:srgbClr val="C00000"/>
                </a:solidFill>
                <a:latin typeface="+mn-ea"/>
              </a:rPr>
              <a:t>特定目的之</a:t>
            </a:r>
            <a:r>
              <a:rPr lang="zh-TW" altLang="en-US" sz="2000" smtClean="0">
                <a:solidFill>
                  <a:srgbClr val="C00000"/>
                </a:solidFill>
                <a:latin typeface="+mn-ea"/>
              </a:rPr>
              <a:t>強化版</a:t>
            </a:r>
            <a:r>
              <a:rPr lang="en-US" altLang="zh-TW" sz="2000" smtClean="0">
                <a:solidFill>
                  <a:srgbClr val="C00000"/>
                </a:solidFill>
                <a:latin typeface="+mn-ea"/>
              </a:rPr>
              <a:t>DBMS</a:t>
            </a:r>
            <a:endParaRPr lang="zh-TW" altLang="en-US" sz="2000" dirty="0">
              <a:solidFill>
                <a:srgbClr val="C00000"/>
              </a:solidFill>
              <a:latin typeface="+mn-ea"/>
            </a:endParaRPr>
          </a:p>
        </p:txBody>
      </p:sp>
    </p:spTree>
    <p:extLst>
      <p:ext uri="{BB962C8B-B14F-4D97-AF65-F5344CB8AC3E}">
        <p14:creationId xmlns:p14="http://schemas.microsoft.com/office/powerpoint/2010/main" val="1190538970"/>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98263" y="1143000"/>
            <a:ext cx="5418936" cy="5178220"/>
          </a:xfrm>
          <a:prstGeom prst="rect">
            <a:avLst/>
          </a:prstGeom>
        </p:spPr>
      </p:pic>
      <p:sp>
        <p:nvSpPr>
          <p:cNvPr id="4" name="Text Box 4"/>
          <p:cNvSpPr txBox="1">
            <a:spLocks noChangeArrowheads="1"/>
          </p:cNvSpPr>
          <p:nvPr/>
        </p:nvSpPr>
        <p:spPr bwMode="auto">
          <a:xfrm>
            <a:off x="503558" y="376535"/>
            <a:ext cx="8008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11-3 Four-part figure illustrating NoSQL databases</a:t>
            </a:r>
            <a:endParaRPr lang="en-US" altLang="en-US" sz="2400" dirty="0">
              <a:solidFill>
                <a:srgbClr val="000000"/>
              </a:solidFill>
              <a:latin typeface="Arial" charset="0"/>
            </a:endParaRPr>
          </a:p>
        </p:txBody>
      </p:sp>
    </p:spTree>
    <p:extLst>
      <p:ext uri="{BB962C8B-B14F-4D97-AF65-F5344CB8AC3E}">
        <p14:creationId xmlns:p14="http://schemas.microsoft.com/office/powerpoint/2010/main" val="4042446196"/>
      </p:ext>
    </p:extLst>
  </p:cSld>
  <p:clrMapOvr>
    <a:masterClrMapping/>
  </p:clrMapOvr>
  <p:transition>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11351</TotalTime>
  <Pages>9</Pages>
  <Words>2997</Words>
  <Application>Microsoft Office PowerPoint</Application>
  <PresentationFormat>如螢幕大小 (4:3)</PresentationFormat>
  <Paragraphs>204</Paragraphs>
  <Slides>31</Slides>
  <Notes>28</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31</vt:i4>
      </vt:variant>
    </vt:vector>
  </HeadingPairs>
  <TitlesOfParts>
    <vt:vector size="42" baseType="lpstr">
      <vt:lpstr>FrutigerLTStd-Roman</vt:lpstr>
      <vt:lpstr>微軟正黑體</vt:lpstr>
      <vt:lpstr>新細明體</vt:lpstr>
      <vt:lpstr>Arial</vt:lpstr>
      <vt:lpstr>Franklin Gothic Book</vt:lpstr>
      <vt:lpstr>Franklin Gothic Medium</vt:lpstr>
      <vt:lpstr>Tahoma</vt:lpstr>
      <vt:lpstr>Times New Roman</vt:lpstr>
      <vt:lpstr>Wingdings</vt:lpstr>
      <vt:lpstr>Wingdings 2</vt:lpstr>
      <vt:lpstr>1_Trek</vt:lpstr>
      <vt:lpstr>Chapter 11: Big Data and Analytics</vt:lpstr>
      <vt:lpstr>Introduction</vt:lpstr>
      <vt:lpstr>Characteristics of Big Data</vt:lpstr>
      <vt:lpstr>Characteristics of Big Data</vt:lpstr>
      <vt:lpstr>PowerPoint 簡報</vt:lpstr>
      <vt:lpstr>PowerPoint 簡報</vt:lpstr>
      <vt:lpstr>NoSQL Database</vt:lpstr>
      <vt:lpstr>NoSQL Classifications</vt:lpstr>
      <vt:lpstr>PowerPoint 簡報</vt:lpstr>
      <vt:lpstr>NoSQL Comparison</vt:lpstr>
      <vt:lpstr>Hadoop</vt:lpstr>
      <vt:lpstr>PowerPoint 簡報</vt:lpstr>
      <vt:lpstr>Integrated Analytics and Data Science Platforms</vt:lpstr>
      <vt:lpstr>Analytics</vt:lpstr>
      <vt:lpstr>Types of Analytics</vt:lpstr>
      <vt:lpstr>PowerPoint 簡報</vt:lpstr>
      <vt:lpstr>Use of Descriptive Analytics</vt:lpstr>
      <vt:lpstr>Online Analytical Processing (OLAP) Tools</vt:lpstr>
      <vt:lpstr>PowerPoint 簡報</vt:lpstr>
      <vt:lpstr>PowerPoint 簡報</vt:lpstr>
      <vt:lpstr>PowerPoint 簡報</vt:lpstr>
      <vt:lpstr>Data Visualization</vt:lpstr>
      <vt:lpstr>Business Performance Mgmt (BPM)</vt:lpstr>
      <vt:lpstr>Predictive Analytics</vt:lpstr>
      <vt:lpstr>Data Mining Tools</vt:lpstr>
      <vt:lpstr>PowerPoint 簡報</vt:lpstr>
      <vt:lpstr>PowerPoint 簡報</vt:lpstr>
      <vt:lpstr>Online Analytical Processing (OLAP) Tools</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Michel Mitri</dc:creator>
  <cp:lastModifiedBy>Willie Yang</cp:lastModifiedBy>
  <cp:revision>777</cp:revision>
  <cp:lastPrinted>1998-01-19T09:29:56Z</cp:lastPrinted>
  <dcterms:created xsi:type="dcterms:W3CDTF">1998-01-19T10:00:26Z</dcterms:created>
  <dcterms:modified xsi:type="dcterms:W3CDTF">2016-11-28T08:07:13Z</dcterms:modified>
</cp:coreProperties>
</file>