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9"/>
  </p:notesMasterIdLst>
  <p:sldIdLst>
    <p:sldId id="333" r:id="rId2"/>
    <p:sldId id="330" r:id="rId3"/>
    <p:sldId id="361" r:id="rId4"/>
    <p:sldId id="378" r:id="rId5"/>
    <p:sldId id="376" r:id="rId6"/>
    <p:sldId id="363" r:id="rId7"/>
    <p:sldId id="353" r:id="rId8"/>
    <p:sldId id="324" r:id="rId9"/>
    <p:sldId id="364" r:id="rId10"/>
    <p:sldId id="367" r:id="rId11"/>
    <p:sldId id="368" r:id="rId12"/>
    <p:sldId id="369" r:id="rId13"/>
    <p:sldId id="371" r:id="rId14"/>
    <p:sldId id="372" r:id="rId15"/>
    <p:sldId id="374" r:id="rId16"/>
    <p:sldId id="377" r:id="rId17"/>
    <p:sldId id="3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8" autoAdjust="0"/>
  </p:normalViewPr>
  <p:slideViewPr>
    <p:cSldViewPr>
      <p:cViewPr varScale="1">
        <p:scale>
          <a:sx n="62" d="100"/>
          <a:sy n="62" d="100"/>
        </p:scale>
        <p:origin x="133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71C661-0D4B-47A6-BB30-31F70AC20B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1C661-0D4B-47A6-BB30-31F70AC20B3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5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1C661-0D4B-47A6-BB30-31F70AC20B3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05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010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747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994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41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2F39AA73-E068-4D01-9555-763D9C8BC4A3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smtClean="0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ce.ntu.edu.tw/navigate/s/64F6762FC89F4DBC8520C04B0F3C6A65QQ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l.dropboxusercontent.com/u/6348917/dataset_db2015/Other.7z" TargetMode="External"/><Relationship Id="rId3" Type="http://schemas.openxmlformats.org/officeDocument/2006/relationships/hyperlink" Target="https://www.space.ntu.edu.tw/navigate/s/D5BC52B752524604BE72DB1D058FC66AQQY" TargetMode="External"/><Relationship Id="rId7" Type="http://schemas.openxmlformats.org/officeDocument/2006/relationships/hyperlink" Target="https://dl.dropboxusercontent.com/u/6348917/dataset_db2015/Gossiping12.7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dropboxusercontent.com/u/6348917/dataset_db2015/Gossiping11.7z" TargetMode="External"/><Relationship Id="rId5" Type="http://schemas.openxmlformats.org/officeDocument/2006/relationships/hyperlink" Target="https://dl.dropboxusercontent.com/u/6348917/dataset_db2015/Gossiping10.7z" TargetMode="External"/><Relationship Id="rId10" Type="http://schemas.openxmlformats.org/officeDocument/2006/relationships/hyperlink" Target="https://dl.dropboxusercontent.com/u/6348917/dataset_db2015/ntp1999.7z" TargetMode="External"/><Relationship Id="rId4" Type="http://schemas.openxmlformats.org/officeDocument/2006/relationships/hyperlink" Target="https://dl.dropboxusercontent.com/u/6348917/dataset_db2015/Gossiping09.7z" TargetMode="External"/><Relationship Id="rId9" Type="http://schemas.openxmlformats.org/officeDocument/2006/relationships/hyperlink" Target="https://dl.dropboxusercontent.com/u/6348917/dataset_db2015/BuyTogether.7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期末專題</a:t>
            </a:r>
            <a:endParaRPr lang="zh-TW" altLang="en-US" dirty="0"/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台灣大學工管系</a:t>
            </a:r>
            <a:endParaRPr lang="en-US" altLang="zh-TW" dirty="0" smtClean="0"/>
          </a:p>
          <a:p>
            <a:r>
              <a:rPr lang="en-US" altLang="zh-TW" dirty="0" smtClean="0"/>
              <a:t>2016</a:t>
            </a: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</a:t>
            </a:r>
            <a:endParaRPr lang="en-US" altLang="zh-TW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結合結構性與非結構性資料</a:t>
            </a:r>
            <a:endParaRPr lang="en-US" altLang="zh-TW" sz="28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結構性資料</a:t>
            </a:r>
            <a:endParaRPr lang="en-US" altLang="zh-TW" sz="28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以一或多句</a:t>
            </a:r>
            <a:r>
              <a:rPr lang="en-US" altLang="zh-TW" sz="2400" smtClean="0"/>
              <a:t>SQL</a:t>
            </a:r>
            <a:r>
              <a:rPr lang="zh-TW" altLang="en-US" sz="2400" smtClean="0"/>
              <a:t>查詢分析</a:t>
            </a:r>
            <a:endParaRPr lang="en-US" altLang="zh-TW" sz="24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非結構性資料 </a:t>
            </a:r>
            <a:r>
              <a:rPr lang="en-US" altLang="zh-TW" sz="2800" smtClean="0"/>
              <a:t>(</a:t>
            </a:r>
            <a:r>
              <a:rPr lang="zh-TW" altLang="en-US" sz="2800" smtClean="0"/>
              <a:t>文字</a:t>
            </a:r>
            <a:r>
              <a:rPr lang="en-US" altLang="zh-TW" sz="2800" smtClean="0"/>
              <a:t>)</a:t>
            </a:r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以標記技巧轉為結構化資料</a:t>
            </a:r>
            <a:endParaRPr lang="en-US" altLang="zh-TW" sz="24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輔以字串處理函數</a:t>
            </a:r>
            <a:endParaRPr lang="en-US" altLang="zh-TW" sz="2400" smtClean="0"/>
          </a:p>
          <a:p>
            <a:pPr lvl="1"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400" smtClean="0"/>
              <a:t>再以一或多句</a:t>
            </a:r>
            <a:r>
              <a:rPr lang="en-US" altLang="zh-TW" sz="2400" smtClean="0"/>
              <a:t>SQL</a:t>
            </a:r>
            <a:r>
              <a:rPr lang="zh-TW" altLang="en-US" sz="2400" smtClean="0"/>
              <a:t>查詢分析</a:t>
            </a:r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列出推噓最熱門的主文</a:t>
            </a:r>
            <a:endParaRPr lang="en-US" altLang="zh-TW" sz="28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60000"/>
              </a:lnSpc>
              <a:spcBef>
                <a:spcPct val="0"/>
              </a:spcBef>
            </a:pPr>
            <a:r>
              <a:rPr lang="zh-TW" altLang="en-US" sz="2800" smtClean="0"/>
              <a:t>列出正面情緒最高的主文</a:t>
            </a:r>
            <a:endParaRPr lang="zh-TW" altLang="en-US" smtClean="0"/>
          </a:p>
        </p:txBody>
      </p:sp>
      <p:sp>
        <p:nvSpPr>
          <p:cNvPr id="12292" name="文字方塊 1"/>
          <p:cNvSpPr txBox="1">
            <a:spLocks noChangeArrowheads="1"/>
          </p:cNvSpPr>
          <p:nvPr/>
        </p:nvSpPr>
        <p:spPr bwMode="auto">
          <a:xfrm>
            <a:off x="1371600" y="2133600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title, comment_count, post_time,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content_type='main'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comment_count DESC;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2293" name="文字方塊 4"/>
          <p:cNvSpPr txBox="1">
            <a:spLocks noChangeArrowheads="1"/>
          </p:cNvSpPr>
          <p:nvPr/>
        </p:nvSpPr>
        <p:spPr bwMode="auto">
          <a:xfrm>
            <a:off x="1371600" y="4168775"/>
            <a:ext cx="6784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title, comment_count, positive_score, post_time, author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content_type='main'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positive_score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/>
              <a:t>配合字串處理，統計文章標題類別</a:t>
            </a: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left(string, len) </a:t>
            </a:r>
            <a:r>
              <a:rPr lang="zh-TW" altLang="en-US" sz="2400" smtClean="0"/>
              <a:t>自左邊取</a:t>
            </a:r>
            <a:r>
              <a:rPr lang="en-US" altLang="zh-TW" sz="2400" smtClean="0"/>
              <a:t>len</a:t>
            </a:r>
            <a:r>
              <a:rPr lang="zh-TW" altLang="en-US" sz="2400" smtClean="0"/>
              <a:t>個字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right(string, len) </a:t>
            </a:r>
            <a:r>
              <a:rPr lang="zh-TW" altLang="en-US" sz="2400" smtClean="0"/>
              <a:t>自右邊取</a:t>
            </a:r>
            <a:r>
              <a:rPr lang="en-US" altLang="zh-TW" sz="2400" smtClean="0"/>
              <a:t>len</a:t>
            </a:r>
            <a:r>
              <a:rPr lang="zh-TW" altLang="en-US" sz="2400" smtClean="0"/>
              <a:t>個字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/>
              <a:t>mid(string, start, len) </a:t>
            </a:r>
            <a:r>
              <a:rPr lang="zh-TW" altLang="en-US" sz="2400" smtClean="0"/>
              <a:t>自</a:t>
            </a:r>
            <a:r>
              <a:rPr lang="en-US" altLang="zh-TW" sz="2400" smtClean="0"/>
              <a:t>start</a:t>
            </a:r>
            <a:r>
              <a:rPr lang="zh-TW" altLang="en-US" sz="2400" smtClean="0"/>
              <a:t>起取</a:t>
            </a:r>
            <a:r>
              <a:rPr lang="en-US" altLang="zh-TW" sz="2400" smtClean="0"/>
              <a:t>len</a:t>
            </a:r>
            <a:r>
              <a:rPr lang="zh-TW" altLang="en-US" sz="2400" smtClean="0"/>
              <a:t>個字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可搜尋</a:t>
            </a:r>
            <a:r>
              <a:rPr lang="en-US" altLang="zh-TW" sz="2400" smtClean="0"/>
              <a:t>Access</a:t>
            </a:r>
            <a:r>
              <a:rPr lang="zh-TW" altLang="en-US" sz="2400" smtClean="0"/>
              <a:t>說明</a:t>
            </a:r>
            <a:r>
              <a:rPr lang="en-US" altLang="zh-TW" sz="2400" smtClean="0"/>
              <a:t>"</a:t>
            </a:r>
            <a:r>
              <a:rPr lang="zh-TW" altLang="en-US" sz="2400" smtClean="0"/>
              <a:t>字串</a:t>
            </a:r>
            <a:r>
              <a:rPr lang="en-US" altLang="zh-TW" sz="2400" smtClean="0"/>
              <a:t>" </a:t>
            </a:r>
            <a:r>
              <a:rPr lang="zh-TW" altLang="en-US" sz="2400" smtClean="0"/>
              <a:t>→ 字串函數及其使用方法</a:t>
            </a:r>
            <a:endParaRPr lang="en-US" altLang="zh-TW" sz="2400" smtClean="0"/>
          </a:p>
        </p:txBody>
      </p:sp>
      <p:sp>
        <p:nvSpPr>
          <p:cNvPr id="13316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49609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mid(title,2,2),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content_type='main' and left(title,1)='['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GROUP BY mid(title,2,2)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count(*)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/>
              <a:t>依餐廳名稱之討論熱門度進行統計</a:t>
            </a: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2800" smtClean="0"/>
              <a:t>Step 1 </a:t>
            </a:r>
            <a:r>
              <a:rPr lang="zh-TW" altLang="en-US" sz="2800" smtClean="0"/>
              <a:t>以字串處理取出餐廳名稱，暫存為</a:t>
            </a:r>
            <a:r>
              <a:rPr lang="en-US" altLang="zh-TW" sz="2800" smtClean="0"/>
              <a:t>tmp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1371600" y="2743200"/>
            <a:ext cx="71247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id, title, author,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instr(1,content,"</a:t>
            </a:r>
            <a:r>
              <a:rPr lang="zh-TW" altLang="en-US" sz="1800">
                <a:ea typeface="新細明體" panose="02020500000000000000" pitchFamily="18" charset="-120"/>
              </a:rPr>
              <a:t>餐廳名稱：</a:t>
            </a:r>
            <a:r>
              <a:rPr lang="en-US" altLang="zh-TW" sz="1800">
                <a:ea typeface="新細明體" panose="02020500000000000000" pitchFamily="18" charset="-120"/>
              </a:rPr>
              <a:t>") AS pos1,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instr(pos1,content," ") AS pos2,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mid(content,pos1+5,pos2-pos1-5) AS shopname INTO tmp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content_type='main';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2800" smtClean="0"/>
              <a:t>Step 2 </a:t>
            </a:r>
            <a:r>
              <a:rPr lang="zh-TW" altLang="en-US" sz="2800" smtClean="0"/>
              <a:t>與原表</a:t>
            </a:r>
            <a:r>
              <a:rPr lang="en-US" altLang="zh-TW" sz="2800" smtClean="0"/>
              <a:t>JOIN</a:t>
            </a:r>
            <a:r>
              <a:rPr lang="zh-TW" altLang="en-US" sz="2800" smtClean="0"/>
              <a:t>統計最熱門的餐廳</a:t>
            </a: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若要加速，可將 </a:t>
            </a:r>
            <a:r>
              <a:rPr lang="en-US" altLang="zh-TW" sz="2400" smtClean="0"/>
              <a:t>JOIN </a:t>
            </a:r>
            <a:r>
              <a:rPr lang="zh-TW" altLang="en-US" sz="2400" smtClean="0"/>
              <a:t>及</a:t>
            </a:r>
            <a:r>
              <a:rPr lang="en-US" altLang="zh-TW" sz="2400" smtClean="0"/>
              <a:t>WHERE</a:t>
            </a:r>
            <a:r>
              <a:rPr lang="zh-TW" altLang="en-US" sz="2400" smtClean="0"/>
              <a:t>條件欄位轉為短文字</a:t>
            </a:r>
            <a:r>
              <a:rPr lang="en-US" altLang="zh-TW" sz="2400" smtClean="0"/>
              <a:t>varchar</a:t>
            </a:r>
            <a:r>
              <a:rPr lang="zh-TW" altLang="en-US" sz="2400" smtClean="0"/>
              <a:t>並建立索引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人工過濾雜訊資料</a:t>
            </a:r>
            <a:endParaRPr lang="en-US" altLang="zh-TW" sz="2400" smtClean="0"/>
          </a:p>
        </p:txBody>
      </p:sp>
      <p:sp>
        <p:nvSpPr>
          <p:cNvPr id="15364" name="文字方塊 1"/>
          <p:cNvSpPr txBox="1">
            <a:spLocks noChangeArrowheads="1"/>
          </p:cNvSpPr>
          <p:nvPr/>
        </p:nvSpPr>
        <p:spPr bwMode="auto">
          <a:xfrm>
            <a:off x="1371600" y="2057400"/>
            <a:ext cx="68976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t.shopname,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ts_page_content AS c, tmp AS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c.content_type='main' AND c.id=t.id AND t.shopname&lt;&gt;''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GROUP BY t.shopname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count(*)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/>
              <a:t>依內容關鍵字詞或特殊人事物做標記</a:t>
            </a:r>
            <a:endParaRPr lang="en-US" altLang="zh-TW" sz="28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分次逐步進行標記，例如分為「貴」與「便宜」</a:t>
            </a:r>
            <a:endParaRPr lang="en-US" altLang="zh-TW" sz="24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8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之後可單用該表，或與原表</a:t>
            </a:r>
            <a:r>
              <a:rPr lang="en-US" altLang="zh-TW" sz="2400" smtClean="0"/>
              <a:t>JOIN</a:t>
            </a:r>
            <a:r>
              <a:rPr lang="zh-TW" altLang="en-US" sz="2400" smtClean="0"/>
              <a:t>做查詢分析</a:t>
            </a:r>
            <a:endParaRPr lang="en-US" altLang="zh-TW" sz="2400" smtClean="0"/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968375" y="2700338"/>
            <a:ext cx="80994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首次</a:t>
            </a:r>
            <a:r>
              <a:rPr lang="en-US" altLang="zh-TW" sz="1800">
                <a:ea typeface="新細明體" panose="02020500000000000000" pitchFamily="18" charset="-120"/>
              </a:rPr>
              <a:t>	SELECT id, title, author, "</a:t>
            </a:r>
            <a:r>
              <a:rPr lang="zh-TW" altLang="en-US" sz="1800">
                <a:ea typeface="新細明體" panose="02020500000000000000" pitchFamily="18" charset="-120"/>
              </a:rPr>
              <a:t>貴</a:t>
            </a:r>
            <a:r>
              <a:rPr lang="en-US" altLang="zh-TW" sz="1800">
                <a:ea typeface="新細明體" panose="02020500000000000000" pitchFamily="18" charset="-120"/>
              </a:rPr>
              <a:t>" AS tag INTO tmp2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WHERE content_type='main'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	AND (content like '*</a:t>
            </a:r>
            <a:r>
              <a:rPr lang="zh-TW" altLang="en-US" sz="1800">
                <a:ea typeface="新細明體" panose="02020500000000000000" pitchFamily="18" charset="-120"/>
              </a:rPr>
              <a:t>好貴*</a:t>
            </a:r>
            <a:r>
              <a:rPr lang="en-US" altLang="zh-TW" sz="1800">
                <a:ea typeface="新細明體" panose="02020500000000000000" pitchFamily="18" charset="-120"/>
              </a:rPr>
              <a:t>' OR content like '*</a:t>
            </a:r>
            <a:r>
              <a:rPr lang="zh-TW" altLang="en-US" sz="1800">
                <a:ea typeface="新細明體" panose="02020500000000000000" pitchFamily="18" charset="-120"/>
              </a:rPr>
              <a:t>有點貴*</a:t>
            </a:r>
            <a:r>
              <a:rPr lang="en-US" altLang="zh-TW" sz="1800">
                <a:ea typeface="新細明體" panose="02020500000000000000" pitchFamily="18" charset="-12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之後</a:t>
            </a:r>
            <a:r>
              <a:rPr lang="en-US" altLang="zh-TW" sz="1800">
                <a:ea typeface="新細明體" panose="02020500000000000000" pitchFamily="18" charset="-120"/>
              </a:rPr>
              <a:t>	INSERT INTO tmp2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SELECT id AS id, title AS title, author AS author, "</a:t>
            </a:r>
            <a:r>
              <a:rPr lang="zh-TW" altLang="en-US" sz="1800">
                <a:ea typeface="新細明體" panose="02020500000000000000" pitchFamily="18" charset="-120"/>
              </a:rPr>
              <a:t>便宜</a:t>
            </a:r>
            <a:r>
              <a:rPr lang="en-US" altLang="zh-TW" sz="1800">
                <a:ea typeface="新細明體" panose="02020500000000000000" pitchFamily="18" charset="-120"/>
              </a:rPr>
              <a:t>" AS tag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FROM ts_page_content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WHERE content_type='main'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		AND (content like '*</a:t>
            </a:r>
            <a:r>
              <a:rPr lang="zh-TW" altLang="en-US" sz="1800">
                <a:ea typeface="新細明體" panose="02020500000000000000" pitchFamily="18" charset="-120"/>
              </a:rPr>
              <a:t>便宜*</a:t>
            </a:r>
            <a:r>
              <a:rPr lang="en-US" altLang="zh-TW" sz="1800">
                <a:ea typeface="新細明體" panose="02020500000000000000" pitchFamily="18" charset="-120"/>
              </a:rPr>
              <a:t>' AND NOT content like '*</a:t>
            </a:r>
            <a:r>
              <a:rPr lang="zh-TW" altLang="en-US" sz="1800">
                <a:ea typeface="新細明體" panose="02020500000000000000" pitchFamily="18" charset="-120"/>
              </a:rPr>
              <a:t>不便宜*</a:t>
            </a:r>
            <a:r>
              <a:rPr lang="en-US" altLang="zh-TW" sz="1800">
                <a:ea typeface="新細明體" panose="02020500000000000000" pitchFamily="18" charset="-120"/>
              </a:rPr>
              <a:t>')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社群資料分析 </a:t>
            </a:r>
            <a:r>
              <a:rPr lang="en-US" altLang="zh-TW" smtClean="0"/>
              <a:t>– </a:t>
            </a:r>
            <a:r>
              <a:rPr lang="zh-TW" altLang="en-US" smtClean="0"/>
              <a:t>以</a:t>
            </a:r>
            <a:r>
              <a:rPr lang="en-US" altLang="zh-TW" smtClean="0"/>
              <a:t>Food</a:t>
            </a:r>
            <a:r>
              <a:rPr lang="zh-TW" altLang="en-US" smtClean="0"/>
              <a:t>為例 </a:t>
            </a:r>
            <a:r>
              <a:rPr lang="en-US" altLang="zh-TW" smtClean="0"/>
              <a:t>(5)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列出貴的餐聽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/>
              <a:t>列出便宜的餐廳</a:t>
            </a: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TW" sz="2400" smtClean="0"/>
          </a:p>
        </p:txBody>
      </p:sp>
      <p:sp>
        <p:nvSpPr>
          <p:cNvPr id="17412" name="文字方塊 1"/>
          <p:cNvSpPr txBox="1">
            <a:spLocks noChangeArrowheads="1"/>
          </p:cNvSpPr>
          <p:nvPr/>
        </p:nvSpPr>
        <p:spPr bwMode="auto">
          <a:xfrm>
            <a:off x="1752600" y="1981200"/>
            <a:ext cx="53800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t.shopname,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tmp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>
                <a:ea typeface="新細明體" panose="02020500000000000000" pitchFamily="18" charset="-120"/>
              </a:rPr>
              <a:t>貴</a:t>
            </a:r>
            <a:r>
              <a:rPr lang="en-US" altLang="zh-TW" sz="1800">
                <a:ea typeface="新細明體" panose="02020500000000000000" pitchFamily="18" charset="-120"/>
              </a:rPr>
              <a:t>' and t.shopname&lt;&gt;''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GROUP BY t.shopname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count(*) DESC;</a:t>
            </a:r>
          </a:p>
        </p:txBody>
      </p:sp>
      <p:sp>
        <p:nvSpPr>
          <p:cNvPr id="17413" name="文字方塊 1"/>
          <p:cNvSpPr txBox="1">
            <a:spLocks noChangeArrowheads="1"/>
          </p:cNvSpPr>
          <p:nvPr/>
        </p:nvSpPr>
        <p:spPr bwMode="auto">
          <a:xfrm>
            <a:off x="1752600" y="4160838"/>
            <a:ext cx="56022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SELECT t.shopname, count(*)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FROM tmp AS t, tmp2 as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WHERE t.id=g.id AND tag='</a:t>
            </a:r>
            <a:r>
              <a:rPr lang="zh-TW" altLang="en-US" sz="1800">
                <a:ea typeface="新細明體" panose="02020500000000000000" pitchFamily="18" charset="-120"/>
              </a:rPr>
              <a:t>便宜</a:t>
            </a:r>
            <a:r>
              <a:rPr lang="en-US" altLang="zh-TW" sz="1800">
                <a:ea typeface="新細明體" panose="02020500000000000000" pitchFamily="18" charset="-120"/>
              </a:rPr>
              <a:t>' and t.shopname&lt;&gt;''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GROUP BY t.shopname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ORDER BY count(*) DESC;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GOOD LUCK !</a:t>
            </a:r>
            <a:endParaRPr lang="zh-TW" altLang="en-US" dirty="0"/>
          </a:p>
        </p:txBody>
      </p:sp>
      <p:sp>
        <p:nvSpPr>
          <p:cNvPr id="18435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Requirement</a:t>
            </a:r>
            <a:endParaRPr lang="en-US" altLang="zh-TW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應用真實世界的大數據進行探索性分析，找出有商業價值之應用</a:t>
            </a: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en-US" altLang="zh-TW" smtClean="0"/>
          </a:p>
          <a:p>
            <a:pPr eaLnBrk="1" hangingPunct="1">
              <a:lnSpc>
                <a:spcPct val="150000"/>
              </a:lnSpc>
            </a:pPr>
            <a:endParaRPr lang="zh-TW" altLang="en-US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mtClean="0"/>
              <a:t>題目分派</a:t>
            </a:r>
            <a:endParaRPr lang="en-US" altLang="zh-TW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主題資料</a:t>
            </a:r>
            <a:r>
              <a:rPr lang="zh-TW" altLang="en-US" sz="2800" dirty="0" smtClean="0"/>
              <a:t>集</a:t>
            </a:r>
            <a:endParaRPr lang="en-US" altLang="zh-TW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每組</a:t>
            </a:r>
            <a:r>
              <a:rPr lang="zh-TW" altLang="en-US" sz="2400" dirty="0" smtClean="0">
                <a:solidFill>
                  <a:srgbClr val="C00000"/>
                </a:solidFill>
              </a:rPr>
              <a:t>任選其一</a:t>
            </a:r>
            <a:r>
              <a:rPr lang="zh-TW" altLang="en-US" sz="2400" dirty="0" smtClean="0"/>
              <a:t>（可與它組交換），分派如下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繳交紙本報告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期末每組上台簡報</a:t>
            </a:r>
            <a:endParaRPr lang="en-US" altLang="zh-TW" sz="24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44095"/>
              </p:ext>
            </p:extLst>
          </p:nvPr>
        </p:nvGraphicFramePr>
        <p:xfrm>
          <a:off x="543144" y="2661600"/>
          <a:ext cx="8591112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70131571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3223729480"/>
                    </a:ext>
                  </a:extLst>
                </a:gridCol>
                <a:gridCol w="1161852">
                  <a:extLst>
                    <a:ext uri="{9D8B030D-6E8A-4147-A177-3AD203B41FA5}">
                      <a16:colId xmlns:a16="http://schemas.microsoft.com/office/drawing/2014/main" val="6982844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組別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Stock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通訊板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合購版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合購版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合購版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投資理財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投資理財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財經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新聞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投資理財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77569089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主題資料集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2016</a:t>
            </a:r>
            <a:r>
              <a:rPr lang="zh-TW" altLang="en-US" sz="2800" dirty="0" smtClean="0"/>
              <a:t>資料</a:t>
            </a:r>
            <a:r>
              <a:rPr lang="zh-TW" altLang="en-US" sz="2800" dirty="0" smtClean="0"/>
              <a:t>集</a:t>
            </a:r>
            <a:endParaRPr lang="en-US" altLang="zh-TW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下載</a:t>
            </a:r>
            <a:r>
              <a:rPr lang="zh-TW" altLang="en-US" sz="2400" dirty="0" smtClean="0">
                <a:hlinkClick r:id="rId3"/>
              </a:rPr>
              <a:t>連結</a:t>
            </a:r>
            <a:endParaRPr lang="en-US" altLang="zh-TW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 smtClean="0"/>
              <a:t>2016/1/1~2016/11/30</a:t>
            </a:r>
            <a:endParaRPr lang="en-US" altLang="zh-TW" sz="2000" dirty="0" smtClean="0"/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 smtClean="0"/>
              <a:t>PTT Movie, Food, </a:t>
            </a:r>
            <a:r>
              <a:rPr lang="en-US" altLang="zh-TW" sz="2000" dirty="0" err="1" smtClean="0"/>
              <a:t>MobileComm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BuyTogether</a:t>
            </a:r>
            <a:r>
              <a:rPr lang="en-US" altLang="zh-TW" sz="2000" dirty="0" smtClean="0"/>
              <a:t>, Stock</a:t>
            </a:r>
            <a:endParaRPr lang="en-US" altLang="zh-TW" sz="2000" dirty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 smtClean="0"/>
              <a:t>鉅</a:t>
            </a:r>
            <a:r>
              <a:rPr lang="zh-TW" altLang="en-US" sz="2000" dirty="0"/>
              <a:t>亨</a:t>
            </a:r>
            <a:r>
              <a:rPr lang="zh-TW" altLang="en-US" sz="2000" dirty="0" smtClean="0"/>
              <a:t>網</a:t>
            </a:r>
            <a:r>
              <a:rPr lang="en-US" altLang="zh-TW" sz="2000" dirty="0" smtClean="0"/>
              <a:t>, Yahoo</a:t>
            </a:r>
            <a:r>
              <a:rPr lang="zh-TW" altLang="en-US" sz="2000" dirty="0"/>
              <a:t>奇摩</a:t>
            </a:r>
            <a:r>
              <a:rPr lang="zh-TW" altLang="en-US" sz="2000" dirty="0" smtClean="0"/>
              <a:t>理財</a:t>
            </a:r>
            <a:r>
              <a:rPr lang="en-US" altLang="zh-TW" sz="2000" dirty="0" smtClean="0"/>
              <a:t>, Yahoo</a:t>
            </a:r>
            <a:r>
              <a:rPr lang="zh-TW" altLang="en-US" sz="2000" dirty="0" smtClean="0"/>
              <a:t>股市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聯合</a:t>
            </a:r>
            <a:r>
              <a:rPr lang="zh-TW" altLang="en-US" sz="2000" dirty="0"/>
              <a:t>財經網 </a:t>
            </a:r>
            <a:r>
              <a:rPr lang="en-US" altLang="zh-TW" sz="2000" dirty="0"/>
              <a:t>(</a:t>
            </a:r>
            <a:r>
              <a:rPr lang="zh-TW" altLang="en-US" sz="2000" dirty="0"/>
              <a:t>全</a:t>
            </a:r>
            <a:r>
              <a:rPr lang="en-US" altLang="zh-TW" sz="2000" dirty="0"/>
              <a:t>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TW" sz="2000" dirty="0"/>
              <a:t>mobile01 &gt; </a:t>
            </a:r>
            <a:r>
              <a:rPr lang="zh-TW" altLang="en-US" sz="2000" dirty="0"/>
              <a:t>投資與理財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</a:t>
            </a:r>
            <a:r>
              <a:rPr lang="en-US" altLang="zh-TW" sz="2400" dirty="0" smtClean="0"/>
              <a:t>7zip</a:t>
            </a:r>
            <a:r>
              <a:rPr lang="zh-TW" altLang="en-US" sz="2400" dirty="0" smtClean="0"/>
              <a:t>解壓縮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含密碼</a:t>
            </a:r>
            <a:r>
              <a:rPr lang="en-US" altLang="zh-TW" sz="2400" dirty="0" smtClean="0"/>
              <a:t>), Access</a:t>
            </a:r>
            <a:r>
              <a:rPr lang="zh-TW" altLang="en-US" sz="2400" dirty="0" smtClean="0"/>
              <a:t>格式</a:t>
            </a:r>
            <a:endParaRPr lang="en-US" altLang="zh-TW" sz="2400" dirty="0" smtClean="0"/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 smtClean="0"/>
              <a:t>可以用</a:t>
            </a:r>
            <a:r>
              <a:rPr lang="en-US" altLang="zh-TW" sz="2000" dirty="0" smtClean="0"/>
              <a:t>ODBC</a:t>
            </a:r>
            <a:r>
              <a:rPr lang="zh-TW" altLang="en-US" sz="2000" dirty="0" smtClean="0"/>
              <a:t>剪貼入</a:t>
            </a:r>
            <a:r>
              <a:rPr lang="en-US" altLang="zh-TW" sz="2000" dirty="0" smtClean="0"/>
              <a:t>MySQL</a:t>
            </a:r>
          </a:p>
          <a:p>
            <a:pPr lvl="2" eaLnBrk="1" hangingPunct="1">
              <a:lnSpc>
                <a:spcPct val="150000"/>
              </a:lnSpc>
            </a:pPr>
            <a:r>
              <a:rPr lang="zh-TW" altLang="en-US" sz="2000" dirty="0" smtClean="0"/>
              <a:t>或是用工具轉換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搜尋「</a:t>
            </a:r>
            <a:r>
              <a:rPr lang="en-US" altLang="zh-TW" sz="2000" dirty="0" smtClean="0"/>
              <a:t>access to </a:t>
            </a:r>
            <a:r>
              <a:rPr lang="en-US" altLang="zh-TW" sz="2000" dirty="0" err="1" smtClean="0"/>
              <a:t>mysql</a:t>
            </a:r>
            <a:r>
              <a:rPr lang="zh-TW" altLang="en-US" sz="2000" dirty="0" smtClean="0"/>
              <a:t>」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7648546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/>
              <a:t>主題資料集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696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smtClean="0"/>
              <a:t>2015</a:t>
            </a:r>
            <a:r>
              <a:rPr lang="zh-TW" altLang="en-US" sz="2800" dirty="0" smtClean="0"/>
              <a:t>資料</a:t>
            </a:r>
            <a:r>
              <a:rPr lang="zh-TW" altLang="en-US" sz="2800" dirty="0" smtClean="0"/>
              <a:t>集</a:t>
            </a:r>
            <a:endParaRPr lang="en-US" altLang="zh-TW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下載</a:t>
            </a:r>
            <a:r>
              <a:rPr lang="zh-TW" altLang="en-US" sz="2400" dirty="0" smtClean="0">
                <a:hlinkClick r:id="rId3"/>
              </a:rPr>
              <a:t>連結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endParaRPr lang="en-US" altLang="zh-TW" sz="20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81400" y="1676400"/>
          <a:ext cx="4419600" cy="259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資料集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Gossiping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9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4"/>
                        </a:rPr>
                        <a:t>月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5"/>
                        </a:rPr>
                        <a:t>月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6"/>
                        </a:rPr>
                        <a:t>11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6"/>
                        </a:rPr>
                        <a:t>月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7"/>
                        </a:rPr>
                        <a:t>12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7"/>
                        </a:rPr>
                        <a:t>月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Food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 rowSpan="3"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8"/>
                        </a:rPr>
                        <a:t>9-12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8"/>
                        </a:rPr>
                        <a:t>月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MobileComm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Movie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BuyTogether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9"/>
                        </a:rPr>
                        <a:t>9-12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9"/>
                        </a:rPr>
                        <a:t>月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1999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10"/>
                        </a:rPr>
                        <a:t>7-10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10"/>
                        </a:rPr>
                        <a:t>月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作業要求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指派領域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針對該領域所收到的資料，進行分析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設計十個</a:t>
            </a:r>
            <a:r>
              <a:rPr lang="zh-TW" altLang="en-US" sz="2400" dirty="0" smtClean="0"/>
              <a:t>以上具</a:t>
            </a:r>
            <a:r>
              <a:rPr lang="zh-TW" altLang="en-US" sz="2400" dirty="0" smtClean="0"/>
              <a:t>商業價值的問題，並以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回答</a:t>
            </a:r>
            <a:endParaRPr lang="en-US" altLang="zh-TW" sz="2400" dirty="0" smtClean="0"/>
          </a:p>
          <a:p>
            <a:pPr marL="990600" lvl="1" indent="-533400" eaLnBrk="1" hangingPunct="1">
              <a:lnSpc>
                <a:spcPct val="150000"/>
              </a:lnSpc>
            </a:pPr>
            <a:r>
              <a:rPr lang="zh-TW" altLang="en-US" sz="2400" dirty="0" smtClean="0"/>
              <a:t>將問題設計（含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及答案）作成</a:t>
            </a:r>
            <a:r>
              <a:rPr lang="zh-TW" altLang="en-US" sz="2400" dirty="0" smtClean="0"/>
              <a:t>報告</a:t>
            </a:r>
            <a:endParaRPr lang="en-US" altLang="zh-TW" sz="2400" dirty="0" smtClean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TW" altLang="en-US" sz="2400" dirty="0"/>
              <a:t>有層次地講出一個觀察、一個故事、或一種預測</a:t>
            </a:r>
            <a:endParaRPr lang="zh-TW" altLang="en-US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評分標準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分成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個等級</a:t>
            </a:r>
            <a:endParaRPr lang="en-US" altLang="zh-TW" sz="28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指派領域</a:t>
            </a:r>
            <a:endParaRPr lang="en-US" altLang="zh-TW" sz="28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商業問題</a:t>
            </a:r>
            <a:r>
              <a:rPr lang="zh-TW" altLang="en-US" sz="2400" dirty="0" smtClean="0"/>
              <a:t>設計，正確</a:t>
            </a:r>
            <a:r>
              <a:rPr lang="zh-TW" altLang="en-US" sz="2400" dirty="0" smtClean="0"/>
              <a:t>合理</a:t>
            </a:r>
            <a:endParaRPr lang="en-US" altLang="zh-TW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/>
              <a:t>發掘不為人知的資訊</a:t>
            </a:r>
            <a:endParaRPr lang="en-US" altLang="zh-TW" sz="2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/>
              <a:t>依詳盡用心程度加分</a:t>
            </a:r>
            <a:endParaRPr lang="en-US" altLang="zh-TW" sz="28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MS Excel (Power) Pivot</a:t>
            </a:r>
            <a:r>
              <a:rPr lang="zh-TW" altLang="en-US" sz="2000" dirty="0" smtClean="0"/>
              <a:t> 製作有意義之圖或表，並詮釋之</a:t>
            </a:r>
            <a:endParaRPr lang="en-US" altLang="zh-TW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Weka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R</a:t>
            </a:r>
            <a:r>
              <a:rPr lang="zh-TW" altLang="en-US" sz="2000" dirty="0" smtClean="0"/>
              <a:t>或類似工具進行分析，印出結果，並詮釋之</a:t>
            </a:r>
            <a:endParaRPr lang="en-US" altLang="zh-TW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 smtClean="0"/>
              <a:t>使用一種以上資料彼此解釋某種現象，並詮釋之</a:t>
            </a:r>
            <a:endParaRPr lang="en-US" altLang="zh-TW" sz="2000" dirty="0" smtClean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TW" altLang="en-US" sz="1600" dirty="0" smtClean="0"/>
              <a:t>例如股市新聞加</a:t>
            </a:r>
            <a:r>
              <a:rPr lang="en-US" altLang="zh-TW" sz="1600" dirty="0" smtClean="0"/>
              <a:t>TEJ</a:t>
            </a:r>
            <a:r>
              <a:rPr lang="zh-TW" altLang="en-US" sz="1600" dirty="0" smtClean="0"/>
              <a:t>股價資</a:t>
            </a:r>
            <a:r>
              <a:rPr lang="zh-TW" altLang="en-US" sz="1600" dirty="0"/>
              <a:t>料</a:t>
            </a:r>
            <a:r>
              <a:rPr lang="zh-TW" altLang="en-US" sz="1600" dirty="0" smtClean="0"/>
              <a:t>，</a:t>
            </a:r>
            <a:r>
              <a:rPr lang="zh-TW" altLang="en-US" sz="1600" dirty="0" smtClean="0"/>
              <a:t>或</a:t>
            </a:r>
            <a:r>
              <a:rPr lang="en-US" altLang="zh-TW" sz="1600" dirty="0" smtClean="0"/>
              <a:t>Movie</a:t>
            </a:r>
            <a:r>
              <a:rPr lang="zh-TW" altLang="en-US" sz="1600" dirty="0" smtClean="0"/>
              <a:t>加網路公開之票房資料等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mtClean="0"/>
              <a:t>Deadline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於 </a:t>
            </a:r>
            <a:r>
              <a:rPr lang="en-US" altLang="zh-TW" sz="2800" dirty="0" smtClean="0"/>
              <a:t>2017.1.5 </a:t>
            </a:r>
            <a:r>
              <a:rPr lang="zh-TW" altLang="en-US" sz="2800" dirty="0" smtClean="0"/>
              <a:t>前繳至 </a:t>
            </a:r>
            <a:r>
              <a:rPr lang="en-US" altLang="zh-TW" sz="2800" dirty="0" err="1" smtClean="0"/>
              <a:t>ceiba</a:t>
            </a:r>
            <a:r>
              <a:rPr lang="zh-TW" altLang="en-US" sz="2800" dirty="0" smtClean="0"/>
              <a:t>，並於當天簡報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由組長繳交即可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 </a:t>
            </a:r>
            <a:r>
              <a:rPr lang="en-US" altLang="zh-TW" sz="2400" dirty="0" smtClean="0"/>
              <a:t>Word</a:t>
            </a:r>
            <a:r>
              <a:rPr lang="zh-TW" altLang="en-US" sz="2400" dirty="0" smtClean="0"/>
              <a:t>檔，做文字說明報告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取名為「組</a:t>
            </a:r>
            <a:r>
              <a:rPr lang="zh-TW" altLang="en-US" sz="2400" dirty="0" smtClean="0"/>
              <a:t>別</a:t>
            </a:r>
            <a:r>
              <a:rPr lang="en-US" altLang="zh-TW" sz="2400" dirty="0" smtClean="0"/>
              <a:t>_hw5.doc</a:t>
            </a:r>
            <a:r>
              <a:rPr lang="zh-TW" altLang="en-US" sz="2400" dirty="0" smtClean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以 </a:t>
            </a:r>
            <a:r>
              <a:rPr lang="en-US" altLang="zh-TW" sz="2400" dirty="0" smtClean="0"/>
              <a:t>PowerPoint</a:t>
            </a:r>
            <a:r>
              <a:rPr lang="zh-TW" altLang="en-US" sz="2400" dirty="0" smtClean="0"/>
              <a:t>，做簡報（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分鐘內）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取名為「組別</a:t>
            </a:r>
            <a:r>
              <a:rPr lang="en-US" altLang="zh-TW" sz="2400" dirty="0" smtClean="0"/>
              <a:t>_hw5.ppt</a:t>
            </a:r>
            <a:r>
              <a:rPr lang="zh-TW" altLang="en-US" sz="2400" dirty="0" smtClean="0"/>
              <a:t>」</a:t>
            </a:r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兩者一同壓縮為「組</a:t>
            </a:r>
            <a:r>
              <a:rPr lang="zh-TW" altLang="en-US" sz="2400" dirty="0" smtClean="0"/>
              <a:t>別</a:t>
            </a:r>
            <a:r>
              <a:rPr lang="en-US" altLang="zh-TW" sz="2400" dirty="0" smtClean="0"/>
              <a:t>_hw5.zip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社群資料分析範例</a:t>
            </a:r>
            <a:endParaRPr lang="zh-TW" altLang="en-US" dirty="0"/>
          </a:p>
        </p:txBody>
      </p:sp>
      <p:sp>
        <p:nvSpPr>
          <p:cNvPr id="1024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台灣大學工管系</a:t>
            </a:r>
            <a:endParaRPr lang="en-US" altLang="zh-TW" dirty="0" smtClean="0"/>
          </a:p>
          <a:p>
            <a:r>
              <a:rPr lang="en-US" altLang="zh-TW" smtClean="0"/>
              <a:t>2016</a:t>
            </a:r>
            <a:endParaRPr lang="zh-TW" altLang="en-US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</TotalTime>
  <Words>938</Words>
  <Application>Microsoft Office PowerPoint</Application>
  <PresentationFormat>如螢幕大小 (4:3)</PresentationFormat>
  <Paragraphs>231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新細明體</vt:lpstr>
      <vt:lpstr>微軟正黑體</vt:lpstr>
      <vt:lpstr>Whitten_Intro_temp</vt:lpstr>
      <vt:lpstr>資料庫管理 Homework 期末專題</vt:lpstr>
      <vt:lpstr>Requirement</vt:lpstr>
      <vt:lpstr>題目分派</vt:lpstr>
      <vt:lpstr>主題資料集</vt:lpstr>
      <vt:lpstr>主題資料集</vt:lpstr>
      <vt:lpstr>作業要求</vt:lpstr>
      <vt:lpstr>評分標準</vt:lpstr>
      <vt:lpstr>Deadline</vt:lpstr>
      <vt:lpstr>資料庫管理 Homework 社群資料分析範例</vt:lpstr>
      <vt:lpstr>社群資料分析</vt:lpstr>
      <vt:lpstr>社群資料分析 – 以Food為例 (1)</vt:lpstr>
      <vt:lpstr>社群資料分析 – 以Food為例 (2)</vt:lpstr>
      <vt:lpstr>社群資料分析 – 以Food為例 (3)</vt:lpstr>
      <vt:lpstr>社群資料分析 – 以Food為例 (3)</vt:lpstr>
      <vt:lpstr>社群資料分析 – 以Food為例 (4)</vt:lpstr>
      <vt:lpstr>社群資料分析 – 以Food為例 (5)</vt:lpstr>
      <vt:lpstr>GOOD LUCK !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82</cp:revision>
  <dcterms:created xsi:type="dcterms:W3CDTF">2005-07-27T16:50:27Z</dcterms:created>
  <dcterms:modified xsi:type="dcterms:W3CDTF">2016-12-15T05:31:54Z</dcterms:modified>
</cp:coreProperties>
</file>