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Rh_W6M7kxwhEvY_TJX71JJzNWmUwyi8E/view" TargetMode="External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1.jp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WeK4EVQQtC9bZzZMH4qikMRYokI2CIyS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snjHj2PkumEwYB-UeRpH2OeHSWDgAMFV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642950"/>
            <a:ext cx="8520600" cy="214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/>
              <a:t>IOT </a:t>
            </a:r>
            <a:endParaRPr sz="9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智慧室內盲人引導系統</a:t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598700" y="36431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b03902109 </a:t>
            </a:r>
            <a:r>
              <a:rPr lang="zh-TW"/>
              <a:t>賴昱憲 b03902060 江昶翰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48925"/>
            <a:ext cx="8520600" cy="817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Demo-3</a:t>
            </a:r>
            <a:endParaRPr b="1" sz="4800"/>
          </a:p>
        </p:txBody>
      </p:sp>
      <p:sp>
        <p:nvSpPr>
          <p:cNvPr id="129" name="Shape 129" title="VIDEO0109.mp4">
            <a:hlinkClick r:id="rId3"/>
          </p:cNvPr>
          <p:cNvSpPr/>
          <p:nvPr/>
        </p:nvSpPr>
        <p:spPr>
          <a:xfrm>
            <a:off x="311700" y="114617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0" name="Shape 130"/>
          <p:cNvGrpSpPr/>
          <p:nvPr/>
        </p:nvGrpSpPr>
        <p:grpSpPr>
          <a:xfrm>
            <a:off x="5209117" y="248892"/>
            <a:ext cx="4022051" cy="2725963"/>
            <a:chOff x="2342900" y="1198700"/>
            <a:chExt cx="3808040" cy="3204000"/>
          </a:xfrm>
        </p:grpSpPr>
        <p:sp>
          <p:nvSpPr>
            <p:cNvPr id="131" name="Shape 131"/>
            <p:cNvSpPr/>
            <p:nvPr/>
          </p:nvSpPr>
          <p:spPr>
            <a:xfrm>
              <a:off x="2342900" y="1198700"/>
              <a:ext cx="3574200" cy="3204000"/>
            </a:xfrm>
            <a:prstGeom prst="frame">
              <a:avLst>
                <a:gd fmla="val 20747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5344540" y="3129411"/>
              <a:ext cx="8064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</a:rPr>
                <a:t>入口</a:t>
              </a:r>
              <a:endParaRPr sz="1800">
                <a:solidFill>
                  <a:srgbClr val="FF0000"/>
                </a:solidFill>
              </a:endParaRP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2342900" y="1198700"/>
              <a:ext cx="9807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FF0000"/>
                  </a:solidFill>
                </a:rPr>
                <a:t>終點</a:t>
              </a:r>
              <a:endParaRPr sz="3000">
                <a:solidFill>
                  <a:srgbClr val="FF0000"/>
                </a:solidFill>
              </a:endParaRPr>
            </a:p>
          </p:txBody>
        </p:sp>
      </p:grpSp>
      <p:sp>
        <p:nvSpPr>
          <p:cNvPr id="134" name="Shape 134"/>
          <p:cNvSpPr txBox="1"/>
          <p:nvPr/>
        </p:nvSpPr>
        <p:spPr>
          <a:xfrm>
            <a:off x="5405025" y="3040325"/>
            <a:ext cx="34272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</a:rPr>
              <a:t>紅燈</a:t>
            </a:r>
            <a:r>
              <a:rPr lang="zh-TW" sz="2400">
                <a:solidFill>
                  <a:srgbClr val="FFFFFF"/>
                </a:solidFill>
              </a:rPr>
              <a:t>：左轉走到底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FF00"/>
                </a:solidFill>
              </a:rPr>
              <a:t>綠燈</a:t>
            </a:r>
            <a:r>
              <a:rPr lang="zh-TW" sz="2400">
                <a:solidFill>
                  <a:srgbClr val="FFFFFF"/>
                </a:solidFill>
              </a:rPr>
              <a:t>：向後轉走到底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FFFF"/>
                </a:solidFill>
              </a:rPr>
              <a:t>藍燈</a:t>
            </a:r>
            <a:r>
              <a:rPr lang="zh-TW" sz="2400">
                <a:solidFill>
                  <a:srgbClr val="FFFFFF"/>
                </a:solidFill>
              </a:rPr>
              <a:t>：右轉走到底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907025"/>
            <a:ext cx="8520600" cy="18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Q&amp;A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180925" y="123425"/>
            <a:ext cx="8520600" cy="86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盲人生活中的不便</a:t>
            </a:r>
            <a:endParaRPr sz="300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1125" y="1645325"/>
            <a:ext cx="3996416" cy="27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008" y="2965565"/>
            <a:ext cx="1844410" cy="1343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850" y="2408275"/>
            <a:ext cx="3748675" cy="27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375" y="642950"/>
            <a:ext cx="3916000" cy="22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485050" y="434763"/>
            <a:ext cx="5698650" cy="427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/>
          <p:nvPr/>
        </p:nvCxnSpPr>
        <p:spPr>
          <a:xfrm rot="10800000">
            <a:off x="5851550" y="2909525"/>
            <a:ext cx="1852800" cy="59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/>
          <p:nvPr/>
        </p:nvCxnSpPr>
        <p:spPr>
          <a:xfrm flipH="1" rot="10800000">
            <a:off x="904475" y="1623600"/>
            <a:ext cx="2157600" cy="32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 txBox="1"/>
          <p:nvPr/>
        </p:nvSpPr>
        <p:spPr>
          <a:xfrm>
            <a:off x="7802425" y="3301850"/>
            <a:ext cx="4794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</a:rPr>
              <a:t>入口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381400" y="1503800"/>
            <a:ext cx="370500" cy="1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</a:rPr>
              <a:t>終點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00" y="1645500"/>
            <a:ext cx="4373401" cy="328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36122" l="36995" r="38472" t="22390"/>
          <a:stretch/>
        </p:blipFill>
        <p:spPr>
          <a:xfrm>
            <a:off x="5608725" y="169475"/>
            <a:ext cx="2243098" cy="21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36122" l="36995" r="38472" t="22390"/>
          <a:stretch/>
        </p:blipFill>
        <p:spPr>
          <a:xfrm flipH="1">
            <a:off x="5608725" y="2654025"/>
            <a:ext cx="2243098" cy="21327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344400" y="457675"/>
            <a:ext cx="3498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兩個紅外線偵測器</a:t>
            </a:r>
            <a:br>
              <a:rPr lang="zh-TW" sz="2400">
                <a:solidFill>
                  <a:srgbClr val="FF0000"/>
                </a:solidFill>
              </a:rPr>
            </a:br>
            <a:r>
              <a:rPr lang="zh-TW" sz="2400">
                <a:solidFill>
                  <a:srgbClr val="FF0000"/>
                </a:solidFill>
              </a:rPr>
              <a:t>判斷區域人數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36267" l="9317" r="9309" t="8856"/>
          <a:stretch/>
        </p:blipFill>
        <p:spPr>
          <a:xfrm>
            <a:off x="4249925" y="403225"/>
            <a:ext cx="3345449" cy="401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62800" y="642950"/>
            <a:ext cx="34434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chemeClr val="dk1"/>
                </a:solidFill>
              </a:rPr>
              <a:t>Magnetic</a:t>
            </a:r>
            <a:br>
              <a:rPr lang="zh-TW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</a:rPr>
              <a:t>偵測盲人位置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825" y="1648150"/>
            <a:ext cx="5768651" cy="32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871775" y="250625"/>
            <a:ext cx="7366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FFFF"/>
                </a:solidFill>
              </a:rPr>
              <a:t>手杖零件</a:t>
            </a:r>
            <a:br>
              <a:rPr lang="zh-TW" sz="4800">
                <a:solidFill>
                  <a:srgbClr val="FFFFFF"/>
                </a:solidFill>
              </a:rPr>
            </a:br>
            <a:endParaRPr sz="2400">
              <a:solidFill>
                <a:srgbClr val="FFFFFF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471175" y="1016050"/>
            <a:ext cx="6767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振動器(LED)、磁鐵、Raspberry-Pi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48925"/>
            <a:ext cx="8520600" cy="817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FBP</a:t>
            </a:r>
            <a:endParaRPr b="1" sz="4800"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1066" l="30029" r="4115" t="17493"/>
          <a:stretch/>
        </p:blipFill>
        <p:spPr>
          <a:xfrm>
            <a:off x="1929050" y="336100"/>
            <a:ext cx="6694448" cy="46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48925"/>
            <a:ext cx="8520600" cy="817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Demo-1</a:t>
            </a:r>
            <a:endParaRPr b="1" sz="4800"/>
          </a:p>
        </p:txBody>
      </p:sp>
      <p:sp>
        <p:nvSpPr>
          <p:cNvPr id="107" name="Shape 107" title="VIDEO0106.mp4">
            <a:hlinkClick r:id="rId3"/>
          </p:cNvPr>
          <p:cNvSpPr/>
          <p:nvPr/>
        </p:nvSpPr>
        <p:spPr>
          <a:xfrm>
            <a:off x="311700" y="1146175"/>
            <a:ext cx="4572000" cy="3429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8" name="Shape 108"/>
          <p:cNvGrpSpPr/>
          <p:nvPr/>
        </p:nvGrpSpPr>
        <p:grpSpPr>
          <a:xfrm>
            <a:off x="5209117" y="248892"/>
            <a:ext cx="4022051" cy="2725963"/>
            <a:chOff x="2342900" y="1198700"/>
            <a:chExt cx="3808040" cy="3204000"/>
          </a:xfrm>
        </p:grpSpPr>
        <p:sp>
          <p:nvSpPr>
            <p:cNvPr id="109" name="Shape 109"/>
            <p:cNvSpPr/>
            <p:nvPr/>
          </p:nvSpPr>
          <p:spPr>
            <a:xfrm>
              <a:off x="2342900" y="1198700"/>
              <a:ext cx="3574200" cy="3204000"/>
            </a:xfrm>
            <a:prstGeom prst="frame">
              <a:avLst>
                <a:gd fmla="val 20747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5344540" y="3129411"/>
              <a:ext cx="8064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</a:rPr>
                <a:t>入口</a:t>
              </a:r>
              <a:endParaRPr sz="1800">
                <a:solidFill>
                  <a:srgbClr val="FF0000"/>
                </a:solidFill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2342900" y="1198700"/>
              <a:ext cx="9807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FF0000"/>
                  </a:solidFill>
                </a:rPr>
                <a:t>終點</a:t>
              </a:r>
              <a:endParaRPr sz="3000">
                <a:solidFill>
                  <a:srgbClr val="FF0000"/>
                </a:solidFill>
              </a:endParaRP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5405025" y="3040325"/>
            <a:ext cx="34272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</a:rPr>
              <a:t>紅燈</a:t>
            </a:r>
            <a:r>
              <a:rPr lang="zh-TW" sz="2400">
                <a:solidFill>
                  <a:srgbClr val="FFFFFF"/>
                </a:solidFill>
              </a:rPr>
              <a:t>：左轉走到底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FF00"/>
                </a:solidFill>
              </a:rPr>
              <a:t>綠燈</a:t>
            </a:r>
            <a:r>
              <a:rPr lang="zh-TW" sz="2400">
                <a:solidFill>
                  <a:srgbClr val="FFFFFF"/>
                </a:solidFill>
              </a:rPr>
              <a:t>：向後轉走到底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FFFF"/>
                </a:solidFill>
              </a:rPr>
              <a:t>藍燈</a:t>
            </a:r>
            <a:r>
              <a:rPr lang="zh-TW" sz="2400">
                <a:solidFill>
                  <a:srgbClr val="FFFFFF"/>
                </a:solidFill>
              </a:rPr>
              <a:t>：右轉走到底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48925"/>
            <a:ext cx="8520600" cy="817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Demo-2</a:t>
            </a:r>
            <a:endParaRPr b="1" sz="4800"/>
          </a:p>
        </p:txBody>
      </p:sp>
      <p:sp>
        <p:nvSpPr>
          <p:cNvPr id="118" name="Shape 118" title="VIDEO0107.mp4">
            <a:hlinkClick r:id="rId3"/>
          </p:cNvPr>
          <p:cNvSpPr/>
          <p:nvPr/>
        </p:nvSpPr>
        <p:spPr>
          <a:xfrm>
            <a:off x="311700" y="1146175"/>
            <a:ext cx="4572000" cy="3429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9" name="Shape 119"/>
          <p:cNvGrpSpPr/>
          <p:nvPr/>
        </p:nvGrpSpPr>
        <p:grpSpPr>
          <a:xfrm>
            <a:off x="5209117" y="248892"/>
            <a:ext cx="4022051" cy="2725963"/>
            <a:chOff x="2342900" y="1198700"/>
            <a:chExt cx="3808040" cy="3204000"/>
          </a:xfrm>
        </p:grpSpPr>
        <p:sp>
          <p:nvSpPr>
            <p:cNvPr id="120" name="Shape 120"/>
            <p:cNvSpPr/>
            <p:nvPr/>
          </p:nvSpPr>
          <p:spPr>
            <a:xfrm>
              <a:off x="2342900" y="1198700"/>
              <a:ext cx="3574200" cy="3204000"/>
            </a:xfrm>
            <a:prstGeom prst="frame">
              <a:avLst>
                <a:gd fmla="val 20747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5344540" y="3129411"/>
              <a:ext cx="8064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</a:rPr>
                <a:t>入口</a:t>
              </a:r>
              <a:endParaRPr sz="1800">
                <a:solidFill>
                  <a:srgbClr val="FF0000"/>
                </a:solidFill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2342900" y="1198700"/>
              <a:ext cx="9807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FF0000"/>
                  </a:solidFill>
                </a:rPr>
                <a:t>終點</a:t>
              </a:r>
              <a:endParaRPr sz="3000">
                <a:solidFill>
                  <a:srgbClr val="FF0000"/>
                </a:solidFill>
              </a:endParaRPr>
            </a:p>
          </p:txBody>
        </p:sp>
      </p:grpSp>
      <p:sp>
        <p:nvSpPr>
          <p:cNvPr id="123" name="Shape 123"/>
          <p:cNvSpPr txBox="1"/>
          <p:nvPr/>
        </p:nvSpPr>
        <p:spPr>
          <a:xfrm>
            <a:off x="5405025" y="3040325"/>
            <a:ext cx="34272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</a:rPr>
              <a:t>紅燈</a:t>
            </a:r>
            <a:r>
              <a:rPr lang="zh-TW" sz="2400">
                <a:solidFill>
                  <a:srgbClr val="FFFFFF"/>
                </a:solidFill>
              </a:rPr>
              <a:t>：左轉走到底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FF00"/>
                </a:solidFill>
              </a:rPr>
              <a:t>綠燈</a:t>
            </a:r>
            <a:r>
              <a:rPr lang="zh-TW" sz="2400">
                <a:solidFill>
                  <a:srgbClr val="FFFFFF"/>
                </a:solidFill>
              </a:rPr>
              <a:t>：向後轉走到底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FFFF"/>
                </a:solidFill>
              </a:rPr>
              <a:t>藍燈</a:t>
            </a:r>
            <a:r>
              <a:rPr lang="zh-TW" sz="2400">
                <a:solidFill>
                  <a:srgbClr val="FFFFFF"/>
                </a:solidFill>
              </a:rPr>
              <a:t>：右轉走到底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