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3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57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0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9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68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3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03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4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7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8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944E-C4E9-4A76-8776-6C4537CB9421}" type="datetimeFigureOut">
              <a:rPr lang="zh-TW" altLang="en-US" smtClean="0"/>
              <a:t>2015/12/30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618C-DFB0-480E-B6D8-523F5905B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28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4000" dirty="0" err="1" smtClean="0"/>
              <a:t>PlainText</a:t>
            </a:r>
            <a:r>
              <a:rPr lang="en-US" altLang="zh-TW" sz="4000" dirty="0" smtClean="0"/>
              <a:t> = P</a:t>
            </a:r>
            <a:r>
              <a:rPr lang="en-US" altLang="zh-TW" sz="4000" baseline="-25000" dirty="0" smtClean="0"/>
              <a:t>1</a:t>
            </a:r>
            <a:r>
              <a:rPr lang="en-US" altLang="zh-TW" sz="4000" dirty="0" smtClean="0"/>
              <a:t>…</a:t>
            </a:r>
            <a:r>
              <a:rPr lang="en-US" altLang="zh-TW" sz="4000" dirty="0" err="1" smtClean="0"/>
              <a:t>P</a:t>
            </a:r>
            <a:r>
              <a:rPr lang="en-US" altLang="zh-TW" sz="4000" baseline="-25000" dirty="0" err="1" smtClean="0"/>
              <a:t>n</a:t>
            </a:r>
            <a:r>
              <a:rPr lang="zh-TW" altLang="en-US" sz="4000" dirty="0" smtClean="0"/>
              <a:t> </a:t>
            </a:r>
            <a:endParaRPr lang="en-US" altLang="zh-TW" sz="4000" dirty="0" smtClean="0"/>
          </a:p>
          <a:p>
            <a:r>
              <a:rPr lang="en-US" altLang="zh-TW" sz="4000" dirty="0" smtClean="0"/>
              <a:t>IV=C</a:t>
            </a:r>
            <a:r>
              <a:rPr lang="en-US" altLang="zh-TW" sz="4000" baseline="-25000" dirty="0" smtClean="0"/>
              <a:t>0</a:t>
            </a:r>
          </a:p>
          <a:p>
            <a:r>
              <a:rPr lang="en-US" altLang="zh-TW" sz="4000" dirty="0" err="1" smtClean="0"/>
              <a:t>CipherText</a:t>
            </a:r>
            <a:r>
              <a:rPr lang="en-US" altLang="zh-TW" sz="4000" dirty="0" smtClean="0"/>
              <a:t>=C</a:t>
            </a:r>
            <a:r>
              <a:rPr lang="en-US" altLang="zh-TW" sz="4000" baseline="-25000" dirty="0" smtClean="0"/>
              <a:t>1</a:t>
            </a:r>
            <a:r>
              <a:rPr lang="en-US" altLang="zh-TW" sz="4000" dirty="0" smtClean="0"/>
              <a:t>…C</a:t>
            </a:r>
            <a:r>
              <a:rPr lang="en-US" altLang="zh-TW" sz="4000" baseline="-25000" dirty="0" smtClean="0"/>
              <a:t>n</a:t>
            </a:r>
          </a:p>
          <a:p>
            <a:r>
              <a:rPr lang="en-US" altLang="zh-TW" sz="4000" dirty="0" smtClean="0"/>
              <a:t>Padding : </a:t>
            </a:r>
            <a:r>
              <a:rPr lang="en-US" altLang="zh-TW" sz="4000" dirty="0" err="1" smtClean="0"/>
              <a:t>P</a:t>
            </a:r>
            <a:r>
              <a:rPr lang="en-US" altLang="zh-TW" sz="4000" baseline="-25000" dirty="0" err="1" smtClean="0"/>
              <a:t>n</a:t>
            </a:r>
            <a:r>
              <a:rPr lang="en-US" altLang="zh-TW" sz="4000" dirty="0" smtClean="0"/>
              <a:t>=B</a:t>
            </a:r>
            <a:r>
              <a:rPr lang="en-US" altLang="zh-TW" sz="4000" baseline="-25000" dirty="0" smtClean="0"/>
              <a:t>0</a:t>
            </a:r>
            <a:r>
              <a:rPr lang="en-US" altLang="zh-TW" sz="4000" dirty="0" smtClean="0"/>
              <a:t>B</a:t>
            </a:r>
            <a:r>
              <a:rPr lang="en-US" altLang="zh-TW" sz="4000" baseline="-25000" dirty="0" smtClean="0"/>
              <a:t>1</a:t>
            </a:r>
            <a:r>
              <a:rPr lang="en-US" altLang="zh-TW" sz="4000" dirty="0" smtClean="0"/>
              <a:t>…B</a:t>
            </a:r>
            <a:r>
              <a:rPr lang="en-US" altLang="zh-TW" sz="4000" baseline="-25000" dirty="0" smtClean="0"/>
              <a:t>L-1</a:t>
            </a:r>
            <a:r>
              <a:rPr lang="en-US" altLang="zh-TW" sz="4000" dirty="0" smtClean="0"/>
              <a:t>, where B</a:t>
            </a:r>
            <a:r>
              <a:rPr lang="en-US" altLang="zh-TW" sz="4000" baseline="-25000" dirty="0" smtClean="0"/>
              <a:t>L-1</a:t>
            </a:r>
            <a:r>
              <a:rPr lang="en-US" altLang="zh-TW" sz="4000" dirty="0" smtClean="0"/>
              <a:t>=L-1, B</a:t>
            </a:r>
            <a:r>
              <a:rPr lang="en-US" altLang="zh-TW" sz="4000" baseline="-25000" dirty="0" smtClean="0"/>
              <a:t>0</a:t>
            </a:r>
            <a:r>
              <a:rPr lang="en-US" altLang="zh-TW" sz="4000" dirty="0" smtClean="0"/>
              <a:t>,…,B</a:t>
            </a:r>
            <a:r>
              <a:rPr lang="en-US" altLang="zh-TW" sz="4000" baseline="-25000" dirty="0" smtClean="0"/>
              <a:t>L-2</a:t>
            </a:r>
            <a:r>
              <a:rPr lang="en-US" altLang="zh-TW" sz="4000" dirty="0" smtClean="0"/>
              <a:t>are arbitrary bytes</a:t>
            </a:r>
          </a:p>
          <a:p>
            <a:r>
              <a:rPr lang="en-US" altLang="zh-TW" sz="4000" dirty="0" smtClean="0"/>
              <a:t>CBC relation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C</a:t>
            </a:r>
            <a:r>
              <a:rPr lang="en-US" altLang="zh-TW" sz="3600" baseline="-25000" dirty="0" smtClean="0"/>
              <a:t>i</a:t>
            </a:r>
            <a:r>
              <a:rPr lang="en-US" altLang="zh-TW" sz="3600" dirty="0" smtClean="0"/>
              <a:t>=E</a:t>
            </a:r>
            <a:r>
              <a:rPr lang="en-US" altLang="zh-TW" sz="3600" baseline="-25000" dirty="0" smtClean="0"/>
              <a:t>K</a:t>
            </a:r>
            <a:r>
              <a:rPr lang="en-US" altLang="zh-TW" sz="3600" dirty="0" smtClean="0"/>
              <a:t>(P</a:t>
            </a:r>
            <a:r>
              <a:rPr lang="en-US" altLang="zh-TW" sz="3600" baseline="-25000" dirty="0" smtClean="0"/>
              <a:t>i</a:t>
            </a:r>
            <a:r>
              <a:rPr lang="zh-TW" altLang="en-US" sz="3600" baseline="-25000" dirty="0" smtClean="0"/>
              <a:t> </a:t>
            </a:r>
            <a:r>
              <a:rPr lang="zh-TW" altLang="en-US" sz="3600" b="1" dirty="0" smtClean="0"/>
              <a:t>⊕ </a:t>
            </a:r>
            <a:r>
              <a:rPr lang="en-US" altLang="zh-TW" sz="3600" dirty="0" smtClean="0"/>
              <a:t>C</a:t>
            </a:r>
            <a:r>
              <a:rPr lang="en-US" altLang="zh-TW" sz="3600" baseline="-25000" dirty="0" smtClean="0"/>
              <a:t>i-1</a:t>
            </a:r>
            <a:r>
              <a:rPr lang="en-US" altLang="zh-TW" sz="3600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600" dirty="0" smtClean="0"/>
              <a:t>P</a:t>
            </a:r>
            <a:r>
              <a:rPr lang="en-US" altLang="zh-TW" sz="3600" baseline="-25000" dirty="0" smtClean="0"/>
              <a:t>i</a:t>
            </a:r>
            <a:r>
              <a:rPr lang="en-US" altLang="zh-TW" sz="3600" dirty="0" smtClean="0"/>
              <a:t>=D</a:t>
            </a:r>
            <a:r>
              <a:rPr lang="en-US" altLang="zh-TW" sz="3600" baseline="-25000" dirty="0" smtClean="0"/>
              <a:t>K</a:t>
            </a:r>
            <a:r>
              <a:rPr lang="en-US" altLang="zh-TW" sz="3600" dirty="0" smtClean="0"/>
              <a:t>(C</a:t>
            </a:r>
            <a:r>
              <a:rPr lang="en-US" altLang="zh-TW" sz="3600" baseline="-25000" dirty="0" smtClean="0"/>
              <a:t>i</a:t>
            </a:r>
            <a:r>
              <a:rPr lang="en-US" altLang="zh-TW" sz="3600" dirty="0" smtClean="0"/>
              <a:t>) </a:t>
            </a:r>
            <a:r>
              <a:rPr lang="zh-TW" altLang="en-US" sz="3600" b="1" dirty="0" smtClean="0"/>
              <a:t>⊕ </a:t>
            </a:r>
            <a:r>
              <a:rPr lang="en-US" altLang="zh-TW" sz="3600" dirty="0" smtClean="0"/>
              <a:t>C</a:t>
            </a:r>
            <a:r>
              <a:rPr lang="en-US" altLang="zh-TW" sz="3600" baseline="-25000" dirty="0" smtClean="0"/>
              <a:t>i-1</a:t>
            </a:r>
          </a:p>
          <a:p>
            <a:endParaRPr lang="en-US" altLang="zh-TW" sz="4000" baseline="-25000" dirty="0" smtClean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34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Poodle Attack(Man in the middle)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Step1: Intercept  “C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…C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 Client</a:t>
            </a:r>
          </a:p>
          <a:p>
            <a:r>
              <a:rPr lang="en-US" altLang="zh-TW" dirty="0" smtClean="0"/>
              <a:t>Step2: Replace C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 by any earlier C</a:t>
            </a:r>
            <a:r>
              <a:rPr lang="en-US" altLang="zh-TW" baseline="-25000" dirty="0" smtClean="0"/>
              <a:t>i</a:t>
            </a:r>
          </a:p>
          <a:p>
            <a:r>
              <a:rPr lang="en-US" altLang="zh-TW" dirty="0" smtClean="0"/>
              <a:t>Step3: Send  “C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…C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” 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to Server</a:t>
            </a:r>
          </a:p>
          <a:p>
            <a:r>
              <a:rPr lang="en-US" altLang="zh-TW" dirty="0" smtClean="0"/>
              <a:t>Step4: Server computes “D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(C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) </a:t>
            </a:r>
            <a:r>
              <a:rPr lang="zh-TW" altLang="en-US" b="1" dirty="0" smtClean="0"/>
              <a:t>⊕ 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Accept: If the last byte equals to “L-1”, with probability 1/256, and 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Step5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Reject: Otherwise, with probability 255/256, and return to Step2</a:t>
            </a:r>
            <a:endParaRPr lang="en-US" altLang="zh-TW" dirty="0"/>
          </a:p>
          <a:p>
            <a:r>
              <a:rPr lang="en-US" altLang="zh-TW" dirty="0" smtClean="0"/>
              <a:t>Step5: If Block Length L = 16 bytes, </a:t>
            </a:r>
            <a:r>
              <a:rPr lang="en-US" altLang="zh-TW" dirty="0" smtClean="0"/>
              <a:t>then </a:t>
            </a:r>
            <a:r>
              <a:rPr lang="en-US" altLang="zh-TW" dirty="0" smtClean="0"/>
              <a:t>D</a:t>
            </a:r>
            <a:r>
              <a:rPr lang="en-US" altLang="zh-TW" baseline="-25000" dirty="0" smtClean="0"/>
              <a:t>K</a:t>
            </a:r>
            <a:r>
              <a:rPr lang="en-US" altLang="zh-TW" dirty="0" smtClean="0"/>
              <a:t>(C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)[15] </a:t>
            </a:r>
            <a:r>
              <a:rPr lang="zh-TW" altLang="en-US" b="1" dirty="0" smtClean="0"/>
              <a:t>⊕ 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[15]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= 15, </a:t>
            </a:r>
          </a:p>
          <a:p>
            <a:pPr marL="0" indent="0">
              <a:buNone/>
            </a:pPr>
            <a:r>
              <a:rPr lang="en-US" altLang="zh-TW" dirty="0" smtClean="0">
                <a:cs typeface="Times New Roman" panose="02020603050405020304" pitchFamily="18" charset="0"/>
              </a:rPr>
              <a:t>               (relation : D</a:t>
            </a:r>
            <a:r>
              <a:rPr lang="en-US" altLang="zh-TW" baseline="-25000" dirty="0" smtClean="0">
                <a:cs typeface="Times New Roman" panose="02020603050405020304" pitchFamily="18" charset="0"/>
              </a:rPr>
              <a:t>K</a:t>
            </a:r>
            <a:r>
              <a:rPr lang="en-US" altLang="zh-TW" dirty="0" smtClean="0"/>
              <a:t>(C</a:t>
            </a:r>
            <a:r>
              <a:rPr lang="en-US" altLang="zh-TW" baseline="-25000" dirty="0" smtClean="0"/>
              <a:t>i</a:t>
            </a:r>
            <a:r>
              <a:rPr lang="en-US" altLang="zh-TW" dirty="0"/>
              <a:t>) [15]  </a:t>
            </a:r>
            <a:r>
              <a:rPr lang="en-US" altLang="zh-TW" dirty="0" smtClean="0">
                <a:cs typeface="Times New Roman" panose="02020603050405020304" pitchFamily="18" charset="0"/>
              </a:rPr>
              <a:t>= </a:t>
            </a:r>
            <a:r>
              <a:rPr lang="en-US" altLang="zh-TW" dirty="0" smtClean="0">
                <a:cs typeface="Times New Roman" panose="02020603050405020304" pitchFamily="18" charset="0"/>
              </a:rPr>
              <a:t>P</a:t>
            </a:r>
            <a:r>
              <a:rPr lang="en-US" altLang="zh-TW" baseline="-25000" dirty="0" smtClean="0"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[15] </a:t>
            </a:r>
            <a:r>
              <a:rPr lang="zh-TW" altLang="en-US" dirty="0" smtClean="0"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cs typeface="Times New Roman" panose="02020603050405020304" pitchFamily="18" charset="0"/>
              </a:rPr>
              <a:t>⊕ </a:t>
            </a:r>
            <a:r>
              <a:rPr lang="en-US" altLang="zh-TW" dirty="0" smtClean="0">
                <a:cs typeface="Times New Roman" panose="02020603050405020304" pitchFamily="18" charset="0"/>
              </a:rPr>
              <a:t>C</a:t>
            </a:r>
            <a:r>
              <a:rPr lang="en-US" altLang="zh-TW" baseline="-25000" dirty="0" smtClean="0">
                <a:cs typeface="Times New Roman" panose="02020603050405020304" pitchFamily="18" charset="0"/>
              </a:rPr>
              <a:t>i-1</a:t>
            </a:r>
            <a:r>
              <a:rPr lang="en-US" altLang="zh-TW" dirty="0"/>
              <a:t>[15</a:t>
            </a:r>
            <a:r>
              <a:rPr lang="en-US" altLang="zh-TW" dirty="0" smtClean="0"/>
              <a:t>])</a:t>
            </a:r>
            <a:r>
              <a:rPr lang="en-US" altLang="zh-TW" baseline="-25000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baseline="-25000" dirty="0"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cs typeface="Times New Roman" panose="02020603050405020304" pitchFamily="18" charset="0"/>
              </a:rPr>
              <a:t>              Now we have </a:t>
            </a:r>
            <a:r>
              <a:rPr lang="en-US" altLang="zh-TW" dirty="0">
                <a:cs typeface="Times New Roman" panose="02020603050405020304" pitchFamily="18" charset="0"/>
              </a:rPr>
              <a:t>P</a:t>
            </a:r>
            <a:r>
              <a:rPr lang="en-US" altLang="zh-TW" baseline="-25000" dirty="0">
                <a:cs typeface="Times New Roman" panose="02020603050405020304" pitchFamily="18" charset="0"/>
              </a:rPr>
              <a:t>i</a:t>
            </a:r>
            <a:r>
              <a:rPr lang="en-US" altLang="zh-TW" dirty="0"/>
              <a:t>[15] </a:t>
            </a:r>
            <a:r>
              <a:rPr lang="zh-TW" altLang="en-US" dirty="0" smtClean="0">
                <a:cs typeface="Times New Roman" panose="02020603050405020304" pitchFamily="18" charset="0"/>
              </a:rPr>
              <a:t>⊕ </a:t>
            </a:r>
            <a:r>
              <a:rPr lang="en-US" altLang="zh-TW" dirty="0">
                <a:cs typeface="Times New Roman" panose="02020603050405020304" pitchFamily="18" charset="0"/>
              </a:rPr>
              <a:t>C</a:t>
            </a:r>
            <a:r>
              <a:rPr lang="en-US" altLang="zh-TW" baseline="-25000" dirty="0">
                <a:cs typeface="Times New Roman" panose="02020603050405020304" pitchFamily="18" charset="0"/>
              </a:rPr>
              <a:t>i-1</a:t>
            </a:r>
            <a:r>
              <a:rPr lang="en-US" altLang="zh-TW" dirty="0"/>
              <a:t>[15</a:t>
            </a:r>
            <a:r>
              <a:rPr lang="en-US" altLang="zh-TW" dirty="0" smtClean="0"/>
              <a:t>] </a:t>
            </a:r>
            <a:r>
              <a:rPr lang="zh-TW" altLang="en-US" b="1" dirty="0"/>
              <a:t>⊕ </a:t>
            </a:r>
            <a:r>
              <a:rPr lang="en-US" altLang="zh-TW" dirty="0"/>
              <a:t>C</a:t>
            </a:r>
            <a:r>
              <a:rPr lang="en-US" altLang="zh-TW" baseline="-25000" dirty="0"/>
              <a:t>n-1</a:t>
            </a:r>
            <a:r>
              <a:rPr lang="en-US" altLang="zh-TW" dirty="0"/>
              <a:t>[15]</a:t>
            </a:r>
            <a:r>
              <a:rPr lang="en-US" altLang="zh-TW" baseline="-25000" dirty="0"/>
              <a:t> </a:t>
            </a:r>
            <a:r>
              <a:rPr lang="en-US" altLang="zh-TW" dirty="0"/>
              <a:t>= 15</a:t>
            </a:r>
            <a:endParaRPr lang="en-US" altLang="zh-TW" baseline="-25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smtClean="0"/>
              <a:t>               So we can decrypt a byte 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[15] = 15 </a:t>
            </a:r>
            <a:r>
              <a:rPr lang="zh-TW" altLang="en-US" b="1" dirty="0" smtClean="0"/>
              <a:t>⊕ 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[15]</a:t>
            </a:r>
            <a:r>
              <a:rPr lang="zh-TW" altLang="en-US" b="1" dirty="0" smtClean="0"/>
              <a:t> ⊕ </a:t>
            </a:r>
            <a:r>
              <a:rPr lang="en-US" altLang="zh-TW" dirty="0" smtClean="0"/>
              <a:t>C</a:t>
            </a:r>
            <a:r>
              <a:rPr lang="en-US" altLang="zh-TW" baseline="-25000" dirty="0" smtClean="0"/>
              <a:t>i-1</a:t>
            </a:r>
            <a:r>
              <a:rPr lang="en-US" altLang="zh-TW" dirty="0" smtClean="0"/>
              <a:t>[15]</a:t>
            </a:r>
          </a:p>
        </p:txBody>
      </p:sp>
    </p:spTree>
    <p:extLst>
      <p:ext uri="{BB962C8B-B14F-4D97-AF65-F5344CB8AC3E}">
        <p14:creationId xmlns:p14="http://schemas.microsoft.com/office/powerpoint/2010/main" val="17204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Recomandations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Disable SSL 3.0 protocol</a:t>
            </a:r>
          </a:p>
          <a:p>
            <a:r>
              <a:rPr lang="en-US" altLang="zh-TW" dirty="0" smtClean="0"/>
              <a:t>Use TLS_FALLBACK_SCSV(signaling cipher suite value) mechanism(</a:t>
            </a:r>
            <a:r>
              <a:rPr lang="zh-TW" altLang="en-US" dirty="0" smtClean="0"/>
              <a:t>參考自</a:t>
            </a:r>
            <a:r>
              <a:rPr lang="en-US" altLang="zh-TW" dirty="0" smtClean="0"/>
              <a:t>RFC</a:t>
            </a:r>
            <a:r>
              <a:rPr lang="zh-TW" altLang="en-US" dirty="0" smtClean="0"/>
              <a:t> </a:t>
            </a:r>
            <a:r>
              <a:rPr lang="en-US" altLang="zh-TW" dirty="0" smtClean="0"/>
              <a:t>7507)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TLS Client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sz="2200" dirty="0" smtClean="0"/>
              <a:t>在 </a:t>
            </a:r>
            <a:r>
              <a:rPr lang="en-US" altLang="zh-TW" sz="2200" dirty="0" smtClean="0"/>
              <a:t>fallback</a:t>
            </a:r>
            <a:r>
              <a:rPr lang="zh-TW" altLang="en-US" sz="2200" dirty="0" smtClean="0"/>
              <a:t>的</a:t>
            </a:r>
            <a:r>
              <a:rPr lang="en-US" altLang="zh-TW" sz="2200" dirty="0" smtClean="0"/>
              <a:t>handshake</a:t>
            </a:r>
            <a:r>
              <a:rPr lang="zh-TW" altLang="en-US" sz="2200" dirty="0" smtClean="0"/>
              <a:t>中的</a:t>
            </a:r>
            <a:r>
              <a:rPr lang="en-US" altLang="zh-TW" sz="2200" dirty="0" err="1" smtClean="0"/>
              <a:t>ClientHello.cipher_suites</a:t>
            </a:r>
            <a:r>
              <a:rPr lang="zh-TW" altLang="en-US" sz="2200" dirty="0" smtClean="0"/>
              <a:t>內放入</a:t>
            </a:r>
            <a:r>
              <a:rPr lang="en-US" altLang="zh-TW" sz="2200" dirty="0" smtClean="0"/>
              <a:t>0x56, 0x00</a:t>
            </a:r>
          </a:p>
          <a:p>
            <a:pPr marL="914400" lvl="2" indent="0">
              <a:buNone/>
            </a:pPr>
            <a:r>
              <a:rPr lang="zh-TW" altLang="en-US" sz="2200" dirty="0"/>
              <a:t> </a:t>
            </a:r>
            <a:r>
              <a:rPr lang="zh-TW" altLang="en-US" sz="2200" dirty="0" smtClean="0"/>
              <a:t>  </a:t>
            </a:r>
            <a:r>
              <a:rPr lang="en-US" altLang="zh-TW" sz="2200" dirty="0" smtClean="0"/>
              <a:t>(TLS_FALLBACK_SCSV)</a:t>
            </a:r>
            <a:r>
              <a:rPr lang="zh-TW" altLang="en-US" sz="2200" dirty="0" smtClean="0"/>
              <a:t>這個值，讓</a:t>
            </a:r>
            <a:r>
              <a:rPr lang="en-US" altLang="zh-TW" sz="2200" dirty="0" smtClean="0"/>
              <a:t>Server</a:t>
            </a:r>
            <a:r>
              <a:rPr lang="zh-TW" altLang="en-US" sz="2200" dirty="0" smtClean="0"/>
              <a:t>知道你有降級過協定的版本。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2200" dirty="0" smtClean="0"/>
              <a:t>Client</a:t>
            </a:r>
            <a:r>
              <a:rPr lang="zh-TW" altLang="en-US" sz="2200" dirty="0" smtClean="0"/>
              <a:t>必須由新到舊，逐級下降低協定的版本。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e.g</a:t>
            </a:r>
            <a:r>
              <a:rPr lang="en-US" altLang="zh-TW" sz="2200" dirty="0" smtClean="0"/>
              <a:t> : TLS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1.2=&gt;TLS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1.1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=&gt;TLS1.0</a:t>
            </a:r>
            <a:r>
              <a:rPr lang="en-US" altLang="zh-TW" sz="2200" dirty="0"/>
              <a:t> </a:t>
            </a:r>
            <a:r>
              <a:rPr lang="en-US" altLang="zh-TW" sz="2200" dirty="0" smtClean="0"/>
              <a:t>=&gt;SSL3.0)</a:t>
            </a:r>
            <a:endParaRPr lang="en-US" altLang="zh-TW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TLS Sever</a:t>
            </a:r>
          </a:p>
          <a:p>
            <a:pPr marL="914400" lvl="2" indent="0">
              <a:buNone/>
            </a:pPr>
            <a:r>
              <a:rPr lang="zh-TW" altLang="en-US" sz="2200" dirty="0" smtClean="0"/>
              <a:t>若</a:t>
            </a:r>
            <a:r>
              <a:rPr lang="en-US" altLang="zh-TW" sz="2200" dirty="0" smtClean="0"/>
              <a:t>Client</a:t>
            </a:r>
            <a:r>
              <a:rPr lang="zh-TW" altLang="en-US" sz="2200" dirty="0" smtClean="0"/>
              <a:t>的</a:t>
            </a:r>
            <a:r>
              <a:rPr lang="en-US" altLang="zh-TW" sz="2200" dirty="0" err="1"/>
              <a:t>ClientHello.cipher_suites</a:t>
            </a:r>
            <a:r>
              <a:rPr lang="zh-TW" altLang="en-US" sz="2200" dirty="0" smtClean="0"/>
              <a:t>內含有</a:t>
            </a:r>
            <a:r>
              <a:rPr lang="en-US" altLang="zh-TW" sz="2200" dirty="0" smtClean="0"/>
              <a:t>0x56</a:t>
            </a:r>
            <a:r>
              <a:rPr lang="en-US" altLang="zh-TW" sz="2200" dirty="0"/>
              <a:t>, 0x00(TLS_FALLBACK_SCSV)</a:t>
            </a:r>
            <a:r>
              <a:rPr lang="zh-TW" altLang="en-US" sz="2200" dirty="0"/>
              <a:t>這個值</a:t>
            </a:r>
            <a:r>
              <a:rPr lang="zh-TW" altLang="en-US" sz="2200" dirty="0" smtClean="0"/>
              <a:t>，就跟</a:t>
            </a:r>
            <a:r>
              <a:rPr lang="en-US" altLang="zh-TW" sz="2200" dirty="0" smtClean="0"/>
              <a:t>Server</a:t>
            </a:r>
            <a:r>
              <a:rPr lang="zh-TW" altLang="en-US" sz="2200" dirty="0" smtClean="0"/>
              <a:t>支援的最新協定做比較，若</a:t>
            </a:r>
            <a:r>
              <a:rPr lang="en-US" altLang="zh-TW" sz="2200" dirty="0"/>
              <a:t>Server</a:t>
            </a:r>
            <a:r>
              <a:rPr lang="zh-TW" altLang="en-US" sz="2200" dirty="0"/>
              <a:t>支援較新的協定</a:t>
            </a:r>
            <a:r>
              <a:rPr lang="zh-TW" altLang="en-US" sz="2200" dirty="0" smtClean="0"/>
              <a:t>，就發出</a:t>
            </a:r>
            <a:r>
              <a:rPr lang="en-US" altLang="zh-TW" sz="2200" smtClean="0"/>
              <a:t>fatal alert(RFC7507</a:t>
            </a:r>
            <a:r>
              <a:rPr lang="zh-TW" altLang="en-US" sz="2200" smtClean="0"/>
              <a:t>建議</a:t>
            </a:r>
            <a:r>
              <a:rPr lang="zh-TW" altLang="en-US" sz="2200" dirty="0"/>
              <a:t>為</a:t>
            </a:r>
            <a:r>
              <a:rPr lang="en-US" altLang="zh-TW" sz="2200" dirty="0" err="1" smtClean="0"/>
              <a:t>inappropriate_fallback</a:t>
            </a:r>
            <a:r>
              <a:rPr lang="en-US" altLang="zh-TW" sz="2200" dirty="0" smtClean="0"/>
              <a:t>(86))</a:t>
            </a:r>
            <a:r>
              <a:rPr lang="zh-TW" altLang="en-US" sz="2200" dirty="0" smtClean="0"/>
              <a:t>，來拒絕</a:t>
            </a:r>
            <a:r>
              <a:rPr lang="en-US" altLang="zh-TW" sz="2200" dirty="0"/>
              <a:t>client</a:t>
            </a:r>
            <a:r>
              <a:rPr lang="zh-TW" altLang="en-US" sz="2200" dirty="0"/>
              <a:t>的</a:t>
            </a:r>
            <a:r>
              <a:rPr lang="en-US" altLang="zh-TW" sz="2200" dirty="0"/>
              <a:t>handshake</a:t>
            </a:r>
            <a:r>
              <a:rPr lang="zh-TW" altLang="en-US" sz="2200" dirty="0"/>
              <a:t>。</a:t>
            </a:r>
            <a:endParaRPr lang="en-US" altLang="zh-TW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966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288</Words>
  <Application>Microsoft Office PowerPoint</Application>
  <PresentationFormat>寬螢幕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Setting</vt:lpstr>
      <vt:lpstr>Poodle Attack(Man in the middle)</vt:lpstr>
      <vt:lpstr>Recomandations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</dc:creator>
  <cp:lastModifiedBy>GU</cp:lastModifiedBy>
  <cp:revision>17</cp:revision>
  <dcterms:created xsi:type="dcterms:W3CDTF">2015-12-20T03:26:10Z</dcterms:created>
  <dcterms:modified xsi:type="dcterms:W3CDTF">2015-12-29T17:56:54Z</dcterms:modified>
</cp:coreProperties>
</file>