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61" r:id="rId5"/>
    <p:sldId id="258" r:id="rId6"/>
    <p:sldId id="262" r:id="rId7"/>
    <p:sldId id="259" r:id="rId8"/>
    <p:sldId id="263" r:id="rId9"/>
    <p:sldId id="260" r:id="rId10"/>
    <p:sldId id="264" r:id="rId11"/>
    <p:sldId id="265" r:id="rId12"/>
    <p:sldId id="266" r:id="rId13"/>
    <p:sldId id="267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1" u="none" strike="noStrike" cap="none" spc="0" normalizeH="0" baseline="0">
        <a:ln>
          <a:noFill/>
        </a:ln>
        <a:solidFill>
          <a:srgbClr val="5E524C"/>
        </a:solidFill>
        <a:effectLst>
          <a:outerShdw blurRad="25400" dist="25400" dir="5520000" rotWithShape="0">
            <a:srgbClr val="FFFFFF">
              <a:alpha val="71999"/>
            </a:srgbClr>
          </a:outerShdw>
        </a:effectLst>
        <a:uFillTx/>
        <a:latin typeface="+mn-lt"/>
        <a:ea typeface="+mn-ea"/>
        <a:cs typeface="+mn-cs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blipFill rotWithShape="1">
            <a:blip xmlns:r="http://schemas.openxmlformats.org/officeDocument/2006/relationships" r:embed="rId1"/>
            <a:srcRect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Ref idx="minor">
          <a:srgbClr val="2A2927"/>
        </a:fontRef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A2927"/>
        </a:fontRef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2" autoAdjust="0"/>
  </p:normalViewPr>
  <p:slideViewPr>
    <p:cSldViewPr snapToGrid="0">
      <p:cViewPr varScale="1">
        <p:scale>
          <a:sx n="42" d="100"/>
          <a:sy n="42" d="100"/>
        </p:scale>
        <p:origin x="147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tableStyles.xml.rels><?xml version="1.0" encoding="UTF-8" standalone="yes"?>
<Relationships xmlns="http://schemas.openxmlformats.org/package/2006/relationships"><Relationship Id="rId1" Type="http://schemas.openxmlformats.org/officeDocument/2006/relationships/image" Target="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r>
              <a:t>大標題文字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body" sz="quarter" idx="13"/>
          </p:nvPr>
        </p:nvSpPr>
        <p:spPr>
          <a:xfrm>
            <a:off x="1270000" y="6351067"/>
            <a:ext cx="10464800" cy="68366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sz="3200" i="1"/>
            </a:lvl1pPr>
          </a:lstStyle>
          <a:p>
            <a:r>
              <a:t>–王大明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7" name="Shape 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/>
          </p:cNvPicPr>
          <p:nvPr/>
        </p:nvPicPr>
        <p:blipFill>
          <a:blip r:embed="rId14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 b="1" i="0" cap="all">
                <a:latin typeface="+mj-lt"/>
                <a:ea typeface="+mj-ea"/>
                <a:cs typeface="+mj-cs"/>
                <a:sym typeface="Avenir Nex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1" i="0" u="none" strike="noStrike" cap="all" spc="384" baseline="0">
          <a:ln>
            <a:noFill/>
          </a:ln>
          <a:solidFill>
            <a:srgbClr val="3E3B39"/>
          </a:solidFill>
          <a:effectLst>
            <a:outerShdw blurRad="25400" dist="25400" dir="5520000" rotWithShape="0">
              <a:srgbClr val="FFFFFF">
                <a:alpha val="72000"/>
              </a:srgbClr>
            </a:outerShdw>
          </a:effectLst>
          <a:uFillTx/>
          <a:latin typeface="+mj-lt"/>
          <a:ea typeface="+mj-ea"/>
          <a:cs typeface="+mj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5E524C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all" spc="0" baseline="0">
          <a:ln>
            <a:noFill/>
          </a:ln>
          <a:solidFill>
            <a:schemeClr val="tx1"/>
          </a:solidFill>
          <a:effectLst>
            <a:outerShdw blurRad="25400" dist="25400" dir="5520000" rotWithShape="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xfrm>
            <a:off x="901700" y="3060700"/>
            <a:ext cx="12217400" cy="2521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600" spc="768"/>
            </a:lvl1pPr>
          </a:lstStyle>
          <a:p>
            <a:r>
              <a:rPr dirty="0" err="1"/>
              <a:t>專題研究</a:t>
            </a:r>
            <a:r>
              <a:rPr dirty="0"/>
              <a:t>   </a:t>
            </a:r>
            <a:r>
              <a:rPr dirty="0" smtClean="0"/>
              <a:t>week</a:t>
            </a:r>
            <a:r>
              <a:rPr lang="en-US" dirty="0" smtClean="0"/>
              <a:t>6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       - Live DEMO</a:t>
            </a:r>
            <a:endParaRPr dirty="0"/>
          </a:p>
        </p:txBody>
      </p:sp>
      <p:sp>
        <p:nvSpPr>
          <p:cNvPr id="122" name="Shape 122"/>
          <p:cNvSpPr>
            <a:spLocks noGrp="1"/>
          </p:cNvSpPr>
          <p:nvPr>
            <p:ph type="subTitle" sz="quarter" idx="1"/>
          </p:nvPr>
        </p:nvSpPr>
        <p:spPr>
          <a:xfrm>
            <a:off x="901700" y="5495590"/>
            <a:ext cx="11201400" cy="1536701"/>
          </a:xfrm>
          <a:prstGeom prst="rect">
            <a:avLst/>
          </a:prstGeom>
        </p:spPr>
        <p:txBody>
          <a:bodyPr/>
          <a:lstStyle/>
          <a:p>
            <a:pPr lvl="2" indent="397763" algn="r" defTabSz="508254">
              <a:defRPr sz="3132" spc="250">
                <a:effectLst>
                  <a:outerShdw blurRad="22098" dist="2209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endParaRPr/>
          </a:p>
          <a:p>
            <a:pPr lvl="2" indent="397763" algn="r" defTabSz="508254">
              <a:defRPr sz="3132" spc="250">
                <a:effectLst>
                  <a:outerShdw blurRad="22098" dist="2209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endParaRPr/>
          </a:p>
          <a:p>
            <a:pPr lvl="2" indent="397763" algn="r" defTabSz="508254">
              <a:defRPr sz="3132" spc="250">
                <a:effectLst>
                  <a:outerShdw blurRad="22098" dist="22098" dir="5520000" rotWithShape="0">
                    <a:srgbClr val="FFFFFF">
                      <a:alpha val="71999"/>
                    </a:srgbClr>
                  </a:outerShdw>
                </a:effectLst>
              </a:defRPr>
            </a:pPr>
            <a:r>
              <a:t>吳克駿 江昶翰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2" b="5252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basic model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3566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b="5257"/>
          <a:stretch>
            <a:fillRect/>
          </a:stretch>
        </p:blipFill>
        <p:spPr>
          <a:xfrm>
            <a:off x="393700" y="673100"/>
            <a:ext cx="12217400" cy="61468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ENGLISH MODEL?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zh-TW" dirty="0" smtClean="0"/>
              <a:t>Tim </a:t>
            </a:r>
            <a:r>
              <a:rPr lang="en-US" altLang="zh-TW" dirty="0" err="1" smtClean="0"/>
              <a:t>Duncun</a:t>
            </a:r>
            <a:r>
              <a:rPr lang="zh-TW" altLang="en-US" dirty="0" smtClean="0"/>
              <a:t>所屬的馬刺隊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3322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01700" y="7473315"/>
            <a:ext cx="11201400" cy="952500"/>
          </a:xfrm>
        </p:spPr>
        <p:txBody>
          <a:bodyPr/>
          <a:lstStyle/>
          <a:p>
            <a:r>
              <a:rPr lang="en-US" altLang="zh-TW" dirty="0" smtClean="0"/>
              <a:t>Test PTT(? Model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 b="5217"/>
          <a:stretch>
            <a:fillRect/>
          </a:stretch>
        </p:blipFill>
        <p:spPr>
          <a:xfrm>
            <a:off x="753110" y="481722"/>
            <a:ext cx="10814050" cy="3113722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" y="3595444"/>
            <a:ext cx="10814050" cy="32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29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901700" y="7473315"/>
            <a:ext cx="11201400" cy="952500"/>
          </a:xfrm>
        </p:spPr>
        <p:txBody>
          <a:bodyPr/>
          <a:lstStyle/>
          <a:p>
            <a:r>
              <a:rPr lang="en-US" altLang="zh-TW" dirty="0" smtClean="0"/>
              <a:t>Test PTT(? Model 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79" y="612923"/>
            <a:ext cx="6521682" cy="288133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77" y="3494257"/>
            <a:ext cx="6521683" cy="367235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250775" y="5800218"/>
            <a:ext cx="340782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TW" altLang="en-US" b="1" i="0" dirty="0" smtClean="0">
                <a:solidFill>
                  <a:srgbClr val="FF0000"/>
                </a:solidFill>
              </a:rPr>
              <a:t>我的眼睛業障重</a:t>
            </a: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9836739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Live DEMO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77241" y="1282775"/>
            <a:ext cx="11325859" cy="4703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4500" b="1" i="0" dirty="0" smtClean="0"/>
              <a:t>Our Voice with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4500" b="1" i="0" u="none" strike="noStrike" cap="none" spc="0" normalizeH="0" baseline="0" dirty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	</a:t>
            </a:r>
            <a:r>
              <a:rPr kumimoji="0" lang="en-US" altLang="zh-TW" sz="4500" b="1" i="0" u="none" strike="noStrike" cap="none" spc="0" normalizeH="0" baseline="0" dirty="0" smtClean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Basic</a:t>
            </a:r>
            <a:r>
              <a:rPr kumimoji="0" lang="en-US" altLang="zh-TW" sz="4500" b="1" i="0" u="none" strike="noStrike" cap="none" spc="0" normalizeH="0" dirty="0" smtClean="0">
                <a:ln>
                  <a:noFill/>
                </a:ln>
                <a:solidFill>
                  <a:srgbClr val="5E524C"/>
                </a:solidFill>
                <a:effectLst>
                  <a:outerShdw blurRad="25400" dist="25400" dir="5520000" rotWithShape="0">
                    <a:srgbClr val="FFFFFF">
                      <a:alpha val="71999"/>
                    </a:srgbClr>
                  </a:outerShdw>
                </a:effectLst>
                <a:uFillTx/>
                <a:sym typeface="Avenir Next Medium"/>
              </a:rPr>
              <a:t> Model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4500" b="1" i="0" baseline="0" dirty="0"/>
              <a:t>	</a:t>
            </a:r>
            <a:r>
              <a:rPr lang="en-US" altLang="zh-TW" sz="4500" b="1" i="0" dirty="0" smtClean="0"/>
              <a:t>tree/training model/Language model/lexicon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4500" b="1" i="0" dirty="0" smtClean="0"/>
              <a:t>To form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4500" b="1" i="0" dirty="0"/>
              <a:t>	</a:t>
            </a:r>
            <a:r>
              <a:rPr lang="en-US" altLang="zh-TW" sz="4500" b="1" i="0" dirty="0" smtClean="0"/>
              <a:t>output sentence</a:t>
            </a:r>
            <a:endParaRPr kumimoji="0" lang="en-US" altLang="zh-TW" sz="4500" b="1" i="0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sym typeface="Avenir Next Medium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4200" b="1" i="0" dirty="0" smtClean="0"/>
              <a:t>	</a:t>
            </a:r>
            <a:endParaRPr kumimoji="0" lang="en-US" altLang="zh-TW" sz="4200" b="1" i="0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sym typeface="Avenir Next Medium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200" b="1" i="0" u="none" strike="noStrike" cap="none" spc="0" normalizeH="0" baseline="0" dirty="0">
              <a:ln>
                <a:noFill/>
              </a:ln>
              <a:solidFill>
                <a:srgbClr val="5E524C"/>
              </a:solidFill>
              <a:effectLst>
                <a:outerShdw blurRad="25400" dist="25400" dir="5520000" rotWithShape="0">
                  <a:srgbClr val="FFFFFF">
                    <a:alpha val="71999"/>
                  </a:srgbClr>
                </a:outerShdw>
              </a:effectLst>
              <a:uFillTx/>
              <a:latin typeface="+mn-lt"/>
              <a:ea typeface="+mn-ea"/>
              <a:cs typeface="+mn-cs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162718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15950" y="7950200"/>
            <a:ext cx="11201400" cy="952500"/>
          </a:xfrm>
        </p:spPr>
        <p:txBody>
          <a:bodyPr/>
          <a:lstStyle/>
          <a:p>
            <a:r>
              <a:rPr lang="en-US" altLang="zh-TW" dirty="0" smtClean="0"/>
              <a:t>Test OUR Model with same LM </a:t>
            </a:r>
            <a:endParaRPr lang="zh-TW" altLang="en-US" dirty="0"/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7" b="11957"/>
          <a:stretch>
            <a:fillRect/>
          </a:stretch>
        </p:blipFill>
        <p:spPr/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" y="6553104"/>
            <a:ext cx="7073201" cy="7620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86" y="6527800"/>
            <a:ext cx="5920079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580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basic model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 b="5278"/>
          <a:stretch>
            <a:fillRect/>
          </a:stretch>
        </p:blipFill>
        <p:spPr>
          <a:xfrm>
            <a:off x="393700" y="575310"/>
            <a:ext cx="12217400" cy="6146800"/>
          </a:xfrm>
        </p:spPr>
      </p:pic>
    </p:spTree>
    <p:extLst>
      <p:ext uri="{BB962C8B-B14F-4D97-AF65-F5344CB8AC3E}">
        <p14:creationId xmlns:p14="http://schemas.microsoft.com/office/powerpoint/2010/main" val="30516253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8" b="5278"/>
          <a:stretch>
            <a:fillRect/>
          </a:stretch>
        </p:blipFill>
        <p:spPr>
          <a:xfrm>
            <a:off x="393700" y="666750"/>
            <a:ext cx="12217400" cy="61468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our Model WITH Same LM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4780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" b="5244"/>
          <a:stretch>
            <a:fillRect/>
          </a:stretch>
        </p:blipFill>
        <p:spPr/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TESt</a:t>
            </a:r>
            <a:r>
              <a:rPr lang="en-US" altLang="zh-TW" dirty="0" smtClean="0"/>
              <a:t> basic model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526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OUR MODEL</a:t>
            </a:r>
            <a:endParaRPr lang="zh-TW" altLang="en-US" dirty="0"/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6" b="12186"/>
          <a:stretch>
            <a:fillRect/>
          </a:stretch>
        </p:blipFill>
        <p:spPr>
          <a:xfrm>
            <a:off x="393700" y="586740"/>
            <a:ext cx="12217400" cy="6146800"/>
          </a:xfrm>
        </p:spPr>
      </p:pic>
    </p:spTree>
    <p:extLst>
      <p:ext uri="{BB962C8B-B14F-4D97-AF65-F5344CB8AC3E}">
        <p14:creationId xmlns:p14="http://schemas.microsoft.com/office/powerpoint/2010/main" val="6071427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7" b="5287"/>
          <a:stretch>
            <a:fillRect/>
          </a:stretch>
        </p:blipFill>
        <p:spPr>
          <a:xfrm>
            <a:off x="393700" y="495300"/>
            <a:ext cx="12217400" cy="61468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BASIC MODEL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4173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5" b="5295"/>
          <a:stretch>
            <a:fillRect/>
          </a:stretch>
        </p:blipFill>
        <p:spPr>
          <a:xfrm>
            <a:off x="416560" y="529590"/>
            <a:ext cx="12217400" cy="614680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18820" y="7288530"/>
            <a:ext cx="11201400" cy="952500"/>
          </a:xfrm>
        </p:spPr>
        <p:txBody>
          <a:bodyPr/>
          <a:lstStyle/>
          <a:p>
            <a:r>
              <a:rPr lang="en-US" altLang="zh-TW" dirty="0" smtClean="0"/>
              <a:t>Test OUR MODEL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5401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 Medium"/>
        <a:ea typeface="Avenir Next Medium"/>
        <a:cs typeface="Avenir Next Medium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 Medium"/>
        <a:ea typeface="Avenir Next Medium"/>
        <a:cs typeface="Avenir Next Medium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  <a:effectStyle>
          <a:effectLst>
            <a:outerShdw blurRad="38100" dist="25400" dir="5760000" rotWithShape="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760000" rotWithShape="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3E3B39"/>
            </a:solidFill>
            <a:effectLst>
              <a:outerShdw blurRad="25400" dist="12700" dir="4920000" rotWithShape="0">
                <a:srgbClr val="FFFFFF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blurRad="25400" dist="25400" dir="5520000" rotWithShape="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1" u="none" strike="noStrike" cap="none" spc="0" normalizeH="0" baseline="0">
            <a:ln>
              <a:noFill/>
            </a:ln>
            <a:solidFill>
              <a:srgbClr val="5E524C"/>
            </a:solidFill>
            <a:effectLst>
              <a:outerShdw blurRad="25400" dist="25400" dir="5520000" rotWithShape="0">
                <a:srgbClr val="FFFFFF">
                  <a:alpha val="71999"/>
                </a:srgbClr>
              </a:outerShdw>
            </a:effectLst>
            <a:uFillTx/>
            <a:latin typeface="+mn-lt"/>
            <a:ea typeface="+mn-ea"/>
            <a:cs typeface="+mn-cs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63</Words>
  <Application>Microsoft Office PowerPoint</Application>
  <PresentationFormat>自訂</PresentationFormat>
  <Paragraphs>24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Avenir Next</vt:lpstr>
      <vt:lpstr>Avenir Next Demi Bold</vt:lpstr>
      <vt:lpstr>Avenir Next Medium</vt:lpstr>
      <vt:lpstr>Helvetica Neue</vt:lpstr>
      <vt:lpstr>New_Template5</vt:lpstr>
      <vt:lpstr>專題研究   week6          - Live DEMO</vt:lpstr>
      <vt:lpstr>Live DEMO</vt:lpstr>
      <vt:lpstr>Test OUR Model with same LM </vt:lpstr>
      <vt:lpstr>test basic model</vt:lpstr>
      <vt:lpstr>TEST our Model WITH Same LM</vt:lpstr>
      <vt:lpstr>TESt basic model</vt:lpstr>
      <vt:lpstr>Test OUR MODEL</vt:lpstr>
      <vt:lpstr>TEST BASIC MODEL</vt:lpstr>
      <vt:lpstr>Test OUR MODEL </vt:lpstr>
      <vt:lpstr>Test basic model</vt:lpstr>
      <vt:lpstr>ENGLISH MODEL?</vt:lpstr>
      <vt:lpstr>Test PTT(? Model </vt:lpstr>
      <vt:lpstr>Test PTT(?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專題研究   week4</dc:title>
  <cp:lastModifiedBy>吳克駿</cp:lastModifiedBy>
  <cp:revision>16</cp:revision>
  <dcterms:modified xsi:type="dcterms:W3CDTF">2017-04-06T09:09:58Z</dcterms:modified>
</cp:coreProperties>
</file>