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9" r:id="rId6"/>
    <p:sldId id="273" r:id="rId7"/>
    <p:sldId id="263" r:id="rId8"/>
    <p:sldId id="265" r:id="rId9"/>
    <p:sldId id="267" r:id="rId10"/>
    <p:sldId id="274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吳克駿" initials="吳克駿" lastIdx="1" clrIdx="0">
    <p:extLst>
      <p:ext uri="{19B8F6BF-5375-455C-9EA6-DF929625EA0E}">
        <p15:presenceInfo xmlns:p15="http://schemas.microsoft.com/office/powerpoint/2012/main" userId="946c2d90183335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FE8DA-6174-44B5-8D49-8E5F721199CD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74B3C-18F6-424E-A8E2-5455A80BED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74B3C-18F6-424E-A8E2-5455A80BED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74B3C-18F6-424E-A8E2-5455A80BED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8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832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6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801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5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08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9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2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869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2277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6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7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6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88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6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9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7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6E060-9BBC-44A1-A384-5A6D7380F524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C2F69D-AB87-4F27-B144-FDFB494A9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3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ctrTitle"/>
          </p:nvPr>
        </p:nvSpPr>
        <p:spPr>
          <a:xfrm>
            <a:off x="1725433" y="1798330"/>
            <a:ext cx="8469294" cy="2732485"/>
          </a:xfrm>
          <a:prstGeom prst="rect">
            <a:avLst/>
          </a:prstGeom>
        </p:spPr>
        <p:txBody>
          <a:bodyPr/>
          <a:lstStyle>
            <a:lvl1pPr>
              <a:defRPr sz="9800" spc="195"/>
            </a:lvl1pPr>
          </a:lstStyle>
          <a:p>
            <a:r>
              <a:rPr sz="7000" dirty="0" err="1" smtClean="0"/>
              <a:t>影片敘述之自動生成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en-US" altLang="zh-TW" sz="5000" dirty="0">
                <a:latin typeface="+mj-ea"/>
              </a:rPr>
              <a:t>Video caption generation</a:t>
            </a:r>
            <a:endParaRPr sz="5000" dirty="0"/>
          </a:p>
        </p:txBody>
      </p:sp>
      <p:sp>
        <p:nvSpPr>
          <p:cNvPr id="158" name="Shape 158"/>
          <p:cNvSpPr>
            <a:spLocks noGrp="1"/>
          </p:cNvSpPr>
          <p:nvPr>
            <p:ph type="subTitle" idx="1"/>
          </p:nvPr>
        </p:nvSpPr>
        <p:spPr>
          <a:xfrm>
            <a:off x="1997273" y="4589867"/>
            <a:ext cx="8197454" cy="1250157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吳克駿、江昶翰</a:t>
            </a:r>
          </a:p>
        </p:txBody>
      </p:sp>
    </p:spTree>
    <p:extLst>
      <p:ext uri="{BB962C8B-B14F-4D97-AF65-F5344CB8AC3E}">
        <p14:creationId xmlns:p14="http://schemas.microsoft.com/office/powerpoint/2010/main" val="1196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Evaluating by BLEU score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077988"/>
              </p:ext>
            </p:extLst>
          </p:nvPr>
        </p:nvGraphicFramePr>
        <p:xfrm>
          <a:off x="677863" y="1820850"/>
          <a:ext cx="8596311" cy="449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5767077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71751221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96423492"/>
                    </a:ext>
                  </a:extLst>
                </a:gridCol>
              </a:tblGrid>
              <a:tr h="605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/>
                        <a:t>EPOCHS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 smtClean="0"/>
                        <a:t>With attention layer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 smtClean="0"/>
                        <a:t>Without </a:t>
                      </a:r>
                      <a:r>
                        <a:rPr lang="en-US" altLang="zh-TW" sz="2000" dirty="0" err="1" smtClean="0"/>
                        <a:t>att</a:t>
                      </a:r>
                      <a:r>
                        <a:rPr lang="en-US" altLang="zh-TW" sz="2000" dirty="0" smtClean="0"/>
                        <a:t> layer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9367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100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0.266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0.275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042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200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0.253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0.232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95428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300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0.228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0.227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15793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400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0.242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0.227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5115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500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smtClean="0"/>
                        <a:t>---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0.216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194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367131" y="6217920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Baseline:Average</a:t>
            </a:r>
            <a:r>
              <a:rPr lang="en-US" altLang="zh-TW" dirty="0" smtClean="0"/>
              <a:t> Bleu Score 0.250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30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000" dirty="0"/>
              <a:t>Next step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>
              <a:buSzTx/>
              <a:buNone/>
            </a:pPr>
            <a:r>
              <a:rPr sz="3000" dirty="0"/>
              <a:t>1.Improve attention layer performance </a:t>
            </a:r>
          </a:p>
          <a:p>
            <a:pPr marL="0" indent="0">
              <a:buSzTx/>
              <a:buNone/>
            </a:pPr>
            <a:r>
              <a:rPr sz="3000" dirty="0"/>
              <a:t>2.bi-direction LSTM</a:t>
            </a:r>
          </a:p>
          <a:p>
            <a:pPr marL="0" indent="0">
              <a:buSzTx/>
              <a:buNone/>
            </a:pPr>
            <a:r>
              <a:rPr sz="3000" dirty="0"/>
              <a:t>3.Attention-based multimodal fusion</a:t>
            </a:r>
          </a:p>
        </p:txBody>
      </p:sp>
    </p:spTree>
    <p:extLst>
      <p:ext uri="{BB962C8B-B14F-4D97-AF65-F5344CB8AC3E}">
        <p14:creationId xmlns:p14="http://schemas.microsoft.com/office/powerpoint/2010/main" val="31031458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rPr sz="5500" dirty="0"/>
              <a:t>bi-direction</a:t>
            </a:r>
            <a:r>
              <a:rPr dirty="0"/>
              <a:t> </a:t>
            </a:r>
            <a:r>
              <a:rPr sz="5500" dirty="0"/>
              <a:t>LSTM</a:t>
            </a:r>
          </a:p>
        </p:txBody>
      </p:sp>
      <p:pic>
        <p:nvPicPr>
          <p:cNvPr id="123" name="螢幕快照 2017-06-01 下午4.36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458" y="1646200"/>
            <a:ext cx="4063085" cy="47978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4215813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1544419" y="312539"/>
            <a:ext cx="9103162" cy="15180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100"/>
            </a:lvl1pPr>
          </a:lstStyle>
          <a:p>
            <a:r>
              <a:rPr sz="4000" dirty="0"/>
              <a:t>Attention-based multimodal fusion       </a:t>
            </a:r>
          </a:p>
        </p:txBody>
      </p:sp>
      <p:pic>
        <p:nvPicPr>
          <p:cNvPr id="126" name="螢幕快照 2017-06-01 下午4.27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47735" y="1298565"/>
            <a:ext cx="5902298" cy="53040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460716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725433"/>
            <a:ext cx="8596668" cy="4315929"/>
          </a:xfrm>
        </p:spPr>
        <p:txBody>
          <a:bodyPr>
            <a:normAutofit/>
          </a:bodyPr>
          <a:lstStyle/>
          <a:p>
            <a:r>
              <a:rPr lang="en-US" altLang="zh-TW" sz="3000" dirty="0" smtClean="0"/>
              <a:t>Using larger dimensional, training with higher</a:t>
            </a:r>
          </a:p>
          <a:p>
            <a:pPr marL="0" indent="0">
              <a:buNone/>
            </a:pPr>
            <a:r>
              <a:rPr lang="en-US" altLang="zh-TW" sz="3000" dirty="0" smtClean="0"/>
              <a:t>	epochs </a:t>
            </a:r>
          </a:p>
          <a:p>
            <a:r>
              <a:rPr lang="en-US" altLang="zh-TW" sz="3000" dirty="0" smtClean="0"/>
              <a:t>Evaluate with BLEU scores</a:t>
            </a:r>
            <a:endParaRPr lang="en-US" altLang="zh-TW" sz="2800" dirty="0" smtClean="0"/>
          </a:p>
          <a:p>
            <a:r>
              <a:rPr lang="en-US" altLang="zh-TW" sz="3000" dirty="0" smtClean="0"/>
              <a:t>Add attention layer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064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" y="522135"/>
            <a:ext cx="5124108" cy="57057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68376" y="5765316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Input:image</a:t>
            </a:r>
            <a:r>
              <a:rPr lang="en-US" altLang="zh-TW" dirty="0" smtClean="0"/>
              <a:t> features(4096d)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9625" y="5420862"/>
            <a:ext cx="389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matrix(4096,128) Bias(128d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99149" y="3697317"/>
            <a:ext cx="352051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LSTM1(input frames)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latent vector of image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padding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information based on memory</a:t>
            </a:r>
          </a:p>
        </p:txBody>
      </p:sp>
      <p:sp>
        <p:nvSpPr>
          <p:cNvPr id="10" name="矩形 9"/>
          <p:cNvSpPr/>
          <p:nvPr/>
        </p:nvSpPr>
        <p:spPr>
          <a:xfrm>
            <a:off x="6199149" y="3051868"/>
            <a:ext cx="46923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</a:t>
            </a:r>
          </a:p>
          <a:p>
            <a:r>
              <a:rPr lang="en-US" altLang="zh-TW" sz="1500" dirty="0" smtClean="0"/>
              <a:t>  concatenate word embedding and output of LSTM1</a:t>
            </a:r>
            <a:endParaRPr lang="zh-TW" altLang="en-US" sz="1500" dirty="0"/>
          </a:p>
        </p:txBody>
      </p:sp>
      <p:sp>
        <p:nvSpPr>
          <p:cNvPr id="11" name="矩形 10"/>
          <p:cNvSpPr/>
          <p:nvPr/>
        </p:nvSpPr>
        <p:spPr>
          <a:xfrm>
            <a:off x="6199149" y="1297983"/>
            <a:ext cx="410516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LSTM2(output words)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the information of LSTM1 only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the word embedding and LSTM1’s info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 for predicting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939625" y="727203"/>
            <a:ext cx="339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matrix(128,20) Bias(20)</a:t>
            </a:r>
          </a:p>
          <a:p>
            <a:r>
              <a:rPr lang="zh-TW" altLang="en-US" dirty="0" smtClean="0"/>
              <a:t>    </a:t>
            </a:r>
            <a:r>
              <a:rPr lang="en-US" altLang="zh-TW" sz="1500" dirty="0" smtClean="0"/>
              <a:t>Using </a:t>
            </a:r>
            <a:r>
              <a:rPr lang="en-US" altLang="zh-TW" sz="1500" dirty="0" err="1" smtClean="0"/>
              <a:t>softmax</a:t>
            </a:r>
            <a:r>
              <a:rPr lang="en-US" altLang="zh-TW" sz="1500" dirty="0" smtClean="0"/>
              <a:t>-cross-entropy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21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7" y="522135"/>
            <a:ext cx="5124108" cy="570579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68376" y="5765316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Input:image</a:t>
            </a:r>
            <a:r>
              <a:rPr lang="en-US" altLang="zh-TW" dirty="0" smtClean="0"/>
              <a:t> features(4096d)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39625" y="5420862"/>
            <a:ext cx="389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matrix(4096,128) Bias(128d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99149" y="3697317"/>
            <a:ext cx="352051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LSTM1(input frames)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latent vector of image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padding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information based on memory</a:t>
            </a:r>
          </a:p>
        </p:txBody>
      </p:sp>
      <p:sp>
        <p:nvSpPr>
          <p:cNvPr id="10" name="矩形 9"/>
          <p:cNvSpPr/>
          <p:nvPr/>
        </p:nvSpPr>
        <p:spPr>
          <a:xfrm>
            <a:off x="6199149" y="3051868"/>
            <a:ext cx="469231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Hidden Layer</a:t>
            </a:r>
          </a:p>
          <a:p>
            <a:r>
              <a:rPr lang="en-US" altLang="zh-TW" sz="1500" dirty="0" smtClean="0"/>
              <a:t>  concatenate word embedding and output of LSTM1</a:t>
            </a:r>
            <a:endParaRPr lang="zh-TW" altLang="en-US" sz="1500" dirty="0"/>
          </a:p>
        </p:txBody>
      </p:sp>
      <p:sp>
        <p:nvSpPr>
          <p:cNvPr id="11" name="矩形 10"/>
          <p:cNvSpPr/>
          <p:nvPr/>
        </p:nvSpPr>
        <p:spPr>
          <a:xfrm>
            <a:off x="6199149" y="1297983"/>
            <a:ext cx="410516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LSTM2(output words)</a:t>
            </a:r>
          </a:p>
          <a:p>
            <a:r>
              <a:rPr lang="en-US" altLang="zh-TW" dirty="0" smtClean="0"/>
              <a:t>[Encoding]</a:t>
            </a:r>
          </a:p>
          <a:p>
            <a:r>
              <a:rPr lang="en-US" altLang="zh-TW" sz="1500" dirty="0" smtClean="0"/>
              <a:t>  input the information of LSTM1 only</a:t>
            </a:r>
          </a:p>
          <a:p>
            <a:r>
              <a:rPr lang="en-US" altLang="zh-TW" dirty="0" smtClean="0"/>
              <a:t>[Decoding]</a:t>
            </a:r>
          </a:p>
          <a:p>
            <a:r>
              <a:rPr lang="en-US" altLang="zh-TW" dirty="0" smtClean="0"/>
              <a:t>  </a:t>
            </a:r>
            <a:r>
              <a:rPr lang="en-US" altLang="zh-TW" sz="1500" dirty="0" smtClean="0"/>
              <a:t>input the word embedding and LSTM1’s info</a:t>
            </a:r>
            <a:endParaRPr lang="en-US" altLang="zh-TW" sz="1500" dirty="0"/>
          </a:p>
          <a:p>
            <a:r>
              <a:rPr lang="en-US" altLang="zh-TW" sz="1500" dirty="0"/>
              <a:t> </a:t>
            </a:r>
            <a:r>
              <a:rPr lang="en-US" altLang="zh-TW" sz="1500" dirty="0" smtClean="0"/>
              <a:t> output info for predicting</a:t>
            </a:r>
          </a:p>
        </p:txBody>
      </p:sp>
      <p:sp>
        <p:nvSpPr>
          <p:cNvPr id="12" name="矩形 11"/>
          <p:cNvSpPr/>
          <p:nvPr/>
        </p:nvSpPr>
        <p:spPr>
          <a:xfrm>
            <a:off x="5939625" y="727203"/>
            <a:ext cx="339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Weight matrix(128,20) Bias(20)</a:t>
            </a:r>
          </a:p>
          <a:p>
            <a:r>
              <a:rPr lang="zh-TW" altLang="en-US" dirty="0" smtClean="0"/>
              <a:t>    </a:t>
            </a:r>
            <a:r>
              <a:rPr lang="en-US" altLang="zh-TW" sz="1500" dirty="0" smtClean="0"/>
              <a:t>Using </a:t>
            </a:r>
            <a:r>
              <a:rPr lang="en-US" altLang="zh-TW" sz="1500" dirty="0" err="1" smtClean="0"/>
              <a:t>softmax</a:t>
            </a:r>
            <a:r>
              <a:rPr lang="en-US" altLang="zh-TW" sz="1500" dirty="0" smtClean="0"/>
              <a:t>-cross-entropy</a:t>
            </a:r>
            <a:endParaRPr lang="zh-TW" altLang="en-US" sz="1500" dirty="0"/>
          </a:p>
        </p:txBody>
      </p:sp>
      <p:pic>
        <p:nvPicPr>
          <p:cNvPr id="13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92" y="2051604"/>
            <a:ext cx="7921143" cy="2691188"/>
          </a:xfrm>
        </p:spPr>
      </p:pic>
    </p:spTree>
    <p:extLst>
      <p:ext uri="{BB962C8B-B14F-4D97-AF65-F5344CB8AC3E}">
        <p14:creationId xmlns:p14="http://schemas.microsoft.com/office/powerpoint/2010/main" val="36860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Evaluating by BLEU score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73993"/>
              </p:ext>
            </p:extLst>
          </p:nvPr>
        </p:nvGraphicFramePr>
        <p:xfrm>
          <a:off x="677863" y="1820850"/>
          <a:ext cx="8596311" cy="4072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65767077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71751221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96423492"/>
                    </a:ext>
                  </a:extLst>
                </a:gridCol>
              </a:tblGrid>
              <a:tr h="605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000" dirty="0" smtClean="0"/>
                        <a:t>EPOCHS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 smtClean="0"/>
                        <a:t>Average BLEU score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 smtClean="0"/>
                        <a:t>TOP 3 BLEU score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09367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100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0.275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0.450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1042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200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0.232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0.365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495428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300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0.227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0.354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15793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400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0.227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0.344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175115"/>
                  </a:ext>
                </a:extLst>
              </a:tr>
              <a:tr h="605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500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0.216</a:t>
                      </a:r>
                      <a:endParaRPr lang="zh-TW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3000" dirty="0" smtClean="0"/>
                        <a:t>0.334</a:t>
                      </a:r>
                      <a:endParaRPr lang="zh-TW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41948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367131" y="6217920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Baseline:Average</a:t>
            </a:r>
            <a:r>
              <a:rPr lang="en-US" altLang="zh-TW" dirty="0" smtClean="0"/>
              <a:t> Bleu Score 0.250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1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But prediction….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4" y="1475506"/>
            <a:ext cx="5181380" cy="130745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4" y="3285592"/>
            <a:ext cx="7962763" cy="13472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11564" y="2851115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With 100 epochs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11564" y="4697945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With 500 epochs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74" y="737207"/>
            <a:ext cx="3182077" cy="23560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44" y="4575872"/>
            <a:ext cx="2853775" cy="20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attention layer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96843"/>
            <a:ext cx="6500860" cy="4248181"/>
          </a:xfrm>
        </p:spPr>
      </p:pic>
    </p:spTree>
    <p:extLst>
      <p:ext uri="{BB962C8B-B14F-4D97-AF65-F5344CB8AC3E}">
        <p14:creationId xmlns:p14="http://schemas.microsoft.com/office/powerpoint/2010/main" val="266166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attention layer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27" y="1277951"/>
            <a:ext cx="6810425" cy="424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79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Attention layer Idea…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5433"/>
                <a:ext cx="7099042" cy="43159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sz="3000" dirty="0" smtClean="0"/>
                  <a:t>整合原</a:t>
                </a:r>
                <a14:m>
                  <m:oMath xmlns:m="http://schemas.openxmlformats.org/officeDocument/2006/math">
                    <m:r>
                      <a:rPr lang="zh-TW" altLang="en-US" sz="3000" i="1" smtClean="0">
                        <a:latin typeface="Cambria Math" panose="02040503050406030204" pitchFamily="18" charset="0"/>
                      </a:rPr>
                      <m:t>先各</m:t>
                    </m:r>
                    <m:r>
                      <a:rPr lang="en-US" altLang="zh-TW" sz="300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zh-TW" altLang="en-US" sz="3000" i="1" smtClean="0">
                        <a:latin typeface="Cambria Math" panose="02040503050406030204" pitchFamily="18" charset="0"/>
                      </a:rPr>
                      <m:t>維的</m:t>
                    </m:r>
                    <m:sSup>
                      <m:sSup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TW" altLang="en-US" sz="3000" i="1">
                        <a:latin typeface="Cambria Math" panose="02040503050406030204" pitchFamily="18" charset="0"/>
                      </a:rPr>
                      <m:t>及</m:t>
                    </m:r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3000" dirty="0" smtClean="0"/>
                  <a:t>,</a:t>
                </a:r>
                <a:r>
                  <a:rPr lang="zh-TW" altLang="en-US" sz="3000" dirty="0" smtClean="0"/>
                  <a:t>投影到</a:t>
                </a:r>
                <a:r>
                  <a:rPr lang="en-US" altLang="zh-TW" sz="3000" dirty="0" smtClean="0"/>
                  <a:t>256</a:t>
                </a:r>
                <a:r>
                  <a:rPr lang="zh-TW" altLang="en-US" sz="3000" dirty="0" smtClean="0"/>
                  <a:t>維向量上</a:t>
                </a:r>
                <a:endParaRPr lang="en-US" altLang="zh-TW" sz="2800" dirty="0" smtClean="0"/>
              </a:p>
              <a:p>
                <a:r>
                  <a:rPr lang="zh-TW" altLang="en-US" sz="3000" dirty="0" smtClean="0"/>
                  <a:t>利用第二層</a:t>
                </a:r>
                <a:r>
                  <a:rPr lang="en-US" altLang="zh-TW" sz="3000" dirty="0" smtClean="0"/>
                  <a:t>LSTM</a:t>
                </a:r>
                <a:r>
                  <a:rPr lang="zh-TW" altLang="en-US" sz="3000" dirty="0" smtClean="0"/>
                  <a:t>前一</a:t>
                </a:r>
                <a:r>
                  <a:rPr lang="zh-TW" altLang="en-US" sz="3000" dirty="0"/>
                  <a:t>步</a:t>
                </a:r>
                <a:r>
                  <a:rPr lang="zh-TW" altLang="en-US" sz="3000" dirty="0" smtClean="0"/>
                  <a:t>的記憶向量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TW" altLang="en-US" sz="3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sz="3000" i="1">
                        <a:latin typeface="Cambria Math" panose="02040503050406030204" pitchFamily="18" charset="0"/>
                      </a:rPr>
                      <m:t>生</m:t>
                    </m:r>
                    <m:r>
                      <a:rPr lang="zh-TW" altLang="en-US" sz="3000" i="1" dirty="0">
                        <a:latin typeface="Cambria Math" panose="02040503050406030204" pitchFamily="18" charset="0"/>
                      </a:rPr>
                      <m:t>出大小</m:t>
                    </m:r>
                    <m:r>
                      <a:rPr lang="zh-TW" altLang="en-US" sz="3000" i="1" dirty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en-US" altLang="zh-TW" sz="3000" i="1" dirty="0">
                        <a:latin typeface="Cambria Math" panose="02040503050406030204" pitchFamily="18" charset="0"/>
                      </a:rPr>
                      <m:t>80</m:t>
                    </m:r>
                    <m:r>
                      <a:rPr lang="zh-TW" altLang="en-US" sz="3000" i="1" dirty="0">
                        <a:latin typeface="Cambria Math" panose="02040503050406030204" pitchFamily="18" charset="0"/>
                      </a:rPr>
                      <m:t>維</m:t>
                    </m:r>
                  </m:oMath>
                </a14:m>
                <a:r>
                  <a:rPr lang="en-US" altLang="zh-TW" sz="3000" dirty="0" smtClean="0"/>
                  <a:t>(frame</a:t>
                </a:r>
                <a:r>
                  <a:rPr lang="zh-TW" altLang="en-US" sz="3000" dirty="0" smtClean="0"/>
                  <a:t>數量</a:t>
                </a:r>
                <a:r>
                  <a:rPr lang="en-US" altLang="zh-TW" sz="3000" dirty="0" smtClean="0"/>
                  <a:t>)</a:t>
                </a:r>
                <a:r>
                  <a:rPr lang="zh-TW" altLang="en-US" sz="3000" dirty="0" smtClean="0"/>
                  <a:t>的</a:t>
                </a:r>
                <a:r>
                  <a:rPr lang="en-US" altLang="zh-TW" sz="3000" dirty="0" smtClean="0"/>
                  <a:t>mask</a:t>
                </a:r>
                <a:r>
                  <a:rPr lang="zh-TW" altLang="en-US" sz="3000" dirty="0" smtClean="0"/>
                  <a:t>，</a:t>
                </a:r>
                <a:r>
                  <a:rPr lang="zh-TW" altLang="en-US" sz="3000" dirty="0" smtClean="0"/>
                  <a:t>每一維代表該</a:t>
                </a:r>
                <a:r>
                  <a:rPr lang="en-US" altLang="zh-TW" sz="3000" dirty="0" smtClean="0"/>
                  <a:t>frame</a:t>
                </a:r>
                <a:r>
                  <a:rPr lang="zh-TW" altLang="en-US" sz="3000" dirty="0" smtClean="0"/>
                  <a:t>的權重</a:t>
                </a:r>
                <a:endParaRPr lang="en-US" altLang="zh-TW" sz="3000" dirty="0" smtClean="0"/>
              </a:p>
              <a:p>
                <a:r>
                  <a:rPr lang="zh-TW" altLang="en-US" sz="3000" dirty="0" smtClean="0"/>
                  <a:t>利用遮罩，乘上先前</a:t>
                </a:r>
                <a:r>
                  <a:rPr lang="en-US" altLang="zh-TW" sz="3000" dirty="0" smtClean="0"/>
                  <a:t>encoding</a:t>
                </a:r>
                <a:r>
                  <a:rPr lang="zh-TW" altLang="en-US" sz="3000" dirty="0" smtClean="0"/>
                  <a:t>階段</a:t>
                </a:r>
                <a:r>
                  <a:rPr lang="en-US" altLang="zh-TW" sz="3000" dirty="0" smtClean="0"/>
                  <a:t>frame</a:t>
                </a:r>
                <a:r>
                  <a:rPr lang="zh-TW" altLang="en-US" sz="3000" dirty="0" smtClean="0"/>
                  <a:t>的輸出</a:t>
                </a:r>
                <a:r>
                  <a:rPr lang="en-US" altLang="zh-TW" sz="3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zh-TW" altLang="en-US" sz="3000" i="1">
                        <a:latin typeface="Cambria Math" panose="02040503050406030204" pitchFamily="18" charset="0"/>
                      </a:rPr>
                      <m:t>．</m:t>
                    </m:r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3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sz="3000" b="0" i="1" smtClean="0">
                            <a:latin typeface="Cambria Math" panose="02040503050406030204" pitchFamily="18" charset="0"/>
                          </a:rPr>
                          <m:t>80∗256</m:t>
                        </m:r>
                      </m:sup>
                    </m:sSup>
                  </m:oMath>
                </a14:m>
                <a:r>
                  <a:rPr lang="en-US" altLang="zh-TW" sz="3000" dirty="0" smtClean="0"/>
                  <a:t>)</a:t>
                </a:r>
                <a:r>
                  <a:rPr lang="zh-TW" altLang="en-US" sz="3000" dirty="0" smtClean="0"/>
                  <a:t>，</a:t>
                </a:r>
                <a:r>
                  <a:rPr lang="zh-TW" altLang="en-US" sz="3000" dirty="0" smtClean="0"/>
                  <a:t>做出</a:t>
                </a:r>
                <a:r>
                  <a:rPr lang="en-US" altLang="zh-TW" sz="3000" dirty="0" smtClean="0"/>
                  <a:t>256</a:t>
                </a:r>
                <a:r>
                  <a:rPr lang="zh-TW" altLang="en-US" sz="3000" dirty="0" smtClean="0"/>
                  <a:t>維的向量</a:t>
                </a:r>
                <a:endParaRPr lang="en-US" altLang="zh-TW" sz="3000" dirty="0" smtClean="0"/>
              </a:p>
              <a:p>
                <a:r>
                  <a:rPr lang="en-US" altLang="zh-TW" sz="3000" dirty="0" err="1" smtClean="0"/>
                  <a:t>Concate</a:t>
                </a:r>
                <a:r>
                  <a:rPr lang="zh-TW" altLang="en-US" sz="3000" dirty="0" smtClean="0"/>
                  <a:t>兩個</a:t>
                </a:r>
                <a:r>
                  <a:rPr lang="en-US" altLang="zh-TW" sz="3000" dirty="0" smtClean="0"/>
                  <a:t>256</a:t>
                </a:r>
                <a:r>
                  <a:rPr lang="zh-TW" altLang="en-US" sz="3000" dirty="0" smtClean="0"/>
                  <a:t>維的向量成</a:t>
                </a:r>
                <a:r>
                  <a:rPr lang="en-US" altLang="zh-TW" sz="3000" dirty="0" smtClean="0"/>
                  <a:t>512</a:t>
                </a:r>
                <a:r>
                  <a:rPr lang="zh-TW" altLang="en-US" sz="3000" dirty="0" smtClean="0"/>
                  <a:t>維，取代原先的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zh-TW" altLang="en-US" sz="3000" i="1">
                        <a:latin typeface="Cambria Math" panose="02040503050406030204" pitchFamily="18" charset="0"/>
                      </a:rPr>
                      <m:t>及</m:t>
                    </m:r>
                    <m:sSup>
                      <m:sSupPr>
                        <m:ctrlPr>
                          <a:rPr lang="en-US" altLang="zh-TW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3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3000" dirty="0" smtClean="0"/>
                  <a:t>	</a:t>
                </a:r>
                <a:endParaRPr lang="zh-TW" altLang="en-US" sz="30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5433"/>
                <a:ext cx="7099042" cy="4315929"/>
              </a:xfrm>
              <a:blipFill>
                <a:blip r:embed="rId2"/>
                <a:stretch>
                  <a:fillRect l="-1030" t="-22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27" y="1654456"/>
            <a:ext cx="3939673" cy="43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850</TotalTime>
  <Words>274</Words>
  <Application>Microsoft Office PowerPoint</Application>
  <PresentationFormat>寬螢幕</PresentationFormat>
  <Paragraphs>101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Cambria Math</vt:lpstr>
      <vt:lpstr>Trebuchet MS</vt:lpstr>
      <vt:lpstr>Wingdings 3</vt:lpstr>
      <vt:lpstr>多面向</vt:lpstr>
      <vt:lpstr>影片敘述之自動生成 Video caption generation</vt:lpstr>
      <vt:lpstr>Outline</vt:lpstr>
      <vt:lpstr>PowerPoint 簡報</vt:lpstr>
      <vt:lpstr>PowerPoint 簡報</vt:lpstr>
      <vt:lpstr>Evaluating by BLEU score</vt:lpstr>
      <vt:lpstr>But prediction….</vt:lpstr>
      <vt:lpstr>Adding attention layer</vt:lpstr>
      <vt:lpstr>Adding attention layer</vt:lpstr>
      <vt:lpstr>Attention layer Idea…</vt:lpstr>
      <vt:lpstr>Evaluating by BLEU score</vt:lpstr>
      <vt:lpstr>Next step</vt:lpstr>
      <vt:lpstr>bi-direction LSTM</vt:lpstr>
      <vt:lpstr>Attention-based multimodal fusion     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影片敘述之自動生成 Video caption generation</dc:title>
  <dc:creator>吳克駿</dc:creator>
  <cp:lastModifiedBy>吳克駿</cp:lastModifiedBy>
  <cp:revision>55</cp:revision>
  <dcterms:created xsi:type="dcterms:W3CDTF">2017-05-04T04:53:09Z</dcterms:created>
  <dcterms:modified xsi:type="dcterms:W3CDTF">2017-06-15T09:28:42Z</dcterms:modified>
</cp:coreProperties>
</file>