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handoutMasterIdLst>
    <p:handoutMasterId r:id="rId7"/>
  </p:handoutMasterIdLst>
  <p:sldIdLst>
    <p:sldId id="259"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AECC"/>
    <a:srgbClr val="1CD3AD"/>
    <a:srgbClr val="CFB991"/>
    <a:srgbClr val="B1810B"/>
    <a:srgbClr val="DDC69A"/>
    <a:srgbClr val="035FA0"/>
    <a:srgbClr val="D23A43"/>
    <a:srgbClr val="10253F"/>
    <a:srgbClr val="DEC699"/>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118A6-0236-480B-B9E4-BAE57E1B458A}" v="135" dt="2022-04-13T20:24:03.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78" y="204"/>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4/14/2022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4/14/2022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a:p>
        </p:txBody>
      </p:sp>
      <p:sp>
        <p:nvSpPr>
          <p:cNvPr id="4" name="Slide Number Placeholder 3"/>
          <p:cNvSpPr>
            <a:spLocks noGrp="1"/>
          </p:cNvSpPr>
          <p:nvPr>
            <p:ph type="sldNum" sz="quarter" idx="5"/>
          </p:nvPr>
        </p:nvSpPr>
        <p:spPr/>
        <p:txBody>
          <a:bodyPr/>
          <a:lstStyle/>
          <a:p>
            <a:fld id="{D0A6B59D-2217-4338-9D1B-7E5E82C89B81}" type="slidenum">
              <a:rPr lang="en-US" smtClean="0"/>
              <a:t>1</a:t>
            </a:fld>
            <a:endParaRPr lang="en-US"/>
          </a:p>
        </p:txBody>
      </p:sp>
    </p:spTree>
    <p:extLst>
      <p:ext uri="{BB962C8B-B14F-4D97-AF65-F5344CB8AC3E}">
        <p14:creationId xmlns:p14="http://schemas.microsoft.com/office/powerpoint/2010/main" val="408460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26"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6.emf"/><Relationship Id="rId18" Type="http://schemas.openxmlformats.org/officeDocument/2006/relationships/image" Target="../media/image11.svg"/><Relationship Id="rId3" Type="http://schemas.openxmlformats.org/officeDocument/2006/relationships/tags" Target="../tags/tag5.xml"/><Relationship Id="rId21" Type="http://schemas.openxmlformats.org/officeDocument/2006/relationships/image" Target="../media/image14.svg"/><Relationship Id="rId7" Type="http://schemas.openxmlformats.org/officeDocument/2006/relationships/oleObject" Target="../embeddings/oleObject2.bin"/><Relationship Id="rId12" Type="http://schemas.openxmlformats.org/officeDocument/2006/relationships/image" Target="../media/image5.emf"/><Relationship Id="rId17" Type="http://schemas.openxmlformats.org/officeDocument/2006/relationships/image" Target="../media/image10.png"/><Relationship Id="rId25" Type="http://schemas.openxmlformats.org/officeDocument/2006/relationships/image" Target="../media/image18.svg"/><Relationship Id="rId2" Type="http://schemas.openxmlformats.org/officeDocument/2006/relationships/tags" Target="../tags/tag4.xml"/><Relationship Id="rId16" Type="http://schemas.openxmlformats.org/officeDocument/2006/relationships/image" Target="../media/image9.svg"/><Relationship Id="rId20" Type="http://schemas.openxmlformats.org/officeDocument/2006/relationships/image" Target="../media/image13.png"/><Relationship Id="rId1" Type="http://schemas.openxmlformats.org/officeDocument/2006/relationships/vmlDrawing" Target="../drawings/vmlDrawing2.vml"/><Relationship Id="rId6" Type="http://schemas.openxmlformats.org/officeDocument/2006/relationships/notesSlide" Target="../notesSlides/notesSlide1.xml"/><Relationship Id="rId11" Type="http://schemas.openxmlformats.org/officeDocument/2006/relationships/image" Target="../media/image4.png"/><Relationship Id="rId24" Type="http://schemas.openxmlformats.org/officeDocument/2006/relationships/image" Target="../media/image17.png"/><Relationship Id="rId5" Type="http://schemas.openxmlformats.org/officeDocument/2006/relationships/slideLayout" Target="../slideLayouts/slideLayout7.xml"/><Relationship Id="rId15" Type="http://schemas.openxmlformats.org/officeDocument/2006/relationships/image" Target="../media/image8.png"/><Relationship Id="rId23" Type="http://schemas.openxmlformats.org/officeDocument/2006/relationships/image" Target="../media/image16.svg"/><Relationship Id="rId10" Type="http://schemas.openxmlformats.org/officeDocument/2006/relationships/image" Target="../media/image3.png"/><Relationship Id="rId19" Type="http://schemas.openxmlformats.org/officeDocument/2006/relationships/image" Target="../media/image12.emf"/><Relationship Id="rId4" Type="http://schemas.openxmlformats.org/officeDocument/2006/relationships/tags" Target="../tags/tag6.xml"/><Relationship Id="rId9" Type="http://schemas.openxmlformats.org/officeDocument/2006/relationships/image" Target="../media/image2.jpeg"/><Relationship Id="rId14" Type="http://schemas.openxmlformats.org/officeDocument/2006/relationships/image" Target="../media/image7.emf"/><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AF3E77-22B3-DE4F-A5F2-121E6CAB5A94}"/>
              </a:ext>
            </a:extLst>
          </p:cNvPr>
          <p:cNvSpPr/>
          <p:nvPr/>
        </p:nvSpPr>
        <p:spPr bwMode="auto">
          <a:xfrm>
            <a:off x="9191847" y="11477016"/>
            <a:ext cx="10067091" cy="419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sz="2200" b="0" i="0" u="none" strike="noStrike" cap="none" normalizeH="0" baseline="0">
                <a:ln>
                  <a:noFill/>
                </a:ln>
                <a:solidFill>
                  <a:schemeClr val="tx1"/>
                </a:solidFill>
                <a:effectLst/>
                <a:latin typeface="Times" charset="0"/>
              </a:rPr>
              <a:t>                     Create and clean parallel corpora</a:t>
            </a:r>
          </a:p>
        </p:txBody>
      </p:sp>
      <p:graphicFrame>
        <p:nvGraphicFramePr>
          <p:cNvPr id="14" name="Object 13" hidden="1">
            <a:extLst>
              <a:ext uri="{FF2B5EF4-FFF2-40B4-BE49-F238E27FC236}">
                <a16:creationId xmlns:a16="http://schemas.microsoft.com/office/drawing/2014/main" id="{432B884F-F6BB-4C34-BBD8-F91CF94F364F}"/>
              </a:ext>
            </a:extLst>
          </p:cNvPr>
          <p:cNvGraphicFramePr>
            <a:graphicFrameLocks noChangeAspect="1"/>
          </p:cNvGraphicFramePr>
          <p:nvPr>
            <p:custDataLst>
              <p:tags r:id="rId2"/>
            </p:custDataLst>
          </p:nvPr>
        </p:nvGraphicFramePr>
        <p:xfrm>
          <a:off x="54879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7" imgW="425" imgH="424" progId="TCLayout.ActiveDocument.1">
                  <p:embed/>
                </p:oleObj>
              </mc:Choice>
              <mc:Fallback>
                <p:oleObj name="think-cell Slide" r:id="rId7" imgW="425" imgH="424" progId="TCLayout.ActiveDocument.1">
                  <p:embed/>
                  <p:pic>
                    <p:nvPicPr>
                      <p:cNvPr id="14" name="Object 13" hidden="1">
                        <a:extLst>
                          <a:ext uri="{FF2B5EF4-FFF2-40B4-BE49-F238E27FC236}">
                            <a16:creationId xmlns:a16="http://schemas.microsoft.com/office/drawing/2014/main" id="{432B884F-F6BB-4C34-BBD8-F91CF94F364F}"/>
                          </a:ext>
                        </a:extLst>
                      </p:cNvPr>
                      <p:cNvPicPr/>
                      <p:nvPr/>
                    </p:nvPicPr>
                    <p:blipFill>
                      <a:blip r:embed="rId8"/>
                      <a:stretch>
                        <a:fillRect/>
                      </a:stretch>
                    </p:blipFill>
                    <p:spPr>
                      <a:xfrm>
                        <a:off x="54879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67F2D4A-D616-4519-9663-4C3DA025E836}"/>
              </a:ext>
            </a:extLst>
          </p:cNvPr>
          <p:cNvSpPr/>
          <p:nvPr>
            <p:custDataLst>
              <p:tags r:id="rId3"/>
            </p:custDataLst>
          </p:nvPr>
        </p:nvSpPr>
        <p:spPr bwMode="auto">
          <a:xfrm>
            <a:off x="548640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rtlCol="0" anchor="t" anchorCtr="0" compatLnSpc="1">
            <a:prstTxWarp prst="textNoShape">
              <a:avLst/>
            </a:prstTxWarp>
            <a:noAutofit/>
          </a:bodyPr>
          <a:lstStyle/>
          <a:p>
            <a:endParaRPr lang="en-US" sz="1400">
              <a:latin typeface="Arial" panose="020B0604020202020204" pitchFamily="34" charset="0"/>
              <a:cs typeface="Arial" panose="020B0604020202020204" pitchFamily="34" charset="0"/>
              <a:sym typeface="Arial" panose="020B0604020202020204" pitchFamily="34" charset="0"/>
            </a:endParaRPr>
          </a:p>
        </p:txBody>
      </p:sp>
      <p:sp>
        <p:nvSpPr>
          <p:cNvPr id="2151" name="Text Box 103"/>
          <p:cNvSpPr txBox="1">
            <a:spLocks noChangeArrowheads="1"/>
          </p:cNvSpPr>
          <p:nvPr/>
        </p:nvSpPr>
        <p:spPr bwMode="auto">
          <a:xfrm>
            <a:off x="-89878" y="1938504"/>
            <a:ext cx="43981077" cy="1772211"/>
          </a:xfrm>
          <a:prstGeom prst="rect">
            <a:avLst/>
          </a:prstGeom>
          <a:solidFill>
            <a:schemeClr val="tx1">
              <a:lumMod val="85000"/>
              <a:lumOff val="15000"/>
            </a:schemeClr>
          </a:solidFill>
          <a:ln>
            <a:noFill/>
          </a:ln>
          <a:effectLst/>
        </p:spPr>
        <p:txBody>
          <a:bodyPr lIns="104503" tIns="104503" rIns="104503" bIns="104503"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altLang="zh-TW" sz="2800" b="1">
                <a:solidFill>
                  <a:schemeClr val="bg1"/>
                </a:solidFill>
                <a:latin typeface="Arial"/>
                <a:cs typeface="Arial"/>
              </a:rPr>
              <a:t>Amaan Ansari, </a:t>
            </a:r>
            <a:r>
              <a:rPr lang="en-IN" altLang="zh-TW" sz="2800" b="1" err="1">
                <a:solidFill>
                  <a:schemeClr val="bg1"/>
                </a:solidFill>
                <a:latin typeface="Arial"/>
                <a:cs typeface="Arial"/>
              </a:rPr>
              <a:t>Devansh</a:t>
            </a:r>
            <a:r>
              <a:rPr lang="en-IN" altLang="zh-TW" sz="2800" b="1">
                <a:solidFill>
                  <a:schemeClr val="bg1"/>
                </a:solidFill>
                <a:latin typeface="Arial"/>
                <a:cs typeface="Arial"/>
              </a:rPr>
              <a:t> Batra, Jai Woo Lee, Paul Chen, </a:t>
            </a:r>
            <a:r>
              <a:rPr lang="en-IN" altLang="zh-TW" sz="2800" b="1" err="1">
                <a:solidFill>
                  <a:schemeClr val="bg1"/>
                </a:solidFill>
                <a:latin typeface="Arial"/>
                <a:cs typeface="Arial"/>
              </a:rPr>
              <a:t>Gagan</a:t>
            </a:r>
            <a:r>
              <a:rPr lang="en-IN" altLang="zh-TW" sz="2800" b="1">
                <a:solidFill>
                  <a:schemeClr val="bg1"/>
                </a:solidFill>
                <a:latin typeface="Arial"/>
                <a:cs typeface="Arial"/>
              </a:rPr>
              <a:t> </a:t>
            </a:r>
            <a:r>
              <a:rPr lang="en-IN" altLang="zh-TW" sz="2800" b="1" err="1">
                <a:solidFill>
                  <a:schemeClr val="bg1"/>
                </a:solidFill>
                <a:latin typeface="Arial"/>
                <a:cs typeface="Arial"/>
              </a:rPr>
              <a:t>Pahuja</a:t>
            </a:r>
            <a:r>
              <a:rPr lang="en-IN" altLang="zh-TW" sz="2800" b="1">
                <a:solidFill>
                  <a:schemeClr val="bg1"/>
                </a:solidFill>
                <a:latin typeface="Arial"/>
                <a:cs typeface="Arial"/>
              </a:rPr>
              <a:t>, </a:t>
            </a:r>
            <a:r>
              <a:rPr lang="en-IN" altLang="zh-TW" sz="2800" b="1" err="1">
                <a:solidFill>
                  <a:schemeClr val="bg1"/>
                </a:solidFill>
                <a:latin typeface="Arial"/>
                <a:cs typeface="Arial"/>
              </a:rPr>
              <a:t>Manideep</a:t>
            </a:r>
            <a:r>
              <a:rPr lang="en-IN" altLang="zh-TW" sz="2800" b="1">
                <a:solidFill>
                  <a:schemeClr val="bg1"/>
                </a:solidFill>
                <a:latin typeface="Arial"/>
                <a:cs typeface="Arial"/>
              </a:rPr>
              <a:t> Sharma, Daniel </a:t>
            </a:r>
            <a:r>
              <a:rPr lang="en-IN" altLang="zh-TW" sz="2800" b="1" err="1">
                <a:solidFill>
                  <a:schemeClr val="bg1"/>
                </a:solidFill>
                <a:latin typeface="Arial"/>
                <a:cs typeface="Arial"/>
              </a:rPr>
              <a:t>Whitenack</a:t>
            </a:r>
            <a:r>
              <a:rPr lang="en-IN" altLang="zh-TW" sz="2800" b="1">
                <a:solidFill>
                  <a:schemeClr val="bg1"/>
                </a:solidFill>
                <a:latin typeface="Arial"/>
                <a:cs typeface="Arial"/>
              </a:rPr>
              <a:t>, Matthew A. Lanham</a:t>
            </a:r>
          </a:p>
          <a:p>
            <a:pPr algn="ctr">
              <a:spcBef>
                <a:spcPct val="20000"/>
              </a:spcBef>
            </a:pPr>
            <a:r>
              <a:rPr lang="en-IN" altLang="zh-TW" sz="2800">
                <a:solidFill>
                  <a:schemeClr val="bg1"/>
                </a:solidFill>
                <a:latin typeface="Arial"/>
                <a:cs typeface="Arial"/>
              </a:rPr>
              <a:t>Purdue University, Krannert School of Management</a:t>
            </a:r>
          </a:p>
          <a:p>
            <a:pPr algn="ctr">
              <a:spcBef>
                <a:spcPct val="20000"/>
              </a:spcBef>
            </a:pPr>
            <a:r>
              <a:rPr lang="en-IN" altLang="en-US" sz="2800">
                <a:solidFill>
                  <a:schemeClr val="bg1"/>
                </a:solidFill>
                <a:latin typeface="Arial"/>
                <a:cs typeface="Arial"/>
              </a:rPr>
              <a:t>ansari4@purdue.edu; batra17@purdue.edu; lee3999@purdue.edu; chen3876@purdue.edu; </a:t>
            </a:r>
            <a:r>
              <a:rPr lang="en-IN" altLang="en-US" sz="2800" err="1">
                <a:solidFill>
                  <a:schemeClr val="bg1"/>
                </a:solidFill>
                <a:latin typeface="Arial"/>
                <a:cs typeface="Arial"/>
              </a:rPr>
              <a:t>gpahuja@purdue.edu</a:t>
            </a:r>
            <a:r>
              <a:rPr lang="en-IN" altLang="en-US" sz="2800">
                <a:solidFill>
                  <a:schemeClr val="bg1"/>
                </a:solidFill>
                <a:latin typeface="Arial"/>
                <a:cs typeface="Arial"/>
              </a:rPr>
              <a:t>; sharm536@purdue.edu; </a:t>
            </a:r>
            <a:r>
              <a:rPr lang="en-IN" altLang="en-US" sz="2800" err="1">
                <a:solidFill>
                  <a:schemeClr val="bg1"/>
                </a:solidFill>
                <a:latin typeface="Arial"/>
                <a:cs typeface="Arial"/>
              </a:rPr>
              <a:t>lanhamm@purdue.edu</a:t>
            </a:r>
            <a:endParaRPr lang="en-GB" altLang="en-US" sz="2800">
              <a:solidFill>
                <a:schemeClr val="bg1"/>
              </a:solidFill>
              <a:latin typeface="Arial"/>
              <a:cs typeface="Arial"/>
            </a:endParaRPr>
          </a:p>
        </p:txBody>
      </p:sp>
      <p:sp>
        <p:nvSpPr>
          <p:cNvPr id="5" name="Rectangle 4">
            <a:extLst>
              <a:ext uri="{FF2B5EF4-FFF2-40B4-BE49-F238E27FC236}">
                <a16:creationId xmlns:a16="http://schemas.microsoft.com/office/drawing/2014/main" id="{097144E4-DACB-4626-A9DF-3A010B6A1502}"/>
              </a:ext>
            </a:extLst>
          </p:cNvPr>
          <p:cNvSpPr/>
          <p:nvPr/>
        </p:nvSpPr>
        <p:spPr>
          <a:xfrm>
            <a:off x="1006006" y="4108514"/>
            <a:ext cx="2231486"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ABSTRACT</a:t>
            </a:r>
            <a:endParaRPr lang="en-US" sz="2800" b="1">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276803" y="419848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a:off x="3523829" y="4377506"/>
            <a:ext cx="4843776"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a:extLst>
              <a:ext uri="{FF2B5EF4-FFF2-40B4-BE49-F238E27FC236}">
                <a16:creationId xmlns:a16="http://schemas.microsoft.com/office/drawing/2014/main" id="{1E691D5B-DEA8-4C56-96F7-361BD5DF17DE}"/>
              </a:ext>
            </a:extLst>
          </p:cNvPr>
          <p:cNvSpPr/>
          <p:nvPr/>
        </p:nvSpPr>
        <p:spPr>
          <a:xfrm>
            <a:off x="1002925" y="8525196"/>
            <a:ext cx="3348471"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INTRODUCTION</a:t>
            </a:r>
            <a:endParaRPr lang="en-US" sz="2800" b="1">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276803" y="8603889"/>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89878" y="3708465"/>
            <a:ext cx="44008880" cy="163603"/>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a:off x="14009842" y="4371892"/>
            <a:ext cx="5630709"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a:off x="20084178" y="4212823"/>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a:extLst>
              <a:ext uri="{FF2B5EF4-FFF2-40B4-BE49-F238E27FC236}">
                <a16:creationId xmlns:a16="http://schemas.microsoft.com/office/drawing/2014/main" id="{9582F389-BADC-43BB-B8C6-F5DB42D26F8F}"/>
              </a:ext>
            </a:extLst>
          </p:cNvPr>
          <p:cNvCxnSpPr/>
          <p:nvPr/>
        </p:nvCxnSpPr>
        <p:spPr bwMode="auto">
          <a:xfrm>
            <a:off x="8738362" y="4304496"/>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5" name="Text Box 126">
            <a:extLst>
              <a:ext uri="{FF2B5EF4-FFF2-40B4-BE49-F238E27FC236}">
                <a16:creationId xmlns:a16="http://schemas.microsoft.com/office/drawing/2014/main" id="{5A28348E-FA48-4141-AACB-2916E7D76477}"/>
              </a:ext>
            </a:extLst>
          </p:cNvPr>
          <p:cNvSpPr txBox="1">
            <a:spLocks noChangeArrowheads="1"/>
          </p:cNvSpPr>
          <p:nvPr/>
        </p:nvSpPr>
        <p:spPr bwMode="auto">
          <a:xfrm>
            <a:off x="15882256" y="56755"/>
            <a:ext cx="23416009"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ts val="0"/>
              </a:spcBef>
            </a:pPr>
            <a:r>
              <a:rPr lang="en-US" sz="5500" b="1">
                <a:solidFill>
                  <a:srgbClr val="A3780A"/>
                </a:solidFill>
                <a:latin typeface="Times"/>
                <a:cs typeface="Times"/>
              </a:rPr>
              <a:t>Intelligently Ordering Machine Translation Seed Data </a:t>
            </a:r>
          </a:p>
          <a:p>
            <a:pPr algn="ctr">
              <a:spcBef>
                <a:spcPts val="0"/>
              </a:spcBef>
            </a:pPr>
            <a:r>
              <a:rPr lang="en-US" sz="5500" b="1">
                <a:solidFill>
                  <a:srgbClr val="A3780A"/>
                </a:solidFill>
                <a:latin typeface="Times"/>
                <a:cs typeface="Times"/>
              </a:rPr>
              <a:t>to Improve Local Language Translation</a:t>
            </a:r>
            <a:endParaRPr lang="en-US" sz="5500" b="1">
              <a:solidFill>
                <a:srgbClr val="A3780A"/>
              </a:solidFill>
              <a:cs typeface="Times"/>
            </a:endParaRPr>
          </a:p>
        </p:txBody>
      </p:sp>
      <p:sp>
        <p:nvSpPr>
          <p:cNvPr id="199" name="Rectangle 198">
            <a:extLst>
              <a:ext uri="{FF2B5EF4-FFF2-40B4-BE49-F238E27FC236}">
                <a16:creationId xmlns:a16="http://schemas.microsoft.com/office/drawing/2014/main" id="{DFF1BB2C-6619-427B-975C-946D9E5CBEAE}"/>
              </a:ext>
            </a:extLst>
          </p:cNvPr>
          <p:cNvSpPr>
            <a:spLocks noGrp="1" noChangeArrowheads="1"/>
          </p:cNvSpPr>
          <p:nvPr>
            <p:custDataLst>
              <p:tags r:id="rId4"/>
            </p:custDataLst>
          </p:nvPr>
        </p:nvSpPr>
        <p:spPr bwMode="auto">
          <a:xfrm>
            <a:off x="227945" y="2293429"/>
            <a:ext cx="6111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a:lstStyle>
          <a:p>
            <a:pPr marL="0" indent="0" algn="r">
              <a:spcBef>
                <a:spcPct val="0"/>
              </a:spcBef>
              <a:buNone/>
            </a:pPr>
            <a:endParaRPr lang="en-US" altLang="en-US" sz="1200">
              <a:solidFill>
                <a:srgbClr val="035FA0"/>
              </a:solidFill>
              <a:latin typeface="Arial" panose="020B0604020202020204" pitchFamily="34" charset="0"/>
              <a:cs typeface="Arial" panose="020B0604020202020204" pitchFamily="34" charset="0"/>
              <a:sym typeface="Arial" panose="020B0604020202020204" pitchFamily="34" charset="0"/>
            </a:endParaRPr>
          </a:p>
        </p:txBody>
      </p:sp>
      <p:pic>
        <p:nvPicPr>
          <p:cNvPr id="235" name="Picture 234">
            <a:extLst>
              <a:ext uri="{FF2B5EF4-FFF2-40B4-BE49-F238E27FC236}">
                <a16:creationId xmlns:a16="http://schemas.microsoft.com/office/drawing/2014/main" id="{C653BEDF-FC59-4350-9E5B-7BDACA63E891}"/>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4970709" y="216493"/>
            <a:ext cx="11332306" cy="1348187"/>
          </a:xfrm>
          <a:prstGeom prst="rect">
            <a:avLst/>
          </a:prstGeom>
        </p:spPr>
      </p:pic>
      <p:sp>
        <p:nvSpPr>
          <p:cNvPr id="137" name="Rectangle 26">
            <a:extLst>
              <a:ext uri="{FF2B5EF4-FFF2-40B4-BE49-F238E27FC236}">
                <a16:creationId xmlns:a16="http://schemas.microsoft.com/office/drawing/2014/main" id="{F7967B6B-449B-4C4B-87E5-214DC84A2234}"/>
              </a:ext>
            </a:extLst>
          </p:cNvPr>
          <p:cNvSpPr>
            <a:spLocks noChangeArrowheads="1"/>
          </p:cNvSpPr>
          <p:nvPr/>
        </p:nvSpPr>
        <p:spPr bwMode="auto">
          <a:xfrm>
            <a:off x="-106185" y="1828269"/>
            <a:ext cx="44008883" cy="143456"/>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141" name="Rectangle 26">
            <a:extLst>
              <a:ext uri="{FF2B5EF4-FFF2-40B4-BE49-F238E27FC236}">
                <a16:creationId xmlns:a16="http://schemas.microsoft.com/office/drawing/2014/main" id="{FAB6ED1B-2BBA-4CD8-AB49-EF09F1F82491}"/>
              </a:ext>
            </a:extLst>
          </p:cNvPr>
          <p:cNvSpPr>
            <a:spLocks noChangeArrowheads="1"/>
          </p:cNvSpPr>
          <p:nvPr/>
        </p:nvSpPr>
        <p:spPr bwMode="auto">
          <a:xfrm>
            <a:off x="-117681" y="21799774"/>
            <a:ext cx="44008880" cy="163603"/>
          </a:xfrm>
          <a:prstGeom prst="rect">
            <a:avLst/>
          </a:prstGeom>
          <a:solidFill>
            <a:srgbClr val="DDC69A"/>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210" name="Rectangle 209">
            <a:extLst>
              <a:ext uri="{FF2B5EF4-FFF2-40B4-BE49-F238E27FC236}">
                <a16:creationId xmlns:a16="http://schemas.microsoft.com/office/drawing/2014/main" id="{52928B21-A381-482A-875D-8DBDE2B44378}"/>
              </a:ext>
            </a:extLst>
          </p:cNvPr>
          <p:cNvSpPr/>
          <p:nvPr/>
        </p:nvSpPr>
        <p:spPr>
          <a:xfrm>
            <a:off x="1002925" y="17570771"/>
            <a:ext cx="4887247"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RESEARCH OBJECTIVES</a:t>
            </a:r>
            <a:endParaRPr lang="en-US" sz="2800" b="1">
              <a:latin typeface="Arial" panose="020B0604020202020204" pitchFamily="34" charset="0"/>
              <a:cs typeface="Arial" panose="020B0604020202020204" pitchFamily="34" charset="0"/>
            </a:endParaRPr>
          </a:p>
        </p:txBody>
      </p:sp>
      <p:sp>
        <p:nvSpPr>
          <p:cNvPr id="212" name="Rectangle 211">
            <a:extLst>
              <a:ext uri="{FF2B5EF4-FFF2-40B4-BE49-F238E27FC236}">
                <a16:creationId xmlns:a16="http://schemas.microsoft.com/office/drawing/2014/main" id="{B1D3324D-23AF-49C8-AC9C-627B947C3372}"/>
              </a:ext>
            </a:extLst>
          </p:cNvPr>
          <p:cNvSpPr/>
          <p:nvPr/>
        </p:nvSpPr>
        <p:spPr bwMode="auto">
          <a:xfrm>
            <a:off x="281734" y="17626285"/>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237" name="Rectangle 236">
            <a:extLst>
              <a:ext uri="{FF2B5EF4-FFF2-40B4-BE49-F238E27FC236}">
                <a16:creationId xmlns:a16="http://schemas.microsoft.com/office/drawing/2014/main" id="{5CEECB10-ECB5-48C6-89BD-6A90C19B3151}"/>
              </a:ext>
            </a:extLst>
          </p:cNvPr>
          <p:cNvSpPr/>
          <p:nvPr/>
        </p:nvSpPr>
        <p:spPr bwMode="auto">
          <a:xfrm>
            <a:off x="-102558" y="-19426"/>
            <a:ext cx="4874282" cy="3805865"/>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pic>
        <p:nvPicPr>
          <p:cNvPr id="1105" name="Picture 81" descr="Home - 2022 INFORMS Business Analytics Conference">
            <a:extLst>
              <a:ext uri="{FF2B5EF4-FFF2-40B4-BE49-F238E27FC236}">
                <a16:creationId xmlns:a16="http://schemas.microsoft.com/office/drawing/2014/main" id="{46BFBFA2-A75D-481D-80DF-9A891DAD0381}"/>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266592" y="115583"/>
            <a:ext cx="3742532" cy="3699976"/>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237">
            <a:extLst>
              <a:ext uri="{FF2B5EF4-FFF2-40B4-BE49-F238E27FC236}">
                <a16:creationId xmlns:a16="http://schemas.microsoft.com/office/drawing/2014/main" id="{EB429614-D536-4934-919E-2C27E6A3B7F9}"/>
              </a:ext>
            </a:extLst>
          </p:cNvPr>
          <p:cNvSpPr/>
          <p:nvPr/>
        </p:nvSpPr>
        <p:spPr bwMode="auto">
          <a:xfrm>
            <a:off x="39065662" y="-33694"/>
            <a:ext cx="4874282" cy="3805865"/>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151" name="Rectangle 106">
            <a:extLst>
              <a:ext uri="{FF2B5EF4-FFF2-40B4-BE49-F238E27FC236}">
                <a16:creationId xmlns:a16="http://schemas.microsoft.com/office/drawing/2014/main" id="{04152968-9DCD-3E45-A170-949B6C74033C}"/>
              </a:ext>
            </a:extLst>
          </p:cNvPr>
          <p:cNvSpPr>
            <a:spLocks noChangeArrowheads="1"/>
          </p:cNvSpPr>
          <p:nvPr/>
        </p:nvSpPr>
        <p:spPr bwMode="auto">
          <a:xfrm>
            <a:off x="266592" y="4633542"/>
            <a:ext cx="8172003" cy="2899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a:latin typeface="+mn-lt"/>
              </a:rPr>
              <a:t>There is a critical need for optimizing the seed data needed for creating a widely acceptable machine translation model for low-level local languages. This research addresses the seed data concern by determining an optimized order of seed data which results in both more accurate and quicker translations as compared to a random order. This is achieved by dividing data from large translation project into various combination of test and train sets and achieve a BLEU score on the test data in the least amount of time and with the least number of iterations.</a:t>
            </a:r>
            <a:endParaRPr lang="en-US"/>
          </a:p>
          <a:p>
            <a:pPr algn="just"/>
            <a:endParaRPr lang="en-US" spc="10">
              <a:latin typeface="Arial" panose="020B0604020202020204" pitchFamily="34" charset="0"/>
              <a:cs typeface="Arial" panose="020B0604020202020204" pitchFamily="34" charset="0"/>
            </a:endParaRPr>
          </a:p>
        </p:txBody>
      </p:sp>
      <p:sp>
        <p:nvSpPr>
          <p:cNvPr id="185" name="TextBox 184">
            <a:extLst>
              <a:ext uri="{FF2B5EF4-FFF2-40B4-BE49-F238E27FC236}">
                <a16:creationId xmlns:a16="http://schemas.microsoft.com/office/drawing/2014/main" id="{BC8D3FC2-286A-114E-856A-773627B5FFC6}"/>
              </a:ext>
            </a:extLst>
          </p:cNvPr>
          <p:cNvSpPr txBox="1"/>
          <p:nvPr/>
        </p:nvSpPr>
        <p:spPr>
          <a:xfrm>
            <a:off x="324184" y="14215198"/>
            <a:ext cx="7985164" cy="3046988"/>
          </a:xfrm>
          <a:prstGeom prst="rect">
            <a:avLst/>
          </a:prstGeom>
          <a:noFill/>
        </p:spPr>
        <p:txBody>
          <a:bodyPr wrap="square" lIns="91440" tIns="45720" rIns="91440" bIns="45720" rtlCol="0" anchor="ctr">
            <a:spAutoFit/>
          </a:bodyPr>
          <a:lstStyle/>
          <a:p>
            <a:pPr marL="342900" indent="-342900" algn="just">
              <a:buClr>
                <a:srgbClr val="B1810B"/>
              </a:buClr>
              <a:buFont typeface="Wingdings" panose="05000000000000000000" pitchFamily="2" charset="2"/>
              <a:buChar char="v"/>
            </a:pPr>
            <a:r>
              <a:rPr lang="en-US" sz="2400" spc="10">
                <a:latin typeface="+mn-lt"/>
                <a:cs typeface="Arial" panose="020B0604020202020204" pitchFamily="34" charset="0"/>
              </a:rPr>
              <a:t>Translation cost is a significant limiting factor on the pace and availability of translated important content. </a:t>
            </a:r>
          </a:p>
          <a:p>
            <a:pPr marL="342900" indent="-342900" algn="just">
              <a:buClr>
                <a:srgbClr val="B1810B"/>
              </a:buClr>
              <a:buFont typeface="Wingdings" panose="05000000000000000000" pitchFamily="2" charset="2"/>
              <a:buChar char="v"/>
            </a:pPr>
            <a:r>
              <a:rPr lang="en-US" sz="2400" spc="10">
                <a:latin typeface="+mn-lt"/>
                <a:cs typeface="Arial" panose="020B0604020202020204" pitchFamily="34" charset="0"/>
              </a:rPr>
              <a:t>There are only handful of available methods to achieve the accuracy with minimum seed data usage.</a:t>
            </a:r>
          </a:p>
          <a:p>
            <a:pPr marL="342900" indent="-342900" algn="just">
              <a:buClr>
                <a:srgbClr val="B1810B"/>
              </a:buClr>
              <a:buFont typeface="Wingdings" panose="05000000000000000000" pitchFamily="2" charset="2"/>
              <a:buChar char="v"/>
            </a:pPr>
            <a:r>
              <a:rPr lang="en-US" sz="2400" spc="10">
                <a:latin typeface="+mn-lt"/>
                <a:cs typeface="Arial" panose="020B0604020202020204" pitchFamily="34" charset="0"/>
              </a:rPr>
              <a:t>This project will demonstrate the </a:t>
            </a:r>
            <a:r>
              <a:rPr lang="en-US" sz="2400" i="1" spc="10">
                <a:latin typeface="+mn-lt"/>
                <a:cs typeface="Arial" panose="020B0604020202020204" pitchFamily="34" charset="0"/>
              </a:rPr>
              <a:t>‘high-accuracy low-data dependent’</a:t>
            </a:r>
            <a:r>
              <a:rPr lang="en-US" sz="2400" spc="10">
                <a:latin typeface="+mn-lt"/>
                <a:cs typeface="Arial" panose="020B0604020202020204" pitchFamily="34" charset="0"/>
              </a:rPr>
              <a:t> algorithm that can be generalized and scaled across different languages to create effective translation for low-level local languages</a:t>
            </a:r>
            <a:r>
              <a:rPr lang="en-US" sz="2400" spc="10">
                <a:latin typeface="+mn-lt"/>
                <a:cs typeface="Times"/>
              </a:rPr>
              <a:t>.</a:t>
            </a:r>
          </a:p>
        </p:txBody>
      </p:sp>
      <p:sp>
        <p:nvSpPr>
          <p:cNvPr id="200" name="TextBox 199">
            <a:extLst>
              <a:ext uri="{FF2B5EF4-FFF2-40B4-BE49-F238E27FC236}">
                <a16:creationId xmlns:a16="http://schemas.microsoft.com/office/drawing/2014/main" id="{4E27F197-04F9-1B49-91F1-53540E2A1D2D}"/>
              </a:ext>
            </a:extLst>
          </p:cNvPr>
          <p:cNvSpPr txBox="1"/>
          <p:nvPr/>
        </p:nvSpPr>
        <p:spPr>
          <a:xfrm>
            <a:off x="247299" y="18239591"/>
            <a:ext cx="7861528" cy="2954720"/>
          </a:xfrm>
          <a:prstGeom prst="rect">
            <a:avLst/>
          </a:prstGeom>
          <a:noFill/>
        </p:spPr>
        <p:txBody>
          <a:bodyPr wrap="square" rtlCol="0">
            <a:spAutoFit/>
          </a:bodyPr>
          <a:lstStyle/>
          <a:p>
            <a:pPr algn="just">
              <a:lnSpc>
                <a:spcPct val="107000"/>
              </a:lnSpc>
              <a:spcBef>
                <a:spcPts val="0"/>
              </a:spcBef>
              <a:spcAft>
                <a:spcPts val="800"/>
              </a:spcAft>
            </a:pPr>
            <a:r>
              <a:rPr lang="en-US" sz="2400" b="1" spc="-20">
                <a:latin typeface="+mn-lt"/>
                <a:cs typeface="Arial" panose="020B0604020202020204" pitchFamily="34" charset="0"/>
              </a:rPr>
              <a:t>Our research focuses on answering the following questions:</a:t>
            </a:r>
          </a:p>
          <a:p>
            <a:pPr marL="342900" indent="-342900">
              <a:lnSpc>
                <a:spcPct val="107000"/>
              </a:lnSpc>
              <a:spcBef>
                <a:spcPts val="0"/>
              </a:spcBef>
              <a:spcAft>
                <a:spcPts val="0"/>
              </a:spcAft>
              <a:buClr>
                <a:srgbClr val="B1810B"/>
              </a:buClr>
              <a:buFont typeface="Wingdings" panose="05000000000000000000" pitchFamily="2" charset="2"/>
              <a:buChar char="v"/>
            </a:pPr>
            <a:r>
              <a:rPr lang="en-US" sz="2400">
                <a:latin typeface="+mn-lt"/>
                <a:cs typeface="Arial" panose="020B0604020202020204" pitchFamily="34" charset="0"/>
              </a:rPr>
              <a:t>What are the most important factors that play a role in optimizing the seed data for language translation?</a:t>
            </a:r>
          </a:p>
          <a:p>
            <a:pPr marL="342900" indent="-342900">
              <a:lnSpc>
                <a:spcPct val="107000"/>
              </a:lnSpc>
              <a:spcBef>
                <a:spcPts val="0"/>
              </a:spcBef>
              <a:spcAft>
                <a:spcPts val="0"/>
              </a:spcAft>
              <a:buClr>
                <a:srgbClr val="B1810B"/>
              </a:buClr>
              <a:buFont typeface="Wingdings" panose="05000000000000000000" pitchFamily="2" charset="2"/>
              <a:buChar char="v"/>
            </a:pPr>
            <a:r>
              <a:rPr lang="en-US" sz="2400">
                <a:latin typeface="+mn-lt"/>
                <a:cs typeface="Arial" panose="020B0604020202020204" pitchFamily="34" charset="0"/>
              </a:rPr>
              <a:t>What kind of role does supplemental data pertaining to similar semantic domain play in optimization?</a:t>
            </a:r>
          </a:p>
          <a:p>
            <a:pPr marL="342900" indent="-342900">
              <a:lnSpc>
                <a:spcPct val="107000"/>
              </a:lnSpc>
              <a:spcBef>
                <a:spcPts val="0"/>
              </a:spcBef>
              <a:spcAft>
                <a:spcPts val="0"/>
              </a:spcAft>
              <a:buClr>
                <a:srgbClr val="B1810B"/>
              </a:buClr>
              <a:buFont typeface="Wingdings" panose="05000000000000000000" pitchFamily="2" charset="2"/>
              <a:buChar char="v"/>
            </a:pPr>
            <a:r>
              <a:rPr lang="en-US" sz="2400">
                <a:latin typeface="+mn-lt"/>
                <a:cs typeface="Arial" panose="020B0604020202020204" pitchFamily="34" charset="0"/>
              </a:rPr>
              <a:t>How can business across world utilize this research to reduce translation cost?</a:t>
            </a:r>
          </a:p>
        </p:txBody>
      </p:sp>
      <p:sp>
        <p:nvSpPr>
          <p:cNvPr id="218" name="Rectangle 217">
            <a:extLst>
              <a:ext uri="{FF2B5EF4-FFF2-40B4-BE49-F238E27FC236}">
                <a16:creationId xmlns:a16="http://schemas.microsoft.com/office/drawing/2014/main" id="{4A93D3F5-8DDC-8741-920C-6FDF660B097C}"/>
              </a:ext>
            </a:extLst>
          </p:cNvPr>
          <p:cNvSpPr/>
          <p:nvPr/>
        </p:nvSpPr>
        <p:spPr>
          <a:xfrm>
            <a:off x="9793371" y="10735075"/>
            <a:ext cx="4216471"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METHODOLOGY</a:t>
            </a:r>
          </a:p>
        </p:txBody>
      </p:sp>
      <p:sp>
        <p:nvSpPr>
          <p:cNvPr id="219" name="Rectangle 218">
            <a:extLst>
              <a:ext uri="{FF2B5EF4-FFF2-40B4-BE49-F238E27FC236}">
                <a16:creationId xmlns:a16="http://schemas.microsoft.com/office/drawing/2014/main" id="{816C9881-5AC6-FE40-B1DF-7CC3C0D9AC96}"/>
              </a:ext>
            </a:extLst>
          </p:cNvPr>
          <p:cNvSpPr/>
          <p:nvPr/>
        </p:nvSpPr>
        <p:spPr bwMode="auto">
          <a:xfrm>
            <a:off x="9036661" y="10760953"/>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6" name="TextBox 235">
            <a:extLst>
              <a:ext uri="{FF2B5EF4-FFF2-40B4-BE49-F238E27FC236}">
                <a16:creationId xmlns:a16="http://schemas.microsoft.com/office/drawing/2014/main" id="{86857AC2-2BEB-4C4E-9F49-9FC18C228DCF}"/>
              </a:ext>
            </a:extLst>
          </p:cNvPr>
          <p:cNvSpPr txBox="1"/>
          <p:nvPr/>
        </p:nvSpPr>
        <p:spPr>
          <a:xfrm>
            <a:off x="33084390" y="13148326"/>
            <a:ext cx="10402459" cy="5832366"/>
          </a:xfrm>
          <a:prstGeom prst="rect">
            <a:avLst/>
          </a:prstGeom>
          <a:noFill/>
        </p:spPr>
        <p:txBody>
          <a:bodyPr wrap="square" lIns="91440" tIns="45720" rIns="91440" bIns="45720" rtlCol="0" anchor="t">
            <a:spAutoFit/>
          </a:bodyPr>
          <a:lstStyle/>
          <a:p>
            <a:pPr marL="342900" indent="-342900" algn="just">
              <a:spcBef>
                <a:spcPct val="50000"/>
              </a:spcBef>
              <a:buClr>
                <a:srgbClr val="B1810B"/>
              </a:buClr>
              <a:buFont typeface="Wingdings" panose="05000000000000000000" pitchFamily="2" charset="2"/>
              <a:buChar char="v"/>
            </a:pPr>
            <a:r>
              <a:rPr lang="en-US" sz="2400">
                <a:latin typeface="+mn-lt"/>
              </a:rPr>
              <a:t>Statistical result of our MT model shows that diversity of the semantic domain is the most significant parameter to achieving higher BLEU score for smaller as well as a larger training dataset</a:t>
            </a:r>
          </a:p>
          <a:p>
            <a:pPr marL="342900" indent="-342900" algn="just">
              <a:spcBef>
                <a:spcPct val="50000"/>
              </a:spcBef>
              <a:buClr>
                <a:srgbClr val="B1810B"/>
              </a:buClr>
              <a:buFont typeface="Wingdings" panose="05000000000000000000" pitchFamily="2" charset="2"/>
              <a:buChar char="v"/>
            </a:pPr>
            <a:r>
              <a:rPr lang="en-US" sz="2400">
                <a:latin typeface="+mn-lt"/>
              </a:rPr>
              <a:t>Based on the diversity parameter, our model used about 40% fewer seed data (8,000 sent.) to accomplish the same BLEU score to the sequential parameter.</a:t>
            </a:r>
          </a:p>
          <a:p>
            <a:pPr marL="342900" indent="-342900" algn="just">
              <a:spcBef>
                <a:spcPct val="50000"/>
              </a:spcBef>
              <a:buClr>
                <a:srgbClr val="B1810B"/>
              </a:buClr>
              <a:buFont typeface="Wingdings" panose="05000000000000000000" pitchFamily="2" charset="2"/>
              <a:buChar char="v"/>
            </a:pPr>
            <a:r>
              <a:rPr lang="en-US" sz="2400">
                <a:latin typeface="+mn-lt"/>
              </a:rPr>
              <a:t>We’ve found that using the most diverse sentences as early as possible in the early stage boosts not only the initial BLEU scores but also an increasing rate of BLEU scores in subsequent sets of sentences</a:t>
            </a:r>
          </a:p>
          <a:p>
            <a:pPr marL="647670" lvl="1" indent="-342900" algn="just">
              <a:spcBef>
                <a:spcPct val="50000"/>
              </a:spcBef>
              <a:buClr>
                <a:srgbClr val="B1810B"/>
              </a:buClr>
              <a:buFont typeface="Wingdings" panose="05000000000000000000" pitchFamily="2" charset="2"/>
              <a:buChar char="v"/>
            </a:pPr>
            <a:r>
              <a:rPr lang="en-US" sz="2200">
                <a:latin typeface="+mn-lt"/>
              </a:rPr>
              <a:t>In the first subset of 4,000 sent, having more diverse sentences by 16%p+ improved the initial BLEU score by 60% and the overall increasing rate by 3.4%p+</a:t>
            </a:r>
          </a:p>
          <a:p>
            <a:pPr marL="342900" indent="-342900" algn="just">
              <a:spcBef>
                <a:spcPct val="50000"/>
              </a:spcBef>
              <a:buClr>
                <a:srgbClr val="B1810B"/>
              </a:buClr>
              <a:buFont typeface="Wingdings" panose="05000000000000000000" pitchFamily="2" charset="2"/>
              <a:buChar char="v"/>
            </a:pPr>
            <a:r>
              <a:rPr lang="en-US" altLang="en-US" sz="2400" spc="10">
                <a:latin typeface="+mn-lt"/>
                <a:cs typeface="Arial"/>
              </a:rPr>
              <a:t>We believe that adding the external supplemental data will boost the accuracy rate even more. However, that data should have sufficiently high or comparable diversity and depth scores with Bible text.</a:t>
            </a:r>
          </a:p>
          <a:p>
            <a:endParaRPr lang="en-US" sz="1800">
              <a:latin typeface="+mn-lt"/>
            </a:endParaRPr>
          </a:p>
        </p:txBody>
      </p:sp>
      <p:sp>
        <p:nvSpPr>
          <p:cNvPr id="239" name="TextBox 238">
            <a:extLst>
              <a:ext uri="{FF2B5EF4-FFF2-40B4-BE49-F238E27FC236}">
                <a16:creationId xmlns:a16="http://schemas.microsoft.com/office/drawing/2014/main" id="{DE6B6617-51CD-4444-8F10-A57DC19F2DDC}"/>
              </a:ext>
            </a:extLst>
          </p:cNvPr>
          <p:cNvSpPr txBox="1"/>
          <p:nvPr/>
        </p:nvSpPr>
        <p:spPr>
          <a:xfrm>
            <a:off x="33309784" y="19708826"/>
            <a:ext cx="10402462" cy="1200329"/>
          </a:xfrm>
          <a:prstGeom prst="rect">
            <a:avLst/>
          </a:prstGeom>
          <a:noFill/>
        </p:spPr>
        <p:txBody>
          <a:bodyPr wrap="square">
            <a:spAutoFit/>
          </a:bodyPr>
          <a:lstStyle/>
          <a:p>
            <a:r>
              <a:rPr lang="en-US" sz="2400">
                <a:latin typeface="+mn-lt"/>
              </a:rPr>
              <a:t>We thank our industry partner Daniel </a:t>
            </a:r>
            <a:r>
              <a:rPr lang="en-US" sz="2400" err="1">
                <a:latin typeface="+mn-lt"/>
              </a:rPr>
              <a:t>Whitenack</a:t>
            </a:r>
            <a:r>
              <a:rPr lang="en-US" sz="2400">
                <a:latin typeface="+mn-lt"/>
              </a:rPr>
              <a:t> for his trust, support and encouragement  while approaching this problem. We also thank Professor Matthew Lanham for constant guidance on this project.</a:t>
            </a:r>
          </a:p>
        </p:txBody>
      </p:sp>
      <p:pic>
        <p:nvPicPr>
          <p:cNvPr id="4" name="Picture 3" descr="Qr code&#10;&#10;Description automatically generated">
            <a:extLst>
              <a:ext uri="{FF2B5EF4-FFF2-40B4-BE49-F238E27FC236}">
                <a16:creationId xmlns:a16="http://schemas.microsoft.com/office/drawing/2014/main" id="{0DFDE728-74C6-4B2D-85C7-46083ACA2ACE}"/>
              </a:ext>
            </a:extLst>
          </p:cNvPr>
          <p:cNvPicPr>
            <a:picLocks noChangeAspect="1"/>
          </p:cNvPicPr>
          <p:nvPr/>
        </p:nvPicPr>
        <p:blipFill>
          <a:blip r:embed="rId11"/>
          <a:stretch>
            <a:fillRect/>
          </a:stretch>
        </p:blipFill>
        <p:spPr>
          <a:xfrm>
            <a:off x="39564962" y="0"/>
            <a:ext cx="3875681" cy="3875681"/>
          </a:xfrm>
          <a:prstGeom prst="rect">
            <a:avLst/>
          </a:prstGeom>
        </p:spPr>
      </p:pic>
      <p:cxnSp>
        <p:nvCxnSpPr>
          <p:cNvPr id="61" name="Straight Connector 60">
            <a:extLst>
              <a:ext uri="{FF2B5EF4-FFF2-40B4-BE49-F238E27FC236}">
                <a16:creationId xmlns:a16="http://schemas.microsoft.com/office/drawing/2014/main" id="{F9492A74-D165-E94D-A80E-AF14E744E437}"/>
              </a:ext>
            </a:extLst>
          </p:cNvPr>
          <p:cNvCxnSpPr>
            <a:stCxn id="34" idx="3"/>
          </p:cNvCxnSpPr>
          <p:nvPr/>
        </p:nvCxnSpPr>
        <p:spPr bwMode="auto">
          <a:xfrm>
            <a:off x="4351396" y="8786806"/>
            <a:ext cx="4016209"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a:extLst>
              <a:ext uri="{FF2B5EF4-FFF2-40B4-BE49-F238E27FC236}">
                <a16:creationId xmlns:a16="http://schemas.microsoft.com/office/drawing/2014/main" id="{A7A3AA0B-626E-E64F-BA8E-D1DC8FBED12D}"/>
              </a:ext>
            </a:extLst>
          </p:cNvPr>
          <p:cNvCxnSpPr/>
          <p:nvPr/>
        </p:nvCxnSpPr>
        <p:spPr bwMode="auto">
          <a:xfrm>
            <a:off x="5864731" y="17832381"/>
            <a:ext cx="2502873"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8C8A607A-1333-5A4C-A490-904E75BA3A7E}"/>
              </a:ext>
            </a:extLst>
          </p:cNvPr>
          <p:cNvCxnSpPr/>
          <p:nvPr/>
        </p:nvCxnSpPr>
        <p:spPr bwMode="auto">
          <a:xfrm>
            <a:off x="32597243" y="4218442"/>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A503BB4B-E42B-654A-B76B-07FB572BEE07}"/>
              </a:ext>
            </a:extLst>
          </p:cNvPr>
          <p:cNvCxnSpPr/>
          <p:nvPr/>
        </p:nvCxnSpPr>
        <p:spPr bwMode="auto">
          <a:xfrm>
            <a:off x="25649269" y="4370124"/>
            <a:ext cx="6529829"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a:extLst>
              <a:ext uri="{FF2B5EF4-FFF2-40B4-BE49-F238E27FC236}">
                <a16:creationId xmlns:a16="http://schemas.microsoft.com/office/drawing/2014/main" id="{023B5CF7-97E1-D04F-922B-D44DD4CD8B16}"/>
              </a:ext>
            </a:extLst>
          </p:cNvPr>
          <p:cNvCxnSpPr/>
          <p:nvPr/>
        </p:nvCxnSpPr>
        <p:spPr bwMode="auto">
          <a:xfrm>
            <a:off x="37474358" y="4368832"/>
            <a:ext cx="6232382"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Rectangle 82">
            <a:extLst>
              <a:ext uri="{FF2B5EF4-FFF2-40B4-BE49-F238E27FC236}">
                <a16:creationId xmlns:a16="http://schemas.microsoft.com/office/drawing/2014/main" id="{6217772E-7077-8440-B899-29541DF3712D}"/>
              </a:ext>
            </a:extLst>
          </p:cNvPr>
          <p:cNvSpPr/>
          <p:nvPr/>
        </p:nvSpPr>
        <p:spPr>
          <a:xfrm>
            <a:off x="9793370" y="4106706"/>
            <a:ext cx="4303629"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LITERATURE REVIEW</a:t>
            </a:r>
            <a:endParaRPr lang="en-US" sz="2800" b="1">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CABAA739-CAA2-D240-A233-EC690DB24B7B}"/>
              </a:ext>
            </a:extLst>
          </p:cNvPr>
          <p:cNvSpPr/>
          <p:nvPr/>
        </p:nvSpPr>
        <p:spPr bwMode="auto">
          <a:xfrm>
            <a:off x="9064168" y="4196674"/>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CBC6E5B3-6265-D643-969C-081904351900}"/>
              </a:ext>
            </a:extLst>
          </p:cNvPr>
          <p:cNvSpPr/>
          <p:nvPr/>
        </p:nvSpPr>
        <p:spPr>
          <a:xfrm>
            <a:off x="21125041" y="4100452"/>
            <a:ext cx="4303629"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STATISTICAL RESULTS</a:t>
            </a:r>
            <a:endParaRPr lang="en-US" sz="2800" b="1">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431A5F9B-F8D5-564F-BA50-9E2AE09E9BC3}"/>
              </a:ext>
            </a:extLst>
          </p:cNvPr>
          <p:cNvSpPr/>
          <p:nvPr/>
        </p:nvSpPr>
        <p:spPr bwMode="auto">
          <a:xfrm>
            <a:off x="20395839" y="4190420"/>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AC5254AB-2DB0-B946-BFEC-8B3F1DA4C9CC}"/>
              </a:ext>
            </a:extLst>
          </p:cNvPr>
          <p:cNvSpPr/>
          <p:nvPr/>
        </p:nvSpPr>
        <p:spPr>
          <a:xfrm>
            <a:off x="33736174" y="4100452"/>
            <a:ext cx="4303629"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BUSINESS IMPACT</a:t>
            </a:r>
            <a:endParaRPr lang="en-US" sz="2800" b="1">
              <a:latin typeface="Arial" panose="020B0604020202020204" pitchFamily="34" charset="0"/>
              <a:cs typeface="Arial" panose="020B0604020202020204" pitchFamily="34" charset="0"/>
            </a:endParaRPr>
          </a:p>
        </p:txBody>
      </p:sp>
      <p:sp>
        <p:nvSpPr>
          <p:cNvPr id="91" name="Rectangle 90">
            <a:extLst>
              <a:ext uri="{FF2B5EF4-FFF2-40B4-BE49-F238E27FC236}">
                <a16:creationId xmlns:a16="http://schemas.microsoft.com/office/drawing/2014/main" id="{29F06285-2A11-214E-A4A3-F85181F7B19A}"/>
              </a:ext>
            </a:extLst>
          </p:cNvPr>
          <p:cNvSpPr/>
          <p:nvPr/>
        </p:nvSpPr>
        <p:spPr bwMode="auto">
          <a:xfrm>
            <a:off x="33006972" y="4190420"/>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93" name="Straight Connector 92">
            <a:extLst>
              <a:ext uri="{FF2B5EF4-FFF2-40B4-BE49-F238E27FC236}">
                <a16:creationId xmlns:a16="http://schemas.microsoft.com/office/drawing/2014/main" id="{047AF29E-85FF-3145-964E-C5F6E3D82EEE}"/>
              </a:ext>
            </a:extLst>
          </p:cNvPr>
          <p:cNvCxnSpPr/>
          <p:nvPr/>
        </p:nvCxnSpPr>
        <p:spPr bwMode="auto">
          <a:xfrm>
            <a:off x="36636960" y="12647564"/>
            <a:ext cx="706978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Rectangle 93">
            <a:extLst>
              <a:ext uri="{FF2B5EF4-FFF2-40B4-BE49-F238E27FC236}">
                <a16:creationId xmlns:a16="http://schemas.microsoft.com/office/drawing/2014/main" id="{BA933ADB-F00B-9444-8D55-5E0FACED3959}"/>
              </a:ext>
            </a:extLst>
          </p:cNvPr>
          <p:cNvSpPr/>
          <p:nvPr/>
        </p:nvSpPr>
        <p:spPr>
          <a:xfrm>
            <a:off x="33736174" y="12379184"/>
            <a:ext cx="4303629"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CONCLUSION</a:t>
            </a:r>
            <a:endParaRPr lang="en-US" sz="2800" b="1">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E53BBC6E-E89D-D547-8761-F5B9BF9DC504}"/>
              </a:ext>
            </a:extLst>
          </p:cNvPr>
          <p:cNvSpPr/>
          <p:nvPr/>
        </p:nvSpPr>
        <p:spPr bwMode="auto">
          <a:xfrm>
            <a:off x="33006972" y="12469152"/>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E1EBFA92-15CA-5744-87CC-5C99D44AC17C}"/>
              </a:ext>
            </a:extLst>
          </p:cNvPr>
          <p:cNvCxnSpPr/>
          <p:nvPr/>
        </p:nvCxnSpPr>
        <p:spPr bwMode="auto">
          <a:xfrm>
            <a:off x="38404800" y="19239155"/>
            <a:ext cx="530194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Rectangle 97">
            <a:extLst>
              <a:ext uri="{FF2B5EF4-FFF2-40B4-BE49-F238E27FC236}">
                <a16:creationId xmlns:a16="http://schemas.microsoft.com/office/drawing/2014/main" id="{EDDD48A5-5517-1449-9D6B-E9DD77573E7B}"/>
              </a:ext>
            </a:extLst>
          </p:cNvPr>
          <p:cNvSpPr/>
          <p:nvPr/>
        </p:nvSpPr>
        <p:spPr>
          <a:xfrm>
            <a:off x="33715882" y="18970775"/>
            <a:ext cx="4303629" cy="523220"/>
          </a:xfrm>
          <a:prstGeom prst="rect">
            <a:avLst/>
          </a:prstGeom>
        </p:spPr>
        <p:txBody>
          <a:bodyPr wrap="square">
            <a:spAutoFit/>
          </a:bodyPr>
          <a:lstStyle/>
          <a:p>
            <a:r>
              <a:rPr lang="en-US" altLang="en-US" sz="2800" b="1">
                <a:latin typeface="Arial" panose="020B0604020202020204" pitchFamily="34" charset="0"/>
                <a:cs typeface="Arial" panose="020B0604020202020204" pitchFamily="34" charset="0"/>
              </a:rPr>
              <a:t>ACKNOWLEDGEMENTS</a:t>
            </a:r>
            <a:endParaRPr lang="en-US" sz="2800" b="1">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D1A32DF0-DA18-854B-9A16-F3C8340AE938}"/>
              </a:ext>
            </a:extLst>
          </p:cNvPr>
          <p:cNvSpPr/>
          <p:nvPr/>
        </p:nvSpPr>
        <p:spPr bwMode="auto">
          <a:xfrm>
            <a:off x="32986680" y="19060743"/>
            <a:ext cx="365760" cy="365760"/>
          </a:xfrm>
          <a:prstGeom prst="rect">
            <a:avLst/>
          </a:prstGeom>
          <a:solidFill>
            <a:srgbClr val="DDC69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en-US" sz="2400">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3D11225F-2CFD-8441-A880-C3A48C69C0C1}"/>
              </a:ext>
            </a:extLst>
          </p:cNvPr>
          <p:cNvSpPr txBox="1"/>
          <p:nvPr/>
        </p:nvSpPr>
        <p:spPr>
          <a:xfrm>
            <a:off x="33093298" y="9989701"/>
            <a:ext cx="10402459" cy="1754326"/>
          </a:xfrm>
          <a:prstGeom prst="rect">
            <a:avLst/>
          </a:prstGeom>
          <a:noFill/>
        </p:spPr>
        <p:txBody>
          <a:bodyPr wrap="square" lIns="91440" tIns="45720" rIns="91440" bIns="45720" rtlCol="0" anchor="t">
            <a:spAutoFit/>
          </a:bodyPr>
          <a:lstStyle/>
          <a:p>
            <a:pPr marL="342900" indent="-342900" algn="just">
              <a:spcBef>
                <a:spcPct val="50000"/>
              </a:spcBef>
              <a:buClr>
                <a:srgbClr val="B1810B"/>
              </a:buClr>
              <a:buFont typeface="Wingdings" panose="05000000000000000000" pitchFamily="2" charset="2"/>
              <a:buChar char="v"/>
            </a:pPr>
            <a:r>
              <a:rPr lang="en-US" sz="2400">
                <a:latin typeface="+mn-lt"/>
              </a:rPr>
              <a:t>Based on our methodology and NMT model, we expect that our client can save as much as ~46% of human capital cost per project ($1.3M -&gt; $0.6M)</a:t>
            </a:r>
          </a:p>
          <a:p>
            <a:pPr marL="342900" indent="-342900" algn="just">
              <a:spcBef>
                <a:spcPct val="50000"/>
              </a:spcBef>
              <a:buClr>
                <a:srgbClr val="B1810B"/>
              </a:buClr>
              <a:buFont typeface="Wingdings" panose="05000000000000000000" pitchFamily="2" charset="2"/>
              <a:buChar char="v"/>
            </a:pPr>
            <a:r>
              <a:rPr lang="en-US" sz="2400">
                <a:latin typeface="+mn-lt"/>
              </a:rPr>
              <a:t>We also expect that the time to complete 10-15 large language projects can be reduced by as much as ~53% (15 years -&gt; 7-8 years)</a:t>
            </a:r>
            <a:endParaRPr lang="en-US" sz="1800">
              <a:latin typeface="+mn-lt"/>
            </a:endParaRPr>
          </a:p>
        </p:txBody>
      </p:sp>
      <p:graphicFrame>
        <p:nvGraphicFramePr>
          <p:cNvPr id="111" name="Table 110">
            <a:extLst>
              <a:ext uri="{FF2B5EF4-FFF2-40B4-BE49-F238E27FC236}">
                <a16:creationId xmlns:a16="http://schemas.microsoft.com/office/drawing/2014/main" id="{FCA537CE-1F46-9147-9F79-552BC35890F3}"/>
              </a:ext>
            </a:extLst>
          </p:cNvPr>
          <p:cNvGraphicFramePr>
            <a:graphicFrameLocks noGrp="1"/>
          </p:cNvGraphicFramePr>
          <p:nvPr/>
        </p:nvGraphicFramePr>
        <p:xfrm>
          <a:off x="9247049" y="6148115"/>
          <a:ext cx="10224672" cy="4255432"/>
        </p:xfrm>
        <a:graphic>
          <a:graphicData uri="http://schemas.openxmlformats.org/drawingml/2006/table">
            <a:tbl>
              <a:tblPr>
                <a:tableStyleId>{2D5ABB26-0587-4C30-8999-92F81FD0307C}</a:tableStyleId>
              </a:tblPr>
              <a:tblGrid>
                <a:gridCol w="4684931">
                  <a:extLst>
                    <a:ext uri="{9D8B030D-6E8A-4147-A177-3AD203B41FA5}">
                      <a16:colId xmlns:a16="http://schemas.microsoft.com/office/drawing/2014/main" val="1362220680"/>
                    </a:ext>
                  </a:extLst>
                </a:gridCol>
                <a:gridCol w="2093995">
                  <a:extLst>
                    <a:ext uri="{9D8B030D-6E8A-4147-A177-3AD203B41FA5}">
                      <a16:colId xmlns:a16="http://schemas.microsoft.com/office/drawing/2014/main" val="1136442080"/>
                    </a:ext>
                  </a:extLst>
                </a:gridCol>
                <a:gridCol w="1727547">
                  <a:extLst>
                    <a:ext uri="{9D8B030D-6E8A-4147-A177-3AD203B41FA5}">
                      <a16:colId xmlns:a16="http://schemas.microsoft.com/office/drawing/2014/main" val="1340404384"/>
                    </a:ext>
                  </a:extLst>
                </a:gridCol>
                <a:gridCol w="1718199">
                  <a:extLst>
                    <a:ext uri="{9D8B030D-6E8A-4147-A177-3AD203B41FA5}">
                      <a16:colId xmlns:a16="http://schemas.microsoft.com/office/drawing/2014/main" val="3279917908"/>
                    </a:ext>
                  </a:extLst>
                </a:gridCol>
              </a:tblGrid>
              <a:tr h="689420">
                <a:tc>
                  <a:txBody>
                    <a:bodyPr/>
                    <a:lstStyle/>
                    <a:p>
                      <a:pPr algn="ctr" fontAlgn="ctr"/>
                      <a:r>
                        <a:rPr lang="en-US" sz="1800" b="1" u="none" strike="noStrike">
                          <a:solidFill>
                            <a:schemeClr val="bg1"/>
                          </a:solidFill>
                          <a:effectLst/>
                          <a:latin typeface="Arial" panose="020B0604020202020204" pitchFamily="34" charset="0"/>
                          <a:cs typeface="Arial" panose="020B0604020202020204" pitchFamily="34" charset="0"/>
                        </a:rPr>
                        <a:t>Study</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sz="1800" b="1" u="none" strike="noStrike">
                          <a:solidFill>
                            <a:schemeClr val="bg1"/>
                          </a:solidFill>
                          <a:effectLst/>
                          <a:latin typeface="Arial" panose="020B0604020202020204" pitchFamily="34" charset="0"/>
                          <a:cs typeface="Arial" panose="020B0604020202020204" pitchFamily="34" charset="0"/>
                        </a:rPr>
                        <a:t>Ordering based on semantic meaning</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sz="1800" b="1" u="none" strike="noStrike">
                          <a:solidFill>
                            <a:schemeClr val="bg1"/>
                          </a:solidFill>
                          <a:effectLst/>
                          <a:latin typeface="Arial" panose="020B0604020202020204" pitchFamily="34" charset="0"/>
                          <a:cs typeface="Arial" panose="020B0604020202020204" pitchFamily="34" charset="0"/>
                        </a:rPr>
                        <a:t>Machine Translation</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fontAlgn="ctr"/>
                      <a:r>
                        <a:rPr lang="en-US" sz="1800" b="1" u="none" strike="noStrike">
                          <a:solidFill>
                            <a:schemeClr val="bg1"/>
                          </a:solidFill>
                          <a:effectLst/>
                          <a:latin typeface="Arial" panose="020B0604020202020204" pitchFamily="34" charset="0"/>
                          <a:cs typeface="Arial" panose="020B0604020202020204" pitchFamily="34" charset="0"/>
                        </a:rPr>
                        <a:t>Optimization</a:t>
                      </a:r>
                      <a:endParaRPr lang="en-US" sz="1800" b="1" i="0" u="none" strike="noStrike">
                        <a:solidFill>
                          <a:schemeClr val="bg1"/>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480475937"/>
                  </a:ext>
                </a:extLst>
              </a:tr>
              <a:tr h="498447">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Our methodology (2022)</a:t>
                      </a:r>
                    </a:p>
                  </a:txBody>
                  <a:tcPr marL="0" marR="0" marT="0" marB="0" anchor="ctr">
                    <a:lnL w="38100" cap="flat" cmpd="sng" algn="ctr">
                      <a:solidFill>
                        <a:schemeClr val="accent3"/>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YES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522475"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cs typeface="Arial" panose="020B0604020202020204" pitchFamily="34" charset="0"/>
                        </a:rPr>
                        <a:t>YES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522475" rtl="0" eaLnBrk="1" fontAlgn="b"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cs typeface="Arial" panose="020B0604020202020204" pitchFamily="34" charset="0"/>
                        </a:rPr>
                        <a:t>YES</a:t>
                      </a:r>
                    </a:p>
                  </a:txBody>
                  <a:tcPr marL="0" marR="0" marT="0" marB="0" anchor="ctr">
                    <a:lnL w="28575" cap="flat" cmpd="sng" algn="ctr">
                      <a:solidFill>
                        <a:schemeClr val="bg1"/>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381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235414628"/>
                  </a:ext>
                </a:extLst>
              </a:tr>
              <a:tr h="356295">
                <a:tc>
                  <a:txBody>
                    <a:bodyPr/>
                    <a:lstStyle/>
                    <a:p>
                      <a:pPr algn="ctr" fontAlgn="b"/>
                      <a:r>
                        <a:rPr lang="en-US" sz="1800" b="0" i="0" u="none" strike="noStrike" err="1">
                          <a:solidFill>
                            <a:srgbClr val="000000"/>
                          </a:solidFill>
                          <a:effectLst/>
                          <a:latin typeface="Arial" panose="020B0604020202020204" pitchFamily="34" charset="0"/>
                          <a:cs typeface="Arial" panose="020B0604020202020204" pitchFamily="34" charset="0"/>
                        </a:rPr>
                        <a:t>Liwei</a:t>
                      </a:r>
                      <a:r>
                        <a:rPr lang="en-US" sz="1800" b="0" i="0" u="none" strike="noStrike">
                          <a:solidFill>
                            <a:srgbClr val="000000"/>
                          </a:solidFill>
                          <a:effectLst/>
                          <a:latin typeface="Arial" panose="020B0604020202020204" pitchFamily="34" charset="0"/>
                          <a:cs typeface="Arial" panose="020B0604020202020204" pitchFamily="34" charset="0"/>
                        </a:rPr>
                        <a:t> Wu, </a:t>
                      </a:r>
                      <a:r>
                        <a:rPr lang="en-US" sz="1800" b="0" i="0" u="none" strike="noStrike" err="1">
                          <a:solidFill>
                            <a:srgbClr val="000000"/>
                          </a:solidFill>
                          <a:effectLst/>
                          <a:latin typeface="Arial" panose="020B0604020202020204" pitchFamily="34" charset="0"/>
                          <a:cs typeface="Arial" panose="020B0604020202020204" pitchFamily="34" charset="0"/>
                        </a:rPr>
                        <a:t>Shanbo</a:t>
                      </a:r>
                      <a:r>
                        <a:rPr lang="en-US" sz="1800" b="0" i="0" u="none" strike="noStrike">
                          <a:solidFill>
                            <a:srgbClr val="000000"/>
                          </a:solidFill>
                          <a:effectLst/>
                          <a:latin typeface="Arial" panose="020B0604020202020204" pitchFamily="34" charset="0"/>
                          <a:cs typeface="Arial" panose="020B0604020202020204" pitchFamily="34" charset="0"/>
                        </a:rPr>
                        <a:t> Cheng, </a:t>
                      </a:r>
                    </a:p>
                    <a:p>
                      <a:pPr algn="ctr" fontAlgn="b"/>
                      <a:r>
                        <a:rPr lang="en-US" sz="1800" b="0" i="0" u="none" strike="noStrike" err="1">
                          <a:solidFill>
                            <a:srgbClr val="000000"/>
                          </a:solidFill>
                          <a:effectLst/>
                          <a:latin typeface="Arial" panose="020B0604020202020204" pitchFamily="34" charset="0"/>
                          <a:cs typeface="Arial" panose="020B0604020202020204" pitchFamily="34" charset="0"/>
                        </a:rPr>
                        <a:t>Mingxuan</a:t>
                      </a:r>
                      <a:r>
                        <a:rPr lang="en-US" sz="1800" b="0" i="0" u="none" strike="noStrike">
                          <a:solidFill>
                            <a:srgbClr val="000000"/>
                          </a:solidFill>
                          <a:effectLst/>
                          <a:latin typeface="Arial" panose="020B0604020202020204" pitchFamily="34" charset="0"/>
                          <a:cs typeface="Arial" panose="020B0604020202020204" pitchFamily="34" charset="0"/>
                        </a:rPr>
                        <a:t> Wang, Lei Li (2021)</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a:effectLst/>
                          <a:latin typeface="Arial" panose="020B0604020202020204" pitchFamily="34" charset="0"/>
                          <a:cs typeface="Arial" panose="020B0604020202020204" pitchFamily="34" charset="0"/>
                        </a:rPr>
                        <a:t> </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YES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accent3"/>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5681605"/>
                  </a:ext>
                </a:extLst>
              </a:tr>
              <a:tr h="379801">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Xinyi Wang and Graham </a:t>
                      </a:r>
                      <a:r>
                        <a:rPr lang="en-US" sz="1800" b="0" i="0" u="none" strike="noStrike" err="1">
                          <a:solidFill>
                            <a:srgbClr val="000000"/>
                          </a:solidFill>
                          <a:effectLst/>
                          <a:latin typeface="Arial" panose="020B0604020202020204" pitchFamily="34" charset="0"/>
                          <a:cs typeface="Arial" panose="020B0604020202020204" pitchFamily="34" charset="0"/>
                        </a:rPr>
                        <a:t>Neubig</a:t>
                      </a:r>
                      <a:r>
                        <a:rPr lang="en-US" sz="1800" b="0" i="0" u="none" strike="noStrike">
                          <a:solidFill>
                            <a:srgbClr val="000000"/>
                          </a:solidFill>
                          <a:effectLst/>
                          <a:latin typeface="Arial" panose="020B0604020202020204" pitchFamily="34" charset="0"/>
                          <a:cs typeface="Arial" panose="020B0604020202020204" pitchFamily="34" charset="0"/>
                        </a:rPr>
                        <a:t> (2019)</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a:effectLst/>
                          <a:latin typeface="Arial" panose="020B0604020202020204" pitchFamily="34" charset="0"/>
                          <a:cs typeface="Arial" panose="020B0604020202020204" pitchFamily="34" charset="0"/>
                        </a:rPr>
                        <a:t>YES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YES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47892477"/>
                  </a:ext>
                </a:extLst>
              </a:tr>
              <a:tr h="452698">
                <a:tc>
                  <a:txBody>
                    <a:bodyPr/>
                    <a:lstStyle/>
                    <a:p>
                      <a:pPr marL="0" marR="0" indent="0" algn="ctr" defTabSz="522488" rtl="0" eaLnBrk="1" fontAlgn="b" latinLnBrk="0" hangingPunct="1">
                        <a:lnSpc>
                          <a:spcPct val="100000"/>
                        </a:lnSpc>
                        <a:spcBef>
                          <a:spcPts val="0"/>
                        </a:spcBef>
                        <a:spcAft>
                          <a:spcPts val="0"/>
                        </a:spcAft>
                        <a:buClrTx/>
                        <a:buSzTx/>
                        <a:buFontTx/>
                        <a:buNone/>
                        <a:tabLst/>
                        <a:defRPr/>
                      </a:pPr>
                      <a:r>
                        <a:rPr lang="en-US" sz="1800" b="0" i="0" u="none" strike="noStrike" kern="1200">
                          <a:solidFill>
                            <a:srgbClr val="000000"/>
                          </a:solidFill>
                          <a:effectLst/>
                          <a:latin typeface="Arial" panose="020B0604020202020204" pitchFamily="34" charset="0"/>
                          <a:ea typeface="+mn-ea"/>
                          <a:cs typeface="Arial" panose="020B0604020202020204" pitchFamily="34" charset="0"/>
                        </a:rPr>
                        <a:t>Laura </a:t>
                      </a:r>
                      <a:r>
                        <a:rPr lang="en-US" sz="1800" b="0" i="0" u="none" strike="noStrike" kern="1200" err="1">
                          <a:solidFill>
                            <a:srgbClr val="000000"/>
                          </a:solidFill>
                          <a:effectLst/>
                          <a:latin typeface="Arial" panose="020B0604020202020204" pitchFamily="34" charset="0"/>
                          <a:ea typeface="+mn-ea"/>
                          <a:cs typeface="Arial" panose="020B0604020202020204" pitchFamily="34" charset="0"/>
                        </a:rPr>
                        <a:t>Martinus</a:t>
                      </a:r>
                      <a:r>
                        <a:rPr lang="en-US" sz="1800" b="0" i="0" u="none" strike="noStrike" kern="1200">
                          <a:solidFill>
                            <a:srgbClr val="000000"/>
                          </a:solidFill>
                          <a:effectLst/>
                          <a:latin typeface="Arial" panose="020B0604020202020204" pitchFamily="34" charset="0"/>
                          <a:ea typeface="+mn-ea"/>
                          <a:cs typeface="Arial" panose="020B0604020202020204" pitchFamily="34" charset="0"/>
                        </a:rPr>
                        <a:t> and Jade Abbott (2019)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a:effectLst/>
                          <a:latin typeface="Arial" panose="020B0604020202020204" pitchFamily="34" charset="0"/>
                          <a:cs typeface="Arial" panose="020B0604020202020204" pitchFamily="34" charset="0"/>
                        </a:rPr>
                        <a:t>YES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a:effectLst/>
                          <a:latin typeface="Arial" panose="020B0604020202020204" pitchFamily="34" charset="0"/>
                          <a:cs typeface="Arial" panose="020B0604020202020204" pitchFamily="34" charset="0"/>
                        </a:rPr>
                        <a:t>YES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85086895"/>
                  </a:ext>
                </a:extLst>
              </a:tr>
              <a:tr h="760804">
                <a:tc>
                  <a:txBody>
                    <a:bodyPr/>
                    <a:lstStyle/>
                    <a:p>
                      <a:pPr algn="ctr" fontAlgn="b"/>
                      <a:r>
                        <a:rPr lang="en-US" sz="1800" b="0" i="0" u="none" strike="noStrike" kern="1200" err="1">
                          <a:solidFill>
                            <a:srgbClr val="000000"/>
                          </a:solidFill>
                          <a:effectLst/>
                          <a:latin typeface="Arial" panose="020B0604020202020204" pitchFamily="34" charset="0"/>
                          <a:ea typeface="+mn-ea"/>
                          <a:cs typeface="Arial" panose="020B0604020202020204" pitchFamily="34" charset="0"/>
                        </a:rPr>
                        <a:t>Marlies</a:t>
                      </a:r>
                      <a:r>
                        <a:rPr lang="en-US" sz="1800" b="0" i="0" u="none" strike="noStrike" kern="1200">
                          <a:solidFill>
                            <a:srgbClr val="000000"/>
                          </a:solidFill>
                          <a:effectLst/>
                          <a:latin typeface="Arial" panose="020B0604020202020204" pitchFamily="34" charset="0"/>
                          <a:ea typeface="+mn-ea"/>
                          <a:cs typeface="Arial" panose="020B0604020202020204" pitchFamily="34" charset="0"/>
                        </a:rPr>
                        <a:t> van der Wees, Arianna </a:t>
                      </a:r>
                      <a:r>
                        <a:rPr lang="en-US" sz="1800" b="0" i="0" u="none" strike="noStrike" kern="1200" err="1">
                          <a:solidFill>
                            <a:srgbClr val="000000"/>
                          </a:solidFill>
                          <a:effectLst/>
                          <a:latin typeface="Arial" panose="020B0604020202020204" pitchFamily="34" charset="0"/>
                          <a:ea typeface="+mn-ea"/>
                          <a:cs typeface="Arial" panose="020B0604020202020204" pitchFamily="34" charset="0"/>
                        </a:rPr>
                        <a:t>Bisazza</a:t>
                      </a:r>
                      <a:r>
                        <a:rPr lang="en-US" sz="1800" b="0" i="0" u="none" strike="noStrike" kern="1200">
                          <a:solidFill>
                            <a:srgbClr val="000000"/>
                          </a:solidFill>
                          <a:effectLst/>
                          <a:latin typeface="Arial" panose="020B0604020202020204" pitchFamily="34" charset="0"/>
                          <a:ea typeface="+mn-ea"/>
                          <a:cs typeface="Arial" panose="020B0604020202020204" pitchFamily="34" charset="0"/>
                        </a:rPr>
                        <a:t>, </a:t>
                      </a:r>
                    </a:p>
                    <a:p>
                      <a:pPr algn="ctr" fontAlgn="b"/>
                      <a:r>
                        <a:rPr lang="en-US" sz="1800" b="0" i="0" u="none" strike="noStrike" kern="1200">
                          <a:solidFill>
                            <a:srgbClr val="000000"/>
                          </a:solidFill>
                          <a:effectLst/>
                          <a:latin typeface="Arial" panose="020B0604020202020204" pitchFamily="34" charset="0"/>
                          <a:ea typeface="+mn-ea"/>
                          <a:cs typeface="Arial" panose="020B0604020202020204" pitchFamily="34" charset="0"/>
                        </a:rPr>
                        <a:t>and Christof </a:t>
                      </a:r>
                      <a:r>
                        <a:rPr lang="en-US" sz="1800" b="0" i="0" u="none" strike="noStrike" kern="1200" err="1">
                          <a:solidFill>
                            <a:srgbClr val="000000"/>
                          </a:solidFill>
                          <a:effectLst/>
                          <a:latin typeface="Arial" panose="020B0604020202020204" pitchFamily="34" charset="0"/>
                          <a:ea typeface="+mn-ea"/>
                          <a:cs typeface="Arial" panose="020B0604020202020204" pitchFamily="34" charset="0"/>
                        </a:rPr>
                        <a:t>Monz</a:t>
                      </a:r>
                      <a:r>
                        <a:rPr lang="en-US" sz="1800" b="0" i="0" u="none" strike="noStrike" kern="1200">
                          <a:solidFill>
                            <a:srgbClr val="000000"/>
                          </a:solidFill>
                          <a:effectLst/>
                          <a:latin typeface="Arial" panose="020B0604020202020204" pitchFamily="34" charset="0"/>
                          <a:ea typeface="+mn-ea"/>
                          <a:cs typeface="Arial" panose="020B0604020202020204" pitchFamily="34" charset="0"/>
                        </a:rPr>
                        <a:t> (2017) </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u="none" strike="noStrike">
                          <a:effectLst/>
                          <a:latin typeface="Arial" panose="020B0604020202020204" pitchFamily="34" charset="0"/>
                          <a:cs typeface="Arial" panose="020B0604020202020204" pitchFamily="34" charset="0"/>
                        </a:rPr>
                        <a:t>YES</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45700368"/>
                  </a:ext>
                </a:extLst>
              </a:tr>
              <a:tr h="925622">
                <a:tc>
                  <a:txBody>
                    <a:bodyPr/>
                    <a:lstStyle/>
                    <a:p>
                      <a:pPr marL="0" marR="0" indent="0" algn="ctr" defTabSz="522488" rtl="0" eaLnBrk="1" fontAlgn="b" latinLnBrk="0" hangingPunct="1">
                        <a:lnSpc>
                          <a:spcPct val="100000"/>
                        </a:lnSpc>
                        <a:spcBef>
                          <a:spcPts val="0"/>
                        </a:spcBef>
                        <a:spcAft>
                          <a:spcPts val="0"/>
                        </a:spcAft>
                        <a:buClrTx/>
                        <a:buSzTx/>
                        <a:buFontTx/>
                        <a:buNone/>
                        <a:tabLst/>
                        <a:defRPr/>
                      </a:pPr>
                      <a:r>
                        <a:rPr lang="en-US" sz="1800" b="0" i="0" u="none" strike="noStrike" kern="1200" err="1">
                          <a:solidFill>
                            <a:srgbClr val="000000"/>
                          </a:solidFill>
                          <a:effectLst/>
                          <a:latin typeface="Arial" panose="020B0604020202020204" pitchFamily="34" charset="0"/>
                          <a:ea typeface="+mn-ea"/>
                          <a:cs typeface="Arial" panose="020B0604020202020204" pitchFamily="34" charset="0"/>
                        </a:rPr>
                        <a:t>Ranathunga</a:t>
                      </a:r>
                      <a:r>
                        <a:rPr lang="en-US" sz="1800" b="0" i="0" u="none" strike="noStrike" kern="1200">
                          <a:solidFill>
                            <a:srgbClr val="000000"/>
                          </a:solidFill>
                          <a:effectLst/>
                          <a:latin typeface="Arial" panose="020B0604020202020204" pitchFamily="34" charset="0"/>
                          <a:ea typeface="+mn-ea"/>
                          <a:cs typeface="Arial" panose="020B0604020202020204" pitchFamily="34" charset="0"/>
                        </a:rPr>
                        <a:t>, S., Lee, E. S. A., </a:t>
                      </a:r>
                      <a:r>
                        <a:rPr lang="en-US" sz="1800" b="0" i="0" u="none" strike="noStrike" kern="1200" err="1">
                          <a:solidFill>
                            <a:srgbClr val="000000"/>
                          </a:solidFill>
                          <a:effectLst/>
                          <a:latin typeface="Arial" panose="020B0604020202020204" pitchFamily="34" charset="0"/>
                          <a:ea typeface="+mn-ea"/>
                          <a:cs typeface="Arial" panose="020B0604020202020204" pitchFamily="34" charset="0"/>
                        </a:rPr>
                        <a:t>Skenduli</a:t>
                      </a:r>
                      <a:r>
                        <a:rPr lang="en-US" sz="1800" b="0" i="0" u="none" strike="noStrike" kern="1200">
                          <a:solidFill>
                            <a:srgbClr val="000000"/>
                          </a:solidFill>
                          <a:effectLst/>
                          <a:latin typeface="Arial" panose="020B0604020202020204" pitchFamily="34" charset="0"/>
                          <a:ea typeface="+mn-ea"/>
                          <a:cs typeface="Arial" panose="020B0604020202020204" pitchFamily="34" charset="0"/>
                        </a:rPr>
                        <a:t>, </a:t>
                      </a:r>
                    </a:p>
                    <a:p>
                      <a:pPr marL="0" marR="0" indent="0" algn="ctr" defTabSz="522488" rtl="0" eaLnBrk="1" fontAlgn="b" latinLnBrk="0" hangingPunct="1">
                        <a:lnSpc>
                          <a:spcPct val="100000"/>
                        </a:lnSpc>
                        <a:spcBef>
                          <a:spcPts val="0"/>
                        </a:spcBef>
                        <a:spcAft>
                          <a:spcPts val="0"/>
                        </a:spcAft>
                        <a:buClrTx/>
                        <a:buSzTx/>
                        <a:buFontTx/>
                        <a:buNone/>
                        <a:tabLst/>
                        <a:defRPr/>
                      </a:pPr>
                      <a:r>
                        <a:rPr lang="en-US" sz="1800" b="0" i="0" u="none" strike="noStrike" kern="1200">
                          <a:solidFill>
                            <a:srgbClr val="000000"/>
                          </a:solidFill>
                          <a:effectLst/>
                          <a:latin typeface="Arial" panose="020B0604020202020204" pitchFamily="34" charset="0"/>
                          <a:ea typeface="+mn-ea"/>
                          <a:cs typeface="Arial" panose="020B0604020202020204" pitchFamily="34" charset="0"/>
                        </a:rPr>
                        <a:t>M. P., Shekhar, R., </a:t>
                      </a:r>
                      <a:r>
                        <a:rPr lang="en-US" sz="1800" b="0" i="0" u="none" strike="noStrike" kern="1200" err="1">
                          <a:solidFill>
                            <a:srgbClr val="000000"/>
                          </a:solidFill>
                          <a:effectLst/>
                          <a:latin typeface="Arial" panose="020B0604020202020204" pitchFamily="34" charset="0"/>
                          <a:ea typeface="+mn-ea"/>
                          <a:cs typeface="Arial" panose="020B0604020202020204" pitchFamily="34" charset="0"/>
                        </a:rPr>
                        <a:t>Alam</a:t>
                      </a:r>
                      <a:r>
                        <a:rPr lang="en-US" sz="1800" b="0" i="0" u="none" strike="noStrike" kern="1200">
                          <a:solidFill>
                            <a:srgbClr val="000000"/>
                          </a:solidFill>
                          <a:effectLst/>
                          <a:latin typeface="Arial" panose="020B0604020202020204" pitchFamily="34" charset="0"/>
                          <a:ea typeface="+mn-ea"/>
                          <a:cs typeface="Arial" panose="020B0604020202020204" pitchFamily="34" charset="0"/>
                        </a:rPr>
                        <a:t>, M., &amp; Kaur, R. (2021</a:t>
                      </a:r>
                      <a:r>
                        <a:rPr lang="en-US" sz="1800">
                          <a:effectLst/>
                          <a:latin typeface="Times New Roman" panose="02020603050405020304" pitchFamily="18" charset="0"/>
                          <a:ea typeface="Times New Roman" panose="02020603050405020304" pitchFamily="18" charset="0"/>
                        </a:rPr>
                        <a:t>) </a:t>
                      </a:r>
                      <a:endParaRPr lang="en-US" sz="1800" b="0" i="0" u="none" strike="noStrike" kern="1200">
                        <a:solidFill>
                          <a:srgbClr val="000000"/>
                        </a:solidFill>
                        <a:effectLst/>
                        <a:latin typeface="Arial" panose="020B0604020202020204" pitchFamily="34" charset="0"/>
                        <a:ea typeface="+mn-ea"/>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YES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YES</a:t>
                      </a:r>
                    </a:p>
                  </a:txBody>
                  <a:tcPr marL="0" marR="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69772861"/>
                  </a:ext>
                </a:extLst>
              </a:tr>
            </a:tbl>
          </a:graphicData>
        </a:graphic>
      </p:graphicFrame>
      <p:sp>
        <p:nvSpPr>
          <p:cNvPr id="112" name="TextBox 111">
            <a:extLst>
              <a:ext uri="{FF2B5EF4-FFF2-40B4-BE49-F238E27FC236}">
                <a16:creationId xmlns:a16="http://schemas.microsoft.com/office/drawing/2014/main" id="{4BA3A7B3-6FA5-FD49-9BD3-4107BCB5ADC2}"/>
              </a:ext>
            </a:extLst>
          </p:cNvPr>
          <p:cNvSpPr txBox="1"/>
          <p:nvPr/>
        </p:nvSpPr>
        <p:spPr>
          <a:xfrm>
            <a:off x="9247049" y="4801035"/>
            <a:ext cx="10393502" cy="1200329"/>
          </a:xfrm>
          <a:prstGeom prst="rect">
            <a:avLst/>
          </a:prstGeom>
          <a:noFill/>
        </p:spPr>
        <p:txBody>
          <a:bodyPr wrap="square" lIns="91440" tIns="45720" rIns="91440" bIns="45720" rtlCol="0" anchor="ctr">
            <a:spAutoFit/>
          </a:bodyPr>
          <a:lstStyle/>
          <a:p>
            <a:pPr algn="just">
              <a:buClr>
                <a:srgbClr val="B1810B"/>
              </a:buClr>
            </a:pPr>
            <a:r>
              <a:rPr lang="en-US" sz="2400" spc="10">
                <a:latin typeface="+mn-lt"/>
                <a:cs typeface="Arial" panose="020B0604020202020204" pitchFamily="34" charset="0"/>
              </a:rPr>
              <a:t>While all relevant studies focus on only machine translation or optimization (e.g. dynamic selection of seed data), none of them focused on optimizing seed data through ordering them differently based on semantic aspects.</a:t>
            </a:r>
            <a:endParaRPr lang="en-US" sz="2400" spc="10">
              <a:latin typeface="+mn-lt"/>
              <a:cs typeface="Times"/>
            </a:endParaRPr>
          </a:p>
        </p:txBody>
      </p:sp>
      <p:cxnSp>
        <p:nvCxnSpPr>
          <p:cNvPr id="121" name="Straight Connector 120">
            <a:extLst>
              <a:ext uri="{FF2B5EF4-FFF2-40B4-BE49-F238E27FC236}">
                <a16:creationId xmlns:a16="http://schemas.microsoft.com/office/drawing/2014/main" id="{04754B6D-F769-AD45-99A9-8DC70057C378}"/>
              </a:ext>
            </a:extLst>
          </p:cNvPr>
          <p:cNvCxnSpPr/>
          <p:nvPr/>
        </p:nvCxnSpPr>
        <p:spPr bwMode="auto">
          <a:xfrm>
            <a:off x="13272655" y="10948915"/>
            <a:ext cx="6367896"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2" name="Picture 51">
            <a:extLst>
              <a:ext uri="{FF2B5EF4-FFF2-40B4-BE49-F238E27FC236}">
                <a16:creationId xmlns:a16="http://schemas.microsoft.com/office/drawing/2014/main" id="{26ED6955-360D-4645-87C4-4AC6E465816A}"/>
              </a:ext>
            </a:extLst>
          </p:cNvPr>
          <p:cNvPicPr>
            <a:picLocks noChangeAspect="1"/>
          </p:cNvPicPr>
          <p:nvPr/>
        </p:nvPicPr>
        <p:blipFill>
          <a:blip r:embed="rId12"/>
          <a:stretch>
            <a:fillRect/>
          </a:stretch>
        </p:blipFill>
        <p:spPr>
          <a:xfrm>
            <a:off x="20571513" y="4736784"/>
            <a:ext cx="6902467" cy="5241561"/>
          </a:xfrm>
          <a:prstGeom prst="rect">
            <a:avLst/>
          </a:prstGeom>
        </p:spPr>
      </p:pic>
      <p:sp>
        <p:nvSpPr>
          <p:cNvPr id="54" name="Rectangle 53">
            <a:extLst>
              <a:ext uri="{FF2B5EF4-FFF2-40B4-BE49-F238E27FC236}">
                <a16:creationId xmlns:a16="http://schemas.microsoft.com/office/drawing/2014/main" id="{582A4BA6-3224-B341-AC24-2B96F6F285A3}"/>
              </a:ext>
            </a:extLst>
          </p:cNvPr>
          <p:cNvSpPr/>
          <p:nvPr/>
        </p:nvSpPr>
        <p:spPr bwMode="auto">
          <a:xfrm>
            <a:off x="23805363" y="7003621"/>
            <a:ext cx="659918" cy="2379952"/>
          </a:xfrm>
          <a:prstGeom prst="rect">
            <a:avLst/>
          </a:prstGeom>
          <a:noFill/>
          <a:ln w="2857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sp>
        <p:nvSpPr>
          <p:cNvPr id="129" name="Rectangle 128">
            <a:extLst>
              <a:ext uri="{FF2B5EF4-FFF2-40B4-BE49-F238E27FC236}">
                <a16:creationId xmlns:a16="http://schemas.microsoft.com/office/drawing/2014/main" id="{749053D2-135F-9649-84E0-0BFB3A6CFE48}"/>
              </a:ext>
            </a:extLst>
          </p:cNvPr>
          <p:cNvSpPr/>
          <p:nvPr/>
        </p:nvSpPr>
        <p:spPr bwMode="auto">
          <a:xfrm>
            <a:off x="25207442" y="7003622"/>
            <a:ext cx="659918" cy="2379952"/>
          </a:xfrm>
          <a:prstGeom prst="rect">
            <a:avLst/>
          </a:prstGeom>
          <a:noFill/>
          <a:ln w="2857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grpSp>
        <p:nvGrpSpPr>
          <p:cNvPr id="75" name="Group 74">
            <a:extLst>
              <a:ext uri="{FF2B5EF4-FFF2-40B4-BE49-F238E27FC236}">
                <a16:creationId xmlns:a16="http://schemas.microsoft.com/office/drawing/2014/main" id="{B5765F74-C4A6-D148-B5A3-1F2B36DCE574}"/>
              </a:ext>
            </a:extLst>
          </p:cNvPr>
          <p:cNvGrpSpPr/>
          <p:nvPr/>
        </p:nvGrpSpPr>
        <p:grpSpPr>
          <a:xfrm>
            <a:off x="28160517" y="4933997"/>
            <a:ext cx="3708314" cy="5213269"/>
            <a:chOff x="28617640" y="5836960"/>
            <a:chExt cx="3708314" cy="5213269"/>
          </a:xfrm>
        </p:grpSpPr>
        <p:sp>
          <p:nvSpPr>
            <p:cNvPr id="56" name="TextBox 55">
              <a:extLst>
                <a:ext uri="{FF2B5EF4-FFF2-40B4-BE49-F238E27FC236}">
                  <a16:creationId xmlns:a16="http://schemas.microsoft.com/office/drawing/2014/main" id="{446B82B5-6072-5E49-8E9E-0281FC957481}"/>
                </a:ext>
              </a:extLst>
            </p:cNvPr>
            <p:cNvSpPr txBox="1"/>
            <p:nvPr/>
          </p:nvSpPr>
          <p:spPr>
            <a:xfrm>
              <a:off x="28904733" y="9220158"/>
              <a:ext cx="1516609" cy="461665"/>
            </a:xfrm>
            <a:prstGeom prst="rect">
              <a:avLst/>
            </a:prstGeom>
            <a:noFill/>
          </p:spPr>
          <p:txBody>
            <a:bodyPr wrap="square" rtlCol="0">
              <a:spAutoFit/>
            </a:bodyPr>
            <a:lstStyle/>
            <a:p>
              <a:r>
                <a:rPr lang="en-KR" sz="2400"/>
                <a:t>Diversity</a:t>
              </a:r>
            </a:p>
          </p:txBody>
        </p:sp>
        <p:sp>
          <p:nvSpPr>
            <p:cNvPr id="131" name="TextBox 130">
              <a:extLst>
                <a:ext uri="{FF2B5EF4-FFF2-40B4-BE49-F238E27FC236}">
                  <a16:creationId xmlns:a16="http://schemas.microsoft.com/office/drawing/2014/main" id="{DB2212D0-02A6-EB42-B29B-A11771FF2A16}"/>
                </a:ext>
              </a:extLst>
            </p:cNvPr>
            <p:cNvSpPr txBox="1"/>
            <p:nvPr/>
          </p:nvSpPr>
          <p:spPr>
            <a:xfrm>
              <a:off x="28904733" y="9667422"/>
              <a:ext cx="1516609" cy="461665"/>
            </a:xfrm>
            <a:prstGeom prst="rect">
              <a:avLst/>
            </a:prstGeom>
            <a:noFill/>
          </p:spPr>
          <p:txBody>
            <a:bodyPr wrap="square" rtlCol="0">
              <a:spAutoFit/>
            </a:bodyPr>
            <a:lstStyle/>
            <a:p>
              <a:r>
                <a:rPr lang="en-KR" sz="2400"/>
                <a:t>Depth</a:t>
              </a:r>
            </a:p>
          </p:txBody>
        </p:sp>
        <p:sp>
          <p:nvSpPr>
            <p:cNvPr id="132" name="TextBox 131">
              <a:extLst>
                <a:ext uri="{FF2B5EF4-FFF2-40B4-BE49-F238E27FC236}">
                  <a16:creationId xmlns:a16="http://schemas.microsoft.com/office/drawing/2014/main" id="{3FEA451A-7D1F-9B4B-B386-77C705CD6CB5}"/>
                </a:ext>
              </a:extLst>
            </p:cNvPr>
            <p:cNvSpPr txBox="1"/>
            <p:nvPr/>
          </p:nvSpPr>
          <p:spPr>
            <a:xfrm>
              <a:off x="28904733" y="10126899"/>
              <a:ext cx="1516609" cy="461665"/>
            </a:xfrm>
            <a:prstGeom prst="rect">
              <a:avLst/>
            </a:prstGeom>
            <a:noFill/>
          </p:spPr>
          <p:txBody>
            <a:bodyPr wrap="square" rtlCol="0">
              <a:spAutoFit/>
            </a:bodyPr>
            <a:lstStyle/>
            <a:p>
              <a:r>
                <a:rPr lang="en-KR" sz="2400"/>
                <a:t>Div+Dep</a:t>
              </a:r>
            </a:p>
          </p:txBody>
        </p:sp>
        <p:sp>
          <p:nvSpPr>
            <p:cNvPr id="133" name="TextBox 132">
              <a:extLst>
                <a:ext uri="{FF2B5EF4-FFF2-40B4-BE49-F238E27FC236}">
                  <a16:creationId xmlns:a16="http://schemas.microsoft.com/office/drawing/2014/main" id="{AB703E0E-A691-7D44-A8EC-439F0A8E818A}"/>
                </a:ext>
              </a:extLst>
            </p:cNvPr>
            <p:cNvSpPr txBox="1"/>
            <p:nvPr/>
          </p:nvSpPr>
          <p:spPr>
            <a:xfrm>
              <a:off x="28908167" y="10588564"/>
              <a:ext cx="1516609" cy="461665"/>
            </a:xfrm>
            <a:prstGeom prst="rect">
              <a:avLst/>
            </a:prstGeom>
            <a:noFill/>
          </p:spPr>
          <p:txBody>
            <a:bodyPr wrap="square" rtlCol="0">
              <a:spAutoFit/>
            </a:bodyPr>
            <a:lstStyle/>
            <a:p>
              <a:r>
                <a:rPr lang="en-KR" sz="2400"/>
                <a:t>Sequential</a:t>
              </a:r>
            </a:p>
          </p:txBody>
        </p:sp>
        <p:sp>
          <p:nvSpPr>
            <p:cNvPr id="67" name="Rectangle 66">
              <a:extLst>
                <a:ext uri="{FF2B5EF4-FFF2-40B4-BE49-F238E27FC236}">
                  <a16:creationId xmlns:a16="http://schemas.microsoft.com/office/drawing/2014/main" id="{CE446E38-C1CC-724F-98BA-CDD8687566D5}"/>
                </a:ext>
              </a:extLst>
            </p:cNvPr>
            <p:cNvSpPr/>
            <p:nvPr/>
          </p:nvSpPr>
          <p:spPr bwMode="auto">
            <a:xfrm>
              <a:off x="30390043" y="9308246"/>
              <a:ext cx="882051" cy="285009"/>
            </a:xfrm>
            <a:prstGeom prst="rect">
              <a:avLst/>
            </a:prstGeom>
            <a:solidFill>
              <a:schemeClr val="accent2">
                <a:alpha val="80000"/>
              </a:schemeClr>
            </a:solidFill>
            <a:ln w="9525" cap="flat" cmpd="sng" algn="ctr">
              <a:solidFill>
                <a:schemeClr val="accent2">
                  <a:alpha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1800" b="1">
                  <a:solidFill>
                    <a:schemeClr val="bg1"/>
                  </a:solidFill>
                </a:rPr>
                <a:t>8</a:t>
              </a:r>
              <a:r>
                <a:rPr kumimoji="0" lang="en-KR" sz="1800" b="1" i="0" u="none" strike="noStrike" cap="none" normalizeH="0" baseline="0">
                  <a:ln>
                    <a:noFill/>
                  </a:ln>
                  <a:solidFill>
                    <a:schemeClr val="bg1"/>
                  </a:solidFill>
                  <a:effectLst/>
                  <a:latin typeface="Times" charset="0"/>
                </a:rPr>
                <a:t>,000</a:t>
              </a:r>
            </a:p>
          </p:txBody>
        </p:sp>
        <p:sp>
          <p:nvSpPr>
            <p:cNvPr id="135" name="Rectangle 134">
              <a:extLst>
                <a:ext uri="{FF2B5EF4-FFF2-40B4-BE49-F238E27FC236}">
                  <a16:creationId xmlns:a16="http://schemas.microsoft.com/office/drawing/2014/main" id="{65F5D616-9B54-EF41-8F69-D1B4B9A9CFB9}"/>
                </a:ext>
              </a:extLst>
            </p:cNvPr>
            <p:cNvSpPr/>
            <p:nvPr/>
          </p:nvSpPr>
          <p:spPr bwMode="auto">
            <a:xfrm>
              <a:off x="30390766" y="9754265"/>
              <a:ext cx="882051" cy="285009"/>
            </a:xfrm>
            <a:prstGeom prst="rect">
              <a:avLst/>
            </a:prstGeom>
            <a:solidFill>
              <a:schemeClr val="accent2">
                <a:alpha val="80000"/>
              </a:schemeClr>
            </a:solidFill>
            <a:ln w="9525" cap="flat" cmpd="sng" algn="ctr">
              <a:solidFill>
                <a:schemeClr val="accent2">
                  <a:alpha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1800" b="1">
                  <a:solidFill>
                    <a:schemeClr val="bg1"/>
                  </a:solidFill>
                </a:rPr>
                <a:t>8</a:t>
              </a:r>
              <a:r>
                <a:rPr kumimoji="0" lang="en-KR" sz="1800" b="1" i="0" u="none" strike="noStrike" cap="none" normalizeH="0" baseline="0">
                  <a:ln>
                    <a:noFill/>
                  </a:ln>
                  <a:solidFill>
                    <a:schemeClr val="bg1"/>
                  </a:solidFill>
                  <a:effectLst/>
                  <a:latin typeface="Times" charset="0"/>
                </a:rPr>
                <a:t>,000</a:t>
              </a:r>
            </a:p>
          </p:txBody>
        </p:sp>
        <p:sp>
          <p:nvSpPr>
            <p:cNvPr id="136" name="Rectangle 135">
              <a:extLst>
                <a:ext uri="{FF2B5EF4-FFF2-40B4-BE49-F238E27FC236}">
                  <a16:creationId xmlns:a16="http://schemas.microsoft.com/office/drawing/2014/main" id="{1F84FE83-4103-D044-8925-F0B118806127}"/>
                </a:ext>
              </a:extLst>
            </p:cNvPr>
            <p:cNvSpPr/>
            <p:nvPr/>
          </p:nvSpPr>
          <p:spPr bwMode="auto">
            <a:xfrm>
              <a:off x="30390042" y="10209646"/>
              <a:ext cx="882051" cy="285009"/>
            </a:xfrm>
            <a:prstGeom prst="rect">
              <a:avLst/>
            </a:prstGeom>
            <a:solidFill>
              <a:schemeClr val="accent2">
                <a:alpha val="80000"/>
              </a:schemeClr>
            </a:solidFill>
            <a:ln w="9525" cap="flat" cmpd="sng" algn="ctr">
              <a:solidFill>
                <a:schemeClr val="accent2">
                  <a:alpha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1800" b="1">
                  <a:solidFill>
                    <a:schemeClr val="bg1"/>
                  </a:solidFill>
                </a:rPr>
                <a:t>8</a:t>
              </a:r>
              <a:r>
                <a:rPr kumimoji="0" lang="en-KR" sz="1800" b="1" i="0" u="none" strike="noStrike" cap="none" normalizeH="0" baseline="0">
                  <a:ln>
                    <a:noFill/>
                  </a:ln>
                  <a:solidFill>
                    <a:schemeClr val="bg1"/>
                  </a:solidFill>
                  <a:effectLst/>
                  <a:latin typeface="Times" charset="0"/>
                </a:rPr>
                <a:t>,000</a:t>
              </a:r>
            </a:p>
          </p:txBody>
        </p:sp>
        <p:sp>
          <p:nvSpPr>
            <p:cNvPr id="138" name="Rectangle 137">
              <a:extLst>
                <a:ext uri="{FF2B5EF4-FFF2-40B4-BE49-F238E27FC236}">
                  <a16:creationId xmlns:a16="http://schemas.microsoft.com/office/drawing/2014/main" id="{F58933CA-D3B9-644D-8814-FB954CADC2D0}"/>
                </a:ext>
              </a:extLst>
            </p:cNvPr>
            <p:cNvSpPr/>
            <p:nvPr/>
          </p:nvSpPr>
          <p:spPr bwMode="auto">
            <a:xfrm>
              <a:off x="30390041" y="10675661"/>
              <a:ext cx="1394667" cy="285009"/>
            </a:xfrm>
            <a:prstGeom prst="rect">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1800" b="1">
                  <a:solidFill>
                    <a:schemeClr val="bg1"/>
                  </a:solidFill>
                </a:rPr>
                <a:t>13</a:t>
              </a:r>
              <a:r>
                <a:rPr kumimoji="0" lang="en-KR" sz="1800" b="1" i="0" u="none" strike="noStrike" cap="none" normalizeH="0" baseline="0">
                  <a:ln>
                    <a:noFill/>
                  </a:ln>
                  <a:solidFill>
                    <a:schemeClr val="bg1"/>
                  </a:solidFill>
                  <a:effectLst/>
                  <a:latin typeface="Times" charset="0"/>
                </a:rPr>
                <a:t>,500</a:t>
              </a:r>
            </a:p>
          </p:txBody>
        </p:sp>
        <p:sp>
          <p:nvSpPr>
            <p:cNvPr id="139" name="TextBox 138">
              <a:extLst>
                <a:ext uri="{FF2B5EF4-FFF2-40B4-BE49-F238E27FC236}">
                  <a16:creationId xmlns:a16="http://schemas.microsoft.com/office/drawing/2014/main" id="{1D893946-C6B6-DF47-A9FC-01EC59CA6D60}"/>
                </a:ext>
              </a:extLst>
            </p:cNvPr>
            <p:cNvSpPr txBox="1"/>
            <p:nvPr/>
          </p:nvSpPr>
          <p:spPr>
            <a:xfrm>
              <a:off x="28994606" y="8627470"/>
              <a:ext cx="3331348" cy="461665"/>
            </a:xfrm>
            <a:prstGeom prst="rect">
              <a:avLst/>
            </a:prstGeom>
            <a:noFill/>
          </p:spPr>
          <p:txBody>
            <a:bodyPr wrap="square" rtlCol="0">
              <a:spAutoFit/>
            </a:bodyPr>
            <a:lstStyle/>
            <a:p>
              <a:r>
                <a:rPr lang="en-KR" sz="2400"/>
                <a:t>Sent. used to get 6 BLEU</a:t>
              </a:r>
            </a:p>
          </p:txBody>
        </p:sp>
        <p:sp>
          <p:nvSpPr>
            <p:cNvPr id="140" name="TextBox 139">
              <a:extLst>
                <a:ext uri="{FF2B5EF4-FFF2-40B4-BE49-F238E27FC236}">
                  <a16:creationId xmlns:a16="http://schemas.microsoft.com/office/drawing/2014/main" id="{61455E43-8329-3840-A4AD-B6313A86BAB9}"/>
                </a:ext>
              </a:extLst>
            </p:cNvPr>
            <p:cNvSpPr txBox="1"/>
            <p:nvPr/>
          </p:nvSpPr>
          <p:spPr>
            <a:xfrm>
              <a:off x="28993151" y="5836960"/>
              <a:ext cx="3231262" cy="461665"/>
            </a:xfrm>
            <a:prstGeom prst="rect">
              <a:avLst/>
            </a:prstGeom>
            <a:noFill/>
          </p:spPr>
          <p:txBody>
            <a:bodyPr wrap="square" rtlCol="0">
              <a:spAutoFit/>
            </a:bodyPr>
            <a:lstStyle/>
            <a:p>
              <a:r>
                <a:rPr lang="en-KR" sz="2400"/>
                <a:t>BLEU scores at 20,414</a:t>
              </a:r>
            </a:p>
          </p:txBody>
        </p:sp>
        <p:sp>
          <p:nvSpPr>
            <p:cNvPr id="142" name="Rectangle 141">
              <a:extLst>
                <a:ext uri="{FF2B5EF4-FFF2-40B4-BE49-F238E27FC236}">
                  <a16:creationId xmlns:a16="http://schemas.microsoft.com/office/drawing/2014/main" id="{440F5CB8-4EBE-3C45-A70A-D89236AA9844}"/>
                </a:ext>
              </a:extLst>
            </p:cNvPr>
            <p:cNvSpPr/>
            <p:nvPr/>
          </p:nvSpPr>
          <p:spPr bwMode="auto">
            <a:xfrm>
              <a:off x="28617640" y="5869503"/>
              <a:ext cx="365760" cy="365760"/>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78"/>
              <a:r>
                <a:rPr lang="en-US" sz="1800">
                  <a:solidFill>
                    <a:schemeClr val="bg1"/>
                  </a:solidFill>
                  <a:latin typeface="Arial" panose="020B0604020202020204" pitchFamily="34" charset="0"/>
                  <a:cs typeface="Arial" panose="020B0604020202020204" pitchFamily="34" charset="0"/>
                </a:rPr>
                <a:t>1</a:t>
              </a:r>
            </a:p>
          </p:txBody>
        </p:sp>
        <p:sp>
          <p:nvSpPr>
            <p:cNvPr id="143" name="Rectangle 142">
              <a:extLst>
                <a:ext uri="{FF2B5EF4-FFF2-40B4-BE49-F238E27FC236}">
                  <a16:creationId xmlns:a16="http://schemas.microsoft.com/office/drawing/2014/main" id="{BB91C796-B9E3-D54B-A0CF-2F6AC12898A4}"/>
                </a:ext>
              </a:extLst>
            </p:cNvPr>
            <p:cNvSpPr/>
            <p:nvPr/>
          </p:nvSpPr>
          <p:spPr bwMode="auto">
            <a:xfrm>
              <a:off x="28617640" y="8648556"/>
              <a:ext cx="365760" cy="365760"/>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78"/>
              <a:r>
                <a:rPr lang="en-US" sz="1800">
                  <a:solidFill>
                    <a:schemeClr val="bg1"/>
                  </a:solidFill>
                  <a:latin typeface="Arial" panose="020B0604020202020204" pitchFamily="34" charset="0"/>
                  <a:cs typeface="Arial" panose="020B0604020202020204" pitchFamily="34" charset="0"/>
                </a:rPr>
                <a:t>2</a:t>
              </a:r>
            </a:p>
          </p:txBody>
        </p:sp>
        <p:sp>
          <p:nvSpPr>
            <p:cNvPr id="144" name="TextBox 143">
              <a:extLst>
                <a:ext uri="{FF2B5EF4-FFF2-40B4-BE49-F238E27FC236}">
                  <a16:creationId xmlns:a16="http://schemas.microsoft.com/office/drawing/2014/main" id="{6986D65A-9BA8-004A-A8E4-09347CBF4C0C}"/>
                </a:ext>
              </a:extLst>
            </p:cNvPr>
            <p:cNvSpPr txBox="1"/>
            <p:nvPr/>
          </p:nvSpPr>
          <p:spPr>
            <a:xfrm>
              <a:off x="28904733" y="6451081"/>
              <a:ext cx="1516609" cy="461665"/>
            </a:xfrm>
            <a:prstGeom prst="rect">
              <a:avLst/>
            </a:prstGeom>
            <a:noFill/>
          </p:spPr>
          <p:txBody>
            <a:bodyPr wrap="square" rtlCol="0">
              <a:spAutoFit/>
            </a:bodyPr>
            <a:lstStyle/>
            <a:p>
              <a:r>
                <a:rPr lang="en-KR" sz="2400"/>
                <a:t>Diversity</a:t>
              </a:r>
            </a:p>
          </p:txBody>
        </p:sp>
        <p:sp>
          <p:nvSpPr>
            <p:cNvPr id="145" name="TextBox 144">
              <a:extLst>
                <a:ext uri="{FF2B5EF4-FFF2-40B4-BE49-F238E27FC236}">
                  <a16:creationId xmlns:a16="http://schemas.microsoft.com/office/drawing/2014/main" id="{9F29B086-2294-394A-93D2-6F887245FDCD}"/>
                </a:ext>
              </a:extLst>
            </p:cNvPr>
            <p:cNvSpPr txBox="1"/>
            <p:nvPr/>
          </p:nvSpPr>
          <p:spPr>
            <a:xfrm>
              <a:off x="28904733" y="6898345"/>
              <a:ext cx="1516609" cy="461665"/>
            </a:xfrm>
            <a:prstGeom prst="rect">
              <a:avLst/>
            </a:prstGeom>
            <a:noFill/>
          </p:spPr>
          <p:txBody>
            <a:bodyPr wrap="square" rtlCol="0">
              <a:spAutoFit/>
            </a:bodyPr>
            <a:lstStyle/>
            <a:p>
              <a:r>
                <a:rPr lang="en-KR" sz="2400"/>
                <a:t>Depth</a:t>
              </a:r>
            </a:p>
          </p:txBody>
        </p:sp>
        <p:sp>
          <p:nvSpPr>
            <p:cNvPr id="146" name="TextBox 145">
              <a:extLst>
                <a:ext uri="{FF2B5EF4-FFF2-40B4-BE49-F238E27FC236}">
                  <a16:creationId xmlns:a16="http://schemas.microsoft.com/office/drawing/2014/main" id="{6FDB92A7-155F-EC43-8928-21F87708974A}"/>
                </a:ext>
              </a:extLst>
            </p:cNvPr>
            <p:cNvSpPr txBox="1"/>
            <p:nvPr/>
          </p:nvSpPr>
          <p:spPr>
            <a:xfrm>
              <a:off x="28904733" y="7357822"/>
              <a:ext cx="1516609" cy="461665"/>
            </a:xfrm>
            <a:prstGeom prst="rect">
              <a:avLst/>
            </a:prstGeom>
            <a:noFill/>
          </p:spPr>
          <p:txBody>
            <a:bodyPr wrap="square" rtlCol="0">
              <a:spAutoFit/>
            </a:bodyPr>
            <a:lstStyle/>
            <a:p>
              <a:r>
                <a:rPr lang="en-KR" sz="2400"/>
                <a:t>Div+Dep</a:t>
              </a:r>
            </a:p>
          </p:txBody>
        </p:sp>
        <p:sp>
          <p:nvSpPr>
            <p:cNvPr id="147" name="TextBox 146">
              <a:extLst>
                <a:ext uri="{FF2B5EF4-FFF2-40B4-BE49-F238E27FC236}">
                  <a16:creationId xmlns:a16="http://schemas.microsoft.com/office/drawing/2014/main" id="{D56CF3CF-990D-3945-B30A-A4B644F102FF}"/>
                </a:ext>
              </a:extLst>
            </p:cNvPr>
            <p:cNvSpPr txBox="1"/>
            <p:nvPr/>
          </p:nvSpPr>
          <p:spPr>
            <a:xfrm>
              <a:off x="28908167" y="7819487"/>
              <a:ext cx="1516609" cy="461665"/>
            </a:xfrm>
            <a:prstGeom prst="rect">
              <a:avLst/>
            </a:prstGeom>
            <a:noFill/>
          </p:spPr>
          <p:txBody>
            <a:bodyPr wrap="square" rtlCol="0">
              <a:spAutoFit/>
            </a:bodyPr>
            <a:lstStyle/>
            <a:p>
              <a:r>
                <a:rPr lang="en-KR" sz="2400"/>
                <a:t>Sequential</a:t>
              </a:r>
            </a:p>
          </p:txBody>
        </p:sp>
        <p:sp>
          <p:nvSpPr>
            <p:cNvPr id="148" name="Rectangle 147">
              <a:extLst>
                <a:ext uri="{FF2B5EF4-FFF2-40B4-BE49-F238E27FC236}">
                  <a16:creationId xmlns:a16="http://schemas.microsoft.com/office/drawing/2014/main" id="{4446F3B8-E1E3-6142-BF36-62DCDC8E249D}"/>
                </a:ext>
              </a:extLst>
            </p:cNvPr>
            <p:cNvSpPr/>
            <p:nvPr/>
          </p:nvSpPr>
          <p:spPr bwMode="auto">
            <a:xfrm>
              <a:off x="30390043" y="6539169"/>
              <a:ext cx="1594736" cy="285009"/>
            </a:xfrm>
            <a:prstGeom prst="rect">
              <a:avLst/>
            </a:prstGeom>
            <a:solidFill>
              <a:schemeClr val="accent3">
                <a:lumMod val="75000"/>
              </a:schemeClr>
            </a:solidFill>
            <a:ln w="952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11.2</a:t>
              </a:r>
            </a:p>
          </p:txBody>
        </p:sp>
        <p:sp>
          <p:nvSpPr>
            <p:cNvPr id="149" name="Rectangle 148">
              <a:extLst>
                <a:ext uri="{FF2B5EF4-FFF2-40B4-BE49-F238E27FC236}">
                  <a16:creationId xmlns:a16="http://schemas.microsoft.com/office/drawing/2014/main" id="{D8EC535B-BAAF-244A-AABF-D9286028F543}"/>
                </a:ext>
              </a:extLst>
            </p:cNvPr>
            <p:cNvSpPr/>
            <p:nvPr/>
          </p:nvSpPr>
          <p:spPr bwMode="auto">
            <a:xfrm>
              <a:off x="30390766" y="6985188"/>
              <a:ext cx="1493935" cy="285009"/>
            </a:xfrm>
            <a:prstGeom prst="rect">
              <a:avLst/>
            </a:prstGeom>
            <a:solidFill>
              <a:schemeClr val="accent3">
                <a:lumMod val="75000"/>
                <a:alpha val="80000"/>
              </a:schemeClr>
            </a:solidFill>
            <a:ln w="9525" cap="flat" cmpd="sng" algn="ctr">
              <a:solidFill>
                <a:schemeClr val="accent3">
                  <a:lumMod val="75000"/>
                  <a:alpha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10.44</a:t>
              </a:r>
            </a:p>
          </p:txBody>
        </p:sp>
        <p:sp>
          <p:nvSpPr>
            <p:cNvPr id="150" name="Rectangle 149">
              <a:extLst>
                <a:ext uri="{FF2B5EF4-FFF2-40B4-BE49-F238E27FC236}">
                  <a16:creationId xmlns:a16="http://schemas.microsoft.com/office/drawing/2014/main" id="{F083CFD5-F4EC-B344-80F2-DFF70ED85242}"/>
                </a:ext>
              </a:extLst>
            </p:cNvPr>
            <p:cNvSpPr/>
            <p:nvPr/>
          </p:nvSpPr>
          <p:spPr bwMode="auto">
            <a:xfrm>
              <a:off x="30390042" y="7440569"/>
              <a:ext cx="1394666" cy="285009"/>
            </a:xfrm>
            <a:prstGeom prst="rect">
              <a:avLst/>
            </a:prstGeom>
            <a:solidFill>
              <a:schemeClr val="accent3">
                <a:lumMod val="75000"/>
                <a:alpha val="60000"/>
              </a:schemeClr>
            </a:solidFill>
            <a:ln w="9525" cap="flat" cmpd="sng" algn="ctr">
              <a:solidFill>
                <a:schemeClr val="accent3">
                  <a:lumMod val="75000"/>
                  <a:alpha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10.36</a:t>
              </a:r>
            </a:p>
          </p:txBody>
        </p:sp>
        <p:sp>
          <p:nvSpPr>
            <p:cNvPr id="152" name="Rectangle 151">
              <a:extLst>
                <a:ext uri="{FF2B5EF4-FFF2-40B4-BE49-F238E27FC236}">
                  <a16:creationId xmlns:a16="http://schemas.microsoft.com/office/drawing/2014/main" id="{311D00AB-B124-D449-AF72-03678C9C1A0B}"/>
                </a:ext>
              </a:extLst>
            </p:cNvPr>
            <p:cNvSpPr/>
            <p:nvPr/>
          </p:nvSpPr>
          <p:spPr bwMode="auto">
            <a:xfrm>
              <a:off x="30390041" y="7906584"/>
              <a:ext cx="747277" cy="285009"/>
            </a:xfrm>
            <a:prstGeom prst="rect">
              <a:avLst/>
            </a:prstGeom>
            <a:solidFill>
              <a:schemeClr val="accent3">
                <a:lumMod val="75000"/>
                <a:alpha val="40000"/>
              </a:schemeClr>
            </a:solidFill>
            <a:ln w="9525" cap="flat" cmpd="sng" algn="ctr">
              <a:solidFill>
                <a:schemeClr val="accent3">
                  <a:lumMod val="75000"/>
                  <a:alpha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1800" b="1">
                  <a:solidFill>
                    <a:schemeClr val="bg1"/>
                  </a:solidFill>
                </a:rPr>
                <a:t>5.3</a:t>
              </a:r>
              <a:endParaRPr kumimoji="0" lang="en-KR" sz="1800" b="1" i="0" u="none" strike="noStrike" cap="none" normalizeH="0" baseline="0">
                <a:ln>
                  <a:noFill/>
                </a:ln>
                <a:solidFill>
                  <a:schemeClr val="bg1"/>
                </a:solidFill>
                <a:effectLst/>
                <a:latin typeface="Times" charset="0"/>
              </a:endParaRPr>
            </a:p>
          </p:txBody>
        </p:sp>
      </p:grpSp>
      <p:grpSp>
        <p:nvGrpSpPr>
          <p:cNvPr id="69" name="Group 68">
            <a:extLst>
              <a:ext uri="{FF2B5EF4-FFF2-40B4-BE49-F238E27FC236}">
                <a16:creationId xmlns:a16="http://schemas.microsoft.com/office/drawing/2014/main" id="{7E5BA9C5-D583-0548-AFED-0A4C2C16983B}"/>
              </a:ext>
            </a:extLst>
          </p:cNvPr>
          <p:cNvGrpSpPr/>
          <p:nvPr/>
        </p:nvGrpSpPr>
        <p:grpSpPr>
          <a:xfrm>
            <a:off x="28160517" y="11117302"/>
            <a:ext cx="3954276" cy="3469283"/>
            <a:chOff x="28616185" y="12629376"/>
            <a:chExt cx="3954276" cy="3469283"/>
          </a:xfrm>
        </p:grpSpPr>
        <p:sp>
          <p:nvSpPr>
            <p:cNvPr id="154" name="TextBox 153">
              <a:extLst>
                <a:ext uri="{FF2B5EF4-FFF2-40B4-BE49-F238E27FC236}">
                  <a16:creationId xmlns:a16="http://schemas.microsoft.com/office/drawing/2014/main" id="{A31C91BA-1FEA-1B48-8C2D-30E6CF540FFA}"/>
                </a:ext>
              </a:extLst>
            </p:cNvPr>
            <p:cNvSpPr txBox="1"/>
            <p:nvPr/>
          </p:nvSpPr>
          <p:spPr>
            <a:xfrm>
              <a:off x="28993150" y="12629376"/>
              <a:ext cx="3577311" cy="461665"/>
            </a:xfrm>
            <a:prstGeom prst="rect">
              <a:avLst/>
            </a:prstGeom>
            <a:noFill/>
          </p:spPr>
          <p:txBody>
            <a:bodyPr wrap="square" rtlCol="0">
              <a:spAutoFit/>
            </a:bodyPr>
            <a:lstStyle/>
            <a:p>
              <a:r>
                <a:rPr lang="en-KR" sz="2400"/>
                <a:t>Increase rate in BLEU</a:t>
              </a:r>
            </a:p>
          </p:txBody>
        </p:sp>
        <p:sp>
          <p:nvSpPr>
            <p:cNvPr id="155" name="Rectangle 154">
              <a:extLst>
                <a:ext uri="{FF2B5EF4-FFF2-40B4-BE49-F238E27FC236}">
                  <a16:creationId xmlns:a16="http://schemas.microsoft.com/office/drawing/2014/main" id="{A3289F00-7BC1-104E-83E9-299ED671D542}"/>
                </a:ext>
              </a:extLst>
            </p:cNvPr>
            <p:cNvSpPr/>
            <p:nvPr/>
          </p:nvSpPr>
          <p:spPr bwMode="auto">
            <a:xfrm>
              <a:off x="28616185" y="12650462"/>
              <a:ext cx="365760" cy="365760"/>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78"/>
              <a:r>
                <a:rPr lang="en-US" sz="1800">
                  <a:solidFill>
                    <a:schemeClr val="bg1"/>
                  </a:solidFill>
                  <a:latin typeface="Arial" panose="020B0604020202020204" pitchFamily="34" charset="0"/>
                  <a:cs typeface="Arial" panose="020B0604020202020204" pitchFamily="34" charset="0"/>
                </a:rPr>
                <a:t>3</a:t>
              </a:r>
            </a:p>
          </p:txBody>
        </p:sp>
        <p:sp>
          <p:nvSpPr>
            <p:cNvPr id="156" name="TextBox 155">
              <a:extLst>
                <a:ext uri="{FF2B5EF4-FFF2-40B4-BE49-F238E27FC236}">
                  <a16:creationId xmlns:a16="http://schemas.microsoft.com/office/drawing/2014/main" id="{7224CD32-D876-8C44-800A-EC2174448373}"/>
                </a:ext>
              </a:extLst>
            </p:cNvPr>
            <p:cNvSpPr txBox="1"/>
            <p:nvPr/>
          </p:nvSpPr>
          <p:spPr>
            <a:xfrm>
              <a:off x="28993150" y="14598490"/>
              <a:ext cx="3577311" cy="461665"/>
            </a:xfrm>
            <a:prstGeom prst="rect">
              <a:avLst/>
            </a:prstGeom>
            <a:noFill/>
          </p:spPr>
          <p:txBody>
            <a:bodyPr wrap="square" rtlCol="0">
              <a:spAutoFit/>
            </a:bodyPr>
            <a:lstStyle/>
            <a:p>
              <a:r>
                <a:rPr lang="en-KR" sz="2400"/>
                <a:t>Percentage difference</a:t>
              </a:r>
            </a:p>
          </p:txBody>
        </p:sp>
        <p:sp>
          <p:nvSpPr>
            <p:cNvPr id="157" name="Rectangle 156">
              <a:extLst>
                <a:ext uri="{FF2B5EF4-FFF2-40B4-BE49-F238E27FC236}">
                  <a16:creationId xmlns:a16="http://schemas.microsoft.com/office/drawing/2014/main" id="{26AD3ACF-9F4D-3C46-9EF7-2D6DED799AC7}"/>
                </a:ext>
              </a:extLst>
            </p:cNvPr>
            <p:cNvSpPr/>
            <p:nvPr/>
          </p:nvSpPr>
          <p:spPr bwMode="auto">
            <a:xfrm>
              <a:off x="28616185" y="14619576"/>
              <a:ext cx="365760" cy="365760"/>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78"/>
              <a:r>
                <a:rPr lang="en-US" sz="1800">
                  <a:solidFill>
                    <a:schemeClr val="bg1"/>
                  </a:solidFill>
                  <a:latin typeface="Arial" panose="020B0604020202020204" pitchFamily="34" charset="0"/>
                  <a:cs typeface="Arial" panose="020B0604020202020204" pitchFamily="34" charset="0"/>
                </a:rPr>
                <a:t>4</a:t>
              </a:r>
            </a:p>
          </p:txBody>
        </p:sp>
        <p:sp>
          <p:nvSpPr>
            <p:cNvPr id="160" name="TextBox 159">
              <a:extLst>
                <a:ext uri="{FF2B5EF4-FFF2-40B4-BE49-F238E27FC236}">
                  <a16:creationId xmlns:a16="http://schemas.microsoft.com/office/drawing/2014/main" id="{A322F35C-DD19-5B43-87B2-83485661C088}"/>
                </a:ext>
              </a:extLst>
            </p:cNvPr>
            <p:cNvSpPr txBox="1"/>
            <p:nvPr/>
          </p:nvSpPr>
          <p:spPr>
            <a:xfrm>
              <a:off x="28901299" y="13196349"/>
              <a:ext cx="1516609" cy="461665"/>
            </a:xfrm>
            <a:prstGeom prst="rect">
              <a:avLst/>
            </a:prstGeom>
            <a:noFill/>
          </p:spPr>
          <p:txBody>
            <a:bodyPr wrap="square" rtlCol="0">
              <a:spAutoFit/>
            </a:bodyPr>
            <a:lstStyle/>
            <a:p>
              <a:r>
                <a:rPr lang="en-KR" sz="2400"/>
                <a:t>Diversity</a:t>
              </a:r>
            </a:p>
          </p:txBody>
        </p:sp>
        <p:sp>
          <p:nvSpPr>
            <p:cNvPr id="161" name="TextBox 160">
              <a:extLst>
                <a:ext uri="{FF2B5EF4-FFF2-40B4-BE49-F238E27FC236}">
                  <a16:creationId xmlns:a16="http://schemas.microsoft.com/office/drawing/2014/main" id="{C7AE9F15-935B-F645-8CFF-A4E374EA4473}"/>
                </a:ext>
              </a:extLst>
            </p:cNvPr>
            <p:cNvSpPr txBox="1"/>
            <p:nvPr/>
          </p:nvSpPr>
          <p:spPr>
            <a:xfrm>
              <a:off x="28904733" y="13676918"/>
              <a:ext cx="1516609" cy="461665"/>
            </a:xfrm>
            <a:prstGeom prst="rect">
              <a:avLst/>
            </a:prstGeom>
            <a:noFill/>
          </p:spPr>
          <p:txBody>
            <a:bodyPr wrap="square" rtlCol="0">
              <a:spAutoFit/>
            </a:bodyPr>
            <a:lstStyle/>
            <a:p>
              <a:r>
                <a:rPr lang="en-KR" sz="2400"/>
                <a:t>Sequential</a:t>
              </a:r>
            </a:p>
          </p:txBody>
        </p:sp>
        <p:sp>
          <p:nvSpPr>
            <p:cNvPr id="162" name="Rectangle 161">
              <a:extLst>
                <a:ext uri="{FF2B5EF4-FFF2-40B4-BE49-F238E27FC236}">
                  <a16:creationId xmlns:a16="http://schemas.microsoft.com/office/drawing/2014/main" id="{BF3E21AF-92D6-E241-9C3D-B0B18FC840C4}"/>
                </a:ext>
              </a:extLst>
            </p:cNvPr>
            <p:cNvSpPr/>
            <p:nvPr/>
          </p:nvSpPr>
          <p:spPr bwMode="auto">
            <a:xfrm>
              <a:off x="30389421" y="13266661"/>
              <a:ext cx="1594736" cy="285009"/>
            </a:xfrm>
            <a:prstGeom prst="rect">
              <a:avLst/>
            </a:prstGeom>
            <a:solidFill>
              <a:schemeClr val="accent3">
                <a:lumMod val="75000"/>
              </a:schemeClr>
            </a:solidFill>
            <a:ln w="952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12.7%</a:t>
              </a:r>
            </a:p>
          </p:txBody>
        </p:sp>
        <p:sp>
          <p:nvSpPr>
            <p:cNvPr id="163" name="Rectangle 162">
              <a:extLst>
                <a:ext uri="{FF2B5EF4-FFF2-40B4-BE49-F238E27FC236}">
                  <a16:creationId xmlns:a16="http://schemas.microsoft.com/office/drawing/2014/main" id="{92ED19E7-3EC4-834D-9ADD-116276D1D145}"/>
                </a:ext>
              </a:extLst>
            </p:cNvPr>
            <p:cNvSpPr/>
            <p:nvPr/>
          </p:nvSpPr>
          <p:spPr bwMode="auto">
            <a:xfrm>
              <a:off x="30389421" y="13729079"/>
              <a:ext cx="1188549" cy="285009"/>
            </a:xfrm>
            <a:prstGeom prst="rect">
              <a:avLst/>
            </a:prstGeom>
            <a:solidFill>
              <a:schemeClr val="accent3">
                <a:lumMod val="75000"/>
                <a:alpha val="60000"/>
              </a:schemeClr>
            </a:solidFill>
            <a:ln w="9525" cap="flat" cmpd="sng" algn="ctr">
              <a:solidFill>
                <a:schemeClr val="accent3">
                  <a:lumMod val="75000"/>
                  <a:alpha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9.3%</a:t>
              </a:r>
            </a:p>
          </p:txBody>
        </p:sp>
        <p:sp>
          <p:nvSpPr>
            <p:cNvPr id="164" name="TextBox 163">
              <a:extLst>
                <a:ext uri="{FF2B5EF4-FFF2-40B4-BE49-F238E27FC236}">
                  <a16:creationId xmlns:a16="http://schemas.microsoft.com/office/drawing/2014/main" id="{D68408AA-E5D9-F54D-848A-2773AA77E705}"/>
                </a:ext>
              </a:extLst>
            </p:cNvPr>
            <p:cNvSpPr txBox="1"/>
            <p:nvPr/>
          </p:nvSpPr>
          <p:spPr>
            <a:xfrm>
              <a:off x="28903624" y="15156425"/>
              <a:ext cx="1516609" cy="461665"/>
            </a:xfrm>
            <a:prstGeom prst="rect">
              <a:avLst/>
            </a:prstGeom>
            <a:noFill/>
          </p:spPr>
          <p:txBody>
            <a:bodyPr wrap="square" rtlCol="0">
              <a:spAutoFit/>
            </a:bodyPr>
            <a:lstStyle/>
            <a:p>
              <a:r>
                <a:rPr lang="en-KR" sz="2400"/>
                <a:t>Diversity</a:t>
              </a:r>
            </a:p>
          </p:txBody>
        </p:sp>
        <p:sp>
          <p:nvSpPr>
            <p:cNvPr id="165" name="TextBox 164">
              <a:extLst>
                <a:ext uri="{FF2B5EF4-FFF2-40B4-BE49-F238E27FC236}">
                  <a16:creationId xmlns:a16="http://schemas.microsoft.com/office/drawing/2014/main" id="{0932128A-C6CB-1C48-9FA5-F3A333DE85A4}"/>
                </a:ext>
              </a:extLst>
            </p:cNvPr>
            <p:cNvSpPr txBox="1"/>
            <p:nvPr/>
          </p:nvSpPr>
          <p:spPr>
            <a:xfrm>
              <a:off x="28907058" y="15636994"/>
              <a:ext cx="1516609" cy="461665"/>
            </a:xfrm>
            <a:prstGeom prst="rect">
              <a:avLst/>
            </a:prstGeom>
            <a:noFill/>
          </p:spPr>
          <p:txBody>
            <a:bodyPr wrap="square" rtlCol="0">
              <a:spAutoFit/>
            </a:bodyPr>
            <a:lstStyle/>
            <a:p>
              <a:r>
                <a:rPr lang="en-KR" sz="2400"/>
                <a:t>Sequential</a:t>
              </a:r>
            </a:p>
          </p:txBody>
        </p:sp>
        <p:sp>
          <p:nvSpPr>
            <p:cNvPr id="166" name="Rectangle 165">
              <a:extLst>
                <a:ext uri="{FF2B5EF4-FFF2-40B4-BE49-F238E27FC236}">
                  <a16:creationId xmlns:a16="http://schemas.microsoft.com/office/drawing/2014/main" id="{6065C69E-CA87-DA40-BF54-FDB8CD5CA7D2}"/>
                </a:ext>
              </a:extLst>
            </p:cNvPr>
            <p:cNvSpPr/>
            <p:nvPr/>
          </p:nvSpPr>
          <p:spPr bwMode="auto">
            <a:xfrm>
              <a:off x="30391746" y="15226737"/>
              <a:ext cx="1592411" cy="285009"/>
            </a:xfrm>
            <a:prstGeom prst="rect">
              <a:avLst/>
            </a:prstGeom>
            <a:solidFill>
              <a:schemeClr val="accent2">
                <a:alpha val="80000"/>
              </a:schemeClr>
            </a:solidFill>
            <a:ln w="9525" cap="flat" cmpd="sng" algn="ctr">
              <a:solidFill>
                <a:schemeClr val="accent2">
                  <a:alpha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1800" b="1">
                  <a:solidFill>
                    <a:schemeClr val="bg1"/>
                  </a:solidFill>
                </a:rPr>
                <a:t>1.8</a:t>
              </a:r>
              <a:r>
                <a:rPr kumimoji="0" lang="en-KR" sz="1800" b="1" i="0" u="none" strike="noStrike" cap="none" normalizeH="0" baseline="0">
                  <a:ln>
                    <a:noFill/>
                  </a:ln>
                  <a:solidFill>
                    <a:schemeClr val="bg1"/>
                  </a:solidFill>
                  <a:effectLst/>
                  <a:latin typeface="Times" charset="0"/>
                </a:rPr>
                <a:t>% ~ 33.8%</a:t>
              </a:r>
            </a:p>
          </p:txBody>
        </p:sp>
        <p:sp>
          <p:nvSpPr>
            <p:cNvPr id="167" name="Rectangle 166">
              <a:extLst>
                <a:ext uri="{FF2B5EF4-FFF2-40B4-BE49-F238E27FC236}">
                  <a16:creationId xmlns:a16="http://schemas.microsoft.com/office/drawing/2014/main" id="{941A472A-E003-4549-A857-75C34666BD2B}"/>
                </a:ext>
              </a:extLst>
            </p:cNvPr>
            <p:cNvSpPr/>
            <p:nvPr/>
          </p:nvSpPr>
          <p:spPr bwMode="auto">
            <a:xfrm>
              <a:off x="30391746" y="15689155"/>
              <a:ext cx="1934207" cy="285009"/>
            </a:xfrm>
            <a:prstGeom prst="rect">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-11.8% ~ 34.1%</a:t>
              </a:r>
            </a:p>
          </p:txBody>
        </p:sp>
      </p:grpSp>
      <p:grpSp>
        <p:nvGrpSpPr>
          <p:cNvPr id="76" name="Group 75">
            <a:extLst>
              <a:ext uri="{FF2B5EF4-FFF2-40B4-BE49-F238E27FC236}">
                <a16:creationId xmlns:a16="http://schemas.microsoft.com/office/drawing/2014/main" id="{14AF3AC7-BB65-4C41-A003-96E0A327D910}"/>
              </a:ext>
            </a:extLst>
          </p:cNvPr>
          <p:cNvGrpSpPr/>
          <p:nvPr/>
        </p:nvGrpSpPr>
        <p:grpSpPr>
          <a:xfrm>
            <a:off x="28160517" y="16204053"/>
            <a:ext cx="3954276" cy="1478537"/>
            <a:chOff x="28617408" y="18331010"/>
            <a:chExt cx="3954276" cy="1478537"/>
          </a:xfrm>
        </p:grpSpPr>
        <p:sp>
          <p:nvSpPr>
            <p:cNvPr id="158" name="TextBox 157">
              <a:extLst>
                <a:ext uri="{FF2B5EF4-FFF2-40B4-BE49-F238E27FC236}">
                  <a16:creationId xmlns:a16="http://schemas.microsoft.com/office/drawing/2014/main" id="{6ED0F6EF-DC7A-4542-88D5-1EA09032C4F3}"/>
                </a:ext>
              </a:extLst>
            </p:cNvPr>
            <p:cNvSpPr txBox="1"/>
            <p:nvPr/>
          </p:nvSpPr>
          <p:spPr>
            <a:xfrm>
              <a:off x="28994373" y="18331010"/>
              <a:ext cx="3577311" cy="461665"/>
            </a:xfrm>
            <a:prstGeom prst="rect">
              <a:avLst/>
            </a:prstGeom>
            <a:noFill/>
          </p:spPr>
          <p:txBody>
            <a:bodyPr wrap="square" rtlCol="0">
              <a:spAutoFit/>
            </a:bodyPr>
            <a:lstStyle/>
            <a:p>
              <a:r>
                <a:rPr lang="en-KR" sz="2400"/>
                <a:t>Increase rate in avg. div.</a:t>
              </a:r>
            </a:p>
          </p:txBody>
        </p:sp>
        <p:sp>
          <p:nvSpPr>
            <p:cNvPr id="159" name="Rectangle 158">
              <a:extLst>
                <a:ext uri="{FF2B5EF4-FFF2-40B4-BE49-F238E27FC236}">
                  <a16:creationId xmlns:a16="http://schemas.microsoft.com/office/drawing/2014/main" id="{16AE86E1-5EA0-E441-85C2-26585C6A09BC}"/>
                </a:ext>
              </a:extLst>
            </p:cNvPr>
            <p:cNvSpPr/>
            <p:nvPr/>
          </p:nvSpPr>
          <p:spPr bwMode="auto">
            <a:xfrm>
              <a:off x="28617408" y="18352096"/>
              <a:ext cx="365760" cy="365760"/>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78"/>
              <a:r>
                <a:rPr lang="en-US" sz="1800">
                  <a:solidFill>
                    <a:schemeClr val="bg1"/>
                  </a:solidFill>
                  <a:latin typeface="Arial" panose="020B0604020202020204" pitchFamily="34" charset="0"/>
                  <a:cs typeface="Arial" panose="020B0604020202020204" pitchFamily="34" charset="0"/>
                </a:rPr>
                <a:t>5</a:t>
              </a:r>
            </a:p>
          </p:txBody>
        </p:sp>
        <p:sp>
          <p:nvSpPr>
            <p:cNvPr id="168" name="TextBox 167">
              <a:extLst>
                <a:ext uri="{FF2B5EF4-FFF2-40B4-BE49-F238E27FC236}">
                  <a16:creationId xmlns:a16="http://schemas.microsoft.com/office/drawing/2014/main" id="{E5C68E51-D491-804C-ABCF-D0D291EE6BD6}"/>
                </a:ext>
              </a:extLst>
            </p:cNvPr>
            <p:cNvSpPr txBox="1"/>
            <p:nvPr/>
          </p:nvSpPr>
          <p:spPr>
            <a:xfrm>
              <a:off x="28909894" y="18867313"/>
              <a:ext cx="1516609" cy="461665"/>
            </a:xfrm>
            <a:prstGeom prst="rect">
              <a:avLst/>
            </a:prstGeom>
            <a:noFill/>
          </p:spPr>
          <p:txBody>
            <a:bodyPr wrap="square" rtlCol="0">
              <a:spAutoFit/>
            </a:bodyPr>
            <a:lstStyle/>
            <a:p>
              <a:r>
                <a:rPr lang="en-KR" sz="2400"/>
                <a:t>Diversity</a:t>
              </a:r>
            </a:p>
          </p:txBody>
        </p:sp>
        <p:sp>
          <p:nvSpPr>
            <p:cNvPr id="169" name="TextBox 168">
              <a:extLst>
                <a:ext uri="{FF2B5EF4-FFF2-40B4-BE49-F238E27FC236}">
                  <a16:creationId xmlns:a16="http://schemas.microsoft.com/office/drawing/2014/main" id="{8F80631F-AAE4-3B4D-A937-7597A0DD2746}"/>
                </a:ext>
              </a:extLst>
            </p:cNvPr>
            <p:cNvSpPr txBox="1"/>
            <p:nvPr/>
          </p:nvSpPr>
          <p:spPr>
            <a:xfrm>
              <a:off x="28913328" y="19347882"/>
              <a:ext cx="1516609" cy="461665"/>
            </a:xfrm>
            <a:prstGeom prst="rect">
              <a:avLst/>
            </a:prstGeom>
            <a:noFill/>
          </p:spPr>
          <p:txBody>
            <a:bodyPr wrap="square" rtlCol="0">
              <a:spAutoFit/>
            </a:bodyPr>
            <a:lstStyle/>
            <a:p>
              <a:r>
                <a:rPr lang="en-KR" sz="2400"/>
                <a:t>Sequential</a:t>
              </a:r>
            </a:p>
          </p:txBody>
        </p:sp>
        <p:sp>
          <p:nvSpPr>
            <p:cNvPr id="170" name="Rectangle 169">
              <a:extLst>
                <a:ext uri="{FF2B5EF4-FFF2-40B4-BE49-F238E27FC236}">
                  <a16:creationId xmlns:a16="http://schemas.microsoft.com/office/drawing/2014/main" id="{FD8C9F1B-2FA1-4F4C-AB78-39A9F516028A}"/>
                </a:ext>
              </a:extLst>
            </p:cNvPr>
            <p:cNvSpPr/>
            <p:nvPr/>
          </p:nvSpPr>
          <p:spPr bwMode="auto">
            <a:xfrm>
              <a:off x="30398016" y="18937625"/>
              <a:ext cx="1031975" cy="285009"/>
            </a:xfrm>
            <a:prstGeom prst="rect">
              <a:avLst/>
            </a:prstGeom>
            <a:solidFill>
              <a:schemeClr val="accent3">
                <a:lumMod val="75000"/>
                <a:alpha val="60000"/>
              </a:schemeClr>
            </a:solidFill>
            <a:ln w="9525" cap="flat" cmpd="sng" algn="ctr">
              <a:solidFill>
                <a:schemeClr val="accent3">
                  <a:lumMod val="75000"/>
                  <a:alpha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-1.91%</a:t>
              </a:r>
            </a:p>
          </p:txBody>
        </p:sp>
        <p:sp>
          <p:nvSpPr>
            <p:cNvPr id="171" name="Rectangle 170">
              <a:extLst>
                <a:ext uri="{FF2B5EF4-FFF2-40B4-BE49-F238E27FC236}">
                  <a16:creationId xmlns:a16="http://schemas.microsoft.com/office/drawing/2014/main" id="{CCC4045C-CCD2-8544-99CA-AF69F0DE85A4}"/>
                </a:ext>
              </a:extLst>
            </p:cNvPr>
            <p:cNvSpPr/>
            <p:nvPr/>
          </p:nvSpPr>
          <p:spPr bwMode="auto">
            <a:xfrm>
              <a:off x="30398015" y="19400043"/>
              <a:ext cx="1386691" cy="285009"/>
            </a:xfrm>
            <a:prstGeom prst="rect">
              <a:avLst/>
            </a:prstGeom>
            <a:solidFill>
              <a:schemeClr val="accent3">
                <a:lumMod val="75000"/>
              </a:schemeClr>
            </a:solidFill>
            <a:ln w="952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0.32%</a:t>
              </a:r>
            </a:p>
          </p:txBody>
        </p:sp>
      </p:grpSp>
      <p:pic>
        <p:nvPicPr>
          <p:cNvPr id="80" name="Picture 79">
            <a:extLst>
              <a:ext uri="{FF2B5EF4-FFF2-40B4-BE49-F238E27FC236}">
                <a16:creationId xmlns:a16="http://schemas.microsoft.com/office/drawing/2014/main" id="{B6C29119-3A76-064F-B4ED-D1EF5B9969F8}"/>
              </a:ext>
            </a:extLst>
          </p:cNvPr>
          <p:cNvPicPr>
            <a:picLocks noChangeAspect="1"/>
          </p:cNvPicPr>
          <p:nvPr/>
        </p:nvPicPr>
        <p:blipFill>
          <a:blip r:embed="rId13"/>
          <a:stretch>
            <a:fillRect/>
          </a:stretch>
        </p:blipFill>
        <p:spPr>
          <a:xfrm>
            <a:off x="20624787" y="10221892"/>
            <a:ext cx="7060457" cy="5405662"/>
          </a:xfrm>
          <a:prstGeom prst="rect">
            <a:avLst/>
          </a:prstGeom>
        </p:spPr>
      </p:pic>
      <p:pic>
        <p:nvPicPr>
          <p:cNvPr id="85" name="Picture 84">
            <a:extLst>
              <a:ext uri="{FF2B5EF4-FFF2-40B4-BE49-F238E27FC236}">
                <a16:creationId xmlns:a16="http://schemas.microsoft.com/office/drawing/2014/main" id="{41AAF356-EBF4-644A-BCC8-64DB7D524819}"/>
              </a:ext>
            </a:extLst>
          </p:cNvPr>
          <p:cNvPicPr>
            <a:picLocks noChangeAspect="1"/>
          </p:cNvPicPr>
          <p:nvPr/>
        </p:nvPicPr>
        <p:blipFill>
          <a:blip r:embed="rId14"/>
          <a:stretch>
            <a:fillRect/>
          </a:stretch>
        </p:blipFill>
        <p:spPr>
          <a:xfrm>
            <a:off x="20698841" y="15783361"/>
            <a:ext cx="7106030" cy="5440554"/>
          </a:xfrm>
          <a:prstGeom prst="rect">
            <a:avLst/>
          </a:prstGeom>
        </p:spPr>
      </p:pic>
      <p:grpSp>
        <p:nvGrpSpPr>
          <p:cNvPr id="11" name="Group 10">
            <a:extLst>
              <a:ext uri="{FF2B5EF4-FFF2-40B4-BE49-F238E27FC236}">
                <a16:creationId xmlns:a16="http://schemas.microsoft.com/office/drawing/2014/main" id="{4AB03044-EAF7-8F4A-8EAA-C11F92DF12BF}"/>
              </a:ext>
            </a:extLst>
          </p:cNvPr>
          <p:cNvGrpSpPr/>
          <p:nvPr/>
        </p:nvGrpSpPr>
        <p:grpSpPr>
          <a:xfrm>
            <a:off x="28140904" y="18133954"/>
            <a:ext cx="4278886" cy="3328495"/>
            <a:chOff x="28140904" y="17888929"/>
            <a:chExt cx="4278886" cy="3328495"/>
          </a:xfrm>
        </p:grpSpPr>
        <p:sp>
          <p:nvSpPr>
            <p:cNvPr id="7" name="Right Arrow 6">
              <a:extLst>
                <a:ext uri="{FF2B5EF4-FFF2-40B4-BE49-F238E27FC236}">
                  <a16:creationId xmlns:a16="http://schemas.microsoft.com/office/drawing/2014/main" id="{2EE56687-E5CE-874A-8615-0A43693E731B}"/>
                </a:ext>
              </a:extLst>
            </p:cNvPr>
            <p:cNvSpPr/>
            <p:nvPr/>
          </p:nvSpPr>
          <p:spPr bwMode="auto">
            <a:xfrm>
              <a:off x="29727115" y="20243037"/>
              <a:ext cx="814591" cy="400109"/>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grpSp>
          <p:nvGrpSpPr>
            <p:cNvPr id="10" name="Group 9">
              <a:extLst>
                <a:ext uri="{FF2B5EF4-FFF2-40B4-BE49-F238E27FC236}">
                  <a16:creationId xmlns:a16="http://schemas.microsoft.com/office/drawing/2014/main" id="{9A45E91D-1BBA-3A43-810F-B2E7BD8A7226}"/>
                </a:ext>
              </a:extLst>
            </p:cNvPr>
            <p:cNvGrpSpPr/>
            <p:nvPr/>
          </p:nvGrpSpPr>
          <p:grpSpPr>
            <a:xfrm>
              <a:off x="28140904" y="17888929"/>
              <a:ext cx="4278886" cy="3328495"/>
              <a:chOff x="28140904" y="17888929"/>
              <a:chExt cx="4278886" cy="3328495"/>
            </a:xfrm>
          </p:grpSpPr>
          <p:grpSp>
            <p:nvGrpSpPr>
              <p:cNvPr id="2" name="Group 1">
                <a:extLst>
                  <a:ext uri="{FF2B5EF4-FFF2-40B4-BE49-F238E27FC236}">
                    <a16:creationId xmlns:a16="http://schemas.microsoft.com/office/drawing/2014/main" id="{233EFE34-EBF2-C849-A90D-EF4A022B7C87}"/>
                  </a:ext>
                </a:extLst>
              </p:cNvPr>
              <p:cNvGrpSpPr/>
              <p:nvPr/>
            </p:nvGrpSpPr>
            <p:grpSpPr>
              <a:xfrm>
                <a:off x="28140904" y="17888929"/>
                <a:ext cx="4278886" cy="2723108"/>
                <a:chOff x="28146251" y="18658163"/>
                <a:chExt cx="4278886" cy="2723108"/>
              </a:xfrm>
            </p:grpSpPr>
            <p:grpSp>
              <p:nvGrpSpPr>
                <p:cNvPr id="105" name="Group 104">
                  <a:extLst>
                    <a:ext uri="{FF2B5EF4-FFF2-40B4-BE49-F238E27FC236}">
                      <a16:creationId xmlns:a16="http://schemas.microsoft.com/office/drawing/2014/main" id="{6F2C1FC0-64BF-9649-9624-B87D28E0FB19}"/>
                    </a:ext>
                  </a:extLst>
                </p:cNvPr>
                <p:cNvGrpSpPr/>
                <p:nvPr/>
              </p:nvGrpSpPr>
              <p:grpSpPr>
                <a:xfrm>
                  <a:off x="28166674" y="18658163"/>
                  <a:ext cx="4258463" cy="1301583"/>
                  <a:chOff x="28617408" y="18331010"/>
                  <a:chExt cx="4258463" cy="1301583"/>
                </a:xfrm>
              </p:grpSpPr>
              <p:sp>
                <p:nvSpPr>
                  <p:cNvPr id="106" name="TextBox 105">
                    <a:extLst>
                      <a:ext uri="{FF2B5EF4-FFF2-40B4-BE49-F238E27FC236}">
                        <a16:creationId xmlns:a16="http://schemas.microsoft.com/office/drawing/2014/main" id="{114CD019-58B4-3349-8E19-CD830126A96D}"/>
                      </a:ext>
                    </a:extLst>
                  </p:cNvPr>
                  <p:cNvSpPr txBox="1"/>
                  <p:nvPr/>
                </p:nvSpPr>
                <p:spPr>
                  <a:xfrm>
                    <a:off x="28994373" y="18331010"/>
                    <a:ext cx="3690155" cy="461665"/>
                  </a:xfrm>
                  <a:prstGeom prst="rect">
                    <a:avLst/>
                  </a:prstGeom>
                  <a:noFill/>
                </p:spPr>
                <p:txBody>
                  <a:bodyPr wrap="square" rtlCol="0">
                    <a:spAutoFit/>
                  </a:bodyPr>
                  <a:lstStyle/>
                  <a:p>
                    <a:r>
                      <a:rPr lang="en-KR" sz="2400"/>
                      <a:t>Effect of avg. div. on BLEU</a:t>
                    </a:r>
                  </a:p>
                </p:txBody>
              </p:sp>
              <p:sp>
                <p:nvSpPr>
                  <p:cNvPr id="107" name="Rectangle 106">
                    <a:extLst>
                      <a:ext uri="{FF2B5EF4-FFF2-40B4-BE49-F238E27FC236}">
                        <a16:creationId xmlns:a16="http://schemas.microsoft.com/office/drawing/2014/main" id="{60806E66-6711-B34A-91A5-FEF6B45625EA}"/>
                      </a:ext>
                    </a:extLst>
                  </p:cNvPr>
                  <p:cNvSpPr/>
                  <p:nvPr/>
                </p:nvSpPr>
                <p:spPr bwMode="auto">
                  <a:xfrm>
                    <a:off x="28617408" y="18352096"/>
                    <a:ext cx="365760" cy="365760"/>
                  </a:xfrm>
                  <a:prstGeom prst="rect">
                    <a:avLst/>
                  </a:prstGeom>
                  <a:solidFill>
                    <a:schemeClr val="accent5"/>
                  </a:solidFill>
                  <a:ln w="9525" cap="flat" cmpd="sng" algn="ctr">
                    <a:solidFill>
                      <a:schemeClr val="accent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78"/>
                    <a:r>
                      <a:rPr lang="en-US" sz="1800">
                        <a:solidFill>
                          <a:schemeClr val="bg1"/>
                        </a:solidFill>
                        <a:latin typeface="Arial" panose="020B0604020202020204" pitchFamily="34" charset="0"/>
                        <a:cs typeface="Arial" panose="020B0604020202020204" pitchFamily="34" charset="0"/>
                      </a:rPr>
                      <a:t>6</a:t>
                    </a:r>
                  </a:p>
                </p:txBody>
              </p:sp>
              <p:sp>
                <p:nvSpPr>
                  <p:cNvPr id="108" name="TextBox 107">
                    <a:extLst>
                      <a:ext uri="{FF2B5EF4-FFF2-40B4-BE49-F238E27FC236}">
                        <a16:creationId xmlns:a16="http://schemas.microsoft.com/office/drawing/2014/main" id="{F2851930-E897-574C-9370-1ABDC5E317E6}"/>
                      </a:ext>
                    </a:extLst>
                  </p:cNvPr>
                  <p:cNvSpPr txBox="1"/>
                  <p:nvPr/>
                </p:nvSpPr>
                <p:spPr>
                  <a:xfrm>
                    <a:off x="30003298" y="18813854"/>
                    <a:ext cx="1516609" cy="400110"/>
                  </a:xfrm>
                  <a:prstGeom prst="rect">
                    <a:avLst/>
                  </a:prstGeom>
                  <a:noFill/>
                </p:spPr>
                <p:txBody>
                  <a:bodyPr wrap="square" rtlCol="0">
                    <a:spAutoFit/>
                  </a:bodyPr>
                  <a:lstStyle/>
                  <a:p>
                    <a:r>
                      <a:rPr lang="en-KR" sz="2000"/>
                      <a:t>Avg. div.</a:t>
                    </a:r>
                  </a:p>
                </p:txBody>
              </p:sp>
              <p:sp>
                <p:nvSpPr>
                  <p:cNvPr id="110" name="TextBox 109">
                    <a:extLst>
                      <a:ext uri="{FF2B5EF4-FFF2-40B4-BE49-F238E27FC236}">
                        <a16:creationId xmlns:a16="http://schemas.microsoft.com/office/drawing/2014/main" id="{3F9D7CDD-C262-6248-9956-515E971A4277}"/>
                      </a:ext>
                    </a:extLst>
                  </p:cNvPr>
                  <p:cNvSpPr txBox="1"/>
                  <p:nvPr/>
                </p:nvSpPr>
                <p:spPr>
                  <a:xfrm>
                    <a:off x="31359262" y="18833653"/>
                    <a:ext cx="1516609" cy="400110"/>
                  </a:xfrm>
                  <a:prstGeom prst="rect">
                    <a:avLst/>
                  </a:prstGeom>
                  <a:noFill/>
                </p:spPr>
                <p:txBody>
                  <a:bodyPr wrap="square" rtlCol="0">
                    <a:spAutoFit/>
                  </a:bodyPr>
                  <a:lstStyle/>
                  <a:p>
                    <a:r>
                      <a:rPr lang="en-KR" sz="2000"/>
                      <a:t>BLEU</a:t>
                    </a:r>
                  </a:p>
                </p:txBody>
              </p:sp>
              <p:sp>
                <p:nvSpPr>
                  <p:cNvPr id="114" name="Rectangle 113">
                    <a:extLst>
                      <a:ext uri="{FF2B5EF4-FFF2-40B4-BE49-F238E27FC236}">
                        <a16:creationId xmlns:a16="http://schemas.microsoft.com/office/drawing/2014/main" id="{0DA79608-3863-7649-9016-DBE009DDBC1D}"/>
                      </a:ext>
                    </a:extLst>
                  </p:cNvPr>
                  <p:cNvSpPr/>
                  <p:nvPr/>
                </p:nvSpPr>
                <p:spPr bwMode="auto">
                  <a:xfrm>
                    <a:off x="30091169" y="19347584"/>
                    <a:ext cx="1165760" cy="285009"/>
                  </a:xfrm>
                  <a:prstGeom prst="rect">
                    <a:avLst/>
                  </a:prstGeom>
                  <a:solidFill>
                    <a:schemeClr val="accent3">
                      <a:lumMod val="75000"/>
                    </a:schemeClr>
                  </a:solidFill>
                  <a:ln w="9525" cap="flat" cmpd="sng" algn="ctr">
                    <a:solidFill>
                      <a:schemeClr val="accent3">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86%</a:t>
                    </a:r>
                  </a:p>
                </p:txBody>
              </p:sp>
            </p:grpSp>
            <p:sp>
              <p:nvSpPr>
                <p:cNvPr id="123" name="TextBox 122">
                  <a:extLst>
                    <a:ext uri="{FF2B5EF4-FFF2-40B4-BE49-F238E27FC236}">
                      <a16:creationId xmlns:a16="http://schemas.microsoft.com/office/drawing/2014/main" id="{9D874798-9BF1-B140-B52C-7E4C14567B2B}"/>
                    </a:ext>
                  </a:extLst>
                </p:cNvPr>
                <p:cNvSpPr txBox="1"/>
                <p:nvPr/>
              </p:nvSpPr>
              <p:spPr>
                <a:xfrm>
                  <a:off x="28221578" y="19598027"/>
                  <a:ext cx="1516609" cy="400110"/>
                </a:xfrm>
                <a:prstGeom prst="rect">
                  <a:avLst/>
                </a:prstGeom>
                <a:noFill/>
              </p:spPr>
              <p:txBody>
                <a:bodyPr wrap="square" rtlCol="0">
                  <a:spAutoFit/>
                </a:bodyPr>
                <a:lstStyle/>
                <a:p>
                  <a:r>
                    <a:rPr lang="en-US" sz="2000"/>
                    <a:t>Diversity</a:t>
                  </a:r>
                  <a:endParaRPr lang="en-KR" sz="2000"/>
                </a:p>
              </p:txBody>
            </p:sp>
            <p:sp>
              <p:nvSpPr>
                <p:cNvPr id="124" name="TextBox 123">
                  <a:extLst>
                    <a:ext uri="{FF2B5EF4-FFF2-40B4-BE49-F238E27FC236}">
                      <a16:creationId xmlns:a16="http://schemas.microsoft.com/office/drawing/2014/main" id="{9E32D677-83CB-044A-9D7A-34EE4CE2A1B2}"/>
                    </a:ext>
                  </a:extLst>
                </p:cNvPr>
                <p:cNvSpPr txBox="1"/>
                <p:nvPr/>
              </p:nvSpPr>
              <p:spPr>
                <a:xfrm>
                  <a:off x="28146251" y="20106409"/>
                  <a:ext cx="1516609" cy="400110"/>
                </a:xfrm>
                <a:prstGeom prst="rect">
                  <a:avLst/>
                </a:prstGeom>
                <a:noFill/>
              </p:spPr>
              <p:txBody>
                <a:bodyPr wrap="square" rtlCol="0">
                  <a:spAutoFit/>
                </a:bodyPr>
                <a:lstStyle/>
                <a:p>
                  <a:r>
                    <a:rPr lang="en-US" sz="2000"/>
                    <a:t>Sequential</a:t>
                  </a:r>
                  <a:endParaRPr lang="en-KR" sz="2000"/>
                </a:p>
              </p:txBody>
            </p:sp>
            <p:sp>
              <p:nvSpPr>
                <p:cNvPr id="125" name="Rectangle 124">
                  <a:extLst>
                    <a:ext uri="{FF2B5EF4-FFF2-40B4-BE49-F238E27FC236}">
                      <a16:creationId xmlns:a16="http://schemas.microsoft.com/office/drawing/2014/main" id="{7F3B579E-3673-8F4F-ACBB-53A0968B4B9C}"/>
                    </a:ext>
                  </a:extLst>
                </p:cNvPr>
                <p:cNvSpPr/>
                <p:nvPr/>
              </p:nvSpPr>
              <p:spPr bwMode="auto">
                <a:xfrm>
                  <a:off x="29643903" y="20146580"/>
                  <a:ext cx="1002814" cy="285009"/>
                </a:xfrm>
                <a:prstGeom prst="rect">
                  <a:avLst/>
                </a:prstGeom>
                <a:solidFill>
                  <a:schemeClr val="accent3">
                    <a:lumMod val="75000"/>
                    <a:alpha val="60000"/>
                  </a:schemeClr>
                </a:solidFill>
                <a:ln w="9525" cap="flat" cmpd="sng" algn="ctr">
                  <a:solidFill>
                    <a:schemeClr val="accent3">
                      <a:lumMod val="75000"/>
                      <a:alpha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1" i="0" u="none" strike="noStrike" cap="none" normalizeH="0" baseline="0">
                      <a:ln>
                        <a:noFill/>
                      </a:ln>
                      <a:solidFill>
                        <a:schemeClr val="bg1"/>
                      </a:solidFill>
                      <a:effectLst/>
                      <a:latin typeface="Times" charset="0"/>
                    </a:rPr>
                    <a:t>70%</a:t>
                  </a:r>
                </a:p>
              </p:txBody>
            </p:sp>
            <p:sp>
              <p:nvSpPr>
                <p:cNvPr id="126" name="Rectangle 125">
                  <a:extLst>
                    <a:ext uri="{FF2B5EF4-FFF2-40B4-BE49-F238E27FC236}">
                      <a16:creationId xmlns:a16="http://schemas.microsoft.com/office/drawing/2014/main" id="{85C04695-31FB-0B4A-880A-6263BD722DD9}"/>
                    </a:ext>
                  </a:extLst>
                </p:cNvPr>
                <p:cNvSpPr/>
                <p:nvPr/>
              </p:nvSpPr>
              <p:spPr bwMode="auto">
                <a:xfrm>
                  <a:off x="31031100" y="19653981"/>
                  <a:ext cx="1161762" cy="285009"/>
                </a:xfrm>
                <a:prstGeom prst="rect">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1800" b="1">
                      <a:solidFill>
                        <a:schemeClr val="bg1"/>
                      </a:solidFill>
                    </a:rPr>
                    <a:t>3.81</a:t>
                  </a:r>
                  <a:endParaRPr kumimoji="0" lang="en-KR" sz="1800" b="1" i="0" u="none" strike="noStrike" cap="none" normalizeH="0" baseline="0">
                    <a:ln>
                      <a:noFill/>
                    </a:ln>
                    <a:solidFill>
                      <a:schemeClr val="bg1"/>
                    </a:solidFill>
                    <a:effectLst/>
                    <a:latin typeface="Times" charset="0"/>
                  </a:endParaRPr>
                </a:p>
              </p:txBody>
            </p:sp>
            <p:sp>
              <p:nvSpPr>
                <p:cNvPr id="127" name="Rectangle 126">
                  <a:extLst>
                    <a:ext uri="{FF2B5EF4-FFF2-40B4-BE49-F238E27FC236}">
                      <a16:creationId xmlns:a16="http://schemas.microsoft.com/office/drawing/2014/main" id="{34FD23D6-1EC0-3F4B-87CE-533CE0970BB5}"/>
                    </a:ext>
                  </a:extLst>
                </p:cNvPr>
                <p:cNvSpPr/>
                <p:nvPr/>
              </p:nvSpPr>
              <p:spPr bwMode="auto">
                <a:xfrm>
                  <a:off x="31042909" y="20170608"/>
                  <a:ext cx="924852" cy="285009"/>
                </a:xfrm>
                <a:prstGeom prst="rect">
                  <a:avLst/>
                </a:prstGeom>
                <a:solidFill>
                  <a:schemeClr val="accent2">
                    <a:alpha val="60000"/>
                  </a:schemeClr>
                </a:solidFill>
                <a:ln w="9525" cap="flat" cmpd="sng" algn="ctr">
                  <a:solidFill>
                    <a:schemeClr val="accent2">
                      <a:alpha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1800" b="1">
                      <a:solidFill>
                        <a:schemeClr val="bg1"/>
                      </a:solidFill>
                    </a:rPr>
                    <a:t>2.38</a:t>
                  </a:r>
                  <a:endParaRPr kumimoji="0" lang="en-KR" sz="1800" b="1" i="0" u="none" strike="noStrike" cap="none" normalizeH="0" baseline="0">
                    <a:ln>
                      <a:noFill/>
                    </a:ln>
                    <a:solidFill>
                      <a:schemeClr val="bg1"/>
                    </a:solidFill>
                    <a:effectLst/>
                    <a:latin typeface="Times" charset="0"/>
                  </a:endParaRPr>
                </a:p>
              </p:txBody>
            </p:sp>
            <p:sp>
              <p:nvSpPr>
                <p:cNvPr id="128" name="TextBox 127">
                  <a:extLst>
                    <a:ext uri="{FF2B5EF4-FFF2-40B4-BE49-F238E27FC236}">
                      <a16:creationId xmlns:a16="http://schemas.microsoft.com/office/drawing/2014/main" id="{78011499-50B8-4C45-BF7E-2685299AD815}"/>
                    </a:ext>
                  </a:extLst>
                </p:cNvPr>
                <p:cNvSpPr txBox="1"/>
                <p:nvPr/>
              </p:nvSpPr>
              <p:spPr>
                <a:xfrm>
                  <a:off x="28205004" y="20851859"/>
                  <a:ext cx="1516609" cy="523220"/>
                </a:xfrm>
                <a:prstGeom prst="rect">
                  <a:avLst/>
                </a:prstGeom>
                <a:noFill/>
              </p:spPr>
              <p:txBody>
                <a:bodyPr wrap="square" rtlCol="0">
                  <a:spAutoFit/>
                </a:bodyPr>
                <a:lstStyle/>
                <a:p>
                  <a:pPr algn="ctr"/>
                  <a:r>
                    <a:rPr lang="en-KR" sz="2800" b="1"/>
                    <a:t>16%p+</a:t>
                  </a:r>
                </a:p>
              </p:txBody>
            </p:sp>
            <p:sp>
              <p:nvSpPr>
                <p:cNvPr id="130" name="TextBox 129">
                  <a:extLst>
                    <a:ext uri="{FF2B5EF4-FFF2-40B4-BE49-F238E27FC236}">
                      <a16:creationId xmlns:a16="http://schemas.microsoft.com/office/drawing/2014/main" id="{C583E5BA-A2CD-3447-B303-D0D55A579201}"/>
                    </a:ext>
                  </a:extLst>
                </p:cNvPr>
                <p:cNvSpPr txBox="1"/>
                <p:nvPr/>
              </p:nvSpPr>
              <p:spPr>
                <a:xfrm>
                  <a:off x="30700874" y="20858051"/>
                  <a:ext cx="1516609" cy="523220"/>
                </a:xfrm>
                <a:prstGeom prst="rect">
                  <a:avLst/>
                </a:prstGeom>
                <a:noFill/>
              </p:spPr>
              <p:txBody>
                <a:bodyPr wrap="square" rtlCol="0">
                  <a:spAutoFit/>
                </a:bodyPr>
                <a:lstStyle/>
                <a:p>
                  <a:r>
                    <a:rPr lang="en-KR" sz="2800" b="1"/>
                    <a:t>60%+</a:t>
                  </a:r>
                </a:p>
              </p:txBody>
            </p:sp>
          </p:grpSp>
          <p:sp>
            <p:nvSpPr>
              <p:cNvPr id="134" name="TextBox 133">
                <a:extLst>
                  <a:ext uri="{FF2B5EF4-FFF2-40B4-BE49-F238E27FC236}">
                    <a16:creationId xmlns:a16="http://schemas.microsoft.com/office/drawing/2014/main" id="{F24A250D-760D-B940-B6F4-434D1F61C325}"/>
                  </a:ext>
                </a:extLst>
              </p:cNvPr>
              <p:cNvSpPr txBox="1"/>
              <p:nvPr/>
            </p:nvSpPr>
            <p:spPr>
              <a:xfrm>
                <a:off x="28191248" y="20509538"/>
                <a:ext cx="1516609" cy="707886"/>
              </a:xfrm>
              <a:prstGeom prst="rect">
                <a:avLst/>
              </a:prstGeom>
              <a:noFill/>
            </p:spPr>
            <p:txBody>
              <a:bodyPr wrap="square" rtlCol="0">
                <a:spAutoFit/>
              </a:bodyPr>
              <a:lstStyle/>
              <a:p>
                <a:pPr algn="ctr"/>
                <a:r>
                  <a:rPr lang="en-KR" sz="2000">
                    <a:solidFill>
                      <a:schemeClr val="tx1">
                        <a:lumMod val="75000"/>
                        <a:lumOff val="25000"/>
                      </a:schemeClr>
                    </a:solidFill>
                  </a:rPr>
                  <a:t>Avg. div. in</a:t>
                </a:r>
              </a:p>
              <a:p>
                <a:pPr algn="ctr"/>
                <a:r>
                  <a:rPr lang="en-KR" sz="2000">
                    <a:solidFill>
                      <a:schemeClr val="tx1">
                        <a:lumMod val="75000"/>
                        <a:lumOff val="25000"/>
                      </a:schemeClr>
                    </a:solidFill>
                  </a:rPr>
                  <a:t>4,000 sent.</a:t>
                </a:r>
              </a:p>
            </p:txBody>
          </p:sp>
          <p:sp>
            <p:nvSpPr>
              <p:cNvPr id="153" name="TextBox 152">
                <a:extLst>
                  <a:ext uri="{FF2B5EF4-FFF2-40B4-BE49-F238E27FC236}">
                    <a16:creationId xmlns:a16="http://schemas.microsoft.com/office/drawing/2014/main" id="{7479B14B-5DF7-DF46-B5F7-26E78057C879}"/>
                  </a:ext>
                </a:extLst>
              </p:cNvPr>
              <p:cNvSpPr txBox="1"/>
              <p:nvPr/>
            </p:nvSpPr>
            <p:spPr>
              <a:xfrm>
                <a:off x="30453087" y="20669179"/>
                <a:ext cx="1516609" cy="400110"/>
              </a:xfrm>
              <a:prstGeom prst="rect">
                <a:avLst/>
              </a:prstGeom>
              <a:noFill/>
            </p:spPr>
            <p:txBody>
              <a:bodyPr wrap="square" rtlCol="0">
                <a:spAutoFit/>
              </a:bodyPr>
              <a:lstStyle/>
              <a:p>
                <a:pPr algn="ctr"/>
                <a:r>
                  <a:rPr lang="en-KR" sz="2000">
                    <a:solidFill>
                      <a:schemeClr val="tx1">
                        <a:lumMod val="75000"/>
                        <a:lumOff val="25000"/>
                      </a:schemeClr>
                    </a:solidFill>
                  </a:rPr>
                  <a:t>BLEU</a:t>
                </a:r>
              </a:p>
            </p:txBody>
          </p:sp>
        </p:grpSp>
      </p:grpSp>
      <p:sp>
        <p:nvSpPr>
          <p:cNvPr id="174" name="Rectangle 173">
            <a:extLst>
              <a:ext uri="{FF2B5EF4-FFF2-40B4-BE49-F238E27FC236}">
                <a16:creationId xmlns:a16="http://schemas.microsoft.com/office/drawing/2014/main" id="{905A61B6-7B41-E64B-BBED-E7B6E8A0F936}"/>
              </a:ext>
            </a:extLst>
          </p:cNvPr>
          <p:cNvSpPr/>
          <p:nvPr/>
        </p:nvSpPr>
        <p:spPr bwMode="auto">
          <a:xfrm>
            <a:off x="21164549" y="16596360"/>
            <a:ext cx="617765" cy="3897501"/>
          </a:xfrm>
          <a:prstGeom prst="rect">
            <a:avLst/>
          </a:prstGeom>
          <a:noFill/>
          <a:ln w="2857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sp>
        <p:nvSpPr>
          <p:cNvPr id="179" name="Pentagon 178">
            <a:extLst>
              <a:ext uri="{FF2B5EF4-FFF2-40B4-BE49-F238E27FC236}">
                <a16:creationId xmlns:a16="http://schemas.microsoft.com/office/drawing/2014/main" id="{178CA3BF-D1F4-9E4F-BE7C-E1BDE6ACE761}"/>
              </a:ext>
            </a:extLst>
          </p:cNvPr>
          <p:cNvSpPr/>
          <p:nvPr/>
        </p:nvSpPr>
        <p:spPr>
          <a:xfrm>
            <a:off x="9201024" y="11494454"/>
            <a:ext cx="1382300" cy="402559"/>
          </a:xfrm>
          <a:prstGeom prst="homePlat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400"/>
              <a:t>STEP 1</a:t>
            </a:r>
          </a:p>
        </p:txBody>
      </p:sp>
      <p:sp>
        <p:nvSpPr>
          <p:cNvPr id="180" name="Rectangle 179">
            <a:extLst>
              <a:ext uri="{FF2B5EF4-FFF2-40B4-BE49-F238E27FC236}">
                <a16:creationId xmlns:a16="http://schemas.microsoft.com/office/drawing/2014/main" id="{8177AEE8-C25E-F94E-930D-40F8037CA295}"/>
              </a:ext>
            </a:extLst>
          </p:cNvPr>
          <p:cNvSpPr/>
          <p:nvPr/>
        </p:nvSpPr>
        <p:spPr bwMode="auto">
          <a:xfrm>
            <a:off x="9197353" y="14367628"/>
            <a:ext cx="10661287" cy="419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sz="2200" b="0" i="0" u="none" strike="noStrike" cap="none" normalizeH="0" baseline="0">
                <a:ln>
                  <a:noFill/>
                </a:ln>
                <a:solidFill>
                  <a:schemeClr val="tx1"/>
                </a:solidFill>
                <a:effectLst/>
                <a:latin typeface="Times" charset="0"/>
              </a:rPr>
              <a:t>                     Get diversity &amp; depth score for each chapter and split into train &amp; test dataset</a:t>
            </a:r>
          </a:p>
        </p:txBody>
      </p:sp>
      <p:sp>
        <p:nvSpPr>
          <p:cNvPr id="181" name="Pentagon 180">
            <a:extLst>
              <a:ext uri="{FF2B5EF4-FFF2-40B4-BE49-F238E27FC236}">
                <a16:creationId xmlns:a16="http://schemas.microsoft.com/office/drawing/2014/main" id="{24A8D9D5-5A8B-E842-98C5-F0C20BCF6F1E}"/>
              </a:ext>
            </a:extLst>
          </p:cNvPr>
          <p:cNvSpPr/>
          <p:nvPr/>
        </p:nvSpPr>
        <p:spPr>
          <a:xfrm>
            <a:off x="9206530" y="14385066"/>
            <a:ext cx="1382300" cy="402559"/>
          </a:xfrm>
          <a:prstGeom prst="homePlat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400"/>
              <a:t>STEP 2</a:t>
            </a:r>
          </a:p>
        </p:txBody>
      </p:sp>
      <p:sp>
        <p:nvSpPr>
          <p:cNvPr id="182" name="Rectangle 181">
            <a:extLst>
              <a:ext uri="{FF2B5EF4-FFF2-40B4-BE49-F238E27FC236}">
                <a16:creationId xmlns:a16="http://schemas.microsoft.com/office/drawing/2014/main" id="{F2EF4A7A-0D2F-A543-BE4B-93405892B2F3}"/>
              </a:ext>
            </a:extLst>
          </p:cNvPr>
          <p:cNvSpPr/>
          <p:nvPr/>
        </p:nvSpPr>
        <p:spPr bwMode="auto">
          <a:xfrm>
            <a:off x="9207154" y="16785690"/>
            <a:ext cx="10067091" cy="419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sz="2200" b="0" i="0" u="none" strike="noStrike" cap="none" normalizeH="0" baseline="0">
                <a:ln>
                  <a:noFill/>
                </a:ln>
                <a:solidFill>
                  <a:schemeClr val="tx1"/>
                </a:solidFill>
                <a:effectLst/>
                <a:latin typeface="Times" charset="0"/>
              </a:rPr>
              <a:t>                     Order train dataset based on diversity and depth scores</a:t>
            </a:r>
          </a:p>
        </p:txBody>
      </p:sp>
      <p:sp>
        <p:nvSpPr>
          <p:cNvPr id="183" name="Pentagon 182">
            <a:extLst>
              <a:ext uri="{FF2B5EF4-FFF2-40B4-BE49-F238E27FC236}">
                <a16:creationId xmlns:a16="http://schemas.microsoft.com/office/drawing/2014/main" id="{60CCF063-0926-3A41-B274-3C6D9019476C}"/>
              </a:ext>
            </a:extLst>
          </p:cNvPr>
          <p:cNvSpPr/>
          <p:nvPr/>
        </p:nvSpPr>
        <p:spPr>
          <a:xfrm>
            <a:off x="9216331" y="16803128"/>
            <a:ext cx="1382300" cy="402559"/>
          </a:xfrm>
          <a:prstGeom prst="homePlat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400"/>
              <a:t>STEP 3</a:t>
            </a:r>
          </a:p>
        </p:txBody>
      </p:sp>
      <p:graphicFrame>
        <p:nvGraphicFramePr>
          <p:cNvPr id="13" name="Table 14">
            <a:extLst>
              <a:ext uri="{FF2B5EF4-FFF2-40B4-BE49-F238E27FC236}">
                <a16:creationId xmlns:a16="http://schemas.microsoft.com/office/drawing/2014/main" id="{772A3F3C-2B32-0243-B972-FECE4B3CBE2A}"/>
              </a:ext>
            </a:extLst>
          </p:cNvPr>
          <p:cNvGraphicFramePr>
            <a:graphicFrameLocks noGrp="1"/>
          </p:cNvGraphicFramePr>
          <p:nvPr/>
        </p:nvGraphicFramePr>
        <p:xfrm>
          <a:off x="9420774" y="12102566"/>
          <a:ext cx="10411167" cy="1798376"/>
        </p:xfrm>
        <a:graphic>
          <a:graphicData uri="http://schemas.openxmlformats.org/drawingml/2006/table">
            <a:tbl>
              <a:tblPr firstRow="1" bandRow="1">
                <a:tableStyleId>{5FD0F851-EC5A-4D38-B0AD-8093EC10F338}</a:tableStyleId>
              </a:tblPr>
              <a:tblGrid>
                <a:gridCol w="625494">
                  <a:extLst>
                    <a:ext uri="{9D8B030D-6E8A-4147-A177-3AD203B41FA5}">
                      <a16:colId xmlns:a16="http://schemas.microsoft.com/office/drawing/2014/main" val="3628272472"/>
                    </a:ext>
                  </a:extLst>
                </a:gridCol>
                <a:gridCol w="563972">
                  <a:extLst>
                    <a:ext uri="{9D8B030D-6E8A-4147-A177-3AD203B41FA5}">
                      <a16:colId xmlns:a16="http://schemas.microsoft.com/office/drawing/2014/main" val="1985415966"/>
                    </a:ext>
                  </a:extLst>
                </a:gridCol>
                <a:gridCol w="777422">
                  <a:extLst>
                    <a:ext uri="{9D8B030D-6E8A-4147-A177-3AD203B41FA5}">
                      <a16:colId xmlns:a16="http://schemas.microsoft.com/office/drawing/2014/main" val="4070374269"/>
                    </a:ext>
                  </a:extLst>
                </a:gridCol>
                <a:gridCol w="630442">
                  <a:extLst>
                    <a:ext uri="{9D8B030D-6E8A-4147-A177-3AD203B41FA5}">
                      <a16:colId xmlns:a16="http://schemas.microsoft.com/office/drawing/2014/main" val="2602874464"/>
                    </a:ext>
                  </a:extLst>
                </a:gridCol>
                <a:gridCol w="904882">
                  <a:extLst>
                    <a:ext uri="{9D8B030D-6E8A-4147-A177-3AD203B41FA5}">
                      <a16:colId xmlns:a16="http://schemas.microsoft.com/office/drawing/2014/main" val="2048333734"/>
                    </a:ext>
                  </a:extLst>
                </a:gridCol>
                <a:gridCol w="3371687">
                  <a:extLst>
                    <a:ext uri="{9D8B030D-6E8A-4147-A177-3AD203B41FA5}">
                      <a16:colId xmlns:a16="http://schemas.microsoft.com/office/drawing/2014/main" val="1643873079"/>
                    </a:ext>
                  </a:extLst>
                </a:gridCol>
                <a:gridCol w="3537268">
                  <a:extLst>
                    <a:ext uri="{9D8B030D-6E8A-4147-A177-3AD203B41FA5}">
                      <a16:colId xmlns:a16="http://schemas.microsoft.com/office/drawing/2014/main" val="2080740985"/>
                    </a:ext>
                  </a:extLst>
                </a:gridCol>
              </a:tblGrid>
              <a:tr h="249757">
                <a:tc>
                  <a:txBody>
                    <a:bodyPr/>
                    <a:lstStyle/>
                    <a:p>
                      <a:pPr algn="ctr"/>
                      <a:endParaRPr lang="en-KR" sz="1200"/>
                    </a:p>
                  </a:txBody>
                  <a:tcPr anchor="ctr"/>
                </a:tc>
                <a:tc>
                  <a:txBody>
                    <a:bodyPr/>
                    <a:lstStyle/>
                    <a:p>
                      <a:pPr algn="r"/>
                      <a:r>
                        <a:rPr lang="en-KR" sz="1200"/>
                        <a:t>Book</a:t>
                      </a:r>
                    </a:p>
                  </a:txBody>
                  <a:tcPr anchor="ctr"/>
                </a:tc>
                <a:tc>
                  <a:txBody>
                    <a:bodyPr/>
                    <a:lstStyle/>
                    <a:p>
                      <a:pPr algn="r"/>
                      <a:r>
                        <a:rPr lang="en-KR" sz="1200"/>
                        <a:t>Chapter</a:t>
                      </a:r>
                    </a:p>
                  </a:txBody>
                  <a:tcPr anchor="ctr"/>
                </a:tc>
                <a:tc>
                  <a:txBody>
                    <a:bodyPr/>
                    <a:lstStyle/>
                    <a:p>
                      <a:pPr algn="r"/>
                      <a:r>
                        <a:rPr lang="en-KR" sz="1200"/>
                        <a:t>Verse</a:t>
                      </a:r>
                    </a:p>
                  </a:txBody>
                  <a:tcPr anchor="ctr"/>
                </a:tc>
                <a:tc>
                  <a:txBody>
                    <a:bodyPr/>
                    <a:lstStyle/>
                    <a:p>
                      <a:pPr algn="r"/>
                      <a:r>
                        <a:rPr lang="en-KR" sz="1200"/>
                        <a:t>Sequence</a:t>
                      </a:r>
                    </a:p>
                  </a:txBody>
                  <a:tcPr anchor="ctr"/>
                </a:tc>
                <a:tc>
                  <a:txBody>
                    <a:bodyPr/>
                    <a:lstStyle/>
                    <a:p>
                      <a:pPr algn="r"/>
                      <a:r>
                        <a:rPr lang="en-KR" sz="1200"/>
                        <a:t>English</a:t>
                      </a:r>
                    </a:p>
                  </a:txBody>
                  <a:tcPr anchor="ctr"/>
                </a:tc>
                <a:tc>
                  <a:txBody>
                    <a:bodyPr/>
                    <a:lstStyle/>
                    <a:p>
                      <a:pPr algn="r"/>
                      <a:r>
                        <a:rPr lang="en-KR" sz="1200"/>
                        <a:t>Javanese</a:t>
                      </a:r>
                    </a:p>
                  </a:txBody>
                  <a:tcPr anchor="ctr"/>
                </a:tc>
                <a:extLst>
                  <a:ext uri="{0D108BD9-81ED-4DB2-BD59-A6C34878D82A}">
                    <a16:rowId xmlns:a16="http://schemas.microsoft.com/office/drawing/2014/main" val="2059729521"/>
                  </a:ext>
                </a:extLst>
              </a:tr>
              <a:tr h="249757">
                <a:tc>
                  <a:txBody>
                    <a:bodyPr/>
                    <a:lstStyle/>
                    <a:p>
                      <a:pPr algn="ctr"/>
                      <a:r>
                        <a:rPr lang="en-KR" sz="1200"/>
                        <a:t>0</a:t>
                      </a:r>
                    </a:p>
                  </a:txBody>
                  <a:tcPr anchor="ctr"/>
                </a:tc>
                <a:tc>
                  <a:txBody>
                    <a:bodyPr/>
                    <a:lstStyle/>
                    <a:p>
                      <a:pPr algn="ctr"/>
                      <a:r>
                        <a:rPr lang="en-KR" sz="1200"/>
                        <a:t>GEN</a:t>
                      </a:r>
                    </a:p>
                  </a:txBody>
                  <a:tcPr anchor="ctr"/>
                </a:tc>
                <a:tc>
                  <a:txBody>
                    <a:bodyPr/>
                    <a:lstStyle/>
                    <a:p>
                      <a:pPr algn="r"/>
                      <a:r>
                        <a:rPr lang="en-KR" sz="1200"/>
                        <a:t>1</a:t>
                      </a:r>
                    </a:p>
                  </a:txBody>
                  <a:tcPr anchor="ctr"/>
                </a:tc>
                <a:tc>
                  <a:txBody>
                    <a:bodyPr/>
                    <a:lstStyle/>
                    <a:p>
                      <a:pPr algn="r"/>
                      <a:r>
                        <a:rPr lang="en-KR" sz="1200"/>
                        <a:t>1</a:t>
                      </a:r>
                    </a:p>
                  </a:txBody>
                  <a:tcPr anchor="ctr"/>
                </a:tc>
                <a:tc>
                  <a:txBody>
                    <a:bodyPr/>
                    <a:lstStyle/>
                    <a:p>
                      <a:pPr algn="r"/>
                      <a:r>
                        <a:rPr lang="en-KR" sz="1200"/>
                        <a:t>1</a:t>
                      </a:r>
                    </a:p>
                  </a:txBody>
                  <a:tcPr anchor="ctr"/>
                </a:tc>
                <a:tc>
                  <a:txBody>
                    <a:bodyPr/>
                    <a:lstStyle/>
                    <a:p>
                      <a:pPr algn="r"/>
                      <a:r>
                        <a:rPr lang="en-US" sz="1200">
                          <a:effectLst/>
                        </a:rPr>
                        <a:t>In the beginning God created the heavens and t...</a:t>
                      </a:r>
                    </a:p>
                  </a:txBody>
                  <a:tcPr anchor="ctr"/>
                </a:tc>
                <a:tc>
                  <a:txBody>
                    <a:bodyPr/>
                    <a:lstStyle/>
                    <a:p>
                      <a:pPr algn="r"/>
                      <a:r>
                        <a:rPr lang="en-US" sz="1200" b="0" kern="1200">
                          <a:solidFill>
                            <a:schemeClr val="tx1"/>
                          </a:solidFill>
                          <a:effectLst/>
                        </a:rPr>
                        <a:t>Ing </a:t>
                      </a:r>
                      <a:r>
                        <a:rPr lang="en-US" sz="1200" b="0" kern="1200" err="1">
                          <a:solidFill>
                            <a:schemeClr val="tx1"/>
                          </a:solidFill>
                          <a:effectLst/>
                        </a:rPr>
                        <a:t>jaman</a:t>
                      </a:r>
                      <a:r>
                        <a:rPr lang="en-US" sz="1200" b="0" kern="1200">
                          <a:solidFill>
                            <a:schemeClr val="tx1"/>
                          </a:solidFill>
                          <a:effectLst/>
                        </a:rPr>
                        <a:t> </a:t>
                      </a:r>
                      <a:r>
                        <a:rPr lang="en-US" sz="1200" b="0" kern="1200" err="1">
                          <a:solidFill>
                            <a:schemeClr val="tx1"/>
                          </a:solidFill>
                          <a:effectLst/>
                        </a:rPr>
                        <a:t>kawitan</a:t>
                      </a:r>
                      <a:r>
                        <a:rPr lang="en-US" sz="1200" b="0" kern="1200">
                          <a:solidFill>
                            <a:schemeClr val="tx1"/>
                          </a:solidFill>
                          <a:effectLst/>
                        </a:rPr>
                        <a:t> </a:t>
                      </a:r>
                      <a:r>
                        <a:rPr lang="en-US" sz="1200" b="0" kern="1200" err="1">
                          <a:solidFill>
                            <a:schemeClr val="tx1"/>
                          </a:solidFill>
                          <a:effectLst/>
                        </a:rPr>
                        <a:t>Gusti</a:t>
                      </a:r>
                      <a:r>
                        <a:rPr lang="en-US" sz="1200" b="0" kern="1200">
                          <a:solidFill>
                            <a:schemeClr val="tx1"/>
                          </a:solidFill>
                          <a:effectLst/>
                        </a:rPr>
                        <a:t> Allah </a:t>
                      </a:r>
                      <a:r>
                        <a:rPr lang="en-US" sz="1200" b="0" kern="1200" err="1">
                          <a:solidFill>
                            <a:schemeClr val="tx1"/>
                          </a:solidFill>
                          <a:effectLst/>
                        </a:rPr>
                        <a:t>nitahake</a:t>
                      </a:r>
                      <a:r>
                        <a:rPr lang="en-US" sz="1200" b="0" kern="1200">
                          <a:solidFill>
                            <a:schemeClr val="tx1"/>
                          </a:solidFill>
                          <a:effectLst/>
                        </a:rPr>
                        <a:t> </a:t>
                      </a:r>
                      <a:r>
                        <a:rPr lang="en-US" sz="1200" b="0" kern="1200" err="1">
                          <a:solidFill>
                            <a:schemeClr val="tx1"/>
                          </a:solidFill>
                          <a:effectLst/>
                        </a:rPr>
                        <a:t>langit</a:t>
                      </a:r>
                      <a:r>
                        <a:rPr lang="en-US" sz="1200" b="0" kern="1200">
                          <a:solidFill>
                            <a:schemeClr val="tx1"/>
                          </a:solidFill>
                          <a:effectLst/>
                        </a:rPr>
                        <a:t> ...</a:t>
                      </a:r>
                      <a:endParaRPr lang="en-KR" sz="1200"/>
                    </a:p>
                  </a:txBody>
                  <a:tcPr anchor="ctr"/>
                </a:tc>
                <a:extLst>
                  <a:ext uri="{0D108BD9-81ED-4DB2-BD59-A6C34878D82A}">
                    <a16:rowId xmlns:a16="http://schemas.microsoft.com/office/drawing/2014/main" val="1124275213"/>
                  </a:ext>
                </a:extLst>
              </a:tr>
              <a:tr h="312434">
                <a:tc>
                  <a:txBody>
                    <a:bodyPr/>
                    <a:lstStyle/>
                    <a:p>
                      <a:pPr algn="ctr"/>
                      <a:r>
                        <a:rPr lang="en-KR" sz="1200"/>
                        <a:t>1</a:t>
                      </a:r>
                    </a:p>
                  </a:txBody>
                  <a:tcPr anchor="ctr"/>
                </a:tc>
                <a:tc>
                  <a:txBody>
                    <a:bodyPr/>
                    <a:lstStyle/>
                    <a:p>
                      <a:pPr marL="0" marR="0" lvl="0" indent="0" algn="ctr" defTabSz="522475" rtl="0" eaLnBrk="1" fontAlgn="auto" latinLnBrk="0" hangingPunct="1">
                        <a:lnSpc>
                          <a:spcPct val="100000"/>
                        </a:lnSpc>
                        <a:spcBef>
                          <a:spcPts val="0"/>
                        </a:spcBef>
                        <a:spcAft>
                          <a:spcPts val="0"/>
                        </a:spcAft>
                        <a:buClrTx/>
                        <a:buSzTx/>
                        <a:buFontTx/>
                        <a:buNone/>
                        <a:tabLst/>
                        <a:defRPr/>
                      </a:pPr>
                      <a:r>
                        <a:rPr lang="en-KR" sz="1200"/>
                        <a:t>GEN</a:t>
                      </a:r>
                    </a:p>
                  </a:txBody>
                  <a:tcPr anchor="ctr"/>
                </a:tc>
                <a:tc>
                  <a:txBody>
                    <a:bodyPr/>
                    <a:lstStyle/>
                    <a:p>
                      <a:pPr algn="r"/>
                      <a:r>
                        <a:rPr lang="en-KR" sz="1200"/>
                        <a:t>1</a:t>
                      </a:r>
                    </a:p>
                  </a:txBody>
                  <a:tcPr anchor="ctr"/>
                </a:tc>
                <a:tc>
                  <a:txBody>
                    <a:bodyPr/>
                    <a:lstStyle/>
                    <a:p>
                      <a:pPr algn="r"/>
                      <a:r>
                        <a:rPr lang="en-KR" sz="1200"/>
                        <a:t>2</a:t>
                      </a:r>
                    </a:p>
                  </a:txBody>
                  <a:tcPr anchor="ctr"/>
                </a:tc>
                <a:tc>
                  <a:txBody>
                    <a:bodyPr/>
                    <a:lstStyle/>
                    <a:p>
                      <a:pPr algn="r"/>
                      <a:r>
                        <a:rPr lang="en-KR" sz="1200"/>
                        <a:t>1</a:t>
                      </a:r>
                    </a:p>
                  </a:txBody>
                  <a:tcPr anchor="ctr"/>
                </a:tc>
                <a:tc>
                  <a:txBody>
                    <a:bodyPr/>
                    <a:lstStyle/>
                    <a:p>
                      <a:pPr algn="r"/>
                      <a:r>
                        <a:rPr lang="en-US" sz="1200">
                          <a:effectLst/>
                        </a:rPr>
                        <a:t>Now the earth was formless and empty, darkness...</a:t>
                      </a:r>
                    </a:p>
                  </a:txBody>
                  <a:tcPr anchor="ctr"/>
                </a:tc>
                <a:tc>
                  <a:txBody>
                    <a:bodyPr/>
                    <a:lstStyle/>
                    <a:p>
                      <a:pPr algn="r"/>
                      <a:r>
                        <a:rPr lang="en-US" sz="1200" b="0" kern="1200" err="1">
                          <a:solidFill>
                            <a:schemeClr val="tx1"/>
                          </a:solidFill>
                          <a:effectLst/>
                        </a:rPr>
                        <a:t>Anadene</a:t>
                      </a:r>
                      <a:r>
                        <a:rPr lang="en-US" sz="1200" b="0" kern="1200">
                          <a:solidFill>
                            <a:schemeClr val="tx1"/>
                          </a:solidFill>
                          <a:effectLst/>
                        </a:rPr>
                        <a:t> </a:t>
                      </a:r>
                      <a:r>
                        <a:rPr lang="en-US" sz="1200" b="0" kern="1200" err="1">
                          <a:solidFill>
                            <a:schemeClr val="tx1"/>
                          </a:solidFill>
                          <a:effectLst/>
                        </a:rPr>
                        <a:t>bumi</a:t>
                      </a:r>
                      <a:r>
                        <a:rPr lang="en-US" sz="1200" b="0" kern="1200">
                          <a:solidFill>
                            <a:schemeClr val="tx1"/>
                          </a:solidFill>
                          <a:effectLst/>
                        </a:rPr>
                        <a:t> </a:t>
                      </a:r>
                      <a:r>
                        <a:rPr lang="en-US" sz="1200" b="0" kern="1200" err="1">
                          <a:solidFill>
                            <a:schemeClr val="tx1"/>
                          </a:solidFill>
                          <a:effectLst/>
                        </a:rPr>
                        <a:t>mau</a:t>
                      </a:r>
                      <a:r>
                        <a:rPr lang="en-US" sz="1200" b="0" kern="1200">
                          <a:solidFill>
                            <a:schemeClr val="tx1"/>
                          </a:solidFill>
                          <a:effectLst/>
                        </a:rPr>
                        <a:t> </a:t>
                      </a:r>
                      <a:r>
                        <a:rPr lang="en-US" sz="1200" b="0" kern="1200" err="1">
                          <a:solidFill>
                            <a:schemeClr val="tx1"/>
                          </a:solidFill>
                          <a:effectLst/>
                        </a:rPr>
                        <a:t>campur-bawur</a:t>
                      </a:r>
                      <a:r>
                        <a:rPr lang="en-US" sz="1200" b="0" kern="1200">
                          <a:solidFill>
                            <a:schemeClr val="tx1"/>
                          </a:solidFill>
                          <a:effectLst/>
                        </a:rPr>
                        <a:t> </a:t>
                      </a:r>
                      <a:r>
                        <a:rPr lang="en-US" sz="1200" b="0" kern="1200" err="1">
                          <a:solidFill>
                            <a:schemeClr val="tx1"/>
                          </a:solidFill>
                          <a:effectLst/>
                        </a:rPr>
                        <a:t>lan</a:t>
                      </a:r>
                      <a:r>
                        <a:rPr lang="en-US" sz="1200" b="0" kern="1200">
                          <a:solidFill>
                            <a:schemeClr val="tx1"/>
                          </a:solidFill>
                          <a:effectLst/>
                        </a:rPr>
                        <a:t> </a:t>
                      </a:r>
                      <a:r>
                        <a:rPr lang="en-US" sz="1200" b="0" kern="1200" err="1">
                          <a:solidFill>
                            <a:schemeClr val="tx1"/>
                          </a:solidFill>
                          <a:effectLst/>
                        </a:rPr>
                        <a:t>suwung</a:t>
                      </a:r>
                      <a:r>
                        <a:rPr lang="en-US" sz="1200" b="0" kern="1200">
                          <a:solidFill>
                            <a:schemeClr val="tx1"/>
                          </a:solidFill>
                          <a:effectLst/>
                        </a:rPr>
                        <a:t>, </a:t>
                      </a:r>
                      <a:r>
                        <a:rPr lang="en-US" sz="1200" b="0" kern="1200" err="1">
                          <a:solidFill>
                            <a:schemeClr val="tx1"/>
                          </a:solidFill>
                          <a:effectLst/>
                        </a:rPr>
                        <a:t>sega</a:t>
                      </a:r>
                      <a:r>
                        <a:rPr lang="en-US" sz="1200" b="0" kern="1200">
                          <a:solidFill>
                            <a:schemeClr val="tx1"/>
                          </a:solidFill>
                          <a:effectLst/>
                        </a:rPr>
                        <a:t>...</a:t>
                      </a:r>
                      <a:endParaRPr lang="en-KR" sz="1200"/>
                    </a:p>
                  </a:txBody>
                  <a:tcPr anchor="ctr"/>
                </a:tc>
                <a:extLst>
                  <a:ext uri="{0D108BD9-81ED-4DB2-BD59-A6C34878D82A}">
                    <a16:rowId xmlns:a16="http://schemas.microsoft.com/office/drawing/2014/main" val="1748255544"/>
                  </a:ext>
                </a:extLst>
              </a:tr>
              <a:tr h="312434">
                <a:tc>
                  <a:txBody>
                    <a:bodyPr/>
                    <a:lstStyle/>
                    <a:p>
                      <a:pPr algn="ctr"/>
                      <a:r>
                        <a:rPr lang="en-KR" sz="1200"/>
                        <a:t>…</a:t>
                      </a:r>
                    </a:p>
                  </a:txBody>
                  <a:tcPr anchor="ctr"/>
                </a:tc>
                <a:tc>
                  <a:txBody>
                    <a:bodyPr/>
                    <a:lstStyle/>
                    <a:p>
                      <a:pPr algn="ctr"/>
                      <a:r>
                        <a:rPr lang="en-KR" sz="1200"/>
                        <a:t>…</a:t>
                      </a:r>
                    </a:p>
                  </a:txBody>
                  <a:tcPr anchor="ctr"/>
                </a:tc>
                <a:tc>
                  <a:txBody>
                    <a:bodyPr/>
                    <a:lstStyle/>
                    <a:p>
                      <a:pPr algn="r"/>
                      <a:r>
                        <a:rPr lang="en-KR" sz="1200"/>
                        <a:t>…</a:t>
                      </a:r>
                    </a:p>
                  </a:txBody>
                  <a:tcPr anchor="ctr"/>
                </a:tc>
                <a:tc>
                  <a:txBody>
                    <a:bodyPr/>
                    <a:lstStyle/>
                    <a:p>
                      <a:pPr algn="r"/>
                      <a:r>
                        <a:rPr lang="en-KR" sz="1200"/>
                        <a:t>…</a:t>
                      </a:r>
                    </a:p>
                  </a:txBody>
                  <a:tcPr anchor="ctr"/>
                </a:tc>
                <a:tc>
                  <a:txBody>
                    <a:bodyPr/>
                    <a:lstStyle/>
                    <a:p>
                      <a:pPr algn="r"/>
                      <a:r>
                        <a:rPr lang="en-KR" sz="1200"/>
                        <a:t>…</a:t>
                      </a:r>
                    </a:p>
                  </a:txBody>
                  <a:tcPr anchor="ctr"/>
                </a:tc>
                <a:tc>
                  <a:txBody>
                    <a:bodyPr/>
                    <a:lstStyle/>
                    <a:p>
                      <a:pPr algn="r"/>
                      <a:r>
                        <a:rPr lang="en-KR" sz="1200"/>
                        <a:t>…</a:t>
                      </a:r>
                    </a:p>
                  </a:txBody>
                  <a:tcPr anchor="ctr"/>
                </a:tc>
                <a:tc>
                  <a:txBody>
                    <a:bodyPr/>
                    <a:lstStyle/>
                    <a:p>
                      <a:pPr algn="r"/>
                      <a:r>
                        <a:rPr lang="en-KR" sz="1200"/>
                        <a:t>…</a:t>
                      </a:r>
                    </a:p>
                  </a:txBody>
                  <a:tcPr anchor="ctr"/>
                </a:tc>
                <a:extLst>
                  <a:ext uri="{0D108BD9-81ED-4DB2-BD59-A6C34878D82A}">
                    <a16:rowId xmlns:a16="http://schemas.microsoft.com/office/drawing/2014/main" val="2967092131"/>
                  </a:ext>
                </a:extLst>
              </a:tr>
              <a:tr h="312434">
                <a:tc>
                  <a:txBody>
                    <a:bodyPr/>
                    <a:lstStyle/>
                    <a:p>
                      <a:pPr algn="ctr"/>
                      <a:r>
                        <a:rPr lang="en-KR" sz="1200"/>
                        <a:t>29952</a:t>
                      </a:r>
                    </a:p>
                  </a:txBody>
                  <a:tcPr anchor="ctr"/>
                </a:tc>
                <a:tc>
                  <a:txBody>
                    <a:bodyPr/>
                    <a:lstStyle/>
                    <a:p>
                      <a:pPr algn="ctr"/>
                      <a:r>
                        <a:rPr lang="en-KR" sz="1200"/>
                        <a:t>REV</a:t>
                      </a:r>
                    </a:p>
                  </a:txBody>
                  <a:tcPr anchor="ctr"/>
                </a:tc>
                <a:tc>
                  <a:txBody>
                    <a:bodyPr/>
                    <a:lstStyle/>
                    <a:p>
                      <a:pPr algn="r"/>
                      <a:r>
                        <a:rPr lang="en-KR" sz="1200"/>
                        <a:t>22</a:t>
                      </a:r>
                    </a:p>
                  </a:txBody>
                  <a:tcPr anchor="ctr"/>
                </a:tc>
                <a:tc>
                  <a:txBody>
                    <a:bodyPr/>
                    <a:lstStyle/>
                    <a:p>
                      <a:pPr algn="r"/>
                      <a:r>
                        <a:rPr lang="en-KR" sz="1200"/>
                        <a:t>20</a:t>
                      </a:r>
                    </a:p>
                  </a:txBody>
                  <a:tcPr anchor="ctr"/>
                </a:tc>
                <a:tc>
                  <a:txBody>
                    <a:bodyPr/>
                    <a:lstStyle/>
                    <a:p>
                      <a:pPr algn="r"/>
                      <a:r>
                        <a:rPr lang="en-KR" sz="1200"/>
                        <a:t>1144</a:t>
                      </a:r>
                    </a:p>
                  </a:txBody>
                  <a:tcPr anchor="ctr"/>
                </a:tc>
                <a:tc>
                  <a:txBody>
                    <a:bodyPr/>
                    <a:lstStyle/>
                    <a:p>
                      <a:pPr algn="r"/>
                      <a:r>
                        <a:rPr lang="en-US" sz="1200" b="0" kern="1200">
                          <a:solidFill>
                            <a:schemeClr val="tx1"/>
                          </a:solidFill>
                          <a:effectLst/>
                        </a:rPr>
                        <a:t>He who testifies to these things says, “Yes, I...</a:t>
                      </a:r>
                      <a:endParaRPr lang="en-KR" sz="1200"/>
                    </a:p>
                  </a:txBody>
                  <a:tcPr anchor="ctr"/>
                </a:tc>
                <a:tc>
                  <a:txBody>
                    <a:bodyPr/>
                    <a:lstStyle/>
                    <a:p>
                      <a:pPr algn="r"/>
                      <a:r>
                        <a:rPr lang="en-US" sz="1200" b="0" kern="1200">
                          <a:solidFill>
                            <a:schemeClr val="tx1"/>
                          </a:solidFill>
                          <a:effectLst/>
                        </a:rPr>
                        <a:t>Kang </a:t>
                      </a:r>
                      <a:r>
                        <a:rPr lang="en-US" sz="1200" b="0" kern="1200" err="1">
                          <a:solidFill>
                            <a:schemeClr val="tx1"/>
                          </a:solidFill>
                          <a:effectLst/>
                        </a:rPr>
                        <a:t>nglairake</a:t>
                      </a:r>
                      <a:r>
                        <a:rPr lang="en-US" sz="1200" b="0" kern="1200">
                          <a:solidFill>
                            <a:schemeClr val="tx1"/>
                          </a:solidFill>
                          <a:effectLst/>
                        </a:rPr>
                        <a:t> </a:t>
                      </a:r>
                      <a:r>
                        <a:rPr lang="en-US" sz="1200" b="0" kern="1200" err="1">
                          <a:solidFill>
                            <a:schemeClr val="tx1"/>
                          </a:solidFill>
                          <a:effectLst/>
                        </a:rPr>
                        <a:t>paseksen</a:t>
                      </a:r>
                      <a:r>
                        <a:rPr lang="en-US" sz="1200" b="0" kern="1200">
                          <a:solidFill>
                            <a:schemeClr val="tx1"/>
                          </a:solidFill>
                          <a:effectLst/>
                        </a:rPr>
                        <a:t> </a:t>
                      </a:r>
                      <a:r>
                        <a:rPr lang="en-US" sz="1200" b="0" kern="1200" err="1">
                          <a:solidFill>
                            <a:schemeClr val="tx1"/>
                          </a:solidFill>
                          <a:effectLst/>
                        </a:rPr>
                        <a:t>bab</a:t>
                      </a:r>
                      <a:r>
                        <a:rPr lang="en-US" sz="1200" b="0" kern="1200">
                          <a:solidFill>
                            <a:schemeClr val="tx1"/>
                          </a:solidFill>
                          <a:effectLst/>
                        </a:rPr>
                        <a:t> </a:t>
                      </a:r>
                      <a:r>
                        <a:rPr lang="en-US" sz="1200" b="0" kern="1200" err="1">
                          <a:solidFill>
                            <a:schemeClr val="tx1"/>
                          </a:solidFill>
                          <a:effectLst/>
                        </a:rPr>
                        <a:t>iki</a:t>
                      </a:r>
                      <a:r>
                        <a:rPr lang="en-US" sz="1200" b="0" kern="1200">
                          <a:solidFill>
                            <a:schemeClr val="tx1"/>
                          </a:solidFill>
                          <a:effectLst/>
                        </a:rPr>
                        <a:t> </a:t>
                      </a:r>
                      <a:r>
                        <a:rPr lang="en-US" sz="1200" b="0" kern="1200" err="1">
                          <a:solidFill>
                            <a:schemeClr val="tx1"/>
                          </a:solidFill>
                          <a:effectLst/>
                        </a:rPr>
                        <a:t>mau</a:t>
                      </a:r>
                      <a:r>
                        <a:rPr lang="en-US" sz="1200" b="0" kern="1200">
                          <a:solidFill>
                            <a:schemeClr val="tx1"/>
                          </a:solidFill>
                          <a:effectLst/>
                        </a:rPr>
                        <a:t> </a:t>
                      </a:r>
                      <a:r>
                        <a:rPr lang="en-US" sz="1200" b="0" kern="1200" err="1">
                          <a:solidFill>
                            <a:schemeClr val="tx1"/>
                          </a:solidFill>
                          <a:effectLst/>
                        </a:rPr>
                        <a:t>kabeh</a:t>
                      </a:r>
                      <a:r>
                        <a:rPr lang="en-US" sz="1200" b="0" kern="1200">
                          <a:solidFill>
                            <a:schemeClr val="tx1"/>
                          </a:solidFill>
                          <a:effectLst/>
                        </a:rPr>
                        <a:t> </a:t>
                      </a:r>
                      <a:r>
                        <a:rPr lang="en-US" sz="1200" b="0" kern="1200" err="1">
                          <a:solidFill>
                            <a:schemeClr val="tx1"/>
                          </a:solidFill>
                          <a:effectLst/>
                        </a:rPr>
                        <a:t>ngan</a:t>
                      </a:r>
                      <a:r>
                        <a:rPr lang="en-US" sz="1200" b="0" kern="1200">
                          <a:solidFill>
                            <a:schemeClr val="tx1"/>
                          </a:solidFill>
                          <a:effectLst/>
                        </a:rPr>
                        <a:t>...</a:t>
                      </a:r>
                      <a:endParaRPr lang="en-KR" sz="1200"/>
                    </a:p>
                  </a:txBody>
                  <a:tcPr anchor="ctr"/>
                </a:tc>
                <a:extLst>
                  <a:ext uri="{0D108BD9-81ED-4DB2-BD59-A6C34878D82A}">
                    <a16:rowId xmlns:a16="http://schemas.microsoft.com/office/drawing/2014/main" val="3106088268"/>
                  </a:ext>
                </a:extLst>
              </a:tr>
              <a:tr h="312434">
                <a:tc>
                  <a:txBody>
                    <a:bodyPr/>
                    <a:lstStyle/>
                    <a:p>
                      <a:pPr algn="ctr"/>
                      <a:r>
                        <a:rPr lang="en-KR" sz="1200"/>
                        <a:t>29953</a:t>
                      </a:r>
                    </a:p>
                  </a:txBody>
                  <a:tcPr anchor="ctr"/>
                </a:tc>
                <a:tc>
                  <a:txBody>
                    <a:bodyPr/>
                    <a:lstStyle/>
                    <a:p>
                      <a:pPr algn="ctr"/>
                      <a:r>
                        <a:rPr lang="en-KR" sz="1200"/>
                        <a:t>REV</a:t>
                      </a:r>
                    </a:p>
                  </a:txBody>
                  <a:tcPr anchor="ctr"/>
                </a:tc>
                <a:tc>
                  <a:txBody>
                    <a:bodyPr/>
                    <a:lstStyle/>
                    <a:p>
                      <a:pPr algn="r"/>
                      <a:r>
                        <a:rPr lang="en-KR" sz="1200"/>
                        <a:t>22</a:t>
                      </a:r>
                    </a:p>
                  </a:txBody>
                  <a:tcPr anchor="ctr"/>
                </a:tc>
                <a:tc>
                  <a:txBody>
                    <a:bodyPr/>
                    <a:lstStyle/>
                    <a:p>
                      <a:pPr algn="r"/>
                      <a:r>
                        <a:rPr lang="en-KR" sz="1200"/>
                        <a:t>21</a:t>
                      </a:r>
                    </a:p>
                  </a:txBody>
                  <a:tcPr anchor="ctr"/>
                </a:tc>
                <a:tc>
                  <a:txBody>
                    <a:bodyPr/>
                    <a:lstStyle/>
                    <a:p>
                      <a:pPr algn="r"/>
                      <a:r>
                        <a:rPr lang="en-KR" sz="1200"/>
                        <a:t>1144</a:t>
                      </a:r>
                    </a:p>
                  </a:txBody>
                  <a:tcPr anchor="ctr"/>
                </a:tc>
                <a:tc>
                  <a:txBody>
                    <a:bodyPr/>
                    <a:lstStyle/>
                    <a:p>
                      <a:pPr algn="r"/>
                      <a:r>
                        <a:rPr lang="en-US" sz="1200">
                          <a:effectLst/>
                        </a:rPr>
                        <a:t>The grace of the Lord Jesus be with </a:t>
                      </a:r>
                      <a:r>
                        <a:rPr lang="en-US" sz="1200" err="1">
                          <a:effectLst/>
                        </a:rPr>
                        <a:t>Godʼs</a:t>
                      </a:r>
                      <a:r>
                        <a:rPr lang="en-US" sz="1200">
                          <a:effectLst/>
                        </a:rPr>
                        <a:t> </a:t>
                      </a:r>
                      <a:r>
                        <a:rPr lang="en-US" sz="1200" err="1">
                          <a:effectLst/>
                        </a:rPr>
                        <a:t>peop</a:t>
                      </a:r>
                      <a:r>
                        <a:rPr lang="en-US" sz="1200">
                          <a:effectLst/>
                        </a:rPr>
                        <a:t>...</a:t>
                      </a:r>
                    </a:p>
                  </a:txBody>
                  <a:tcPr anchor="ctr"/>
                </a:tc>
                <a:tc>
                  <a:txBody>
                    <a:bodyPr/>
                    <a:lstStyle/>
                    <a:p>
                      <a:pPr algn="r"/>
                      <a:r>
                        <a:rPr lang="en-US" sz="1200" b="0" kern="1200" err="1">
                          <a:solidFill>
                            <a:schemeClr val="tx1"/>
                          </a:solidFill>
                          <a:effectLst/>
                        </a:rPr>
                        <a:t>Sih-rahmate</a:t>
                      </a:r>
                      <a:r>
                        <a:rPr lang="en-US" sz="1200" b="0" kern="1200">
                          <a:solidFill>
                            <a:schemeClr val="tx1"/>
                          </a:solidFill>
                          <a:effectLst/>
                        </a:rPr>
                        <a:t> </a:t>
                      </a:r>
                      <a:r>
                        <a:rPr lang="en-US" sz="1200" b="0" kern="1200" err="1">
                          <a:solidFill>
                            <a:schemeClr val="tx1"/>
                          </a:solidFill>
                          <a:effectLst/>
                        </a:rPr>
                        <a:t>Gusti</a:t>
                      </a:r>
                      <a:r>
                        <a:rPr lang="en-US" sz="1200" b="0" kern="1200">
                          <a:solidFill>
                            <a:schemeClr val="tx1"/>
                          </a:solidFill>
                          <a:effectLst/>
                        </a:rPr>
                        <a:t> </a:t>
                      </a:r>
                      <a:r>
                        <a:rPr lang="en-US" sz="1200" b="0" kern="1200" err="1">
                          <a:solidFill>
                            <a:schemeClr val="tx1"/>
                          </a:solidFill>
                          <a:effectLst/>
                        </a:rPr>
                        <a:t>kita</a:t>
                      </a:r>
                      <a:r>
                        <a:rPr lang="en-US" sz="1200" b="0" kern="1200">
                          <a:solidFill>
                            <a:schemeClr val="tx1"/>
                          </a:solidFill>
                          <a:effectLst/>
                        </a:rPr>
                        <a:t> </a:t>
                      </a:r>
                      <a:r>
                        <a:rPr lang="en-US" sz="1200" b="0" kern="1200" err="1">
                          <a:solidFill>
                            <a:schemeClr val="tx1"/>
                          </a:solidFill>
                          <a:effectLst/>
                        </a:rPr>
                        <a:t>Yesus</a:t>
                      </a:r>
                      <a:r>
                        <a:rPr lang="en-US" sz="1200" b="0" kern="1200">
                          <a:solidFill>
                            <a:schemeClr val="tx1"/>
                          </a:solidFill>
                          <a:effectLst/>
                        </a:rPr>
                        <a:t> </a:t>
                      </a:r>
                      <a:r>
                        <a:rPr lang="en-US" sz="1200" b="0" kern="1200" err="1">
                          <a:solidFill>
                            <a:schemeClr val="tx1"/>
                          </a:solidFill>
                          <a:effectLst/>
                        </a:rPr>
                        <a:t>Kristus</a:t>
                      </a:r>
                      <a:r>
                        <a:rPr lang="en-US" sz="1200" b="0" kern="1200">
                          <a:solidFill>
                            <a:schemeClr val="tx1"/>
                          </a:solidFill>
                          <a:effectLst/>
                        </a:rPr>
                        <a:t> </a:t>
                      </a:r>
                      <a:r>
                        <a:rPr lang="en-US" sz="1200" b="0" kern="1200" err="1">
                          <a:solidFill>
                            <a:schemeClr val="tx1"/>
                          </a:solidFill>
                          <a:effectLst/>
                        </a:rPr>
                        <a:t>nunggila</a:t>
                      </a:r>
                      <a:r>
                        <a:rPr lang="en-US" sz="1200" b="0" kern="1200">
                          <a:solidFill>
                            <a:schemeClr val="tx1"/>
                          </a:solidFill>
                          <a:effectLst/>
                        </a:rPr>
                        <a:t> ...</a:t>
                      </a:r>
                      <a:endParaRPr lang="en-KR" sz="1200"/>
                    </a:p>
                  </a:txBody>
                  <a:tcPr anchor="ctr"/>
                </a:tc>
                <a:extLst>
                  <a:ext uri="{0D108BD9-81ED-4DB2-BD59-A6C34878D82A}">
                    <a16:rowId xmlns:a16="http://schemas.microsoft.com/office/drawing/2014/main" val="387162198"/>
                  </a:ext>
                </a:extLst>
              </a:tr>
            </a:tbl>
          </a:graphicData>
        </a:graphic>
      </p:graphicFrame>
      <p:sp>
        <p:nvSpPr>
          <p:cNvPr id="192" name="Rectangle 191">
            <a:extLst>
              <a:ext uri="{FF2B5EF4-FFF2-40B4-BE49-F238E27FC236}">
                <a16:creationId xmlns:a16="http://schemas.microsoft.com/office/drawing/2014/main" id="{A99489F6-CAF9-B74A-BD31-30DEAE044CF6}"/>
              </a:ext>
            </a:extLst>
          </p:cNvPr>
          <p:cNvSpPr/>
          <p:nvPr/>
        </p:nvSpPr>
        <p:spPr bwMode="auto">
          <a:xfrm>
            <a:off x="9191847" y="19455173"/>
            <a:ext cx="10388356" cy="419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sz="2200" b="0" i="0" u="none" strike="noStrike" cap="none" normalizeH="0" baseline="0">
                <a:ln>
                  <a:noFill/>
                </a:ln>
                <a:solidFill>
                  <a:schemeClr val="tx1"/>
                </a:solidFill>
                <a:effectLst/>
                <a:latin typeface="Times" charset="0"/>
              </a:rPr>
              <a:t>                     Run each subset of train set into JoeyNMT model and get test BLEU scores</a:t>
            </a:r>
          </a:p>
        </p:txBody>
      </p:sp>
      <p:sp>
        <p:nvSpPr>
          <p:cNvPr id="193" name="Pentagon 192">
            <a:extLst>
              <a:ext uri="{FF2B5EF4-FFF2-40B4-BE49-F238E27FC236}">
                <a16:creationId xmlns:a16="http://schemas.microsoft.com/office/drawing/2014/main" id="{86221163-2574-DE4F-9F11-AECEA0FADE40}"/>
              </a:ext>
            </a:extLst>
          </p:cNvPr>
          <p:cNvSpPr/>
          <p:nvPr/>
        </p:nvSpPr>
        <p:spPr>
          <a:xfrm>
            <a:off x="9201024" y="19472611"/>
            <a:ext cx="1382300" cy="402559"/>
          </a:xfrm>
          <a:prstGeom prst="homePlat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KR" sz="2400"/>
              <a:t>STEP 4</a:t>
            </a:r>
          </a:p>
        </p:txBody>
      </p:sp>
      <p:grpSp>
        <p:nvGrpSpPr>
          <p:cNvPr id="27" name="Group 26">
            <a:extLst>
              <a:ext uri="{FF2B5EF4-FFF2-40B4-BE49-F238E27FC236}">
                <a16:creationId xmlns:a16="http://schemas.microsoft.com/office/drawing/2014/main" id="{7741FF0A-CEE9-9344-B2F7-435051B8ECB5}"/>
              </a:ext>
            </a:extLst>
          </p:cNvPr>
          <p:cNvGrpSpPr/>
          <p:nvPr/>
        </p:nvGrpSpPr>
        <p:grpSpPr>
          <a:xfrm>
            <a:off x="10164089" y="14974078"/>
            <a:ext cx="4302810" cy="1361191"/>
            <a:chOff x="10164089" y="14974078"/>
            <a:chExt cx="4302810" cy="1361191"/>
          </a:xfrm>
        </p:grpSpPr>
        <p:grpSp>
          <p:nvGrpSpPr>
            <p:cNvPr id="24" name="Group 23">
              <a:extLst>
                <a:ext uri="{FF2B5EF4-FFF2-40B4-BE49-F238E27FC236}">
                  <a16:creationId xmlns:a16="http://schemas.microsoft.com/office/drawing/2014/main" id="{9D44B6D8-80B1-344E-8DC6-1E19D761F0A3}"/>
                </a:ext>
              </a:extLst>
            </p:cNvPr>
            <p:cNvGrpSpPr/>
            <p:nvPr/>
          </p:nvGrpSpPr>
          <p:grpSpPr>
            <a:xfrm>
              <a:off x="10164089" y="15202966"/>
              <a:ext cx="4302810" cy="1132303"/>
              <a:chOff x="9892174" y="15008298"/>
              <a:chExt cx="4302810" cy="1132303"/>
            </a:xfrm>
          </p:grpSpPr>
          <p:grpSp>
            <p:nvGrpSpPr>
              <p:cNvPr id="21" name="Group 20">
                <a:extLst>
                  <a:ext uri="{FF2B5EF4-FFF2-40B4-BE49-F238E27FC236}">
                    <a16:creationId xmlns:a16="http://schemas.microsoft.com/office/drawing/2014/main" id="{F4A40E61-B139-8447-B408-3D8D0674F3FD}"/>
                  </a:ext>
                </a:extLst>
              </p:cNvPr>
              <p:cNvGrpSpPr/>
              <p:nvPr/>
            </p:nvGrpSpPr>
            <p:grpSpPr>
              <a:xfrm>
                <a:off x="10105743" y="15091178"/>
                <a:ext cx="4089241" cy="1049423"/>
                <a:chOff x="9946490" y="14924168"/>
                <a:chExt cx="4089241" cy="1049423"/>
              </a:xfrm>
            </p:grpSpPr>
            <p:pic>
              <p:nvPicPr>
                <p:cNvPr id="196" name="Graphic 195" descr="Open book outline">
                  <a:extLst>
                    <a:ext uri="{FF2B5EF4-FFF2-40B4-BE49-F238E27FC236}">
                      <a16:creationId xmlns:a16="http://schemas.microsoft.com/office/drawing/2014/main" id="{0805D410-ECC4-8B45-B526-1FD6177BD39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46490" y="14924168"/>
                  <a:ext cx="548321" cy="596219"/>
                </a:xfrm>
                <a:prstGeom prst="rect">
                  <a:avLst/>
                </a:prstGeom>
              </p:spPr>
            </p:pic>
            <p:sp>
              <p:nvSpPr>
                <p:cNvPr id="15" name="TextBox 14">
                  <a:extLst>
                    <a:ext uri="{FF2B5EF4-FFF2-40B4-BE49-F238E27FC236}">
                      <a16:creationId xmlns:a16="http://schemas.microsoft.com/office/drawing/2014/main" id="{65E3BAAC-FEB9-3B44-B367-8446AD83D7E4}"/>
                    </a:ext>
                  </a:extLst>
                </p:cNvPr>
                <p:cNvSpPr txBox="1"/>
                <p:nvPr/>
              </p:nvSpPr>
              <p:spPr>
                <a:xfrm>
                  <a:off x="10490904" y="15015006"/>
                  <a:ext cx="612668" cy="400110"/>
                </a:xfrm>
                <a:prstGeom prst="rect">
                  <a:avLst/>
                </a:prstGeom>
                <a:noFill/>
              </p:spPr>
              <p:txBody>
                <a:bodyPr wrap="none" rtlCol="0">
                  <a:spAutoFit/>
                </a:bodyPr>
                <a:lstStyle/>
                <a:p>
                  <a:r>
                    <a:rPr lang="en-KR" sz="2000"/>
                    <a:t>Ch1</a:t>
                  </a:r>
                </a:p>
              </p:txBody>
            </p:sp>
            <p:sp>
              <p:nvSpPr>
                <p:cNvPr id="16" name="Right Arrow 15">
                  <a:extLst>
                    <a:ext uri="{FF2B5EF4-FFF2-40B4-BE49-F238E27FC236}">
                      <a16:creationId xmlns:a16="http://schemas.microsoft.com/office/drawing/2014/main" id="{AD9595DF-D00B-AD40-823B-D567476B5197}"/>
                    </a:ext>
                  </a:extLst>
                </p:cNvPr>
                <p:cNvSpPr/>
                <p:nvPr/>
              </p:nvSpPr>
              <p:spPr bwMode="auto">
                <a:xfrm>
                  <a:off x="11103572" y="15128971"/>
                  <a:ext cx="331740" cy="16432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pic>
              <p:nvPicPr>
                <p:cNvPr id="202" name="Graphic 201" descr="Open book outline">
                  <a:extLst>
                    <a:ext uri="{FF2B5EF4-FFF2-40B4-BE49-F238E27FC236}">
                      <a16:creationId xmlns:a16="http://schemas.microsoft.com/office/drawing/2014/main" id="{3C3BBAE6-8DFD-A04B-8010-A0671CA813B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50397" y="15377372"/>
                  <a:ext cx="548321" cy="596219"/>
                </a:xfrm>
                <a:prstGeom prst="rect">
                  <a:avLst/>
                </a:prstGeom>
              </p:spPr>
            </p:pic>
            <p:sp>
              <p:nvSpPr>
                <p:cNvPr id="203" name="TextBox 202">
                  <a:extLst>
                    <a:ext uri="{FF2B5EF4-FFF2-40B4-BE49-F238E27FC236}">
                      <a16:creationId xmlns:a16="http://schemas.microsoft.com/office/drawing/2014/main" id="{65970436-CC55-1B48-BA18-70235B0531DD}"/>
                    </a:ext>
                  </a:extLst>
                </p:cNvPr>
                <p:cNvSpPr txBox="1"/>
                <p:nvPr/>
              </p:nvSpPr>
              <p:spPr>
                <a:xfrm>
                  <a:off x="10494811" y="15468210"/>
                  <a:ext cx="612668" cy="400110"/>
                </a:xfrm>
                <a:prstGeom prst="rect">
                  <a:avLst/>
                </a:prstGeom>
                <a:noFill/>
              </p:spPr>
              <p:txBody>
                <a:bodyPr wrap="none" rtlCol="0">
                  <a:spAutoFit/>
                </a:bodyPr>
                <a:lstStyle/>
                <a:p>
                  <a:r>
                    <a:rPr lang="en-KR" sz="2000"/>
                    <a:t>Ch2</a:t>
                  </a:r>
                </a:p>
              </p:txBody>
            </p:sp>
            <p:sp>
              <p:nvSpPr>
                <p:cNvPr id="204" name="Right Arrow 203">
                  <a:extLst>
                    <a:ext uri="{FF2B5EF4-FFF2-40B4-BE49-F238E27FC236}">
                      <a16:creationId xmlns:a16="http://schemas.microsoft.com/office/drawing/2014/main" id="{A59339B8-E60D-3847-AC62-68278E5AB903}"/>
                    </a:ext>
                  </a:extLst>
                </p:cNvPr>
                <p:cNvSpPr/>
                <p:nvPr/>
              </p:nvSpPr>
              <p:spPr bwMode="auto">
                <a:xfrm>
                  <a:off x="11103572" y="15593321"/>
                  <a:ext cx="331740" cy="16432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sp>
              <p:nvSpPr>
                <p:cNvPr id="205" name="Rounded Rectangle 204">
                  <a:extLst>
                    <a:ext uri="{FF2B5EF4-FFF2-40B4-BE49-F238E27FC236}">
                      <a16:creationId xmlns:a16="http://schemas.microsoft.com/office/drawing/2014/main" id="{2CFD7302-9764-D745-B6A6-CC2F5488567E}"/>
                    </a:ext>
                  </a:extLst>
                </p:cNvPr>
                <p:cNvSpPr/>
                <p:nvPr/>
              </p:nvSpPr>
              <p:spPr bwMode="auto">
                <a:xfrm>
                  <a:off x="12249984" y="15061846"/>
                  <a:ext cx="621448" cy="29811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i="0" u="none" strike="noStrike" cap="none" normalizeH="0" baseline="0">
                      <a:ln>
                        <a:noFill/>
                      </a:ln>
                      <a:effectLst/>
                      <a:latin typeface="Times" charset="0"/>
                    </a:rPr>
                    <a:t>0.67</a:t>
                  </a:r>
                </a:p>
              </p:txBody>
            </p:sp>
            <p:sp>
              <p:nvSpPr>
                <p:cNvPr id="20" name="Rectangle 19">
                  <a:extLst>
                    <a:ext uri="{FF2B5EF4-FFF2-40B4-BE49-F238E27FC236}">
                      <a16:creationId xmlns:a16="http://schemas.microsoft.com/office/drawing/2014/main" id="{C3D69EBB-C238-2C42-9B49-F560C5F01A3E}"/>
                    </a:ext>
                  </a:extLst>
                </p:cNvPr>
                <p:cNvSpPr/>
                <p:nvPr/>
              </p:nvSpPr>
              <p:spPr bwMode="auto">
                <a:xfrm>
                  <a:off x="11524525" y="15086584"/>
                  <a:ext cx="771428" cy="249094"/>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200" b="0" i="0" u="none" strike="noStrike" cap="none" normalizeH="0" baseline="0">
                      <a:ln>
                        <a:noFill/>
                      </a:ln>
                      <a:solidFill>
                        <a:schemeClr val="bg1"/>
                      </a:solidFill>
                      <a:effectLst/>
                      <a:latin typeface="Times" charset="0"/>
                    </a:rPr>
                    <a:t>Diversity</a:t>
                  </a:r>
                </a:p>
              </p:txBody>
            </p:sp>
            <p:sp>
              <p:nvSpPr>
                <p:cNvPr id="206" name="Rounded Rectangle 205">
                  <a:extLst>
                    <a:ext uri="{FF2B5EF4-FFF2-40B4-BE49-F238E27FC236}">
                      <a16:creationId xmlns:a16="http://schemas.microsoft.com/office/drawing/2014/main" id="{2DF320F9-3416-D543-87DD-F7FD7F3A45B9}"/>
                    </a:ext>
                  </a:extLst>
                </p:cNvPr>
                <p:cNvSpPr/>
                <p:nvPr/>
              </p:nvSpPr>
              <p:spPr bwMode="auto">
                <a:xfrm>
                  <a:off x="12253398" y="15520387"/>
                  <a:ext cx="612668" cy="29811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i="0" u="none" strike="noStrike" cap="none" normalizeH="0" baseline="0">
                      <a:ln>
                        <a:noFill/>
                      </a:ln>
                      <a:effectLst/>
                      <a:latin typeface="Times" charset="0"/>
                    </a:rPr>
                    <a:t>0.70</a:t>
                  </a:r>
                </a:p>
              </p:txBody>
            </p:sp>
            <p:sp>
              <p:nvSpPr>
                <p:cNvPr id="207" name="Rectangle 206">
                  <a:extLst>
                    <a:ext uri="{FF2B5EF4-FFF2-40B4-BE49-F238E27FC236}">
                      <a16:creationId xmlns:a16="http://schemas.microsoft.com/office/drawing/2014/main" id="{8A0263C9-B550-454F-A2EA-3760A7C35C4B}"/>
                    </a:ext>
                  </a:extLst>
                </p:cNvPr>
                <p:cNvSpPr/>
                <p:nvPr/>
              </p:nvSpPr>
              <p:spPr bwMode="auto">
                <a:xfrm>
                  <a:off x="11524525" y="15545113"/>
                  <a:ext cx="771428" cy="249094"/>
                </a:xfrm>
                <a:prstGeom prst="rect">
                  <a:avLst/>
                </a:prstGeom>
                <a:solidFill>
                  <a:schemeClr val="tx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200" b="0" i="0" u="none" strike="noStrike" cap="none" normalizeH="0" baseline="0">
                      <a:ln>
                        <a:noFill/>
                      </a:ln>
                      <a:solidFill>
                        <a:schemeClr val="bg1"/>
                      </a:solidFill>
                      <a:effectLst/>
                      <a:latin typeface="Times" charset="0"/>
                    </a:rPr>
                    <a:t>Diversity</a:t>
                  </a:r>
                </a:p>
              </p:txBody>
            </p:sp>
            <p:sp>
              <p:nvSpPr>
                <p:cNvPr id="209" name="Rectangle 208">
                  <a:extLst>
                    <a:ext uri="{FF2B5EF4-FFF2-40B4-BE49-F238E27FC236}">
                      <a16:creationId xmlns:a16="http://schemas.microsoft.com/office/drawing/2014/main" id="{9FD51067-D8C1-2546-A118-A30F4A9252F4}"/>
                    </a:ext>
                  </a:extLst>
                </p:cNvPr>
                <p:cNvSpPr/>
                <p:nvPr/>
              </p:nvSpPr>
              <p:spPr bwMode="auto">
                <a:xfrm>
                  <a:off x="12873042" y="15086572"/>
                  <a:ext cx="588805" cy="249094"/>
                </a:xfrm>
                <a:prstGeom prst="rect">
                  <a:avLst/>
                </a:prstGeom>
                <a:solidFill>
                  <a:schemeClr val="bg2">
                    <a:lumMod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200" b="0" i="0" u="none" strike="noStrike" cap="none" normalizeH="0" baseline="0">
                      <a:ln>
                        <a:noFill/>
                      </a:ln>
                      <a:solidFill>
                        <a:schemeClr val="bg1"/>
                      </a:solidFill>
                      <a:effectLst/>
                      <a:latin typeface="Times" charset="0"/>
                    </a:rPr>
                    <a:t>Depth</a:t>
                  </a:r>
                </a:p>
              </p:txBody>
            </p:sp>
            <p:sp>
              <p:nvSpPr>
                <p:cNvPr id="211" name="Rounded Rectangle 210">
                  <a:extLst>
                    <a:ext uri="{FF2B5EF4-FFF2-40B4-BE49-F238E27FC236}">
                      <a16:creationId xmlns:a16="http://schemas.microsoft.com/office/drawing/2014/main" id="{92EF8323-2E2D-4243-91C9-FA09B9A6D9DE}"/>
                    </a:ext>
                  </a:extLst>
                </p:cNvPr>
                <p:cNvSpPr/>
                <p:nvPr/>
              </p:nvSpPr>
              <p:spPr bwMode="auto">
                <a:xfrm>
                  <a:off x="13422228" y="15071939"/>
                  <a:ext cx="602193" cy="29811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i="0" u="none" strike="noStrike" cap="none" normalizeH="0" baseline="0">
                      <a:ln>
                        <a:noFill/>
                      </a:ln>
                      <a:effectLst/>
                      <a:latin typeface="Times" charset="0"/>
                    </a:rPr>
                    <a:t>0.08</a:t>
                  </a:r>
                </a:p>
              </p:txBody>
            </p:sp>
            <p:sp>
              <p:nvSpPr>
                <p:cNvPr id="213" name="Rectangle 212">
                  <a:extLst>
                    <a:ext uri="{FF2B5EF4-FFF2-40B4-BE49-F238E27FC236}">
                      <a16:creationId xmlns:a16="http://schemas.microsoft.com/office/drawing/2014/main" id="{F7C2660E-04FF-DA4E-AE44-AE845C7FC523}"/>
                    </a:ext>
                  </a:extLst>
                </p:cNvPr>
                <p:cNvSpPr/>
                <p:nvPr/>
              </p:nvSpPr>
              <p:spPr bwMode="auto">
                <a:xfrm>
                  <a:off x="12876813" y="15543821"/>
                  <a:ext cx="588805" cy="249094"/>
                </a:xfrm>
                <a:prstGeom prst="rect">
                  <a:avLst/>
                </a:prstGeom>
                <a:solidFill>
                  <a:schemeClr val="bg2">
                    <a:lumMod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200" b="0" i="0" u="none" strike="noStrike" cap="none" normalizeH="0" baseline="0">
                      <a:ln>
                        <a:noFill/>
                      </a:ln>
                      <a:solidFill>
                        <a:schemeClr val="bg1"/>
                      </a:solidFill>
                      <a:effectLst/>
                      <a:latin typeface="Times" charset="0"/>
                    </a:rPr>
                    <a:t>Depth</a:t>
                  </a:r>
                </a:p>
              </p:txBody>
            </p:sp>
            <p:sp>
              <p:nvSpPr>
                <p:cNvPr id="214" name="Rounded Rectangle 213">
                  <a:extLst>
                    <a:ext uri="{FF2B5EF4-FFF2-40B4-BE49-F238E27FC236}">
                      <a16:creationId xmlns:a16="http://schemas.microsoft.com/office/drawing/2014/main" id="{A494F330-61C1-D445-82EF-574E2A8499CA}"/>
                    </a:ext>
                  </a:extLst>
                </p:cNvPr>
                <p:cNvSpPr/>
                <p:nvPr/>
              </p:nvSpPr>
              <p:spPr bwMode="auto">
                <a:xfrm>
                  <a:off x="13425999" y="15529188"/>
                  <a:ext cx="609732" cy="29811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i="0" u="none" strike="noStrike" cap="none" normalizeH="0" baseline="0">
                      <a:ln>
                        <a:noFill/>
                      </a:ln>
                      <a:effectLst/>
                      <a:latin typeface="Times" charset="0"/>
                    </a:rPr>
                    <a:t>0.03</a:t>
                  </a:r>
                </a:p>
              </p:txBody>
            </p:sp>
          </p:grpSp>
          <p:sp>
            <p:nvSpPr>
              <p:cNvPr id="22" name="Rounded Rectangle 21">
                <a:extLst>
                  <a:ext uri="{FF2B5EF4-FFF2-40B4-BE49-F238E27FC236}">
                    <a16:creationId xmlns:a16="http://schemas.microsoft.com/office/drawing/2014/main" id="{DC30E51B-8C0C-9F4F-AEC1-AAE9B4EC7218}"/>
                  </a:ext>
                </a:extLst>
              </p:cNvPr>
              <p:cNvSpPr/>
              <p:nvPr/>
            </p:nvSpPr>
            <p:spPr bwMode="auto">
              <a:xfrm>
                <a:off x="9892174" y="15008298"/>
                <a:ext cx="4302810" cy="1117869"/>
              </a:xfrm>
              <a:prstGeom prst="roundRect">
                <a:avLst/>
              </a:prstGeom>
              <a:no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grpSp>
        <p:sp>
          <p:nvSpPr>
            <p:cNvPr id="25" name="Rectangle 24">
              <a:extLst>
                <a:ext uri="{FF2B5EF4-FFF2-40B4-BE49-F238E27FC236}">
                  <a16:creationId xmlns:a16="http://schemas.microsoft.com/office/drawing/2014/main" id="{4C7991F3-7320-6749-9D51-6ADF746DEF98}"/>
                </a:ext>
              </a:extLst>
            </p:cNvPr>
            <p:cNvSpPr/>
            <p:nvPr/>
          </p:nvSpPr>
          <p:spPr bwMode="auto">
            <a:xfrm>
              <a:off x="11098975" y="14974078"/>
              <a:ext cx="2279220" cy="349847"/>
            </a:xfrm>
            <a:prstGeom prst="rect">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2000">
                  <a:solidFill>
                    <a:schemeClr val="bg1"/>
                  </a:solidFill>
                </a:rPr>
                <a:t>Diversity &amp; depth</a:t>
              </a:r>
              <a:endParaRPr kumimoji="0" lang="en-KR" sz="2000" b="0" i="0" u="none" strike="noStrike" cap="none" normalizeH="0" baseline="0">
                <a:ln>
                  <a:noFill/>
                </a:ln>
                <a:solidFill>
                  <a:schemeClr val="bg1"/>
                </a:solidFill>
                <a:effectLst/>
              </a:endParaRPr>
            </a:p>
          </p:txBody>
        </p:sp>
      </p:grpSp>
      <p:grpSp>
        <p:nvGrpSpPr>
          <p:cNvPr id="26" name="Group 25">
            <a:extLst>
              <a:ext uri="{FF2B5EF4-FFF2-40B4-BE49-F238E27FC236}">
                <a16:creationId xmlns:a16="http://schemas.microsoft.com/office/drawing/2014/main" id="{7EE7D93C-2A4F-F94A-B371-64B57941A924}"/>
              </a:ext>
            </a:extLst>
          </p:cNvPr>
          <p:cNvGrpSpPr/>
          <p:nvPr/>
        </p:nvGrpSpPr>
        <p:grpSpPr>
          <a:xfrm>
            <a:off x="15166886" y="14974286"/>
            <a:ext cx="3738925" cy="1298599"/>
            <a:chOff x="15408941" y="14990804"/>
            <a:chExt cx="3738925" cy="1298599"/>
          </a:xfrm>
        </p:grpSpPr>
        <p:grpSp>
          <p:nvGrpSpPr>
            <p:cNvPr id="23" name="Group 22">
              <a:extLst>
                <a:ext uri="{FF2B5EF4-FFF2-40B4-BE49-F238E27FC236}">
                  <a16:creationId xmlns:a16="http://schemas.microsoft.com/office/drawing/2014/main" id="{F0011F8B-07DD-9E42-8D01-377755E3892D}"/>
                </a:ext>
              </a:extLst>
            </p:cNvPr>
            <p:cNvGrpSpPr/>
            <p:nvPr/>
          </p:nvGrpSpPr>
          <p:grpSpPr>
            <a:xfrm>
              <a:off x="15408941" y="15222790"/>
              <a:ext cx="3738925" cy="1066613"/>
              <a:chOff x="14807984" y="15091178"/>
              <a:chExt cx="3738925" cy="1066613"/>
            </a:xfrm>
          </p:grpSpPr>
          <p:sp>
            <p:nvSpPr>
              <p:cNvPr id="215" name="TextBox 214">
                <a:extLst>
                  <a:ext uri="{FF2B5EF4-FFF2-40B4-BE49-F238E27FC236}">
                    <a16:creationId xmlns:a16="http://schemas.microsoft.com/office/drawing/2014/main" id="{D37BB02D-32DB-274E-85ED-A42A5DF54E3D}"/>
                  </a:ext>
                </a:extLst>
              </p:cNvPr>
              <p:cNvSpPr txBox="1"/>
              <p:nvPr/>
            </p:nvSpPr>
            <p:spPr>
              <a:xfrm>
                <a:off x="15406454" y="15179317"/>
                <a:ext cx="1148776" cy="400110"/>
              </a:xfrm>
              <a:prstGeom prst="rect">
                <a:avLst/>
              </a:prstGeom>
              <a:noFill/>
            </p:spPr>
            <p:txBody>
              <a:bodyPr wrap="none" rtlCol="0">
                <a:spAutoFit/>
              </a:bodyPr>
              <a:lstStyle/>
              <a:p>
                <a:r>
                  <a:rPr lang="en-KR" sz="2000"/>
                  <a:t>Train set:</a:t>
                </a:r>
              </a:p>
            </p:txBody>
          </p:sp>
          <p:sp>
            <p:nvSpPr>
              <p:cNvPr id="216" name="TextBox 215">
                <a:extLst>
                  <a:ext uri="{FF2B5EF4-FFF2-40B4-BE49-F238E27FC236}">
                    <a16:creationId xmlns:a16="http://schemas.microsoft.com/office/drawing/2014/main" id="{ACE2871D-12B7-C447-9E1D-5FA7566861C6}"/>
                  </a:ext>
                </a:extLst>
              </p:cNvPr>
              <p:cNvSpPr txBox="1"/>
              <p:nvPr/>
            </p:nvSpPr>
            <p:spPr>
              <a:xfrm>
                <a:off x="15412184" y="15644565"/>
                <a:ext cx="1025987" cy="400110"/>
              </a:xfrm>
              <a:prstGeom prst="rect">
                <a:avLst/>
              </a:prstGeom>
              <a:noFill/>
            </p:spPr>
            <p:txBody>
              <a:bodyPr wrap="none" rtlCol="0">
                <a:spAutoFit/>
              </a:bodyPr>
              <a:lstStyle/>
              <a:p>
                <a:r>
                  <a:rPr lang="en-KR" sz="2000"/>
                  <a:t>Test set:</a:t>
                </a:r>
              </a:p>
            </p:txBody>
          </p:sp>
          <p:pic>
            <p:nvPicPr>
              <p:cNvPr id="217" name="Graphic 216" descr="Books outline">
                <a:extLst>
                  <a:ext uri="{FF2B5EF4-FFF2-40B4-BE49-F238E27FC236}">
                    <a16:creationId xmlns:a16="http://schemas.microsoft.com/office/drawing/2014/main" id="{2B3555E2-F94C-9541-90D9-C13FC127854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946386" y="15153333"/>
                <a:ext cx="476094" cy="459089"/>
              </a:xfrm>
              <a:prstGeom prst="rect">
                <a:avLst/>
              </a:prstGeom>
            </p:spPr>
          </p:pic>
          <p:pic>
            <p:nvPicPr>
              <p:cNvPr id="220" name="Graphic 219" descr="Books outline">
                <a:extLst>
                  <a:ext uri="{FF2B5EF4-FFF2-40B4-BE49-F238E27FC236}">
                    <a16:creationId xmlns:a16="http://schemas.microsoft.com/office/drawing/2014/main" id="{1E480190-843A-3E49-85D6-31275C85F41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952116" y="15609905"/>
                <a:ext cx="476094" cy="459089"/>
              </a:xfrm>
              <a:prstGeom prst="rect">
                <a:avLst/>
              </a:prstGeom>
            </p:spPr>
          </p:pic>
          <p:sp>
            <p:nvSpPr>
              <p:cNvPr id="221" name="Rounded Rectangle 220">
                <a:extLst>
                  <a:ext uri="{FF2B5EF4-FFF2-40B4-BE49-F238E27FC236}">
                    <a16:creationId xmlns:a16="http://schemas.microsoft.com/office/drawing/2014/main" id="{52ED3D6F-4996-734E-B2B8-112C76A46884}"/>
                  </a:ext>
                </a:extLst>
              </p:cNvPr>
              <p:cNvSpPr/>
              <p:nvPr/>
            </p:nvSpPr>
            <p:spPr bwMode="auto">
              <a:xfrm>
                <a:off x="16510486" y="15177553"/>
                <a:ext cx="2030693" cy="29811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sz="2000" i="0" u="none" strike="noStrike" cap="none" normalizeH="0" baseline="0">
                    <a:ln>
                      <a:noFill/>
                    </a:ln>
                    <a:effectLst/>
                    <a:latin typeface="Times" charset="0"/>
                  </a:rPr>
                  <a:t>20k Verses</a:t>
                </a:r>
              </a:p>
            </p:txBody>
          </p:sp>
          <p:sp>
            <p:nvSpPr>
              <p:cNvPr id="222" name="Rounded Rectangle 221">
                <a:extLst>
                  <a:ext uri="{FF2B5EF4-FFF2-40B4-BE49-F238E27FC236}">
                    <a16:creationId xmlns:a16="http://schemas.microsoft.com/office/drawing/2014/main" id="{DA2E5E31-EF24-5F41-9CAB-077C8011A5E1}"/>
                  </a:ext>
                </a:extLst>
              </p:cNvPr>
              <p:cNvSpPr/>
              <p:nvPr/>
            </p:nvSpPr>
            <p:spPr bwMode="auto">
              <a:xfrm>
                <a:off x="16516216" y="15664841"/>
                <a:ext cx="2030693" cy="29811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KR" sz="2000" i="0" u="none" strike="noStrike" cap="none" normalizeH="0" baseline="0">
                    <a:ln>
                      <a:noFill/>
                    </a:ln>
                    <a:effectLst/>
                    <a:latin typeface="Times" charset="0"/>
                  </a:rPr>
                  <a:t>8k Verses</a:t>
                </a:r>
              </a:p>
            </p:txBody>
          </p:sp>
          <p:sp>
            <p:nvSpPr>
              <p:cNvPr id="223" name="Rounded Rectangle 222">
                <a:extLst>
                  <a:ext uri="{FF2B5EF4-FFF2-40B4-BE49-F238E27FC236}">
                    <a16:creationId xmlns:a16="http://schemas.microsoft.com/office/drawing/2014/main" id="{4E9D60B0-F116-9141-8517-56F9A645F53C}"/>
                  </a:ext>
                </a:extLst>
              </p:cNvPr>
              <p:cNvSpPr/>
              <p:nvPr/>
            </p:nvSpPr>
            <p:spPr bwMode="auto">
              <a:xfrm>
                <a:off x="14807984" y="15091178"/>
                <a:ext cx="3033005" cy="1066613"/>
              </a:xfrm>
              <a:prstGeom prst="roundRect">
                <a:avLst/>
              </a:prstGeom>
              <a:no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grpSp>
        <p:sp>
          <p:nvSpPr>
            <p:cNvPr id="224" name="Rectangle 223">
              <a:extLst>
                <a:ext uri="{FF2B5EF4-FFF2-40B4-BE49-F238E27FC236}">
                  <a16:creationId xmlns:a16="http://schemas.microsoft.com/office/drawing/2014/main" id="{A1E7215E-6B94-2A40-954C-27E07285A729}"/>
                </a:ext>
              </a:extLst>
            </p:cNvPr>
            <p:cNvSpPr/>
            <p:nvPr/>
          </p:nvSpPr>
          <p:spPr bwMode="auto">
            <a:xfrm>
              <a:off x="16432033" y="14990804"/>
              <a:ext cx="986820" cy="349847"/>
            </a:xfrm>
            <a:prstGeom prst="rect">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2000">
                  <a:solidFill>
                    <a:schemeClr val="bg1"/>
                  </a:solidFill>
                </a:rPr>
                <a:t>Split</a:t>
              </a:r>
              <a:endParaRPr kumimoji="0" lang="en-KR" sz="2000" b="0" i="0" u="none" strike="noStrike" cap="none" normalizeH="0" baseline="0">
                <a:ln>
                  <a:noFill/>
                </a:ln>
                <a:solidFill>
                  <a:schemeClr val="bg1"/>
                </a:solidFill>
                <a:effectLst/>
              </a:endParaRPr>
            </a:p>
          </p:txBody>
        </p:sp>
      </p:grpSp>
      <p:grpSp>
        <p:nvGrpSpPr>
          <p:cNvPr id="29" name="Group 28">
            <a:extLst>
              <a:ext uri="{FF2B5EF4-FFF2-40B4-BE49-F238E27FC236}">
                <a16:creationId xmlns:a16="http://schemas.microsoft.com/office/drawing/2014/main" id="{1587336C-C34F-5E45-94FA-56203EE43E27}"/>
              </a:ext>
            </a:extLst>
          </p:cNvPr>
          <p:cNvGrpSpPr/>
          <p:nvPr/>
        </p:nvGrpSpPr>
        <p:grpSpPr>
          <a:xfrm>
            <a:off x="9613060" y="17577082"/>
            <a:ext cx="9543091" cy="630034"/>
            <a:chOff x="9613060" y="17671626"/>
            <a:chExt cx="9543091" cy="630034"/>
          </a:xfrm>
        </p:grpSpPr>
        <p:sp>
          <p:nvSpPr>
            <p:cNvPr id="227" name="TextBox 226">
              <a:extLst>
                <a:ext uri="{FF2B5EF4-FFF2-40B4-BE49-F238E27FC236}">
                  <a16:creationId xmlns:a16="http://schemas.microsoft.com/office/drawing/2014/main" id="{98306B29-4FB4-8B4B-9C7A-9AB3E19C8FA5}"/>
                </a:ext>
              </a:extLst>
            </p:cNvPr>
            <p:cNvSpPr txBox="1"/>
            <p:nvPr/>
          </p:nvSpPr>
          <p:spPr>
            <a:xfrm>
              <a:off x="11056600" y="17790253"/>
              <a:ext cx="1444626" cy="400110"/>
            </a:xfrm>
            <a:prstGeom prst="rect">
              <a:avLst/>
            </a:prstGeom>
            <a:noFill/>
          </p:spPr>
          <p:txBody>
            <a:bodyPr wrap="none" rtlCol="0">
              <a:spAutoFit/>
            </a:bodyPr>
            <a:lstStyle/>
            <a:p>
              <a:r>
                <a:rPr lang="en-KR" sz="2000"/>
                <a:t>Chapter 185</a:t>
              </a:r>
            </a:p>
          </p:txBody>
        </p:sp>
        <p:sp>
          <p:nvSpPr>
            <p:cNvPr id="228" name="Rectangle 227">
              <a:extLst>
                <a:ext uri="{FF2B5EF4-FFF2-40B4-BE49-F238E27FC236}">
                  <a16:creationId xmlns:a16="http://schemas.microsoft.com/office/drawing/2014/main" id="{6DE9D99F-3A3E-3349-896C-11B7F9FE0E26}"/>
                </a:ext>
              </a:extLst>
            </p:cNvPr>
            <p:cNvSpPr/>
            <p:nvPr/>
          </p:nvSpPr>
          <p:spPr bwMode="auto">
            <a:xfrm>
              <a:off x="9613060" y="17671626"/>
              <a:ext cx="1272346" cy="630034"/>
            </a:xfrm>
            <a:prstGeom prst="rect">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2000">
                  <a:solidFill>
                    <a:schemeClr val="bg1"/>
                  </a:solidFill>
                </a:rPr>
                <a:t>Train 1</a:t>
              </a:r>
            </a:p>
            <a:p>
              <a:pPr marL="0" marR="0" indent="0" algn="ctr" defTabSz="914400" rtl="0" eaLnBrk="0" fontAlgn="base" latinLnBrk="0" hangingPunct="0">
                <a:lnSpc>
                  <a:spcPct val="100000"/>
                </a:lnSpc>
                <a:spcBef>
                  <a:spcPct val="0"/>
                </a:spcBef>
                <a:spcAft>
                  <a:spcPct val="0"/>
                </a:spcAft>
                <a:buClrTx/>
                <a:buSzTx/>
                <a:buFontTx/>
                <a:buNone/>
                <a:tabLst/>
              </a:pPr>
              <a:r>
                <a:rPr kumimoji="0" lang="en-KR" b="0" i="0" u="none" strike="noStrike" cap="none" normalizeH="0" baseline="0">
                  <a:ln>
                    <a:noFill/>
                  </a:ln>
                  <a:solidFill>
                    <a:schemeClr val="bg1"/>
                  </a:solidFill>
                  <a:effectLst/>
                </a:rPr>
                <a:t>(diversity)</a:t>
              </a:r>
            </a:p>
          </p:txBody>
        </p:sp>
        <p:sp>
          <p:nvSpPr>
            <p:cNvPr id="231" name="TextBox 230">
              <a:extLst>
                <a:ext uri="{FF2B5EF4-FFF2-40B4-BE49-F238E27FC236}">
                  <a16:creationId xmlns:a16="http://schemas.microsoft.com/office/drawing/2014/main" id="{40EC75C9-3F01-294D-B7EB-1EAD4BEE19CA}"/>
                </a:ext>
              </a:extLst>
            </p:cNvPr>
            <p:cNvSpPr txBox="1"/>
            <p:nvPr/>
          </p:nvSpPr>
          <p:spPr>
            <a:xfrm>
              <a:off x="12616996" y="17790253"/>
              <a:ext cx="1444626" cy="400110"/>
            </a:xfrm>
            <a:prstGeom prst="rect">
              <a:avLst/>
            </a:prstGeom>
            <a:noFill/>
          </p:spPr>
          <p:txBody>
            <a:bodyPr wrap="none" rtlCol="0">
              <a:spAutoFit/>
            </a:bodyPr>
            <a:lstStyle/>
            <a:p>
              <a:r>
                <a:rPr lang="en-KR" sz="2000"/>
                <a:t>Chapter 181</a:t>
              </a:r>
            </a:p>
          </p:txBody>
        </p:sp>
        <p:sp>
          <p:nvSpPr>
            <p:cNvPr id="232" name="TextBox 231">
              <a:extLst>
                <a:ext uri="{FF2B5EF4-FFF2-40B4-BE49-F238E27FC236}">
                  <a16:creationId xmlns:a16="http://schemas.microsoft.com/office/drawing/2014/main" id="{500D6047-9791-7545-9992-0E42EDED08FD}"/>
                </a:ext>
              </a:extLst>
            </p:cNvPr>
            <p:cNvSpPr txBox="1"/>
            <p:nvPr/>
          </p:nvSpPr>
          <p:spPr>
            <a:xfrm>
              <a:off x="14171776" y="17790253"/>
              <a:ext cx="1444626" cy="400110"/>
            </a:xfrm>
            <a:prstGeom prst="rect">
              <a:avLst/>
            </a:prstGeom>
            <a:noFill/>
          </p:spPr>
          <p:txBody>
            <a:bodyPr wrap="none" rtlCol="0">
              <a:spAutoFit/>
            </a:bodyPr>
            <a:lstStyle/>
            <a:p>
              <a:r>
                <a:rPr lang="en-KR" sz="2000"/>
                <a:t>Chapter 910</a:t>
              </a:r>
            </a:p>
          </p:txBody>
        </p:sp>
        <p:sp>
          <p:nvSpPr>
            <p:cNvPr id="233" name="TextBox 232">
              <a:extLst>
                <a:ext uri="{FF2B5EF4-FFF2-40B4-BE49-F238E27FC236}">
                  <a16:creationId xmlns:a16="http://schemas.microsoft.com/office/drawing/2014/main" id="{19045AF7-A106-AD48-9A40-A020C5DF64D9}"/>
                </a:ext>
              </a:extLst>
            </p:cNvPr>
            <p:cNvSpPr txBox="1"/>
            <p:nvPr/>
          </p:nvSpPr>
          <p:spPr>
            <a:xfrm>
              <a:off x="15732172" y="17790253"/>
              <a:ext cx="1444626" cy="400110"/>
            </a:xfrm>
            <a:prstGeom prst="rect">
              <a:avLst/>
            </a:prstGeom>
            <a:noFill/>
          </p:spPr>
          <p:txBody>
            <a:bodyPr wrap="none" rtlCol="0">
              <a:spAutoFit/>
            </a:bodyPr>
            <a:lstStyle/>
            <a:p>
              <a:r>
                <a:rPr lang="en-KR" sz="2000"/>
                <a:t>Chapter 555</a:t>
              </a:r>
            </a:p>
          </p:txBody>
        </p:sp>
        <p:sp>
          <p:nvSpPr>
            <p:cNvPr id="234" name="TextBox 233">
              <a:extLst>
                <a:ext uri="{FF2B5EF4-FFF2-40B4-BE49-F238E27FC236}">
                  <a16:creationId xmlns:a16="http://schemas.microsoft.com/office/drawing/2014/main" id="{6A0A30BB-6E2D-7E47-A2C7-7B649382B458}"/>
                </a:ext>
              </a:extLst>
            </p:cNvPr>
            <p:cNvSpPr txBox="1"/>
            <p:nvPr/>
          </p:nvSpPr>
          <p:spPr>
            <a:xfrm>
              <a:off x="17290275" y="17793030"/>
              <a:ext cx="1444626" cy="400110"/>
            </a:xfrm>
            <a:prstGeom prst="rect">
              <a:avLst/>
            </a:prstGeom>
            <a:noFill/>
          </p:spPr>
          <p:txBody>
            <a:bodyPr wrap="none" rtlCol="0">
              <a:spAutoFit/>
            </a:bodyPr>
            <a:lstStyle/>
            <a:p>
              <a:r>
                <a:rPr lang="en-KR" sz="2000"/>
                <a:t>Chapter 776</a:t>
              </a:r>
            </a:p>
          </p:txBody>
        </p:sp>
        <p:sp>
          <p:nvSpPr>
            <p:cNvPr id="240" name="TextBox 239">
              <a:extLst>
                <a:ext uri="{FF2B5EF4-FFF2-40B4-BE49-F238E27FC236}">
                  <a16:creationId xmlns:a16="http://schemas.microsoft.com/office/drawing/2014/main" id="{8B9B1813-38E6-E04E-A81F-FFF427226FB3}"/>
                </a:ext>
              </a:extLst>
            </p:cNvPr>
            <p:cNvSpPr txBox="1"/>
            <p:nvPr/>
          </p:nvSpPr>
          <p:spPr>
            <a:xfrm>
              <a:off x="18715005" y="17798088"/>
              <a:ext cx="441146" cy="400110"/>
            </a:xfrm>
            <a:prstGeom prst="rect">
              <a:avLst/>
            </a:prstGeom>
            <a:noFill/>
          </p:spPr>
          <p:txBody>
            <a:bodyPr wrap="none" rtlCol="0">
              <a:spAutoFit/>
            </a:bodyPr>
            <a:lstStyle/>
            <a:p>
              <a:r>
                <a:rPr lang="en-KR" sz="2000"/>
                <a:t>…</a:t>
              </a:r>
            </a:p>
          </p:txBody>
        </p:sp>
      </p:grpSp>
      <p:grpSp>
        <p:nvGrpSpPr>
          <p:cNvPr id="247" name="Group 246">
            <a:extLst>
              <a:ext uri="{FF2B5EF4-FFF2-40B4-BE49-F238E27FC236}">
                <a16:creationId xmlns:a16="http://schemas.microsoft.com/office/drawing/2014/main" id="{B0FEF909-C87C-8942-932A-9F2873E37E4A}"/>
              </a:ext>
            </a:extLst>
          </p:cNvPr>
          <p:cNvGrpSpPr/>
          <p:nvPr/>
        </p:nvGrpSpPr>
        <p:grpSpPr>
          <a:xfrm>
            <a:off x="9614479" y="18377559"/>
            <a:ext cx="9543091" cy="630034"/>
            <a:chOff x="9613060" y="17671626"/>
            <a:chExt cx="9543091" cy="630034"/>
          </a:xfrm>
        </p:grpSpPr>
        <p:sp>
          <p:nvSpPr>
            <p:cNvPr id="248" name="TextBox 247">
              <a:extLst>
                <a:ext uri="{FF2B5EF4-FFF2-40B4-BE49-F238E27FC236}">
                  <a16:creationId xmlns:a16="http://schemas.microsoft.com/office/drawing/2014/main" id="{FF6217E3-A84B-CF47-B3DD-04AA08C9A650}"/>
                </a:ext>
              </a:extLst>
            </p:cNvPr>
            <p:cNvSpPr txBox="1"/>
            <p:nvPr/>
          </p:nvSpPr>
          <p:spPr>
            <a:xfrm>
              <a:off x="11056600" y="17790253"/>
              <a:ext cx="1444626" cy="400110"/>
            </a:xfrm>
            <a:prstGeom prst="rect">
              <a:avLst/>
            </a:prstGeom>
            <a:noFill/>
          </p:spPr>
          <p:txBody>
            <a:bodyPr wrap="none" rtlCol="0">
              <a:spAutoFit/>
            </a:bodyPr>
            <a:lstStyle/>
            <a:p>
              <a:r>
                <a:rPr lang="en-KR" sz="2000"/>
                <a:t>Chapter 555</a:t>
              </a:r>
            </a:p>
          </p:txBody>
        </p:sp>
        <p:sp>
          <p:nvSpPr>
            <p:cNvPr id="249" name="Rectangle 248">
              <a:extLst>
                <a:ext uri="{FF2B5EF4-FFF2-40B4-BE49-F238E27FC236}">
                  <a16:creationId xmlns:a16="http://schemas.microsoft.com/office/drawing/2014/main" id="{F3A60C0D-E44B-6F4B-B3CF-CBA06A1330E0}"/>
                </a:ext>
              </a:extLst>
            </p:cNvPr>
            <p:cNvSpPr/>
            <p:nvPr/>
          </p:nvSpPr>
          <p:spPr bwMode="auto">
            <a:xfrm>
              <a:off x="9613060" y="17671626"/>
              <a:ext cx="1272346" cy="630034"/>
            </a:xfrm>
            <a:prstGeom prst="rect">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2000">
                  <a:solidFill>
                    <a:schemeClr val="bg1"/>
                  </a:solidFill>
                </a:rPr>
                <a:t>Train 2</a:t>
              </a:r>
            </a:p>
            <a:p>
              <a:pPr marL="0" marR="0" indent="0" algn="ctr" defTabSz="914400" rtl="0" eaLnBrk="0" fontAlgn="base" latinLnBrk="0" hangingPunct="0">
                <a:lnSpc>
                  <a:spcPct val="100000"/>
                </a:lnSpc>
                <a:spcBef>
                  <a:spcPct val="0"/>
                </a:spcBef>
                <a:spcAft>
                  <a:spcPct val="0"/>
                </a:spcAft>
                <a:buClrTx/>
                <a:buSzTx/>
                <a:buFontTx/>
                <a:buNone/>
                <a:tabLst/>
              </a:pPr>
              <a:r>
                <a:rPr kumimoji="0" lang="en-KR" b="0" i="0" u="none" strike="noStrike" cap="none" normalizeH="0" baseline="0">
                  <a:ln>
                    <a:noFill/>
                  </a:ln>
                  <a:solidFill>
                    <a:schemeClr val="bg1"/>
                  </a:solidFill>
                  <a:effectLst/>
                </a:rPr>
                <a:t>(depth)</a:t>
              </a:r>
            </a:p>
          </p:txBody>
        </p:sp>
        <p:sp>
          <p:nvSpPr>
            <p:cNvPr id="250" name="TextBox 249">
              <a:extLst>
                <a:ext uri="{FF2B5EF4-FFF2-40B4-BE49-F238E27FC236}">
                  <a16:creationId xmlns:a16="http://schemas.microsoft.com/office/drawing/2014/main" id="{4518B32E-6E89-3B4E-B8B8-E4D44655AEBD}"/>
                </a:ext>
              </a:extLst>
            </p:cNvPr>
            <p:cNvSpPr txBox="1"/>
            <p:nvPr/>
          </p:nvSpPr>
          <p:spPr>
            <a:xfrm>
              <a:off x="12616996" y="17790253"/>
              <a:ext cx="1444626" cy="400110"/>
            </a:xfrm>
            <a:prstGeom prst="rect">
              <a:avLst/>
            </a:prstGeom>
            <a:noFill/>
          </p:spPr>
          <p:txBody>
            <a:bodyPr wrap="none" rtlCol="0">
              <a:spAutoFit/>
            </a:bodyPr>
            <a:lstStyle/>
            <a:p>
              <a:r>
                <a:rPr lang="en-KR" sz="2000"/>
                <a:t>Chapter 124</a:t>
              </a:r>
            </a:p>
          </p:txBody>
        </p:sp>
        <p:sp>
          <p:nvSpPr>
            <p:cNvPr id="251" name="TextBox 250">
              <a:extLst>
                <a:ext uri="{FF2B5EF4-FFF2-40B4-BE49-F238E27FC236}">
                  <a16:creationId xmlns:a16="http://schemas.microsoft.com/office/drawing/2014/main" id="{9B80E7B5-9A68-174A-B0A4-364279604FAD}"/>
                </a:ext>
              </a:extLst>
            </p:cNvPr>
            <p:cNvSpPr txBox="1"/>
            <p:nvPr/>
          </p:nvSpPr>
          <p:spPr>
            <a:xfrm>
              <a:off x="14171776" y="17790253"/>
              <a:ext cx="1444626" cy="400110"/>
            </a:xfrm>
            <a:prstGeom prst="rect">
              <a:avLst/>
            </a:prstGeom>
            <a:noFill/>
          </p:spPr>
          <p:txBody>
            <a:bodyPr wrap="none" rtlCol="0">
              <a:spAutoFit/>
            </a:bodyPr>
            <a:lstStyle/>
            <a:p>
              <a:r>
                <a:rPr lang="en-KR" sz="2000"/>
                <a:t>Chapter 299</a:t>
              </a:r>
            </a:p>
          </p:txBody>
        </p:sp>
        <p:sp>
          <p:nvSpPr>
            <p:cNvPr id="252" name="TextBox 251">
              <a:extLst>
                <a:ext uri="{FF2B5EF4-FFF2-40B4-BE49-F238E27FC236}">
                  <a16:creationId xmlns:a16="http://schemas.microsoft.com/office/drawing/2014/main" id="{78F2B07F-11D1-034E-AEE9-24F5070E00BD}"/>
                </a:ext>
              </a:extLst>
            </p:cNvPr>
            <p:cNvSpPr txBox="1"/>
            <p:nvPr/>
          </p:nvSpPr>
          <p:spPr>
            <a:xfrm>
              <a:off x="15732172" y="17790253"/>
              <a:ext cx="1444626" cy="400110"/>
            </a:xfrm>
            <a:prstGeom prst="rect">
              <a:avLst/>
            </a:prstGeom>
            <a:noFill/>
          </p:spPr>
          <p:txBody>
            <a:bodyPr wrap="none" rtlCol="0">
              <a:spAutoFit/>
            </a:bodyPr>
            <a:lstStyle/>
            <a:p>
              <a:r>
                <a:rPr lang="en-KR" sz="2000"/>
                <a:t>Chapter 940</a:t>
              </a:r>
            </a:p>
          </p:txBody>
        </p:sp>
        <p:sp>
          <p:nvSpPr>
            <p:cNvPr id="253" name="TextBox 252">
              <a:extLst>
                <a:ext uri="{FF2B5EF4-FFF2-40B4-BE49-F238E27FC236}">
                  <a16:creationId xmlns:a16="http://schemas.microsoft.com/office/drawing/2014/main" id="{EE04C7B5-987D-8E46-A0D1-2381964610CE}"/>
                </a:ext>
              </a:extLst>
            </p:cNvPr>
            <p:cNvSpPr txBox="1"/>
            <p:nvPr/>
          </p:nvSpPr>
          <p:spPr>
            <a:xfrm>
              <a:off x="17290275" y="17793030"/>
              <a:ext cx="1316386" cy="400110"/>
            </a:xfrm>
            <a:prstGeom prst="rect">
              <a:avLst/>
            </a:prstGeom>
            <a:noFill/>
          </p:spPr>
          <p:txBody>
            <a:bodyPr wrap="none" rtlCol="0">
              <a:spAutoFit/>
            </a:bodyPr>
            <a:lstStyle/>
            <a:p>
              <a:r>
                <a:rPr lang="en-KR" sz="2000"/>
                <a:t>Chapter 24</a:t>
              </a:r>
            </a:p>
          </p:txBody>
        </p:sp>
        <p:sp>
          <p:nvSpPr>
            <p:cNvPr id="254" name="TextBox 253">
              <a:extLst>
                <a:ext uri="{FF2B5EF4-FFF2-40B4-BE49-F238E27FC236}">
                  <a16:creationId xmlns:a16="http://schemas.microsoft.com/office/drawing/2014/main" id="{649FB22C-0553-0841-B461-8FC247D1DE46}"/>
                </a:ext>
              </a:extLst>
            </p:cNvPr>
            <p:cNvSpPr txBox="1"/>
            <p:nvPr/>
          </p:nvSpPr>
          <p:spPr>
            <a:xfrm>
              <a:off x="18715005" y="17798088"/>
              <a:ext cx="441146" cy="400110"/>
            </a:xfrm>
            <a:prstGeom prst="rect">
              <a:avLst/>
            </a:prstGeom>
            <a:noFill/>
          </p:spPr>
          <p:txBody>
            <a:bodyPr wrap="none" rtlCol="0">
              <a:spAutoFit/>
            </a:bodyPr>
            <a:lstStyle/>
            <a:p>
              <a:r>
                <a:rPr lang="en-KR" sz="2000"/>
                <a:t>…</a:t>
              </a:r>
            </a:p>
          </p:txBody>
        </p:sp>
      </p:grpSp>
      <p:sp>
        <p:nvSpPr>
          <p:cNvPr id="30" name="Right Arrow 29">
            <a:extLst>
              <a:ext uri="{FF2B5EF4-FFF2-40B4-BE49-F238E27FC236}">
                <a16:creationId xmlns:a16="http://schemas.microsoft.com/office/drawing/2014/main" id="{225E5C28-565C-E141-A471-8B34ADD24023}"/>
              </a:ext>
            </a:extLst>
          </p:cNvPr>
          <p:cNvSpPr/>
          <p:nvPr/>
        </p:nvSpPr>
        <p:spPr bwMode="auto">
          <a:xfrm>
            <a:off x="11197367" y="17398033"/>
            <a:ext cx="7958777" cy="277555"/>
          </a:xfrm>
          <a:prstGeom prst="rightArrow">
            <a:avLst>
              <a:gd name="adj1" fmla="val 50000"/>
              <a:gd name="adj2" fmla="val 124033"/>
            </a:avLst>
          </a:prstGeom>
          <a:gradFill flip="none" rotWithShape="1">
            <a:gsLst>
              <a:gs pos="0">
                <a:schemeClr val="accent2">
                  <a:lumMod val="67000"/>
                </a:schemeClr>
              </a:gs>
              <a:gs pos="35000">
                <a:schemeClr val="accent2">
                  <a:lumMod val="59000"/>
                </a:schemeClr>
              </a:gs>
              <a:gs pos="70000">
                <a:schemeClr val="accent2">
                  <a:lumMod val="60000"/>
                  <a:lumOff val="40000"/>
                </a:schemeClr>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grpSp>
        <p:nvGrpSpPr>
          <p:cNvPr id="32" name="Group 31">
            <a:extLst>
              <a:ext uri="{FF2B5EF4-FFF2-40B4-BE49-F238E27FC236}">
                <a16:creationId xmlns:a16="http://schemas.microsoft.com/office/drawing/2014/main" id="{640A09BA-C92B-2344-89E0-F428859B359C}"/>
              </a:ext>
            </a:extLst>
          </p:cNvPr>
          <p:cNvGrpSpPr/>
          <p:nvPr/>
        </p:nvGrpSpPr>
        <p:grpSpPr>
          <a:xfrm>
            <a:off x="18223910" y="16564561"/>
            <a:ext cx="1691532" cy="777453"/>
            <a:chOff x="18359893" y="16564561"/>
            <a:chExt cx="1691532" cy="777453"/>
          </a:xfrm>
        </p:grpSpPr>
        <p:sp>
          <p:nvSpPr>
            <p:cNvPr id="31" name="Rounded Rectangle 30">
              <a:extLst>
                <a:ext uri="{FF2B5EF4-FFF2-40B4-BE49-F238E27FC236}">
                  <a16:creationId xmlns:a16="http://schemas.microsoft.com/office/drawing/2014/main" id="{A14DAB14-FDC4-264E-B13F-49C20E1D8C68}"/>
                </a:ext>
              </a:extLst>
            </p:cNvPr>
            <p:cNvSpPr/>
            <p:nvPr/>
          </p:nvSpPr>
          <p:spPr bwMode="auto">
            <a:xfrm>
              <a:off x="18359893" y="16564561"/>
              <a:ext cx="1672946" cy="777453"/>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sp>
          <p:nvSpPr>
            <p:cNvPr id="255" name="TextBox 254">
              <a:extLst>
                <a:ext uri="{FF2B5EF4-FFF2-40B4-BE49-F238E27FC236}">
                  <a16:creationId xmlns:a16="http://schemas.microsoft.com/office/drawing/2014/main" id="{15F3F74D-565E-EB44-B5C2-F0981B0FE74E}"/>
                </a:ext>
              </a:extLst>
            </p:cNvPr>
            <p:cNvSpPr txBox="1"/>
            <p:nvPr/>
          </p:nvSpPr>
          <p:spPr>
            <a:xfrm>
              <a:off x="18438483" y="16611064"/>
              <a:ext cx="1612942" cy="707886"/>
            </a:xfrm>
            <a:prstGeom prst="rect">
              <a:avLst/>
            </a:prstGeom>
            <a:noFill/>
            <a:ln>
              <a:noFill/>
            </a:ln>
          </p:spPr>
          <p:txBody>
            <a:bodyPr wrap="none" rtlCol="0">
              <a:spAutoFit/>
            </a:bodyPr>
            <a:lstStyle/>
            <a:p>
              <a:pPr algn="ctr"/>
              <a:r>
                <a:rPr lang="en-KR" sz="2000"/>
                <a:t>Less diversity</a:t>
              </a:r>
            </a:p>
            <a:p>
              <a:pPr algn="ctr"/>
              <a:r>
                <a:rPr lang="en-KR" sz="2000"/>
                <a:t>&amp; depth</a:t>
              </a:r>
            </a:p>
          </p:txBody>
        </p:sp>
      </p:grpSp>
      <p:sp>
        <p:nvSpPr>
          <p:cNvPr id="256" name="Rectangle 255">
            <a:extLst>
              <a:ext uri="{FF2B5EF4-FFF2-40B4-BE49-F238E27FC236}">
                <a16:creationId xmlns:a16="http://schemas.microsoft.com/office/drawing/2014/main" id="{323D51C3-6508-CB4D-A327-BA0575B3778D}"/>
              </a:ext>
            </a:extLst>
          </p:cNvPr>
          <p:cNvSpPr/>
          <p:nvPr/>
        </p:nvSpPr>
        <p:spPr bwMode="auto">
          <a:xfrm>
            <a:off x="11031311" y="20117331"/>
            <a:ext cx="1834920" cy="335148"/>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0" i="0" u="none" strike="noStrike" cap="none" normalizeH="0" baseline="0">
                <a:ln>
                  <a:noFill/>
                </a:ln>
                <a:solidFill>
                  <a:schemeClr val="bg1"/>
                </a:solidFill>
                <a:effectLst/>
                <a:latin typeface="Times" charset="0"/>
              </a:rPr>
              <a:t>0-200 verses</a:t>
            </a:r>
          </a:p>
        </p:txBody>
      </p:sp>
      <p:sp>
        <p:nvSpPr>
          <p:cNvPr id="257" name="Rectangle 256">
            <a:extLst>
              <a:ext uri="{FF2B5EF4-FFF2-40B4-BE49-F238E27FC236}">
                <a16:creationId xmlns:a16="http://schemas.microsoft.com/office/drawing/2014/main" id="{68848450-B74F-4544-8CA0-5AB6AA95F27A}"/>
              </a:ext>
            </a:extLst>
          </p:cNvPr>
          <p:cNvSpPr/>
          <p:nvPr/>
        </p:nvSpPr>
        <p:spPr bwMode="auto">
          <a:xfrm>
            <a:off x="11031311" y="20563950"/>
            <a:ext cx="1834920" cy="335148"/>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0" i="0" u="none" strike="noStrike" cap="none" normalizeH="0" baseline="0">
                <a:ln>
                  <a:noFill/>
                </a:ln>
                <a:solidFill>
                  <a:schemeClr val="bg1"/>
                </a:solidFill>
                <a:effectLst/>
                <a:latin typeface="Times" charset="0"/>
              </a:rPr>
              <a:t>0-400 verses</a:t>
            </a:r>
          </a:p>
        </p:txBody>
      </p:sp>
      <p:sp>
        <p:nvSpPr>
          <p:cNvPr id="258" name="Rectangle 257">
            <a:extLst>
              <a:ext uri="{FF2B5EF4-FFF2-40B4-BE49-F238E27FC236}">
                <a16:creationId xmlns:a16="http://schemas.microsoft.com/office/drawing/2014/main" id="{171C9787-E6AB-4D4D-91F7-05DF98E36D23}"/>
              </a:ext>
            </a:extLst>
          </p:cNvPr>
          <p:cNvSpPr/>
          <p:nvPr/>
        </p:nvSpPr>
        <p:spPr bwMode="auto">
          <a:xfrm>
            <a:off x="11031311" y="21005505"/>
            <a:ext cx="1834920" cy="335148"/>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0" i="0" u="none" strike="noStrike" cap="none" normalizeH="0" baseline="0">
                <a:ln>
                  <a:noFill/>
                </a:ln>
                <a:solidFill>
                  <a:schemeClr val="bg1"/>
                </a:solidFill>
                <a:effectLst/>
                <a:latin typeface="Times" charset="0"/>
              </a:rPr>
              <a:t>0-600 verses</a:t>
            </a:r>
          </a:p>
        </p:txBody>
      </p:sp>
      <p:sp>
        <p:nvSpPr>
          <p:cNvPr id="259" name="TextBox 258">
            <a:extLst>
              <a:ext uri="{FF2B5EF4-FFF2-40B4-BE49-F238E27FC236}">
                <a16:creationId xmlns:a16="http://schemas.microsoft.com/office/drawing/2014/main" id="{DDE9AE39-1F63-534A-BCB2-A338ACC64D72}"/>
              </a:ext>
            </a:extLst>
          </p:cNvPr>
          <p:cNvSpPr txBox="1"/>
          <p:nvPr/>
        </p:nvSpPr>
        <p:spPr>
          <a:xfrm>
            <a:off x="11728198" y="21323940"/>
            <a:ext cx="441146" cy="400110"/>
          </a:xfrm>
          <a:prstGeom prst="rect">
            <a:avLst/>
          </a:prstGeom>
          <a:noFill/>
        </p:spPr>
        <p:txBody>
          <a:bodyPr wrap="none" rtlCol="0">
            <a:spAutoFit/>
          </a:bodyPr>
          <a:lstStyle/>
          <a:p>
            <a:r>
              <a:rPr lang="en-KR" sz="2000"/>
              <a:t>…</a:t>
            </a:r>
          </a:p>
        </p:txBody>
      </p:sp>
      <p:sp>
        <p:nvSpPr>
          <p:cNvPr id="33" name="Rounded Rectangle 32">
            <a:extLst>
              <a:ext uri="{FF2B5EF4-FFF2-40B4-BE49-F238E27FC236}">
                <a16:creationId xmlns:a16="http://schemas.microsoft.com/office/drawing/2014/main" id="{A6462717-FB5A-1F47-862D-325D6E9862B7}"/>
              </a:ext>
            </a:extLst>
          </p:cNvPr>
          <p:cNvSpPr/>
          <p:nvPr/>
        </p:nvSpPr>
        <p:spPr bwMode="auto">
          <a:xfrm>
            <a:off x="14241676" y="20306308"/>
            <a:ext cx="1900542" cy="868734"/>
          </a:xfrm>
          <a:prstGeom prst="roundRect">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2400" b="0" i="0" u="none" strike="noStrike" cap="none" normalizeH="0" baseline="0">
                <a:ln>
                  <a:noFill/>
                </a:ln>
                <a:solidFill>
                  <a:schemeClr val="bg1"/>
                </a:solidFill>
                <a:effectLst/>
                <a:latin typeface="Times" charset="0"/>
              </a:rPr>
              <a:t>JoeyNMT</a:t>
            </a:r>
          </a:p>
          <a:p>
            <a:pPr marL="0" marR="0" indent="0" algn="ctr" defTabSz="914400" rtl="0" eaLnBrk="0" fontAlgn="base" latinLnBrk="0" hangingPunct="0">
              <a:lnSpc>
                <a:spcPct val="100000"/>
              </a:lnSpc>
              <a:spcBef>
                <a:spcPct val="0"/>
              </a:spcBef>
              <a:spcAft>
                <a:spcPct val="0"/>
              </a:spcAft>
              <a:buClrTx/>
              <a:buSzTx/>
              <a:buFontTx/>
              <a:buNone/>
              <a:tabLst/>
            </a:pPr>
            <a:r>
              <a:rPr lang="en-KR" sz="2400">
                <a:solidFill>
                  <a:schemeClr val="bg1"/>
                </a:solidFill>
              </a:rPr>
              <a:t>Model</a:t>
            </a:r>
            <a:endParaRPr kumimoji="0" lang="en-KR" sz="2400" b="0" i="0" u="none" strike="noStrike" cap="none" normalizeH="0" baseline="0">
              <a:ln>
                <a:noFill/>
              </a:ln>
              <a:solidFill>
                <a:schemeClr val="bg1"/>
              </a:solidFill>
              <a:effectLst/>
              <a:latin typeface="Times" charset="0"/>
            </a:endParaRPr>
          </a:p>
        </p:txBody>
      </p:sp>
      <p:sp>
        <p:nvSpPr>
          <p:cNvPr id="260" name="Rectangle 259">
            <a:extLst>
              <a:ext uri="{FF2B5EF4-FFF2-40B4-BE49-F238E27FC236}">
                <a16:creationId xmlns:a16="http://schemas.microsoft.com/office/drawing/2014/main" id="{47FFE988-4B1B-634A-8331-402D54D162B3}"/>
              </a:ext>
            </a:extLst>
          </p:cNvPr>
          <p:cNvSpPr/>
          <p:nvPr/>
        </p:nvSpPr>
        <p:spPr bwMode="auto">
          <a:xfrm>
            <a:off x="9451634" y="20397659"/>
            <a:ext cx="1272346" cy="630034"/>
          </a:xfrm>
          <a:prstGeom prst="rect">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KR" sz="2000">
                <a:solidFill>
                  <a:schemeClr val="bg1"/>
                </a:solidFill>
              </a:rPr>
              <a:t>Train 1</a:t>
            </a:r>
          </a:p>
          <a:p>
            <a:pPr marL="0" marR="0" indent="0" algn="ctr" defTabSz="914400" rtl="0" eaLnBrk="0" fontAlgn="base" latinLnBrk="0" hangingPunct="0">
              <a:lnSpc>
                <a:spcPct val="100000"/>
              </a:lnSpc>
              <a:spcBef>
                <a:spcPct val="0"/>
              </a:spcBef>
              <a:spcAft>
                <a:spcPct val="0"/>
              </a:spcAft>
              <a:buClrTx/>
              <a:buSzTx/>
              <a:buFontTx/>
              <a:buNone/>
              <a:tabLst/>
            </a:pPr>
            <a:r>
              <a:rPr kumimoji="0" lang="en-KR" b="0" i="0" u="none" strike="noStrike" cap="none" normalizeH="0" baseline="0">
                <a:ln>
                  <a:noFill/>
                </a:ln>
                <a:solidFill>
                  <a:schemeClr val="bg1"/>
                </a:solidFill>
                <a:effectLst/>
              </a:rPr>
              <a:t>(diversity)</a:t>
            </a:r>
          </a:p>
        </p:txBody>
      </p:sp>
      <p:sp>
        <p:nvSpPr>
          <p:cNvPr id="261" name="Rectangle 260">
            <a:extLst>
              <a:ext uri="{FF2B5EF4-FFF2-40B4-BE49-F238E27FC236}">
                <a16:creationId xmlns:a16="http://schemas.microsoft.com/office/drawing/2014/main" id="{CDE6E839-EC9B-994F-AA0E-634902E440D4}"/>
              </a:ext>
            </a:extLst>
          </p:cNvPr>
          <p:cNvSpPr/>
          <p:nvPr/>
        </p:nvSpPr>
        <p:spPr bwMode="auto">
          <a:xfrm>
            <a:off x="17459927" y="20115881"/>
            <a:ext cx="1834920" cy="335148"/>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0" i="0" u="none" strike="noStrike" cap="none" normalizeH="0" baseline="0">
                <a:ln>
                  <a:noFill/>
                </a:ln>
                <a:solidFill>
                  <a:schemeClr val="bg1"/>
                </a:solidFill>
                <a:effectLst/>
                <a:latin typeface="Times" charset="0"/>
              </a:rPr>
              <a:t>BLEU score 1</a:t>
            </a:r>
          </a:p>
        </p:txBody>
      </p:sp>
      <p:sp>
        <p:nvSpPr>
          <p:cNvPr id="262" name="Rectangle 261">
            <a:extLst>
              <a:ext uri="{FF2B5EF4-FFF2-40B4-BE49-F238E27FC236}">
                <a16:creationId xmlns:a16="http://schemas.microsoft.com/office/drawing/2014/main" id="{DAFFE8D9-AA1C-F148-85A7-0D28B2927686}"/>
              </a:ext>
            </a:extLst>
          </p:cNvPr>
          <p:cNvSpPr/>
          <p:nvPr/>
        </p:nvSpPr>
        <p:spPr bwMode="auto">
          <a:xfrm>
            <a:off x="17459927" y="20569156"/>
            <a:ext cx="1834920" cy="335148"/>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0" i="0" u="none" strike="noStrike" cap="none" normalizeH="0" baseline="0">
                <a:ln>
                  <a:noFill/>
                </a:ln>
                <a:solidFill>
                  <a:schemeClr val="bg1"/>
                </a:solidFill>
                <a:effectLst/>
                <a:latin typeface="Times" charset="0"/>
              </a:rPr>
              <a:t>BLEU score 2</a:t>
            </a:r>
          </a:p>
        </p:txBody>
      </p:sp>
      <p:sp>
        <p:nvSpPr>
          <p:cNvPr id="263" name="Rectangle 262">
            <a:extLst>
              <a:ext uri="{FF2B5EF4-FFF2-40B4-BE49-F238E27FC236}">
                <a16:creationId xmlns:a16="http://schemas.microsoft.com/office/drawing/2014/main" id="{F3C4F807-79DE-B947-B3D6-F0BCD155E73F}"/>
              </a:ext>
            </a:extLst>
          </p:cNvPr>
          <p:cNvSpPr/>
          <p:nvPr/>
        </p:nvSpPr>
        <p:spPr bwMode="auto">
          <a:xfrm>
            <a:off x="17459927" y="21001390"/>
            <a:ext cx="1834920" cy="335148"/>
          </a:xfrm>
          <a:prstGeom prst="rect">
            <a:avLst/>
          </a:prstGeom>
          <a:solidFill>
            <a:schemeClr val="tx1">
              <a:lumMod val="50000"/>
              <a:lumOff val="50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KR" sz="1800" b="0" i="0" u="none" strike="noStrike" cap="none" normalizeH="0" baseline="0">
                <a:ln>
                  <a:noFill/>
                </a:ln>
                <a:solidFill>
                  <a:schemeClr val="bg1"/>
                </a:solidFill>
                <a:effectLst/>
                <a:latin typeface="Times" charset="0"/>
              </a:rPr>
              <a:t>BLEU score 3</a:t>
            </a:r>
          </a:p>
        </p:txBody>
      </p:sp>
      <p:sp>
        <p:nvSpPr>
          <p:cNvPr id="264" name="TextBox 263">
            <a:extLst>
              <a:ext uri="{FF2B5EF4-FFF2-40B4-BE49-F238E27FC236}">
                <a16:creationId xmlns:a16="http://schemas.microsoft.com/office/drawing/2014/main" id="{7C0453BE-0978-E043-B37D-3D571A28C07D}"/>
              </a:ext>
            </a:extLst>
          </p:cNvPr>
          <p:cNvSpPr txBox="1"/>
          <p:nvPr/>
        </p:nvSpPr>
        <p:spPr>
          <a:xfrm>
            <a:off x="18156814" y="21323940"/>
            <a:ext cx="441146" cy="400110"/>
          </a:xfrm>
          <a:prstGeom prst="rect">
            <a:avLst/>
          </a:prstGeom>
          <a:noFill/>
        </p:spPr>
        <p:txBody>
          <a:bodyPr wrap="none" rtlCol="0">
            <a:spAutoFit/>
          </a:bodyPr>
          <a:lstStyle/>
          <a:p>
            <a:r>
              <a:rPr lang="en-KR" sz="2000"/>
              <a:t>…</a:t>
            </a:r>
          </a:p>
        </p:txBody>
      </p:sp>
      <p:cxnSp>
        <p:nvCxnSpPr>
          <p:cNvPr id="42" name="Straight Arrow Connector 41">
            <a:extLst>
              <a:ext uri="{FF2B5EF4-FFF2-40B4-BE49-F238E27FC236}">
                <a16:creationId xmlns:a16="http://schemas.microsoft.com/office/drawing/2014/main" id="{C8A837EB-DD76-AF4B-B3C9-644512A4058A}"/>
              </a:ext>
            </a:extLst>
          </p:cNvPr>
          <p:cNvCxnSpPr>
            <a:stCxn id="257" idx="3"/>
            <a:endCxn id="33" idx="1"/>
          </p:cNvCxnSpPr>
          <p:nvPr/>
        </p:nvCxnSpPr>
        <p:spPr bwMode="auto">
          <a:xfrm>
            <a:off x="12866231" y="20731524"/>
            <a:ext cx="1375445" cy="91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a:extLst>
              <a:ext uri="{FF2B5EF4-FFF2-40B4-BE49-F238E27FC236}">
                <a16:creationId xmlns:a16="http://schemas.microsoft.com/office/drawing/2014/main" id="{E49DFE9B-03F5-9645-B9DC-394F37B7585B}"/>
              </a:ext>
            </a:extLst>
          </p:cNvPr>
          <p:cNvCxnSpPr>
            <a:stCxn id="256" idx="3"/>
            <a:endCxn id="33" idx="1"/>
          </p:cNvCxnSpPr>
          <p:nvPr/>
        </p:nvCxnSpPr>
        <p:spPr bwMode="auto">
          <a:xfrm>
            <a:off x="12866231" y="20284905"/>
            <a:ext cx="1375445" cy="4557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2649CF96-BE8A-1041-AF7A-2FED8E6B4F40}"/>
              </a:ext>
            </a:extLst>
          </p:cNvPr>
          <p:cNvCxnSpPr>
            <a:stCxn id="258" idx="3"/>
            <a:endCxn id="33" idx="1"/>
          </p:cNvCxnSpPr>
          <p:nvPr/>
        </p:nvCxnSpPr>
        <p:spPr bwMode="auto">
          <a:xfrm flipV="1">
            <a:off x="12866231" y="20740675"/>
            <a:ext cx="1375445" cy="4324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3D1EAB52-87ED-934E-9ADF-AADA20D41CF2}"/>
              </a:ext>
            </a:extLst>
          </p:cNvPr>
          <p:cNvCxnSpPr>
            <a:stCxn id="33" idx="3"/>
            <a:endCxn id="261" idx="1"/>
          </p:cNvCxnSpPr>
          <p:nvPr/>
        </p:nvCxnSpPr>
        <p:spPr bwMode="auto">
          <a:xfrm flipV="1">
            <a:off x="16142218" y="20283455"/>
            <a:ext cx="1317709" cy="4572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AF91037B-66B3-F744-AC14-ACA46F181B59}"/>
              </a:ext>
            </a:extLst>
          </p:cNvPr>
          <p:cNvCxnSpPr>
            <a:stCxn id="33" idx="3"/>
            <a:endCxn id="262" idx="1"/>
          </p:cNvCxnSpPr>
          <p:nvPr/>
        </p:nvCxnSpPr>
        <p:spPr bwMode="auto">
          <a:xfrm flipV="1">
            <a:off x="16142218" y="20736730"/>
            <a:ext cx="1317709" cy="39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A3D8050A-F548-D944-AB52-E4E1D0CD7913}"/>
              </a:ext>
            </a:extLst>
          </p:cNvPr>
          <p:cNvCxnSpPr>
            <a:stCxn id="33" idx="3"/>
            <a:endCxn id="263" idx="1"/>
          </p:cNvCxnSpPr>
          <p:nvPr/>
        </p:nvCxnSpPr>
        <p:spPr bwMode="auto">
          <a:xfrm>
            <a:off x="16142218" y="20740675"/>
            <a:ext cx="1317709" cy="4282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5" name="Group 194">
            <a:extLst>
              <a:ext uri="{FF2B5EF4-FFF2-40B4-BE49-F238E27FC236}">
                <a16:creationId xmlns:a16="http://schemas.microsoft.com/office/drawing/2014/main" id="{04FED029-3826-4B60-B213-8DB84C498448}"/>
              </a:ext>
            </a:extLst>
          </p:cNvPr>
          <p:cNvGrpSpPr/>
          <p:nvPr/>
        </p:nvGrpSpPr>
        <p:grpSpPr>
          <a:xfrm>
            <a:off x="32812075" y="5180045"/>
            <a:ext cx="10738883" cy="4314828"/>
            <a:chOff x="385186" y="1010000"/>
            <a:chExt cx="8517980" cy="3514233"/>
          </a:xfrm>
        </p:grpSpPr>
        <p:sp>
          <p:nvSpPr>
            <p:cNvPr id="197" name="TextBox 196">
              <a:extLst>
                <a:ext uri="{FF2B5EF4-FFF2-40B4-BE49-F238E27FC236}">
                  <a16:creationId xmlns:a16="http://schemas.microsoft.com/office/drawing/2014/main" id="{442096A5-8498-4E97-AAFA-657241758A67}"/>
                </a:ext>
              </a:extLst>
            </p:cNvPr>
            <p:cNvSpPr txBox="1"/>
            <p:nvPr/>
          </p:nvSpPr>
          <p:spPr>
            <a:xfrm>
              <a:off x="385187" y="1013211"/>
              <a:ext cx="2352583" cy="752011"/>
            </a:xfrm>
            <a:prstGeom prst="rect">
              <a:avLst/>
            </a:prstGeom>
            <a:solidFill>
              <a:srgbClr val="7FFFCA"/>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marR="0" lvl="0" algn="l" rtl="0">
                <a:lnSpc>
                  <a:spcPct val="100000"/>
                </a:lnSpc>
                <a:spcBef>
                  <a:spcPts val="0"/>
                </a:spcBef>
                <a:spcAft>
                  <a:spcPts val="0"/>
                </a:spcAft>
              </a:defPPr>
              <a:lvl1pPr>
                <a:defRPr sz="1200"/>
              </a:lvl1pPr>
            </a:lstStyle>
            <a:p>
              <a:r>
                <a:rPr lang="en-US" sz="1800"/>
                <a:t>SIL is </a:t>
              </a:r>
              <a:r>
                <a:rPr lang="en-US" sz="1800" b="1"/>
                <a:t>currently engaged in 1600+ language projects </a:t>
              </a:r>
              <a:r>
                <a:rPr lang="en-US" sz="1800"/>
                <a:t>around the world</a:t>
              </a:r>
            </a:p>
          </p:txBody>
        </p:sp>
        <p:sp>
          <p:nvSpPr>
            <p:cNvPr id="198" name="TextBox 197">
              <a:extLst>
                <a:ext uri="{FF2B5EF4-FFF2-40B4-BE49-F238E27FC236}">
                  <a16:creationId xmlns:a16="http://schemas.microsoft.com/office/drawing/2014/main" id="{3FF64831-F94D-4EBE-BC7B-E021C3A18DA5}"/>
                </a:ext>
              </a:extLst>
            </p:cNvPr>
            <p:cNvSpPr txBox="1"/>
            <p:nvPr/>
          </p:nvSpPr>
          <p:spPr>
            <a:xfrm>
              <a:off x="385186" y="2143087"/>
              <a:ext cx="2352583" cy="526408"/>
            </a:xfrm>
            <a:prstGeom prst="rect">
              <a:avLst/>
            </a:prstGeom>
            <a:solidFill>
              <a:srgbClr val="7FFFCA"/>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00"/>
                <a:t>Have </a:t>
              </a:r>
              <a:r>
                <a:rPr lang="en-US" sz="1800" b="1"/>
                <a:t>direct costs to SIL of $1.3M </a:t>
              </a:r>
              <a:r>
                <a:rPr lang="en-US" sz="1800"/>
                <a:t>per project</a:t>
              </a:r>
            </a:p>
          </p:txBody>
        </p:sp>
        <p:sp>
          <p:nvSpPr>
            <p:cNvPr id="201" name="TextBox 200">
              <a:extLst>
                <a:ext uri="{FF2B5EF4-FFF2-40B4-BE49-F238E27FC236}">
                  <a16:creationId xmlns:a16="http://schemas.microsoft.com/office/drawing/2014/main" id="{5ADE1B39-92CB-473A-BE4C-31D005669ABF}"/>
                </a:ext>
              </a:extLst>
            </p:cNvPr>
            <p:cNvSpPr txBox="1"/>
            <p:nvPr/>
          </p:nvSpPr>
          <p:spPr>
            <a:xfrm>
              <a:off x="385186" y="3280458"/>
              <a:ext cx="2352583" cy="300804"/>
            </a:xfrm>
            <a:prstGeom prst="rect">
              <a:avLst/>
            </a:prstGeom>
            <a:solidFill>
              <a:srgbClr val="7FFFCA"/>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00" b="1"/>
                <a:t>Lasts up to 15 years</a:t>
              </a:r>
              <a:endParaRPr lang="en-US" sz="1800"/>
            </a:p>
          </p:txBody>
        </p:sp>
        <p:sp>
          <p:nvSpPr>
            <p:cNvPr id="208" name="TextBox 207">
              <a:extLst>
                <a:ext uri="{FF2B5EF4-FFF2-40B4-BE49-F238E27FC236}">
                  <a16:creationId xmlns:a16="http://schemas.microsoft.com/office/drawing/2014/main" id="{18B73207-D8BC-4A70-A0EA-FAA8F2426E78}"/>
                </a:ext>
              </a:extLst>
            </p:cNvPr>
            <p:cNvSpPr txBox="1"/>
            <p:nvPr/>
          </p:nvSpPr>
          <p:spPr>
            <a:xfrm>
              <a:off x="6550583" y="1010000"/>
              <a:ext cx="2352583" cy="752011"/>
            </a:xfrm>
            <a:prstGeom prst="rect">
              <a:avLst/>
            </a:prstGeom>
            <a:solidFill>
              <a:schemeClr val="accent5">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00"/>
                <a:t>SIL will </a:t>
              </a:r>
              <a:r>
                <a:rPr lang="en-US" sz="1800" b="1"/>
                <a:t>expand the translation </a:t>
              </a:r>
              <a:r>
                <a:rPr lang="en-US" sz="1800"/>
                <a:t>projects to up to 2000 by 2022</a:t>
              </a:r>
            </a:p>
          </p:txBody>
        </p:sp>
        <p:sp>
          <p:nvSpPr>
            <p:cNvPr id="225" name="TextBox 224">
              <a:extLst>
                <a:ext uri="{FF2B5EF4-FFF2-40B4-BE49-F238E27FC236}">
                  <a16:creationId xmlns:a16="http://schemas.microsoft.com/office/drawing/2014/main" id="{25B0546E-795A-423D-845B-DED22B07B2CC}"/>
                </a:ext>
              </a:extLst>
            </p:cNvPr>
            <p:cNvSpPr txBox="1"/>
            <p:nvPr/>
          </p:nvSpPr>
          <p:spPr>
            <a:xfrm>
              <a:off x="6550582" y="1851695"/>
              <a:ext cx="2352583" cy="1203218"/>
            </a:xfrm>
            <a:prstGeom prst="rect">
              <a:avLst/>
            </a:prstGeom>
            <a:solidFill>
              <a:schemeClr val="accent5">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00"/>
                <a:t>Our MT models in loop with human translators will lead to </a:t>
              </a:r>
              <a:r>
                <a:rPr lang="en-US" sz="1800" b="1"/>
                <a:t>potential savings</a:t>
              </a:r>
              <a:r>
                <a:rPr lang="en-US" sz="1800"/>
                <a:t> of </a:t>
              </a:r>
              <a:r>
                <a:rPr lang="en-US" sz="1800" b="1"/>
                <a:t>$600k per project </a:t>
              </a:r>
              <a:r>
                <a:rPr lang="en-US" sz="1800"/>
                <a:t>for SIL Or </a:t>
              </a:r>
              <a:r>
                <a:rPr lang="en-US" sz="1800" b="1"/>
                <a:t>$6M for 10-15 large projects</a:t>
              </a:r>
            </a:p>
          </p:txBody>
        </p:sp>
        <p:sp>
          <p:nvSpPr>
            <p:cNvPr id="226" name="TextBox 225">
              <a:extLst>
                <a:ext uri="{FF2B5EF4-FFF2-40B4-BE49-F238E27FC236}">
                  <a16:creationId xmlns:a16="http://schemas.microsoft.com/office/drawing/2014/main" id="{FCC945F1-E3B7-4140-8D35-C9C763C1D720}"/>
                </a:ext>
              </a:extLst>
            </p:cNvPr>
            <p:cNvSpPr txBox="1"/>
            <p:nvPr/>
          </p:nvSpPr>
          <p:spPr>
            <a:xfrm>
              <a:off x="6550582" y="3156412"/>
              <a:ext cx="2352583" cy="526408"/>
            </a:xfrm>
            <a:prstGeom prst="rect">
              <a:avLst/>
            </a:prstGeom>
            <a:solidFill>
              <a:schemeClr val="accent5">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00" b="1"/>
                <a:t>Reduce time to completion by 7-8 years</a:t>
              </a:r>
              <a:r>
                <a:rPr lang="en-US" sz="1200"/>
                <a:t>.</a:t>
              </a:r>
            </a:p>
          </p:txBody>
        </p:sp>
        <p:grpSp>
          <p:nvGrpSpPr>
            <p:cNvPr id="229" name="Group 228">
              <a:extLst>
                <a:ext uri="{FF2B5EF4-FFF2-40B4-BE49-F238E27FC236}">
                  <a16:creationId xmlns:a16="http://schemas.microsoft.com/office/drawing/2014/main" id="{60D8646C-580A-47A3-87DB-342E05451E89}"/>
                </a:ext>
              </a:extLst>
            </p:cNvPr>
            <p:cNvGrpSpPr/>
            <p:nvPr/>
          </p:nvGrpSpPr>
          <p:grpSpPr>
            <a:xfrm>
              <a:off x="2696374" y="1112295"/>
              <a:ext cx="3772666" cy="2279174"/>
              <a:chOff x="2340355" y="0"/>
              <a:chExt cx="4510821" cy="2483893"/>
            </a:xfrm>
          </p:grpSpPr>
          <p:sp>
            <p:nvSpPr>
              <p:cNvPr id="241" name="Oval 240">
                <a:extLst>
                  <a:ext uri="{FF2B5EF4-FFF2-40B4-BE49-F238E27FC236}">
                    <a16:creationId xmlns:a16="http://schemas.microsoft.com/office/drawing/2014/main" id="{A25DBEBF-C45C-494E-B7A2-76CBB1B7A29D}"/>
                  </a:ext>
                </a:extLst>
              </p:cNvPr>
              <p:cNvSpPr/>
              <p:nvPr/>
            </p:nvSpPr>
            <p:spPr bwMode="auto">
              <a:xfrm>
                <a:off x="2477068" y="0"/>
                <a:ext cx="2583976" cy="2483893"/>
              </a:xfrm>
              <a:prstGeom prst="ellipse">
                <a:avLst/>
              </a:prstGeom>
              <a:solidFill>
                <a:srgbClr val="1CD3A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imes" charset="0"/>
                </a:endParaRPr>
              </a:p>
            </p:txBody>
          </p:sp>
          <p:sp>
            <p:nvSpPr>
              <p:cNvPr id="242" name="Oval 241">
                <a:extLst>
                  <a:ext uri="{FF2B5EF4-FFF2-40B4-BE49-F238E27FC236}">
                    <a16:creationId xmlns:a16="http://schemas.microsoft.com/office/drawing/2014/main" id="{1464C739-A461-42AF-BA09-89593F1CF140}"/>
                  </a:ext>
                </a:extLst>
              </p:cNvPr>
              <p:cNvSpPr/>
              <p:nvPr/>
            </p:nvSpPr>
            <p:spPr bwMode="auto">
              <a:xfrm>
                <a:off x="4267200" y="0"/>
                <a:ext cx="2583976" cy="2483893"/>
              </a:xfrm>
              <a:prstGeom prst="ellipse">
                <a:avLst/>
              </a:prstGeom>
              <a:solidFill>
                <a:srgbClr val="19AE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imes" charset="0"/>
                </a:endParaRPr>
              </a:p>
            </p:txBody>
          </p:sp>
          <p:sp>
            <p:nvSpPr>
              <p:cNvPr id="243" name="Arrow: Right 242">
                <a:extLst>
                  <a:ext uri="{FF2B5EF4-FFF2-40B4-BE49-F238E27FC236}">
                    <a16:creationId xmlns:a16="http://schemas.microsoft.com/office/drawing/2014/main" id="{4982F6F8-D410-446A-9AAD-084752699E0A}"/>
                  </a:ext>
                </a:extLst>
              </p:cNvPr>
              <p:cNvSpPr/>
              <p:nvPr/>
            </p:nvSpPr>
            <p:spPr bwMode="auto">
              <a:xfrm>
                <a:off x="4337714" y="1085377"/>
                <a:ext cx="461041" cy="377301"/>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imes" charset="0"/>
                </a:endParaRPr>
              </a:p>
            </p:txBody>
          </p:sp>
          <p:sp>
            <p:nvSpPr>
              <p:cNvPr id="244" name="TextBox 243">
                <a:extLst>
                  <a:ext uri="{FF2B5EF4-FFF2-40B4-BE49-F238E27FC236}">
                    <a16:creationId xmlns:a16="http://schemas.microsoft.com/office/drawing/2014/main" id="{2615A489-7AB7-4EC3-B9E1-AB1F5E4175B2}"/>
                  </a:ext>
                </a:extLst>
              </p:cNvPr>
              <p:cNvSpPr txBox="1"/>
              <p:nvPr/>
            </p:nvSpPr>
            <p:spPr>
              <a:xfrm>
                <a:off x="2340355" y="900528"/>
                <a:ext cx="2155406" cy="682964"/>
              </a:xfrm>
              <a:prstGeom prst="rect">
                <a:avLst/>
              </a:prstGeom>
              <a:noFill/>
            </p:spPr>
            <p:txBody>
              <a:bodyPr wrap="square" rtlCol="0">
                <a:spAutoFit/>
              </a:bodyPr>
              <a:lstStyle/>
              <a:p>
                <a:pPr algn="ctr"/>
                <a:r>
                  <a:rPr lang="en-US" altLang="zh-TW" sz="2200">
                    <a:solidFill>
                      <a:schemeClr val="bg1"/>
                    </a:solidFill>
                    <a:latin typeface="MF DianHei (Noncommercial) Thi" panose="020B0604020202020204" pitchFamily="2" charset="-122"/>
                    <a:ea typeface="MF DianHei (Noncommercial) Thi" panose="020B0604020202020204" pitchFamily="2" charset="-122"/>
                  </a:rPr>
                  <a:t>CURRENT</a:t>
                </a:r>
              </a:p>
              <a:p>
                <a:pPr algn="ctr"/>
                <a:r>
                  <a:rPr lang="en-US" altLang="zh-TW" sz="2200">
                    <a:solidFill>
                      <a:schemeClr val="bg1"/>
                    </a:solidFill>
                    <a:latin typeface="MF DianHei (Noncommercial) Thi" panose="020B0604020202020204" pitchFamily="2" charset="-122"/>
                    <a:ea typeface="MF DianHei (Noncommercial) Thi" panose="020B0604020202020204" pitchFamily="2" charset="-122"/>
                  </a:rPr>
                  <a:t>STATE</a:t>
                </a:r>
                <a:endParaRPr lang="zh-TW" altLang="en-US" sz="2200">
                  <a:solidFill>
                    <a:schemeClr val="bg1"/>
                  </a:solidFill>
                  <a:latin typeface="MF DianHei (Noncommercial) Thi" panose="020B0604020202020204" pitchFamily="2" charset="-122"/>
                  <a:ea typeface="MF DianHei (Noncommercial) Thi" panose="020B0604020202020204" pitchFamily="2" charset="-122"/>
                </a:endParaRPr>
              </a:p>
            </p:txBody>
          </p:sp>
          <p:sp>
            <p:nvSpPr>
              <p:cNvPr id="245" name="TextBox 244">
                <a:extLst>
                  <a:ext uri="{FF2B5EF4-FFF2-40B4-BE49-F238E27FC236}">
                    <a16:creationId xmlns:a16="http://schemas.microsoft.com/office/drawing/2014/main" id="{E03BF88C-18A2-4627-90A3-9205E53C421B}"/>
                  </a:ext>
                </a:extLst>
              </p:cNvPr>
              <p:cNvSpPr txBox="1"/>
              <p:nvPr/>
            </p:nvSpPr>
            <p:spPr>
              <a:xfrm>
                <a:off x="4585183" y="894065"/>
                <a:ext cx="2155406" cy="682964"/>
              </a:xfrm>
              <a:prstGeom prst="rect">
                <a:avLst/>
              </a:prstGeom>
              <a:noFill/>
            </p:spPr>
            <p:txBody>
              <a:bodyPr wrap="square" rtlCol="0">
                <a:spAutoFit/>
              </a:bodyPr>
              <a:lstStyle/>
              <a:p>
                <a:pPr algn="ctr"/>
                <a:r>
                  <a:rPr lang="en-US" altLang="zh-TW" sz="2200">
                    <a:solidFill>
                      <a:schemeClr val="bg1"/>
                    </a:solidFill>
                    <a:latin typeface="MF DianHei (Noncommercial) Thi" panose="020B0604020202020204" pitchFamily="2" charset="-122"/>
                    <a:ea typeface="MF DianHei (Noncommercial) Thi" panose="020B0604020202020204" pitchFamily="2" charset="-122"/>
                  </a:rPr>
                  <a:t>FUTURE</a:t>
                </a:r>
              </a:p>
              <a:p>
                <a:pPr algn="ctr"/>
                <a:r>
                  <a:rPr lang="en-US" altLang="zh-TW" sz="2200">
                    <a:solidFill>
                      <a:schemeClr val="bg1"/>
                    </a:solidFill>
                    <a:latin typeface="MF DianHei (Noncommercial) Thi" panose="020B0604020202020204" pitchFamily="2" charset="-122"/>
                    <a:ea typeface="MF DianHei (Noncommercial) Thi" panose="020B0604020202020204" pitchFamily="2" charset="-122"/>
                  </a:rPr>
                  <a:t>STATE</a:t>
                </a:r>
                <a:endParaRPr lang="zh-TW" altLang="en-US" sz="2200">
                  <a:solidFill>
                    <a:schemeClr val="bg1"/>
                  </a:solidFill>
                  <a:latin typeface="MF DianHei (Noncommercial) Thi" panose="020B0604020202020204" pitchFamily="2" charset="-122"/>
                  <a:ea typeface="MF DianHei (Noncommercial) Thi" panose="020B0604020202020204" pitchFamily="2" charset="-122"/>
                </a:endParaRPr>
              </a:p>
            </p:txBody>
          </p:sp>
        </p:grpSp>
        <p:sp>
          <p:nvSpPr>
            <p:cNvPr id="230" name="Rectangle 229">
              <a:extLst>
                <a:ext uri="{FF2B5EF4-FFF2-40B4-BE49-F238E27FC236}">
                  <a16:creationId xmlns:a16="http://schemas.microsoft.com/office/drawing/2014/main" id="{D47A5161-F2C5-48F3-9BA4-1B66FCF2722E}"/>
                </a:ext>
              </a:extLst>
            </p:cNvPr>
            <p:cNvSpPr/>
            <p:nvPr/>
          </p:nvSpPr>
          <p:spPr>
            <a:xfrm>
              <a:off x="1214651" y="3835021"/>
              <a:ext cx="6864824" cy="689212"/>
            </a:xfrm>
            <a:prstGeom prst="rect">
              <a:avLst/>
            </a:prstGeom>
            <a:solidFill>
              <a:srgbClr val="00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a:t>A set algorithm for translations engines, which will allow the client to optimize the translation seed data</a:t>
              </a:r>
            </a:p>
          </p:txBody>
        </p:sp>
      </p:grpSp>
      <p:grpSp>
        <p:nvGrpSpPr>
          <p:cNvPr id="2252" name="Group 2251">
            <a:extLst>
              <a:ext uri="{FF2B5EF4-FFF2-40B4-BE49-F238E27FC236}">
                <a16:creationId xmlns:a16="http://schemas.microsoft.com/office/drawing/2014/main" id="{25CA920F-5B41-73B6-0CA4-5084306F9A43}"/>
              </a:ext>
            </a:extLst>
          </p:cNvPr>
          <p:cNvGrpSpPr/>
          <p:nvPr/>
        </p:nvGrpSpPr>
        <p:grpSpPr>
          <a:xfrm>
            <a:off x="267896" y="9096576"/>
            <a:ext cx="8042874" cy="4794115"/>
            <a:chOff x="267896" y="9096576"/>
            <a:chExt cx="8042874" cy="4794115"/>
          </a:xfrm>
        </p:grpSpPr>
        <p:pic>
          <p:nvPicPr>
            <p:cNvPr id="365" name="Picture 364">
              <a:extLst>
                <a:ext uri="{FF2B5EF4-FFF2-40B4-BE49-F238E27FC236}">
                  <a16:creationId xmlns:a16="http://schemas.microsoft.com/office/drawing/2014/main" id="{E9CBCE77-D5FD-64B1-5BEF-4014B8098BDE}"/>
                </a:ext>
              </a:extLst>
            </p:cNvPr>
            <p:cNvPicPr>
              <a:picLocks noChangeAspect="1"/>
            </p:cNvPicPr>
            <p:nvPr/>
          </p:nvPicPr>
          <p:blipFill>
            <a:blip r:embed="rId19"/>
            <a:stretch>
              <a:fillRect/>
            </a:stretch>
          </p:blipFill>
          <p:spPr>
            <a:xfrm>
              <a:off x="267896" y="9096576"/>
              <a:ext cx="8042874" cy="4794115"/>
            </a:xfrm>
            <a:prstGeom prst="rect">
              <a:avLst/>
            </a:prstGeom>
          </p:spPr>
        </p:pic>
        <p:pic>
          <p:nvPicPr>
            <p:cNvPr id="40" name="Graphic 39" descr="Male profile with solid fill">
              <a:extLst>
                <a:ext uri="{FF2B5EF4-FFF2-40B4-BE49-F238E27FC236}">
                  <a16:creationId xmlns:a16="http://schemas.microsoft.com/office/drawing/2014/main" id="{EA447A50-A4B4-1660-E004-6FFB0D36F41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95443" y="9918586"/>
              <a:ext cx="1270524" cy="1270524"/>
            </a:xfrm>
            <a:prstGeom prst="rect">
              <a:avLst/>
            </a:prstGeom>
          </p:spPr>
        </p:pic>
        <p:sp>
          <p:nvSpPr>
            <p:cNvPr id="2247" name="Rectangle 2246">
              <a:extLst>
                <a:ext uri="{FF2B5EF4-FFF2-40B4-BE49-F238E27FC236}">
                  <a16:creationId xmlns:a16="http://schemas.microsoft.com/office/drawing/2014/main" id="{0E0D6DD1-E553-A30E-58C8-F409DA2EA8EA}"/>
                </a:ext>
              </a:extLst>
            </p:cNvPr>
            <p:cNvSpPr/>
            <p:nvPr/>
          </p:nvSpPr>
          <p:spPr bwMode="auto">
            <a:xfrm>
              <a:off x="459683" y="9973998"/>
              <a:ext cx="1055313" cy="106843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sp>
          <p:nvSpPr>
            <p:cNvPr id="375" name="Rectangle 374">
              <a:extLst>
                <a:ext uri="{FF2B5EF4-FFF2-40B4-BE49-F238E27FC236}">
                  <a16:creationId xmlns:a16="http://schemas.microsoft.com/office/drawing/2014/main" id="{04AE1344-2DC6-52F9-3E02-B5D51C38A96C}"/>
                </a:ext>
              </a:extLst>
            </p:cNvPr>
            <p:cNvSpPr/>
            <p:nvPr/>
          </p:nvSpPr>
          <p:spPr bwMode="auto">
            <a:xfrm>
              <a:off x="2137858" y="9973998"/>
              <a:ext cx="1268094" cy="114993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sp>
          <p:nvSpPr>
            <p:cNvPr id="376" name="Rectangle 375">
              <a:extLst>
                <a:ext uri="{FF2B5EF4-FFF2-40B4-BE49-F238E27FC236}">
                  <a16:creationId xmlns:a16="http://schemas.microsoft.com/office/drawing/2014/main" id="{CA9E52EC-031A-6A44-69BD-4032772AAE9D}"/>
                </a:ext>
              </a:extLst>
            </p:cNvPr>
            <p:cNvSpPr/>
            <p:nvPr/>
          </p:nvSpPr>
          <p:spPr bwMode="auto">
            <a:xfrm>
              <a:off x="5405128" y="9898282"/>
              <a:ext cx="2165986" cy="126179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sp>
          <p:nvSpPr>
            <p:cNvPr id="377" name="Rectangle 376">
              <a:extLst>
                <a:ext uri="{FF2B5EF4-FFF2-40B4-BE49-F238E27FC236}">
                  <a16:creationId xmlns:a16="http://schemas.microsoft.com/office/drawing/2014/main" id="{BBFC7816-97D2-7059-86B5-B111A1177BB9}"/>
                </a:ext>
              </a:extLst>
            </p:cNvPr>
            <p:cNvSpPr/>
            <p:nvPr/>
          </p:nvSpPr>
          <p:spPr bwMode="auto">
            <a:xfrm>
              <a:off x="2446350" y="12702428"/>
              <a:ext cx="791142" cy="106843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sp>
          <p:nvSpPr>
            <p:cNvPr id="378" name="Rectangle 377">
              <a:extLst>
                <a:ext uri="{FF2B5EF4-FFF2-40B4-BE49-F238E27FC236}">
                  <a16:creationId xmlns:a16="http://schemas.microsoft.com/office/drawing/2014/main" id="{82612D7A-EB93-271F-3C3A-A8177F16A832}"/>
                </a:ext>
              </a:extLst>
            </p:cNvPr>
            <p:cNvSpPr/>
            <p:nvPr/>
          </p:nvSpPr>
          <p:spPr bwMode="auto">
            <a:xfrm>
              <a:off x="4801214" y="12636365"/>
              <a:ext cx="791142" cy="106843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sp>
          <p:nvSpPr>
            <p:cNvPr id="379" name="Rectangle 378">
              <a:extLst>
                <a:ext uri="{FF2B5EF4-FFF2-40B4-BE49-F238E27FC236}">
                  <a16:creationId xmlns:a16="http://schemas.microsoft.com/office/drawing/2014/main" id="{8ECEA3FB-73B9-B6F2-545C-D58E135EA255}"/>
                </a:ext>
              </a:extLst>
            </p:cNvPr>
            <p:cNvSpPr/>
            <p:nvPr/>
          </p:nvSpPr>
          <p:spPr bwMode="auto">
            <a:xfrm>
              <a:off x="6986976" y="12745181"/>
              <a:ext cx="791142" cy="106843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pic>
          <p:nvPicPr>
            <p:cNvPr id="2249" name="Graphic 2248" descr="Male profile with solid fill">
              <a:extLst>
                <a:ext uri="{FF2B5EF4-FFF2-40B4-BE49-F238E27FC236}">
                  <a16:creationId xmlns:a16="http://schemas.microsoft.com/office/drawing/2014/main" id="{EAE2F95A-5A4A-7942-32BA-C3907E2F9C7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29919" y="10042643"/>
              <a:ext cx="1097378" cy="1097378"/>
            </a:xfrm>
            <a:prstGeom prst="rect">
              <a:avLst/>
            </a:prstGeom>
          </p:spPr>
        </p:pic>
        <p:pic>
          <p:nvPicPr>
            <p:cNvPr id="2244" name="Graphic 2243" descr="Books with solid fill">
              <a:extLst>
                <a:ext uri="{FF2B5EF4-FFF2-40B4-BE49-F238E27FC236}">
                  <a16:creationId xmlns:a16="http://schemas.microsoft.com/office/drawing/2014/main" id="{2A416E79-A580-1642-2618-46822F7D5F5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167318" y="10029433"/>
              <a:ext cx="1068432" cy="1068432"/>
            </a:xfrm>
            <a:prstGeom prst="rect">
              <a:avLst/>
            </a:prstGeom>
          </p:spPr>
        </p:pic>
        <p:pic>
          <p:nvPicPr>
            <p:cNvPr id="2246" name="Graphic 2245" descr="Head with gears with solid fill">
              <a:extLst>
                <a:ext uri="{FF2B5EF4-FFF2-40B4-BE49-F238E27FC236}">
                  <a16:creationId xmlns:a16="http://schemas.microsoft.com/office/drawing/2014/main" id="{462B6805-BB87-4B30-ED60-9C835A137B3C}"/>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914263" y="10046504"/>
              <a:ext cx="1142606" cy="1142606"/>
            </a:xfrm>
            <a:prstGeom prst="rect">
              <a:avLst/>
            </a:prstGeom>
          </p:spPr>
        </p:pic>
        <p:sp>
          <p:nvSpPr>
            <p:cNvPr id="2251" name="Rectangle 2250">
              <a:extLst>
                <a:ext uri="{FF2B5EF4-FFF2-40B4-BE49-F238E27FC236}">
                  <a16:creationId xmlns:a16="http://schemas.microsoft.com/office/drawing/2014/main" id="{85601856-FA71-9657-DD19-8B08AF1D4C78}"/>
                </a:ext>
              </a:extLst>
            </p:cNvPr>
            <p:cNvSpPr/>
            <p:nvPr/>
          </p:nvSpPr>
          <p:spPr bwMode="auto">
            <a:xfrm>
              <a:off x="436814" y="12699359"/>
              <a:ext cx="7558985" cy="115947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KR" sz="2400" b="0" i="0" u="none" strike="noStrike" cap="none" normalizeH="0" baseline="0">
                <a:ln>
                  <a:noFill/>
                </a:ln>
                <a:solidFill>
                  <a:schemeClr val="tx1"/>
                </a:solidFill>
                <a:effectLst/>
                <a:latin typeface="Times" charset="0"/>
              </a:endParaRPr>
            </a:p>
          </p:txBody>
        </p:sp>
      </p:grpSp>
      <p:sp>
        <p:nvSpPr>
          <p:cNvPr id="2253" name="TextBox 2252">
            <a:extLst>
              <a:ext uri="{FF2B5EF4-FFF2-40B4-BE49-F238E27FC236}">
                <a16:creationId xmlns:a16="http://schemas.microsoft.com/office/drawing/2014/main" id="{CCCBE81F-8122-3D93-FB9E-DD90475BA72F}"/>
              </a:ext>
            </a:extLst>
          </p:cNvPr>
          <p:cNvSpPr txBox="1"/>
          <p:nvPr/>
        </p:nvSpPr>
        <p:spPr>
          <a:xfrm>
            <a:off x="262428" y="12632684"/>
            <a:ext cx="3165320" cy="954107"/>
          </a:xfrm>
          <a:prstGeom prst="rect">
            <a:avLst/>
          </a:prstGeom>
          <a:noFill/>
        </p:spPr>
        <p:txBody>
          <a:bodyPr wrap="square" rtlCol="0">
            <a:spAutoFit/>
          </a:bodyPr>
          <a:lstStyle/>
          <a:p>
            <a:pPr algn="ctr"/>
            <a:r>
              <a:rPr lang="en-KR" sz="2800"/>
              <a:t>Translation </a:t>
            </a:r>
          </a:p>
          <a:p>
            <a:pPr algn="ctr"/>
            <a:r>
              <a:rPr lang="en-KR" sz="2800"/>
              <a:t>Cost</a:t>
            </a:r>
          </a:p>
        </p:txBody>
      </p:sp>
      <p:sp>
        <p:nvSpPr>
          <p:cNvPr id="386" name="TextBox 385">
            <a:extLst>
              <a:ext uri="{FF2B5EF4-FFF2-40B4-BE49-F238E27FC236}">
                <a16:creationId xmlns:a16="http://schemas.microsoft.com/office/drawing/2014/main" id="{5CB5B566-272D-ED68-0F8E-70730BF0A173}"/>
              </a:ext>
            </a:extLst>
          </p:cNvPr>
          <p:cNvSpPr txBox="1"/>
          <p:nvPr/>
        </p:nvSpPr>
        <p:spPr>
          <a:xfrm>
            <a:off x="2387447" y="12656371"/>
            <a:ext cx="3568770" cy="954107"/>
          </a:xfrm>
          <a:prstGeom prst="rect">
            <a:avLst/>
          </a:prstGeom>
          <a:noFill/>
        </p:spPr>
        <p:txBody>
          <a:bodyPr wrap="square" rtlCol="0">
            <a:spAutoFit/>
          </a:bodyPr>
          <a:lstStyle/>
          <a:p>
            <a:pPr algn="ctr"/>
            <a:r>
              <a:rPr lang="en-KR" sz="2800"/>
              <a:t>Human</a:t>
            </a:r>
          </a:p>
          <a:p>
            <a:pPr algn="ctr"/>
            <a:r>
              <a:rPr lang="en-KR" sz="2800"/>
              <a:t>Error</a:t>
            </a:r>
          </a:p>
        </p:txBody>
      </p:sp>
      <p:sp>
        <p:nvSpPr>
          <p:cNvPr id="387" name="TextBox 386">
            <a:extLst>
              <a:ext uri="{FF2B5EF4-FFF2-40B4-BE49-F238E27FC236}">
                <a16:creationId xmlns:a16="http://schemas.microsoft.com/office/drawing/2014/main" id="{D681DCD9-F96B-9B5A-7C14-91ACB45C7915}"/>
              </a:ext>
            </a:extLst>
          </p:cNvPr>
          <p:cNvSpPr txBox="1"/>
          <p:nvPr/>
        </p:nvSpPr>
        <p:spPr>
          <a:xfrm>
            <a:off x="632104" y="13555162"/>
            <a:ext cx="2420195" cy="523220"/>
          </a:xfrm>
          <a:prstGeom prst="rect">
            <a:avLst/>
          </a:prstGeom>
          <a:noFill/>
        </p:spPr>
        <p:txBody>
          <a:bodyPr wrap="square" rtlCol="0">
            <a:spAutoFit/>
          </a:bodyPr>
          <a:lstStyle/>
          <a:p>
            <a:pPr algn="ctr"/>
            <a:r>
              <a:rPr lang="en-KR" sz="2800">
                <a:solidFill>
                  <a:srgbClr val="FF0000"/>
                </a:solidFill>
              </a:rPr>
              <a:t>HIGH</a:t>
            </a:r>
          </a:p>
        </p:txBody>
      </p:sp>
      <p:sp>
        <p:nvSpPr>
          <p:cNvPr id="388" name="TextBox 387">
            <a:extLst>
              <a:ext uri="{FF2B5EF4-FFF2-40B4-BE49-F238E27FC236}">
                <a16:creationId xmlns:a16="http://schemas.microsoft.com/office/drawing/2014/main" id="{6617D2FB-6D47-41F8-735E-ED6EFEF8E980}"/>
              </a:ext>
            </a:extLst>
          </p:cNvPr>
          <p:cNvSpPr txBox="1"/>
          <p:nvPr/>
        </p:nvSpPr>
        <p:spPr>
          <a:xfrm>
            <a:off x="2996364" y="13559550"/>
            <a:ext cx="2420195" cy="523220"/>
          </a:xfrm>
          <a:prstGeom prst="rect">
            <a:avLst/>
          </a:prstGeom>
          <a:noFill/>
        </p:spPr>
        <p:txBody>
          <a:bodyPr wrap="square" rtlCol="0">
            <a:spAutoFit/>
          </a:bodyPr>
          <a:lstStyle/>
          <a:p>
            <a:pPr algn="ctr"/>
            <a:r>
              <a:rPr lang="en-KR" sz="2800">
                <a:solidFill>
                  <a:srgbClr val="FF0000"/>
                </a:solidFill>
              </a:rPr>
              <a:t>HIGH</a:t>
            </a:r>
          </a:p>
        </p:txBody>
      </p:sp>
      <p:sp>
        <p:nvSpPr>
          <p:cNvPr id="389" name="TextBox 388">
            <a:extLst>
              <a:ext uri="{FF2B5EF4-FFF2-40B4-BE49-F238E27FC236}">
                <a16:creationId xmlns:a16="http://schemas.microsoft.com/office/drawing/2014/main" id="{B1795CD0-0371-F851-FD6C-05118C2CBE8B}"/>
              </a:ext>
            </a:extLst>
          </p:cNvPr>
          <p:cNvSpPr txBox="1"/>
          <p:nvPr/>
        </p:nvSpPr>
        <p:spPr>
          <a:xfrm>
            <a:off x="4814504" y="12635051"/>
            <a:ext cx="3366466" cy="954107"/>
          </a:xfrm>
          <a:prstGeom prst="rect">
            <a:avLst/>
          </a:prstGeom>
          <a:noFill/>
        </p:spPr>
        <p:txBody>
          <a:bodyPr wrap="square" rtlCol="0">
            <a:spAutoFit/>
          </a:bodyPr>
          <a:lstStyle/>
          <a:p>
            <a:pPr algn="ctr"/>
            <a:r>
              <a:rPr lang="en-KR" sz="2800"/>
              <a:t>Amount of Train </a:t>
            </a:r>
          </a:p>
          <a:p>
            <a:pPr algn="ctr"/>
            <a:r>
              <a:rPr lang="en-US" sz="2800"/>
              <a:t>D</a:t>
            </a:r>
            <a:r>
              <a:rPr lang="en-KR" sz="2800"/>
              <a:t>ata Needed</a:t>
            </a:r>
          </a:p>
        </p:txBody>
      </p:sp>
      <p:sp>
        <p:nvSpPr>
          <p:cNvPr id="390" name="TextBox 389">
            <a:extLst>
              <a:ext uri="{FF2B5EF4-FFF2-40B4-BE49-F238E27FC236}">
                <a16:creationId xmlns:a16="http://schemas.microsoft.com/office/drawing/2014/main" id="{D8A44046-B81A-6CFE-08A0-BE24EBDCE193}"/>
              </a:ext>
            </a:extLst>
          </p:cNvPr>
          <p:cNvSpPr txBox="1"/>
          <p:nvPr/>
        </p:nvSpPr>
        <p:spPr>
          <a:xfrm>
            <a:off x="5294031" y="13583762"/>
            <a:ext cx="2420195" cy="523220"/>
          </a:xfrm>
          <a:prstGeom prst="rect">
            <a:avLst/>
          </a:prstGeom>
          <a:noFill/>
        </p:spPr>
        <p:txBody>
          <a:bodyPr wrap="square" rtlCol="0">
            <a:spAutoFit/>
          </a:bodyPr>
          <a:lstStyle/>
          <a:p>
            <a:pPr algn="ctr"/>
            <a:r>
              <a:rPr lang="en-KR" sz="2800">
                <a:solidFill>
                  <a:srgbClr val="FF0000"/>
                </a:solidFill>
              </a:rPr>
              <a:t>LARGE</a:t>
            </a:r>
          </a:p>
        </p:txBody>
      </p:sp>
    </p:spTree>
    <p:extLst>
      <p:ext uri="{BB962C8B-B14F-4D97-AF65-F5344CB8AC3E}">
        <p14:creationId xmlns:p14="http://schemas.microsoft.com/office/powerpoint/2010/main" val="18353469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SA_V2pG7SfXAWhH9LM9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cPIX0YisH1L.J5jPYg6oA"/>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5E52D-EB9D-4B72-A928-24760AE9C86A}">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b1755f8e-5024-43d4-9f4e-f0720ef5cbea"/>
    <ds:schemaRef ds:uri="http://purl.org/dc/elements/1.1/"/>
    <ds:schemaRef ds:uri="http://schemas.microsoft.com/office/2006/metadata/properties"/>
    <ds:schemaRef ds:uri="b60307e8-227d-4226-bf3f-3f3e3f614599"/>
    <ds:schemaRef ds:uri="http://www.w3.org/XML/1998/namespace"/>
  </ds:schemaRefs>
</ds:datastoreItem>
</file>

<file path=customXml/itemProps2.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3.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0</TotalTime>
  <Words>1189</Words>
  <Application>Microsoft Office PowerPoint</Application>
  <PresentationFormat>Custom</PresentationFormat>
  <Paragraphs>225</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MF DianHei (Noncommercial) Thi</vt:lpstr>
      <vt:lpstr>Arial</vt:lpstr>
      <vt:lpstr>Calibri</vt:lpstr>
      <vt:lpstr>Times</vt:lpstr>
      <vt:lpstr>Times New Roman</vt:lpstr>
      <vt:lpstr>Wingdings</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Pai Wei Chen</cp:lastModifiedBy>
  <cp:revision>2</cp:revision>
  <cp:lastPrinted>2001-08-01T02:48:55Z</cp:lastPrinted>
  <dcterms:created xsi:type="dcterms:W3CDTF">2014-12-02T19:25:45Z</dcterms:created>
  <dcterms:modified xsi:type="dcterms:W3CDTF">2022-04-14T23:28:01Z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