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3" r:id="rId3"/>
    <p:sldId id="261" r:id="rId4"/>
    <p:sldId id="265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4EB"/>
    <a:srgbClr val="F0D4E4"/>
    <a:srgbClr val="9E5ECE"/>
    <a:srgbClr val="4472C4"/>
    <a:srgbClr val="BF9000"/>
    <a:srgbClr val="D7D7D7"/>
    <a:srgbClr val="ADB9CA"/>
    <a:srgbClr val="79D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477" autoAdjust="0"/>
  </p:normalViewPr>
  <p:slideViewPr>
    <p:cSldViewPr snapToGrid="0">
      <p:cViewPr>
        <p:scale>
          <a:sx n="71" d="100"/>
          <a:sy n="71" d="100"/>
        </p:scale>
        <p:origin x="-1314" y="-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1038C2-2B6C-44FC-87E1-0E8380F0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2EE74C-7727-4E99-83CE-1E466D31F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C3F667-F76E-4817-AE0C-C105B550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8009-1331-421C-A636-4F7EAD6F9ABB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E85ECA-DB83-4007-B68F-84738E58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B18289-CC16-4B18-B455-4651D2A1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C3E7-D0C6-407C-B1E8-12E3E209B327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xmlns="" id="{3BCA800A-1AAD-499F-B087-93C637411E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936" y="-47928"/>
            <a:ext cx="1635064" cy="195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02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1BD245D-5236-4D35-B8A5-5ABA13FDA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8387575-B2B0-490F-94AA-CBCB99564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D976BA-E073-4E5B-834D-249C7575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8009-1331-421C-A636-4F7EAD6F9ABB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ADCC21-C72C-445B-9473-F8E90D9D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0FE9C2-1F63-42D5-83F1-33D41009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C3E7-D0C6-407C-B1E8-12E3E209B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46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D0CBE2-D398-4776-AD14-B9C7315B9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37AFDE-6564-449C-8351-B7739CB5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73314A-4A65-4C1C-8E0D-DEB0296E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8009-1331-421C-A636-4F7EAD6F9ABB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D20FF3-81A3-43C4-9C4E-34E0A01A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EB53DB-6F83-4592-BE08-97A952C7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C3E7-D0C6-407C-B1E8-12E3E209B327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xmlns="" id="{4C3C2A94-99DC-48A9-9CE0-95C8FD674C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806" y="23813"/>
            <a:ext cx="1010194" cy="120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03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DFBD86-85A3-44E5-9110-76785679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B119FA-686A-4515-BDF8-7DB55B3D4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F4CAFA-3FAC-4C7E-A94D-39A082FB3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97D0470-98E7-45BA-ACF9-4475E64B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8009-1331-421C-A636-4F7EAD6F9ABB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6708CD-98EE-4855-8480-6C02A1A1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0F2205-4C2A-4AC4-A601-17780CB4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C3E7-D0C6-407C-B1E8-12E3E209B327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xmlns="" id="{0C52605F-54C1-4354-9CB5-C4A3FA8D16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806" y="23813"/>
            <a:ext cx="1010194" cy="120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24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F25440-4A20-48FA-9250-348059AE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2DB57F3-A871-41B3-B58B-17450F242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1A5A86A-8928-4FB6-B812-3E71608F9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01C4331-8BCC-40CA-8E15-0D9AB6F81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8A579DC-ECF9-4E4D-B6D4-1E7EB5D8E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5312C1D-9B90-4F07-8391-7931E92C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8009-1331-421C-A636-4F7EAD6F9ABB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21807E5-4F3E-40F1-A010-98D6F8EE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03BAC28-E9C4-459C-AB37-E6008D09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C3E7-D0C6-407C-B1E8-12E3E209B327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xmlns="" id="{52330B5E-A360-4894-A43F-87F36E4014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806" y="23813"/>
            <a:ext cx="1010194" cy="120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85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08B2EB-2A15-4A3A-A049-79923E3C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2FB4698-F99E-4A31-A24E-BE2E2897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8009-1331-421C-A636-4F7EAD6F9ABB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E0DF4D6-B028-429F-82F0-EE77B113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FCA269-6E53-49F1-A033-58A46311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C3E7-D0C6-407C-B1E8-12E3E209B327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xmlns="" id="{AF361C40-AEEF-4C29-81C4-EDB29899A4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806" y="23813"/>
            <a:ext cx="1010194" cy="120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7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915A3F7-63C2-4787-A7D7-4F81BB8F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8009-1331-421C-A636-4F7EAD6F9ABB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E87EF9F-E6F0-4E73-ABF0-B607485F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DE483F-F97B-4F80-A8E5-7117F1E2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C3E7-D0C6-407C-B1E8-12E3E209B327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xmlns="" id="{BBA6EFBC-5299-4543-AF60-DDCEC01BBE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806" y="23813"/>
            <a:ext cx="1010194" cy="120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15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FC3591-2425-4A80-996F-01A9FCD0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5054A2-E5A8-409E-B564-31F2E81F8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585D5CB-6414-486B-B0F7-92C69151C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50175B-9C7E-4574-8F93-48921512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8009-1331-421C-A636-4F7EAD6F9ABB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331155-771B-42C5-906A-72BA6592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059188D-D154-486F-85EB-FECEEE25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C3E7-D0C6-407C-B1E8-12E3E209B327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xmlns="" id="{09E9E258-0456-4CA5-84DF-52A1CC048B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806" y="23813"/>
            <a:ext cx="1010194" cy="120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44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F164E0-83FB-4AD3-B721-C6704E0B0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0C6904-2EDC-4BF4-B2FD-AA4CC6F30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43BD97F-6CD3-4A42-B186-0FFE5CC82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CDCAB51-8D63-47F2-AD0E-5410A3EA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8009-1331-421C-A636-4F7EAD6F9ABB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FAE3CF-14E1-4A8A-96CC-BB81553B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33FD878-D9C5-43E6-9201-AC9DCB7C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C3E7-D0C6-407C-B1E8-12E3E209B327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xmlns="" id="{F4D4E2F3-1DD6-4E7B-99CF-4F939076C8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806" y="23813"/>
            <a:ext cx="1010194" cy="120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89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3A81D4-EE31-4D01-81CE-7B4A78E3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527EBB6-9AEB-4E07-8635-5564B5315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E64653-E11C-4406-B643-CC9D4DAD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8009-1331-421C-A636-4F7EAD6F9ABB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08A9BD-5E8B-48E7-BC6D-D8EE0D5C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4DB466-0CAE-4AA4-A23F-637B116E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C3E7-D0C6-407C-B1E8-12E3E209B327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xmlns="" id="{BFC1C0F3-6535-4BAC-A57F-44E7881544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806" y="23813"/>
            <a:ext cx="1010194" cy="120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50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\Desktop\PPT Images\improvingret 1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-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F75995F-B44C-42A7-BB12-299512448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810A4C-4447-4FA4-9191-FEA23D9D6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93FA65-D0F3-424A-A876-FFF9F1A11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58009-1331-421C-A636-4F7EAD6F9ABB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6E6165-84E8-48A6-BEFF-71726255B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59CFB5-F0E1-483E-9E83-A9F3DE453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1C3E7-D0C6-407C-B1E8-12E3E209B3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3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3B141C2-DE19-40A8-885A-147C43493644}"/>
              </a:ext>
            </a:extLst>
          </p:cNvPr>
          <p:cNvSpPr txBox="1">
            <a:spLocks/>
          </p:cNvSpPr>
          <p:nvPr/>
        </p:nvSpPr>
        <p:spPr>
          <a:xfrm>
            <a:off x="4289612" y="2070847"/>
            <a:ext cx="7902388" cy="2467049"/>
          </a:xfrm>
          <a:prstGeom prst="rect">
            <a:avLst/>
          </a:prstGeom>
          <a:solidFill>
            <a:srgbClr val="D5E4EB">
              <a:alpha val="32941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7200" b="1" dirty="0" smtClean="0"/>
          </a:p>
          <a:p>
            <a:pPr algn="ctr"/>
            <a:r>
              <a:rPr lang="en-IN" sz="7200" b="1" dirty="0" smtClean="0"/>
              <a:t>E-Dressing</a:t>
            </a:r>
          </a:p>
          <a:p>
            <a:pPr algn="ctr"/>
            <a:r>
              <a:rPr lang="en-IN" sz="3200" b="1" dirty="0" smtClean="0"/>
              <a:t>A virtual trial room</a:t>
            </a:r>
          </a:p>
          <a:p>
            <a:pPr algn="ctr"/>
            <a:endParaRPr lang="en-IN" sz="3200" b="1" dirty="0"/>
          </a:p>
          <a:p>
            <a:pPr algn="ctr"/>
            <a:r>
              <a:rPr lang="en-IN" sz="3200" b="1" dirty="0" smtClean="0"/>
              <a:t>Team - PowerTechGirls</a:t>
            </a:r>
          </a:p>
          <a:p>
            <a:pPr algn="ctr"/>
            <a:endParaRPr lang="en-IN" sz="3200" b="1" dirty="0"/>
          </a:p>
          <a:p>
            <a:pPr algn="ctr"/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8514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xmlns="" id="{03B141C2-DE19-40A8-885A-147C43493644}"/>
              </a:ext>
            </a:extLst>
          </p:cNvPr>
          <p:cNvSpPr txBox="1">
            <a:spLocks/>
          </p:cNvSpPr>
          <p:nvPr/>
        </p:nvSpPr>
        <p:spPr>
          <a:xfrm>
            <a:off x="5514558" y="4800085"/>
            <a:ext cx="3226030" cy="923330"/>
          </a:xfrm>
          <a:prstGeom prst="rect">
            <a:avLst/>
          </a:prstGeom>
          <a:solidFill>
            <a:srgbClr val="D5E4EB">
              <a:alpha val="32941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3200" b="1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xmlns="" id="{03B141C2-DE19-40A8-885A-147C43493644}"/>
              </a:ext>
            </a:extLst>
          </p:cNvPr>
          <p:cNvSpPr txBox="1">
            <a:spLocks/>
          </p:cNvSpPr>
          <p:nvPr/>
        </p:nvSpPr>
        <p:spPr>
          <a:xfrm>
            <a:off x="185530" y="3621492"/>
            <a:ext cx="2717670" cy="876007"/>
          </a:xfrm>
          <a:prstGeom prst="rect">
            <a:avLst/>
          </a:prstGeom>
          <a:solidFill>
            <a:srgbClr val="D5E4EB">
              <a:alpha val="32941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3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A1D8356-5948-43ED-B0CA-FBA9F7B51C33}"/>
              </a:ext>
            </a:extLst>
          </p:cNvPr>
          <p:cNvSpPr/>
          <p:nvPr/>
        </p:nvSpPr>
        <p:spPr>
          <a:xfrm>
            <a:off x="185530" y="3722884"/>
            <a:ext cx="271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 smtClean="0"/>
              <a:t>Consumers are </a:t>
            </a:r>
            <a:r>
              <a:rPr lang="en-IN" b="1" dirty="0"/>
              <a:t>dissatisfied </a:t>
            </a:r>
            <a:r>
              <a:rPr lang="en-IN" b="1" dirty="0" smtClean="0"/>
              <a:t>due </a:t>
            </a:r>
            <a:r>
              <a:rPr lang="en-IN" b="1" dirty="0"/>
              <a:t>to size fitments issues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EA9ABBE-67D0-42A0-A765-21019316DC50}"/>
              </a:ext>
            </a:extLst>
          </p:cNvPr>
          <p:cNvSpPr/>
          <p:nvPr/>
        </p:nvSpPr>
        <p:spPr>
          <a:xfrm>
            <a:off x="5514559" y="4800085"/>
            <a:ext cx="33470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 smtClean="0"/>
              <a:t>In the </a:t>
            </a:r>
            <a:r>
              <a:rPr lang="en-IN" b="1" dirty="0"/>
              <a:t>age of </a:t>
            </a:r>
            <a:r>
              <a:rPr lang="en-IN" b="1" dirty="0" smtClean="0"/>
              <a:t>personalization products </a:t>
            </a:r>
            <a:r>
              <a:rPr lang="en-IN" b="1" dirty="0"/>
              <a:t>are targeted toward individual consumers. </a:t>
            </a: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xmlns="" id="{05F14EED-9FA7-4CF5-A330-B7ECA3C6694B}"/>
              </a:ext>
            </a:extLst>
          </p:cNvPr>
          <p:cNvSpPr/>
          <p:nvPr/>
        </p:nvSpPr>
        <p:spPr>
          <a:xfrm>
            <a:off x="3390015" y="1820166"/>
            <a:ext cx="2094415" cy="2094734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11D8E2E5-408E-4DEB-AA93-A5A73F613EA0}"/>
              </a:ext>
            </a:extLst>
          </p:cNvPr>
          <p:cNvGrpSpPr/>
          <p:nvPr/>
        </p:nvGrpSpPr>
        <p:grpSpPr>
          <a:xfrm>
            <a:off x="3852950" y="2586071"/>
            <a:ext cx="1163826" cy="562488"/>
            <a:chOff x="4964385" y="765905"/>
            <a:chExt cx="1163826" cy="56248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05825246-9F5F-4F23-8D46-40646420B3B6}"/>
                </a:ext>
              </a:extLst>
            </p:cNvPr>
            <p:cNvSpPr/>
            <p:nvPr/>
          </p:nvSpPr>
          <p:spPr>
            <a:xfrm>
              <a:off x="4964385" y="765905"/>
              <a:ext cx="1163826" cy="56248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73DD3EE6-8AEC-4382-9557-D59B8086D642}"/>
                </a:ext>
              </a:extLst>
            </p:cNvPr>
            <p:cNvSpPr txBox="1"/>
            <p:nvPr/>
          </p:nvSpPr>
          <p:spPr>
            <a:xfrm>
              <a:off x="4964385" y="765905"/>
              <a:ext cx="1163826" cy="5624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800" kern="1200" dirty="0"/>
                <a:t>Look &amp; feel</a:t>
              </a:r>
            </a:p>
          </p:txBody>
        </p:sp>
      </p:grpSp>
      <p:sp>
        <p:nvSpPr>
          <p:cNvPr id="13" name="Shape 12">
            <a:extLst>
              <a:ext uri="{FF2B5EF4-FFF2-40B4-BE49-F238E27FC236}">
                <a16:creationId xmlns:a16="http://schemas.microsoft.com/office/drawing/2014/main" xmlns="" id="{3052AB92-1223-465B-9EDC-271DEFBF5C29}"/>
              </a:ext>
            </a:extLst>
          </p:cNvPr>
          <p:cNvSpPr/>
          <p:nvPr/>
        </p:nvSpPr>
        <p:spPr>
          <a:xfrm>
            <a:off x="2808299" y="3023746"/>
            <a:ext cx="2094415" cy="2094734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B0C5C72-77CD-4B6F-89D9-25E357AF28CF}"/>
              </a:ext>
            </a:extLst>
          </p:cNvPr>
          <p:cNvGrpSpPr/>
          <p:nvPr/>
        </p:nvGrpSpPr>
        <p:grpSpPr>
          <a:xfrm>
            <a:off x="3273593" y="3786970"/>
            <a:ext cx="1163826" cy="581773"/>
            <a:chOff x="4385028" y="1966804"/>
            <a:chExt cx="1163826" cy="58177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B2BEB358-1B89-48AA-BCA9-9097D5CCBAA5}"/>
                </a:ext>
              </a:extLst>
            </p:cNvPr>
            <p:cNvSpPr/>
            <p:nvPr/>
          </p:nvSpPr>
          <p:spPr>
            <a:xfrm>
              <a:off x="4385028" y="1966804"/>
              <a:ext cx="1163826" cy="58177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4D1B882-45AC-4EA0-911C-B338C387B906}"/>
                </a:ext>
              </a:extLst>
            </p:cNvPr>
            <p:cNvSpPr txBox="1"/>
            <p:nvPr/>
          </p:nvSpPr>
          <p:spPr>
            <a:xfrm>
              <a:off x="4385028" y="1966804"/>
              <a:ext cx="1163826" cy="5817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800" kern="1200" dirty="0"/>
                <a:t>Size fit</a:t>
              </a:r>
            </a:p>
          </p:txBody>
        </p:sp>
      </p:grpSp>
      <p:sp>
        <p:nvSpPr>
          <p:cNvPr id="15" name="Block Arc 14">
            <a:extLst>
              <a:ext uri="{FF2B5EF4-FFF2-40B4-BE49-F238E27FC236}">
                <a16:creationId xmlns:a16="http://schemas.microsoft.com/office/drawing/2014/main" xmlns="" id="{55C5B39D-B3D9-4960-AE06-5B9DBEB52338}"/>
              </a:ext>
            </a:extLst>
          </p:cNvPr>
          <p:cNvSpPr/>
          <p:nvPr/>
        </p:nvSpPr>
        <p:spPr>
          <a:xfrm>
            <a:off x="3539082" y="4371355"/>
            <a:ext cx="1799427" cy="1800148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CDF90D-2723-4E9C-9EF9-CD1CC7AB9ABA}"/>
              </a:ext>
            </a:extLst>
          </p:cNvPr>
          <p:cNvGrpSpPr/>
          <p:nvPr/>
        </p:nvGrpSpPr>
        <p:grpSpPr>
          <a:xfrm>
            <a:off x="3855703" y="4964108"/>
            <a:ext cx="1163826" cy="652063"/>
            <a:chOff x="4967138" y="3143942"/>
            <a:chExt cx="1163826" cy="6520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BD1A6AB5-F20D-419A-88DD-5461D69B5B4B}"/>
                </a:ext>
              </a:extLst>
            </p:cNvPr>
            <p:cNvSpPr/>
            <p:nvPr/>
          </p:nvSpPr>
          <p:spPr>
            <a:xfrm>
              <a:off x="4967138" y="3143942"/>
              <a:ext cx="1163826" cy="65206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1698BA23-0671-447F-AF97-8DA516D9C6F1}"/>
                </a:ext>
              </a:extLst>
            </p:cNvPr>
            <p:cNvSpPr txBox="1"/>
            <p:nvPr/>
          </p:nvSpPr>
          <p:spPr>
            <a:xfrm>
              <a:off x="4967138" y="3143942"/>
              <a:ext cx="1163826" cy="6520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kern="1200" dirty="0"/>
                <a:t>Personalisation</a:t>
              </a:r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xmlns="" id="{03B141C2-DE19-40A8-885A-147C43493644}"/>
              </a:ext>
            </a:extLst>
          </p:cNvPr>
          <p:cNvSpPr txBox="1">
            <a:spLocks/>
          </p:cNvSpPr>
          <p:nvPr/>
        </p:nvSpPr>
        <p:spPr>
          <a:xfrm>
            <a:off x="198977" y="255494"/>
            <a:ext cx="7902388" cy="1271261"/>
          </a:xfrm>
          <a:prstGeom prst="rect">
            <a:avLst/>
          </a:prstGeom>
          <a:solidFill>
            <a:srgbClr val="D5E4EB">
              <a:alpha val="32941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b="1" dirty="0" smtClean="0"/>
              <a:t>Online Shopping – Next Wave!</a:t>
            </a:r>
            <a:endParaRPr lang="en-IN" sz="1800" b="1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03B141C2-DE19-40A8-885A-147C43493644}"/>
              </a:ext>
            </a:extLst>
          </p:cNvPr>
          <p:cNvSpPr txBox="1">
            <a:spLocks/>
          </p:cNvSpPr>
          <p:nvPr/>
        </p:nvSpPr>
        <p:spPr>
          <a:xfrm>
            <a:off x="5514559" y="2290811"/>
            <a:ext cx="3118455" cy="876007"/>
          </a:xfrm>
          <a:prstGeom prst="rect">
            <a:avLst/>
          </a:prstGeom>
          <a:solidFill>
            <a:srgbClr val="D5E4EB">
              <a:alpha val="32941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3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CCFBBF3-43C8-4130-9D71-0E699E3C8F14}"/>
              </a:ext>
            </a:extLst>
          </p:cNvPr>
          <p:cNvSpPr/>
          <p:nvPr/>
        </p:nvSpPr>
        <p:spPr>
          <a:xfrm>
            <a:off x="5417195" y="2405650"/>
            <a:ext cx="3377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Consumers’ key </a:t>
            </a:r>
            <a:r>
              <a:rPr lang="en-IN" b="1" dirty="0" smtClean="0"/>
              <a:t>Concerns – </a:t>
            </a:r>
          </a:p>
          <a:p>
            <a:pPr algn="ctr"/>
            <a:r>
              <a:rPr lang="en-IN" b="1" dirty="0" smtClean="0"/>
              <a:t>look </a:t>
            </a:r>
            <a:r>
              <a:rPr lang="en-IN" b="1" dirty="0"/>
              <a:t>&amp; feel of garments</a:t>
            </a:r>
          </a:p>
        </p:txBody>
      </p:sp>
    </p:spTree>
    <p:extLst>
      <p:ext uri="{BB962C8B-B14F-4D97-AF65-F5344CB8AC3E}">
        <p14:creationId xmlns:p14="http://schemas.microsoft.com/office/powerpoint/2010/main" val="104705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xmlns="" id="{03B141C2-DE19-40A8-885A-147C43493644}"/>
              </a:ext>
            </a:extLst>
          </p:cNvPr>
          <p:cNvSpPr txBox="1">
            <a:spLocks/>
          </p:cNvSpPr>
          <p:nvPr/>
        </p:nvSpPr>
        <p:spPr>
          <a:xfrm>
            <a:off x="3613583" y="4630687"/>
            <a:ext cx="3688573" cy="876007"/>
          </a:xfrm>
          <a:prstGeom prst="rect">
            <a:avLst/>
          </a:prstGeom>
          <a:solidFill>
            <a:srgbClr val="D5E4EB">
              <a:alpha val="32941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3200" b="1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xmlns="" id="{03B141C2-DE19-40A8-885A-147C43493644}"/>
              </a:ext>
            </a:extLst>
          </p:cNvPr>
          <p:cNvSpPr txBox="1">
            <a:spLocks/>
          </p:cNvSpPr>
          <p:nvPr/>
        </p:nvSpPr>
        <p:spPr>
          <a:xfrm>
            <a:off x="3992652" y="3205961"/>
            <a:ext cx="3177709" cy="876007"/>
          </a:xfrm>
          <a:prstGeom prst="rect">
            <a:avLst/>
          </a:prstGeom>
          <a:solidFill>
            <a:srgbClr val="D5E4EB">
              <a:alpha val="32941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3200" b="1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xmlns="" id="{03B141C2-DE19-40A8-885A-147C43493644}"/>
              </a:ext>
            </a:extLst>
          </p:cNvPr>
          <p:cNvSpPr txBox="1">
            <a:spLocks/>
          </p:cNvSpPr>
          <p:nvPr/>
        </p:nvSpPr>
        <p:spPr>
          <a:xfrm>
            <a:off x="3573243" y="1875993"/>
            <a:ext cx="2904565" cy="876007"/>
          </a:xfrm>
          <a:prstGeom prst="rect">
            <a:avLst/>
          </a:prstGeom>
          <a:solidFill>
            <a:srgbClr val="D5E4EB">
              <a:alpha val="32941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32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0DB0153-0A41-416B-B8DA-E85F2B2D94C1}"/>
              </a:ext>
            </a:extLst>
          </p:cNvPr>
          <p:cNvGrpSpPr/>
          <p:nvPr/>
        </p:nvGrpSpPr>
        <p:grpSpPr>
          <a:xfrm>
            <a:off x="318611" y="2604874"/>
            <a:ext cx="2070699" cy="2070801"/>
            <a:chOff x="2780492" y="1136578"/>
            <a:chExt cx="2070699" cy="2070801"/>
          </a:xfrm>
          <a:scene3d>
            <a:camera prst="orthographicFront"/>
            <a:lightRig rig="flat" dir="t"/>
          </a:scene3d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08381A6-D2D7-4F39-9D9D-4001BCDC61F4}"/>
                </a:ext>
              </a:extLst>
            </p:cNvPr>
            <p:cNvSpPr/>
            <p:nvPr/>
          </p:nvSpPr>
          <p:spPr>
            <a:xfrm>
              <a:off x="2780492" y="1136578"/>
              <a:ext cx="2070699" cy="2070801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4">
              <a:extLst>
                <a:ext uri="{FF2B5EF4-FFF2-40B4-BE49-F238E27FC236}">
                  <a16:creationId xmlns:a16="http://schemas.microsoft.com/office/drawing/2014/main" xmlns="" id="{EA804C39-6F14-4AEF-92AE-642CF5CDECAB}"/>
                </a:ext>
              </a:extLst>
            </p:cNvPr>
            <p:cNvSpPr txBox="1"/>
            <p:nvPr/>
          </p:nvSpPr>
          <p:spPr>
            <a:xfrm>
              <a:off x="2942014" y="1411768"/>
              <a:ext cx="1747654" cy="146427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9370" tIns="39370" rIns="39370" bIns="3937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100" b="1" kern="1200" dirty="0"/>
                <a:t>E-Dressing</a:t>
              </a:r>
            </a:p>
          </p:txBody>
        </p:sp>
      </p:grpSp>
      <p:sp>
        <p:nvSpPr>
          <p:cNvPr id="6" name="Block Arc 5">
            <a:extLst>
              <a:ext uri="{FF2B5EF4-FFF2-40B4-BE49-F238E27FC236}">
                <a16:creationId xmlns:a16="http://schemas.microsoft.com/office/drawing/2014/main" xmlns="" id="{83657965-F5EB-45FF-8435-3043BD5AEDB0}"/>
              </a:ext>
            </a:extLst>
          </p:cNvPr>
          <p:cNvSpPr/>
          <p:nvPr/>
        </p:nvSpPr>
        <p:spPr>
          <a:xfrm>
            <a:off x="-704057" y="1468296"/>
            <a:ext cx="4174188" cy="4351338"/>
          </a:xfrm>
          <a:prstGeom prst="blockArc">
            <a:avLst>
              <a:gd name="adj1" fmla="val 17527788"/>
              <a:gd name="adj2" fmla="val 4119114"/>
              <a:gd name="adj3" fmla="val 5750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9800891"/>
              <a:satOff val="-40777"/>
              <a:lumOff val="9608"/>
              <a:alphaOff val="0"/>
            </a:schemeClr>
          </a:fillRef>
          <a:effectRef idx="2">
            <a:schemeClr val="accent4">
              <a:hueOff val="9800891"/>
              <a:satOff val="-40777"/>
              <a:lumOff val="9608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D4669C2C-5A5B-46AE-998F-40A409EFD160}"/>
              </a:ext>
            </a:extLst>
          </p:cNvPr>
          <p:cNvSpPr/>
          <p:nvPr/>
        </p:nvSpPr>
        <p:spPr>
          <a:xfrm>
            <a:off x="2369512" y="1835113"/>
            <a:ext cx="1109281" cy="1109591"/>
          </a:xfrm>
          <a:prstGeom prst="ellipse">
            <a:avLst/>
          </a:prstGeom>
          <a:scene3d>
            <a:camera prst="orthographicFront"/>
            <a:lightRig rig="flat" dir="t"/>
          </a:scene3d>
          <a:sp3d z="127000"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BB8AD0F-A12E-4729-9F28-1A455D6C6D34}"/>
              </a:ext>
            </a:extLst>
          </p:cNvPr>
          <p:cNvGrpSpPr/>
          <p:nvPr/>
        </p:nvGrpSpPr>
        <p:grpSpPr>
          <a:xfrm>
            <a:off x="3627975" y="1772272"/>
            <a:ext cx="3331722" cy="1154592"/>
            <a:chOff x="6089856" y="303976"/>
            <a:chExt cx="3331722" cy="115459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ED313C0C-791C-4804-84A6-643897087853}"/>
                </a:ext>
              </a:extLst>
            </p:cNvPr>
            <p:cNvSpPr/>
            <p:nvPr/>
          </p:nvSpPr>
          <p:spPr>
            <a:xfrm>
              <a:off x="6089856" y="384658"/>
              <a:ext cx="3156911" cy="107391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66792DB-76DD-46D5-8AB8-9F76D9F17B31}"/>
                </a:ext>
              </a:extLst>
            </p:cNvPr>
            <p:cNvSpPr txBox="1"/>
            <p:nvPr/>
          </p:nvSpPr>
          <p:spPr>
            <a:xfrm>
              <a:off x="6264667" y="303976"/>
              <a:ext cx="3156911" cy="10739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20" tIns="33020" rIns="33020" bIns="3302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  <a:buNone/>
              </a:pPr>
              <a:r>
                <a:rPr lang="en-IN" sz="2600" b="1" kern="1200" dirty="0"/>
                <a:t>Virtual Trial Room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AA5466CA-86B7-459D-B775-0785641F89B4}"/>
              </a:ext>
            </a:extLst>
          </p:cNvPr>
          <p:cNvSpPr/>
          <p:nvPr/>
        </p:nvSpPr>
        <p:spPr>
          <a:xfrm>
            <a:off x="2798252" y="3097436"/>
            <a:ext cx="1109281" cy="1109591"/>
          </a:xfrm>
          <a:prstGeom prst="ellipse">
            <a:avLst/>
          </a:prstGeom>
          <a:scene3d>
            <a:camera prst="orthographicFront"/>
            <a:lightRig rig="flat" dir="t"/>
          </a:scene3d>
          <a:sp3d z="127000"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tint val="50000"/>
              <a:hueOff val="5394097"/>
              <a:satOff val="-25103"/>
              <a:lumOff val="-1101"/>
              <a:alphaOff val="0"/>
            </a:schemeClr>
          </a:fillRef>
          <a:effectRef idx="2">
            <a:schemeClr val="accent4">
              <a:tint val="50000"/>
              <a:hueOff val="5394097"/>
              <a:satOff val="-25103"/>
              <a:lumOff val="-110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74BE98C-F043-41C0-B7E3-740AD09BD59E}"/>
              </a:ext>
            </a:extLst>
          </p:cNvPr>
          <p:cNvGrpSpPr/>
          <p:nvPr/>
        </p:nvGrpSpPr>
        <p:grpSpPr>
          <a:xfrm>
            <a:off x="4059108" y="3113101"/>
            <a:ext cx="3111253" cy="1073910"/>
            <a:chOff x="6520989" y="1644805"/>
            <a:chExt cx="3111253" cy="107391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5ED7368-DA80-4601-96AF-29B4998C629F}"/>
                </a:ext>
              </a:extLst>
            </p:cNvPr>
            <p:cNvSpPr/>
            <p:nvPr/>
          </p:nvSpPr>
          <p:spPr>
            <a:xfrm>
              <a:off x="6520989" y="1644805"/>
              <a:ext cx="3111253" cy="107391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C3A7DAB1-236F-4E00-B7C6-D8F9228CB766}"/>
                </a:ext>
              </a:extLst>
            </p:cNvPr>
            <p:cNvSpPr txBox="1"/>
            <p:nvPr/>
          </p:nvSpPr>
          <p:spPr>
            <a:xfrm>
              <a:off x="6520989" y="1644805"/>
              <a:ext cx="3111253" cy="10739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  <a:buNone/>
              </a:pPr>
              <a:r>
                <a:rPr lang="en-IN" sz="2500" b="1" kern="1200" dirty="0"/>
                <a:t>Enhanced Look &amp; feel of product fitment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9D9B8CFD-CCB0-47A6-B0F3-BC60D3948CAC}"/>
              </a:ext>
            </a:extLst>
          </p:cNvPr>
          <p:cNvSpPr/>
          <p:nvPr/>
        </p:nvSpPr>
        <p:spPr>
          <a:xfrm>
            <a:off x="2369512" y="4377600"/>
            <a:ext cx="1109281" cy="1109591"/>
          </a:xfrm>
          <a:prstGeom prst="ellipse">
            <a:avLst/>
          </a:prstGeom>
          <a:scene3d>
            <a:camera prst="orthographicFront"/>
            <a:lightRig rig="flat" dir="t"/>
          </a:scene3d>
          <a:sp3d z="127000"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tint val="50000"/>
              <a:hueOff val="10788194"/>
              <a:satOff val="-50206"/>
              <a:lumOff val="-2202"/>
              <a:alphaOff val="0"/>
            </a:schemeClr>
          </a:fillRef>
          <a:effectRef idx="2">
            <a:schemeClr val="accent4">
              <a:tint val="50000"/>
              <a:hueOff val="10788194"/>
              <a:satOff val="-50206"/>
              <a:lumOff val="-2202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3D6DC166-5C0B-4128-9AE2-7E3407CC8F3C}"/>
              </a:ext>
            </a:extLst>
          </p:cNvPr>
          <p:cNvGrpSpPr/>
          <p:nvPr/>
        </p:nvGrpSpPr>
        <p:grpSpPr>
          <a:xfrm>
            <a:off x="3628056" y="4413479"/>
            <a:ext cx="3633759" cy="1181487"/>
            <a:chOff x="6089937" y="2945183"/>
            <a:chExt cx="3633759" cy="118148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7DF962BE-1841-4EC1-B148-BF6700BE663D}"/>
                </a:ext>
              </a:extLst>
            </p:cNvPr>
            <p:cNvSpPr/>
            <p:nvPr/>
          </p:nvSpPr>
          <p:spPr>
            <a:xfrm>
              <a:off x="6089937" y="2945183"/>
              <a:ext cx="3633759" cy="107391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02DCFB30-F23D-4D00-9410-85DE49C7BC5C}"/>
                </a:ext>
              </a:extLst>
            </p:cNvPr>
            <p:cNvSpPr txBox="1"/>
            <p:nvPr/>
          </p:nvSpPr>
          <p:spPr>
            <a:xfrm>
              <a:off x="6089937" y="3052760"/>
              <a:ext cx="3633759" cy="10739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  <a:buNone/>
              </a:pPr>
              <a:r>
                <a:rPr lang="en-IN" sz="2500" b="1" kern="1200" dirty="0"/>
                <a:t>High Customer Satisfaction</a:t>
              </a:r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03B141C2-DE19-40A8-885A-147C43493644}"/>
              </a:ext>
            </a:extLst>
          </p:cNvPr>
          <p:cNvSpPr txBox="1">
            <a:spLocks/>
          </p:cNvSpPr>
          <p:nvPr/>
        </p:nvSpPr>
        <p:spPr>
          <a:xfrm>
            <a:off x="318611" y="374568"/>
            <a:ext cx="4408687" cy="876007"/>
          </a:xfrm>
          <a:prstGeom prst="rect">
            <a:avLst/>
          </a:prstGeom>
          <a:solidFill>
            <a:srgbClr val="D5E4EB">
              <a:alpha val="32941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5400" b="1" dirty="0" smtClean="0"/>
              <a:t>Our Solution -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3550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4E13709-8C00-4AFE-B8D9-A47DFBF99F7A}"/>
              </a:ext>
            </a:extLst>
          </p:cNvPr>
          <p:cNvGrpSpPr/>
          <p:nvPr/>
        </p:nvGrpSpPr>
        <p:grpSpPr>
          <a:xfrm>
            <a:off x="1639770" y="2029541"/>
            <a:ext cx="2859509" cy="1293310"/>
            <a:chOff x="4527283" y="1703"/>
            <a:chExt cx="2859509" cy="12933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EF1FAB79-CDF2-43E9-8662-BA29DDA322D3}"/>
                </a:ext>
              </a:extLst>
            </p:cNvPr>
            <p:cNvSpPr/>
            <p:nvPr/>
          </p:nvSpPr>
          <p:spPr>
            <a:xfrm>
              <a:off x="4527283" y="1703"/>
              <a:ext cx="2859509" cy="129331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2D10F2B4-6DCE-421F-8644-058539F379AD}"/>
                </a:ext>
              </a:extLst>
            </p:cNvPr>
            <p:cNvSpPr txBox="1"/>
            <p:nvPr/>
          </p:nvSpPr>
          <p:spPr>
            <a:xfrm>
              <a:off x="4527283" y="1703"/>
              <a:ext cx="2859509" cy="1293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600" b="1" kern="1200" dirty="0"/>
                <a:t>Programming Framework: </a:t>
              </a:r>
              <a:r>
                <a:rPr lang="en-IN" sz="2400" b="1" kern="1200" dirty="0">
                  <a:solidFill>
                    <a:schemeClr val="tx1"/>
                  </a:solidFill>
                </a:rPr>
                <a:t>Python, Flask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D068AAE-2273-4A8C-9002-4A16F48EB56A}"/>
              </a:ext>
            </a:extLst>
          </p:cNvPr>
          <p:cNvSpPr/>
          <p:nvPr/>
        </p:nvSpPr>
        <p:spPr>
          <a:xfrm>
            <a:off x="231355" y="2029541"/>
            <a:ext cx="1280377" cy="129331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4EBC8A4-0852-482B-AB85-A5FE60FD7222}"/>
              </a:ext>
            </a:extLst>
          </p:cNvPr>
          <p:cNvGrpSpPr/>
          <p:nvPr/>
        </p:nvGrpSpPr>
        <p:grpSpPr>
          <a:xfrm>
            <a:off x="1662590" y="3536248"/>
            <a:ext cx="2859509" cy="1293310"/>
            <a:chOff x="3118868" y="1508410"/>
            <a:chExt cx="2859509" cy="129331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21C7C03B-F2A9-42E2-A7F5-A89389F7F7A2}"/>
                </a:ext>
              </a:extLst>
            </p:cNvPr>
            <p:cNvSpPr/>
            <p:nvPr/>
          </p:nvSpPr>
          <p:spPr>
            <a:xfrm>
              <a:off x="3118868" y="1508410"/>
              <a:ext cx="2859509" cy="129331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4900445"/>
                <a:satOff val="-20388"/>
                <a:lumOff val="4804"/>
                <a:alphaOff val="0"/>
              </a:schemeClr>
            </a:fillRef>
            <a:effectRef idx="0">
              <a:schemeClr val="accent4">
                <a:hueOff val="4900445"/>
                <a:satOff val="-20388"/>
                <a:lumOff val="4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25D05C04-AE7B-47C0-B3BB-EDE28E55FE22}"/>
                </a:ext>
              </a:extLst>
            </p:cNvPr>
            <p:cNvSpPr txBox="1"/>
            <p:nvPr/>
          </p:nvSpPr>
          <p:spPr>
            <a:xfrm>
              <a:off x="3118868" y="1508410"/>
              <a:ext cx="2859509" cy="129331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600" b="1" kern="1200" dirty="0"/>
                <a:t>Facial </a:t>
              </a:r>
              <a:r>
                <a:rPr lang="en-IN" sz="2600" b="1" kern="1200" dirty="0" smtClean="0"/>
                <a:t>and Body Recognition</a:t>
              </a:r>
              <a:r>
                <a:rPr lang="en-IN" sz="2600" b="1" kern="1200" dirty="0"/>
                <a:t>: </a:t>
              </a:r>
              <a:r>
                <a:rPr lang="en-IN" sz="2000" b="1" kern="1200" dirty="0">
                  <a:solidFill>
                    <a:schemeClr val="tx1"/>
                  </a:solidFill>
                </a:rPr>
                <a:t>OpenCV, Dlib</a:t>
              </a:r>
              <a:r>
                <a:rPr lang="en-IN" sz="2000" b="1" kern="1200" dirty="0" smtClean="0">
                  <a:solidFill>
                    <a:schemeClr val="tx1"/>
                  </a:solidFill>
                </a:rPr>
                <a:t>, </a:t>
              </a:r>
              <a:r>
                <a:rPr lang="en-IN" sz="2000" b="1" kern="1200" dirty="0">
                  <a:solidFill>
                    <a:schemeClr val="tx1"/>
                  </a:solidFill>
                </a:rPr>
                <a:t>Haar cascades dataset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D0FD4E8-5A38-470A-8DB6-23A413D42E8A}"/>
              </a:ext>
            </a:extLst>
          </p:cNvPr>
          <p:cNvSpPr/>
          <p:nvPr/>
        </p:nvSpPr>
        <p:spPr>
          <a:xfrm>
            <a:off x="4650137" y="3536248"/>
            <a:ext cx="1280377" cy="12933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4900445"/>
              <a:satOff val="-20388"/>
              <a:lumOff val="4804"/>
              <a:alphaOff val="0"/>
            </a:schemeClr>
          </a:fillRef>
          <a:effectRef idx="0">
            <a:schemeClr val="accent4">
              <a:hueOff val="4900445"/>
              <a:satOff val="-20388"/>
              <a:lumOff val="4804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80B0C966-3166-4E13-A0E2-4C1E0721A1AF}"/>
              </a:ext>
            </a:extLst>
          </p:cNvPr>
          <p:cNvGrpSpPr/>
          <p:nvPr/>
        </p:nvGrpSpPr>
        <p:grpSpPr>
          <a:xfrm>
            <a:off x="6105753" y="5042955"/>
            <a:ext cx="2859509" cy="1293310"/>
            <a:chOff x="4527283" y="3015117"/>
            <a:chExt cx="2859509" cy="12933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CC03D350-0DFD-4853-B20D-7B936BCF98F2}"/>
                </a:ext>
              </a:extLst>
            </p:cNvPr>
            <p:cNvSpPr/>
            <p:nvPr/>
          </p:nvSpPr>
          <p:spPr>
            <a:xfrm>
              <a:off x="4527283" y="3015117"/>
              <a:ext cx="2859509" cy="129331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9800891"/>
                <a:satOff val="-40777"/>
                <a:lumOff val="9608"/>
                <a:alphaOff val="0"/>
              </a:schemeClr>
            </a:fillRef>
            <a:effectRef idx="0">
              <a:schemeClr val="accent4">
                <a:hueOff val="9800891"/>
                <a:satOff val="-40777"/>
                <a:lumOff val="960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27F23AEF-6D4B-4B0A-ADDF-883E6BF9B5B0}"/>
                </a:ext>
              </a:extLst>
            </p:cNvPr>
            <p:cNvSpPr txBox="1"/>
            <p:nvPr/>
          </p:nvSpPr>
          <p:spPr>
            <a:xfrm>
              <a:off x="4527283" y="3015117"/>
              <a:ext cx="2859509" cy="1293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800" b="1" kern="1200" dirty="0"/>
                <a:t>Front End</a:t>
              </a:r>
              <a:r>
                <a:rPr lang="en-IN" sz="2800" b="1" kern="1200" dirty="0" smtClean="0"/>
                <a:t>:</a:t>
              </a:r>
            </a:p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kern="1200" dirty="0" smtClean="0">
                  <a:solidFill>
                    <a:schemeClr val="tx1"/>
                  </a:solidFill>
                </a:rPr>
                <a:t> </a:t>
              </a:r>
              <a:r>
                <a:rPr lang="en-IN" sz="2400" b="1" kern="1200" dirty="0">
                  <a:solidFill>
                    <a:schemeClr val="tx1"/>
                  </a:solidFill>
                </a:rPr>
                <a:t>HTML, CSS, Bootstrap,  JS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16CF567-CC48-45F2-8851-D52C589A2CB6}"/>
              </a:ext>
            </a:extLst>
          </p:cNvPr>
          <p:cNvSpPr/>
          <p:nvPr/>
        </p:nvSpPr>
        <p:spPr>
          <a:xfrm>
            <a:off x="4697338" y="5042955"/>
            <a:ext cx="1280377" cy="129331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9800891"/>
              <a:satOff val="-40777"/>
              <a:lumOff val="9608"/>
              <a:alphaOff val="0"/>
            </a:schemeClr>
          </a:fillRef>
          <a:effectRef idx="0">
            <a:schemeClr val="accent4">
              <a:hueOff val="9800891"/>
              <a:satOff val="-40777"/>
              <a:lumOff val="9608"/>
              <a:alphaOff val="0"/>
            </a:schemeClr>
          </a:effectRef>
          <a:fontRef idx="minor">
            <a:schemeClr val="lt1"/>
          </a:fontRef>
        </p:style>
      </p:sp>
      <p:pic>
        <p:nvPicPr>
          <p:cNvPr id="3076" name="Picture 4" descr="C:\Users\admin\Desktop\PPT Images\1200px-OpenCV_Logo_with_text_svg_versio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447" y="3749507"/>
            <a:ext cx="703755" cy="86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dmin\Desktop\PPT Images\HTML-CSS-J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37" y="5108276"/>
            <a:ext cx="1280377" cy="116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admin\Desktop\PPT Images\1_7rsbMxdFHVmWaRH0tYZSt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55" y="2178655"/>
            <a:ext cx="1280377" cy="99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xmlns="" id="{03B141C2-DE19-40A8-885A-147C43493644}"/>
              </a:ext>
            </a:extLst>
          </p:cNvPr>
          <p:cNvSpPr txBox="1">
            <a:spLocks/>
          </p:cNvSpPr>
          <p:nvPr/>
        </p:nvSpPr>
        <p:spPr>
          <a:xfrm>
            <a:off x="231355" y="327541"/>
            <a:ext cx="5874398" cy="876007"/>
          </a:xfrm>
          <a:prstGeom prst="rect">
            <a:avLst/>
          </a:prstGeom>
          <a:solidFill>
            <a:srgbClr val="D5E4EB">
              <a:alpha val="32941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b="1" dirty="0" smtClean="0"/>
              <a:t>Technology Stack - 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409343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FCDDB6-306E-4E36-AC4A-485E1C18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F60F82-F9CA-4D97-80F7-BC3341D01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Innovation in Online Retail Shopping – virtual trial rooms, first of its kind….</a:t>
            </a:r>
          </a:p>
          <a:p>
            <a:r>
              <a:rPr lang="en-IN" dirty="0"/>
              <a:t>Enriched Shopping Experience like never before !</a:t>
            </a:r>
          </a:p>
          <a:p>
            <a:r>
              <a:rPr lang="en-IN" dirty="0"/>
              <a:t>High Customer engagement for best choices in less time …</a:t>
            </a:r>
          </a:p>
          <a:p>
            <a:r>
              <a:rPr lang="en-IN" dirty="0"/>
              <a:t>High Sales turnover – enhanced profits !</a:t>
            </a:r>
          </a:p>
          <a:p>
            <a:r>
              <a:rPr lang="en-IN" dirty="0"/>
              <a:t>Helps customers in making their decisions faster &amp; better</a:t>
            </a:r>
          </a:p>
        </p:txBody>
      </p:sp>
    </p:spTree>
    <p:extLst>
      <p:ext uri="{BB962C8B-B14F-4D97-AF65-F5344CB8AC3E}">
        <p14:creationId xmlns:p14="http://schemas.microsoft.com/office/powerpoint/2010/main" val="184383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229</TotalTime>
  <Words>149</Words>
  <Application>Microsoft Office PowerPoint</Application>
  <PresentationFormat>Custom</PresentationFormat>
  <Paragraphs>29</Paragraphs>
  <Slides>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Our Solution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Abhiram Kandoor</dc:creator>
  <cp:lastModifiedBy>Anuhya Abhiram</cp:lastModifiedBy>
  <cp:revision>27</cp:revision>
  <dcterms:created xsi:type="dcterms:W3CDTF">2018-08-27T18:32:15Z</dcterms:created>
  <dcterms:modified xsi:type="dcterms:W3CDTF">2018-08-29T04:34:02Z</dcterms:modified>
</cp:coreProperties>
</file>