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February 19,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9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6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8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1462FC-960E-4740-921F-B36862979F21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February 19,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February 19,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7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D5489-9413-8709-8DDF-9E0D9F7CB229}"/>
              </a:ext>
            </a:extLst>
          </p:cNvPr>
          <p:cNvSpPr txBox="1"/>
          <p:nvPr/>
        </p:nvSpPr>
        <p:spPr>
          <a:xfrm>
            <a:off x="1091132" y="1174519"/>
            <a:ext cx="1025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ptos Black" panose="020B0004020202020204" pitchFamily="34" charset="0"/>
              </a:rPr>
              <a:t>Cloud Computing Service Models (IaaS, PaaS, SaaS)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90735B-E238-6A18-744D-A974118A9A8E}"/>
              </a:ext>
            </a:extLst>
          </p:cNvPr>
          <p:cNvCxnSpPr/>
          <p:nvPr/>
        </p:nvCxnSpPr>
        <p:spPr>
          <a:xfrm>
            <a:off x="6292645" y="2320413"/>
            <a:ext cx="0" cy="336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B246FD-B48D-A0E2-FEA1-08A0E32ED18E}"/>
              </a:ext>
            </a:extLst>
          </p:cNvPr>
          <p:cNvSpPr txBox="1"/>
          <p:nvPr/>
        </p:nvSpPr>
        <p:spPr>
          <a:xfrm>
            <a:off x="1425677" y="2694039"/>
            <a:ext cx="427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Cloud Computing Active Learning </a:t>
            </a:r>
          </a:p>
          <a:p>
            <a:r>
              <a:rPr lang="en-US" dirty="0">
                <a:latin typeface="Aptos Black" panose="020B0004020202020204" pitchFamily="34" charset="0"/>
              </a:rPr>
              <a:t>CA-1</a:t>
            </a:r>
          </a:p>
          <a:p>
            <a:r>
              <a:rPr lang="en-US" dirty="0">
                <a:latin typeface="Aptos Black" panose="020B0004020202020204" pitchFamily="34" charset="0"/>
              </a:rPr>
              <a:t>PPT Presentation</a:t>
            </a:r>
            <a:endParaRPr lang="en-IN" dirty="0">
              <a:latin typeface="Aptos Black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834F7-C99E-33AB-D695-435CB9DEB9D3}"/>
              </a:ext>
            </a:extLst>
          </p:cNvPr>
          <p:cNvSpPr txBox="1"/>
          <p:nvPr/>
        </p:nvSpPr>
        <p:spPr>
          <a:xfrm>
            <a:off x="6685935" y="2546555"/>
            <a:ext cx="5142269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ptos Black" panose="020B0004020202020204" pitchFamily="34" charset="0"/>
              </a:rPr>
              <a:t>Somnath Paul (CSE-AIML/23/71)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ptos Black" panose="020B0004020202020204" pitchFamily="34" charset="0"/>
              </a:rPr>
              <a:t>Supratim</a:t>
            </a:r>
            <a:r>
              <a:rPr lang="en-US" dirty="0">
                <a:latin typeface="Aptos Black" panose="020B0004020202020204" pitchFamily="34" charset="0"/>
              </a:rPr>
              <a:t> Nag (CSE-AIML/22/57)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 Black" panose="020B0004020202020204" pitchFamily="34" charset="0"/>
              </a:rPr>
              <a:t>Sangita Kumar (CSE-AIML/22/25)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ptos Black" panose="020B0004020202020204" pitchFamily="34" charset="0"/>
              </a:rPr>
              <a:t>Sumay</a:t>
            </a:r>
            <a:r>
              <a:rPr lang="en-US" dirty="0">
                <a:latin typeface="Aptos Black" panose="020B0004020202020204" pitchFamily="34" charset="0"/>
              </a:rPr>
              <a:t> Paul (CSE-AIML/22/05)</a:t>
            </a:r>
            <a:endParaRPr lang="en-IN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83026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30A1E6-97AA-99C3-2732-A67309BCD52A}"/>
              </a:ext>
            </a:extLst>
          </p:cNvPr>
          <p:cNvSpPr/>
          <p:nvPr/>
        </p:nvSpPr>
        <p:spPr>
          <a:xfrm>
            <a:off x="4280631" y="2505670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87114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E00EC2-2775-FD09-D13C-F1070010F95A}"/>
              </a:ext>
            </a:extLst>
          </p:cNvPr>
          <p:cNvCxnSpPr>
            <a:cxnSpLocks/>
          </p:cNvCxnSpPr>
          <p:nvPr/>
        </p:nvCxnSpPr>
        <p:spPr>
          <a:xfrm>
            <a:off x="7650866" y="1504709"/>
            <a:ext cx="0" cy="422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DFA581-9956-17A2-F0B2-2E3424633A14}"/>
              </a:ext>
            </a:extLst>
          </p:cNvPr>
          <p:cNvSpPr txBox="1"/>
          <p:nvPr/>
        </p:nvSpPr>
        <p:spPr>
          <a:xfrm>
            <a:off x="2841647" y="366945"/>
            <a:ext cx="650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Aptos Black" panose="020B0004020202020204" pitchFamily="34" charset="0"/>
              </a:rPr>
              <a:t>Introduction to Cloud Service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DA9A2-64F3-5E75-8182-64FA03C69352}"/>
              </a:ext>
            </a:extLst>
          </p:cNvPr>
          <p:cNvSpPr txBox="1"/>
          <p:nvPr/>
        </p:nvSpPr>
        <p:spPr>
          <a:xfrm>
            <a:off x="268243" y="1477031"/>
            <a:ext cx="6846161" cy="423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200000"/>
              </a:lnSpc>
            </a:pPr>
            <a:r>
              <a:rPr lang="en-US" sz="1400" b="1" dirty="0"/>
              <a:t>What Are Cloud Computing Service Models?</a:t>
            </a:r>
          </a:p>
          <a:p>
            <a:pPr lvl="1" algn="just">
              <a:lnSpc>
                <a:spcPct val="200000"/>
              </a:lnSpc>
            </a:pPr>
            <a:endParaRPr lang="en-IN" sz="1400" dirty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Three primary models: </a:t>
            </a:r>
            <a:r>
              <a:rPr lang="en-US" sz="1400" b="1" dirty="0"/>
              <a:t>IaaS, PaaS, SaaS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IaaS (Infrastructure as a Service): </a:t>
            </a:r>
            <a:r>
              <a:rPr lang="en-US" sz="1400" dirty="0"/>
              <a:t>Provides virtualized infrastructure like servers, storage, and networking, allowing users to manage and scale resources as needed.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PaaS (Platform as a Service): </a:t>
            </a:r>
            <a:r>
              <a:rPr lang="en-US" sz="1400" dirty="0"/>
              <a:t>Offers a development platform with tools and frameworks to build, deploy, and manage applications without worrying about infrastructure.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SaaS (Software as a Service): </a:t>
            </a:r>
            <a:r>
              <a:rPr lang="en-US" sz="1400" dirty="0"/>
              <a:t>Delivers ready-to-use software applications over the internet, accessible through web browsers without installation or maintenance.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Widely used by businesses for scalability and cost-efficiency.</a:t>
            </a:r>
          </a:p>
          <a:p>
            <a:pPr algn="just">
              <a:lnSpc>
                <a:spcPct val="200000"/>
              </a:lnSpc>
            </a:pPr>
            <a:endParaRPr lang="en-IN" sz="1400" dirty="0"/>
          </a:p>
        </p:txBody>
      </p:sp>
      <p:pic>
        <p:nvPicPr>
          <p:cNvPr id="4" name="Picture 3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E9348037-DBC5-6FDB-7F66-0C5086B1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01" y="2378868"/>
            <a:ext cx="3805387" cy="21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554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E00EC2-2775-FD09-D13C-F1070010F95A}"/>
              </a:ext>
            </a:extLst>
          </p:cNvPr>
          <p:cNvCxnSpPr>
            <a:cxnSpLocks/>
          </p:cNvCxnSpPr>
          <p:nvPr/>
        </p:nvCxnSpPr>
        <p:spPr>
          <a:xfrm>
            <a:off x="7650866" y="1504709"/>
            <a:ext cx="0" cy="422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DFA581-9956-17A2-F0B2-2E3424633A14}"/>
              </a:ext>
            </a:extLst>
          </p:cNvPr>
          <p:cNvSpPr txBox="1"/>
          <p:nvPr/>
        </p:nvSpPr>
        <p:spPr>
          <a:xfrm>
            <a:off x="2841647" y="366945"/>
            <a:ext cx="5775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Aptos Black" panose="020B0004020202020204" pitchFamily="34" charset="0"/>
              </a:rPr>
              <a:t>Infrastructure as a Service (IaaS)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DA9A2-64F3-5E75-8182-64FA03C69352}"/>
              </a:ext>
            </a:extLst>
          </p:cNvPr>
          <p:cNvSpPr txBox="1"/>
          <p:nvPr/>
        </p:nvSpPr>
        <p:spPr>
          <a:xfrm>
            <a:off x="406112" y="1347237"/>
            <a:ext cx="691512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Definition:</a:t>
            </a:r>
          </a:p>
          <a:p>
            <a:br>
              <a:rPr lang="en-US" sz="1400" dirty="0"/>
            </a:br>
            <a:r>
              <a:rPr lang="en-US" sz="1400" dirty="0"/>
              <a:t>IaaS provides virtualized computing infrastructure over the internet. It allows businesses to rent resources such as servers, storage, networking, and operating systems on a pay-as-you-go basis.</a:t>
            </a:r>
          </a:p>
          <a:p>
            <a:endParaRPr lang="en-US" sz="1400" dirty="0"/>
          </a:p>
          <a:p>
            <a:r>
              <a:rPr lang="en-US" sz="1400" b="1" dirty="0"/>
              <a:t>Key Features:</a:t>
            </a:r>
          </a:p>
          <a:p>
            <a:endParaRPr lang="en-US" sz="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Scalability:</a:t>
            </a:r>
            <a:r>
              <a:rPr lang="en-US" sz="1400" dirty="0"/>
              <a:t> Easily scale resources up or down based on demand.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Customization:</a:t>
            </a:r>
            <a:r>
              <a:rPr lang="en-US" sz="1400" dirty="0"/>
              <a:t> Users have control over operating systems, storage, and networking configs.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Virtualization:</a:t>
            </a:r>
            <a:r>
              <a:rPr lang="en-US" sz="1400" dirty="0"/>
              <a:t> Offers virtual machines or containers to run applications.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Cost-Efficiency:</a:t>
            </a:r>
            <a:r>
              <a:rPr lang="en-US" sz="1400" dirty="0"/>
              <a:t> Eliminates the need to invest in physical hardware and reduces maintenance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Examples:</a:t>
            </a:r>
          </a:p>
          <a:p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8037-DBC5-6FDB-7F66-0C5086B1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3288" y="2107621"/>
            <a:ext cx="4193274" cy="2246665"/>
          </a:xfrm>
          <a:prstGeom prst="rect">
            <a:avLst/>
          </a:prstGeom>
        </p:spPr>
      </p:pic>
      <p:pic>
        <p:nvPicPr>
          <p:cNvPr id="6" name="Picture 5" descr="A blue hexagon with a white symbol&#10;&#10;Description automatically generated">
            <a:extLst>
              <a:ext uri="{FF2B5EF4-FFF2-40B4-BE49-F238E27FC236}">
                <a16:creationId xmlns:a16="http://schemas.microsoft.com/office/drawing/2014/main" id="{CD92A6AF-23B4-9B35-90B0-2D8541F88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38" y="5159210"/>
            <a:ext cx="977802" cy="977802"/>
          </a:xfrm>
          <a:prstGeom prst="rect">
            <a:avLst/>
          </a:prstGeom>
        </p:spPr>
      </p:pic>
      <p:pic>
        <p:nvPicPr>
          <p:cNvPr id="9" name="Picture 8" descr="A hexagon with a computer and a cube&#10;&#10;Description automatically generated">
            <a:extLst>
              <a:ext uri="{FF2B5EF4-FFF2-40B4-BE49-F238E27FC236}">
                <a16:creationId xmlns:a16="http://schemas.microsoft.com/office/drawing/2014/main" id="{635D20C9-D84F-7C10-D291-B107D6879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06" y="5234623"/>
            <a:ext cx="709622" cy="826976"/>
          </a:xfrm>
          <a:prstGeom prst="rect">
            <a:avLst/>
          </a:prstGeom>
        </p:spPr>
      </p:pic>
      <p:pic>
        <p:nvPicPr>
          <p:cNvPr id="11" name="Picture 10" descr="A logo with a smile&#10;&#10;Description automatically generated">
            <a:extLst>
              <a:ext uri="{FF2B5EF4-FFF2-40B4-BE49-F238E27FC236}">
                <a16:creationId xmlns:a16="http://schemas.microsoft.com/office/drawing/2014/main" id="{0830EA20-91ED-8BD4-F933-D22AD13F6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12" y="5327478"/>
            <a:ext cx="740409" cy="7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20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E00EC2-2775-FD09-D13C-F1070010F95A}"/>
              </a:ext>
            </a:extLst>
          </p:cNvPr>
          <p:cNvCxnSpPr>
            <a:cxnSpLocks/>
          </p:cNvCxnSpPr>
          <p:nvPr/>
        </p:nvCxnSpPr>
        <p:spPr>
          <a:xfrm>
            <a:off x="7650866" y="1504709"/>
            <a:ext cx="0" cy="422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DFA581-9956-17A2-F0B2-2E3424633A14}"/>
              </a:ext>
            </a:extLst>
          </p:cNvPr>
          <p:cNvSpPr txBox="1"/>
          <p:nvPr/>
        </p:nvSpPr>
        <p:spPr>
          <a:xfrm>
            <a:off x="3456452" y="310866"/>
            <a:ext cx="527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Aptos Black" panose="020B0004020202020204" pitchFamily="34" charset="0"/>
              </a:rPr>
              <a:t>Platform as a Service(PaaS)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DA9A2-64F3-5E75-8182-64FA03C69352}"/>
              </a:ext>
            </a:extLst>
          </p:cNvPr>
          <p:cNvSpPr txBox="1"/>
          <p:nvPr/>
        </p:nvSpPr>
        <p:spPr>
          <a:xfrm>
            <a:off x="301481" y="990078"/>
            <a:ext cx="718456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Definition:</a:t>
            </a:r>
          </a:p>
          <a:p>
            <a:pPr algn="just"/>
            <a:br>
              <a:rPr lang="en-US" sz="1400" dirty="0"/>
            </a:br>
            <a:r>
              <a:rPr lang="en-US" sz="1400" dirty="0"/>
              <a:t>PaaS offers a platform that allows developers to build, deploy, and manage applications without worrying about underlying infrastructure. It provides a set of tools, libraries, and services to streamline application development and deployment.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Key Features:</a:t>
            </a:r>
          </a:p>
          <a:p>
            <a:pPr algn="just"/>
            <a:endParaRPr lang="en-US" sz="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Managed Infrastructure: </a:t>
            </a:r>
            <a:r>
              <a:rPr lang="en-US" sz="1400" dirty="0"/>
              <a:t>The cloud provider manages hardware, networking, storage, and OS, so developers can focus solely on application development.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Development Tools: </a:t>
            </a:r>
            <a:r>
              <a:rPr lang="en-US" sz="1400" dirty="0"/>
              <a:t>Provides tools for coding, testing, and deploying applications, frameworks, databases, and middleware</a:t>
            </a:r>
            <a:r>
              <a:rPr lang="en-US" sz="1400" b="1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Built-in Scalability: </a:t>
            </a:r>
            <a:r>
              <a:rPr lang="en-US" sz="1400" dirty="0"/>
              <a:t>Automatically scales applications as needed without manual intervention</a:t>
            </a:r>
            <a:r>
              <a:rPr lang="en-US" sz="1400" b="1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Cost-Effective: </a:t>
            </a:r>
            <a:r>
              <a:rPr lang="en-US" sz="1400" dirty="0"/>
              <a:t>Developers can reduce overhead by using a shared platform rather than maintaining their own infrastructure.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/>
          </a:p>
          <a:p>
            <a:r>
              <a:rPr lang="en-IN" sz="1400" b="1" dirty="0"/>
              <a:t>Examples: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8037-DBC5-6FDB-7F66-0C5086B1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5684" y="2134279"/>
            <a:ext cx="4235892" cy="2382690"/>
          </a:xfrm>
          <a:prstGeom prst="rect">
            <a:avLst/>
          </a:prstGeom>
        </p:spPr>
      </p:pic>
      <p:pic>
        <p:nvPicPr>
          <p:cNvPr id="8" name="Picture 7" descr="A purple text on a white background&#10;&#10;Description automatically generated">
            <a:extLst>
              <a:ext uri="{FF2B5EF4-FFF2-40B4-BE49-F238E27FC236}">
                <a16:creationId xmlns:a16="http://schemas.microsoft.com/office/drawing/2014/main" id="{CBDF4B6B-D33D-9717-3BC2-B4781E1EE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7" y="5609007"/>
            <a:ext cx="2110989" cy="639160"/>
          </a:xfrm>
          <a:prstGeom prst="rect">
            <a:avLst/>
          </a:prstGeom>
        </p:spPr>
      </p:pic>
      <p:pic>
        <p:nvPicPr>
          <p:cNvPr id="10" name="Picture 9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DABDDEE4-4BD1-DA76-3CE1-77CB61C6C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9" y="5570446"/>
            <a:ext cx="677721" cy="677721"/>
          </a:xfrm>
          <a:prstGeom prst="rect">
            <a:avLst/>
          </a:prstGeom>
        </p:spPr>
      </p:pic>
      <p:pic>
        <p:nvPicPr>
          <p:cNvPr id="12" name="Picture 11" descr="A blue hexagon with a white circle and a black circle with a white circle with a black circle with a white circle with a black circle with a white circle with a black circle with a&#10;&#10;Description automatically generated">
            <a:extLst>
              <a:ext uri="{FF2B5EF4-FFF2-40B4-BE49-F238E27FC236}">
                <a16:creationId xmlns:a16="http://schemas.microsoft.com/office/drawing/2014/main" id="{571A1F40-5FDF-C7D2-283B-545927529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1" y="5646194"/>
            <a:ext cx="599481" cy="53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1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E00EC2-2775-FD09-D13C-F1070010F95A}"/>
              </a:ext>
            </a:extLst>
          </p:cNvPr>
          <p:cNvCxnSpPr>
            <a:cxnSpLocks/>
          </p:cNvCxnSpPr>
          <p:nvPr/>
        </p:nvCxnSpPr>
        <p:spPr>
          <a:xfrm>
            <a:off x="7650866" y="1504709"/>
            <a:ext cx="0" cy="422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DFA581-9956-17A2-F0B2-2E3424633A14}"/>
              </a:ext>
            </a:extLst>
          </p:cNvPr>
          <p:cNvSpPr txBox="1"/>
          <p:nvPr/>
        </p:nvSpPr>
        <p:spPr>
          <a:xfrm>
            <a:off x="3456452" y="310866"/>
            <a:ext cx="527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Aptos Black" panose="020B0004020202020204" pitchFamily="34" charset="0"/>
              </a:rPr>
              <a:t>Software as a Service (SaaS)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DA9A2-64F3-5E75-8182-64FA03C69352}"/>
              </a:ext>
            </a:extLst>
          </p:cNvPr>
          <p:cNvSpPr txBox="1"/>
          <p:nvPr/>
        </p:nvSpPr>
        <p:spPr>
          <a:xfrm>
            <a:off x="270946" y="1112821"/>
            <a:ext cx="72423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Definition:</a:t>
            </a:r>
            <a:br>
              <a:rPr lang="en-US" sz="1400" dirty="0"/>
            </a:br>
            <a:r>
              <a:rPr lang="en-US" sz="1400" dirty="0"/>
              <a:t>SaaS delivers fully functional software applications over the internet, on a subscription basis, without the need for users to install or maintain the software themselves. The software is hosted and managed by a service provider, and users can access it through web browsers or apps.</a:t>
            </a:r>
          </a:p>
          <a:p>
            <a:endParaRPr lang="en-US" sz="1400" dirty="0"/>
          </a:p>
          <a:p>
            <a:pPr algn="just">
              <a:lnSpc>
                <a:spcPct val="150000"/>
              </a:lnSpc>
            </a:pPr>
            <a:r>
              <a:rPr lang="en-US" sz="1400" b="1" dirty="0"/>
              <a:t>Key Features:</a:t>
            </a:r>
            <a:endParaRPr lang="en-US" sz="14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Accessibility:</a:t>
            </a:r>
            <a:r>
              <a:rPr lang="en-US" sz="1400" dirty="0"/>
              <a:t> Users can access the software from any device with internet connectivity.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No Installation or Maintenance:</a:t>
            </a:r>
            <a:r>
              <a:rPr lang="en-US" sz="1400" dirty="0"/>
              <a:t> The service provider handles software updates, security patches, and maintenance, allowing users to focus on using the software rather than managing it.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Subscription-Based:</a:t>
            </a:r>
            <a:r>
              <a:rPr lang="en-US" sz="1400" dirty="0"/>
              <a:t> Typically offered on a pay-as-you-go or subscription basis, providing flexible pricing options.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Multi-Tenant Architecture:</a:t>
            </a:r>
            <a:r>
              <a:rPr lang="en-US" sz="1400" dirty="0"/>
              <a:t> Multiple users (or organizations) share the same software instance, but their data is kept separate and secure.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Scalability and Updates:</a:t>
            </a:r>
            <a:r>
              <a:rPr lang="en-US" sz="1400" dirty="0"/>
              <a:t> Users automatically benefit from new features, enhancements, and scalability without requiring manual updates.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48037-DBC5-6FDB-7F66-0C5086B19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6072" y="3418394"/>
            <a:ext cx="3884927" cy="1811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96F9DF-B070-CAB8-0B87-097EDAE6A49B}"/>
              </a:ext>
            </a:extLst>
          </p:cNvPr>
          <p:cNvSpPr txBox="1"/>
          <p:nvPr/>
        </p:nvSpPr>
        <p:spPr>
          <a:xfrm>
            <a:off x="7926072" y="1243099"/>
            <a:ext cx="93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Examples:</a:t>
            </a:r>
            <a:endParaRPr lang="en-US" sz="1400" dirty="0"/>
          </a:p>
          <a:p>
            <a:endParaRPr lang="en-IN" sz="1400" dirty="0"/>
          </a:p>
        </p:txBody>
      </p:sp>
      <p:pic>
        <p:nvPicPr>
          <p:cNvPr id="8" name="Picture 7" descr="A blue cloud with black text&#10;&#10;Description automatically generated">
            <a:extLst>
              <a:ext uri="{FF2B5EF4-FFF2-40B4-BE49-F238E27FC236}">
                <a16:creationId xmlns:a16="http://schemas.microsoft.com/office/drawing/2014/main" id="{AE307A6A-74C6-FF94-1A12-0969217E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343" y="1532638"/>
            <a:ext cx="786322" cy="786322"/>
          </a:xfrm>
          <a:prstGeom prst="rect">
            <a:avLst/>
          </a:prstGeom>
        </p:spPr>
      </p:pic>
      <p:pic>
        <p:nvPicPr>
          <p:cNvPr id="10" name="Picture 9" descr="A blue circle with a white camera&#10;&#10;Description automatically generated">
            <a:extLst>
              <a:ext uri="{FF2B5EF4-FFF2-40B4-BE49-F238E27FC236}">
                <a16:creationId xmlns:a16="http://schemas.microsoft.com/office/drawing/2014/main" id="{79616AA1-62BA-2037-19E3-A6C0F9D7D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43" y="1664189"/>
            <a:ext cx="523221" cy="523221"/>
          </a:xfrm>
          <a:prstGeom prst="rect">
            <a:avLst/>
          </a:prstGeom>
        </p:spPr>
      </p:pic>
      <p:pic>
        <p:nvPicPr>
          <p:cNvPr id="12" name="Picture 11" descr="A colorful square with black border&#10;&#10;Description automatically generated">
            <a:extLst>
              <a:ext uri="{FF2B5EF4-FFF2-40B4-BE49-F238E27FC236}">
                <a16:creationId xmlns:a16="http://schemas.microsoft.com/office/drawing/2014/main" id="{870DED3D-FB87-9E82-4198-F26CB6629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519" y="1691365"/>
            <a:ext cx="496045" cy="496045"/>
          </a:xfrm>
          <a:prstGeom prst="rect">
            <a:avLst/>
          </a:prstGeom>
        </p:spPr>
      </p:pic>
      <p:pic>
        <p:nvPicPr>
          <p:cNvPr id="14" name="Picture 13" descr="A blue circle with white squares&#10;&#10;Description automatically generated">
            <a:extLst>
              <a:ext uri="{FF2B5EF4-FFF2-40B4-BE49-F238E27FC236}">
                <a16:creationId xmlns:a16="http://schemas.microsoft.com/office/drawing/2014/main" id="{3FB19347-743F-C547-844A-9149CF07D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72" y="1691365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6755" y="280506"/>
            <a:ext cx="8091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800" b="1" dirty="0">
                <a:solidFill>
                  <a:schemeClr val="accent2"/>
                </a:solidFill>
                <a:latin typeface="Aptos Black" panose="020B0004020202020204" pitchFamily="34" charset="0"/>
                <a:cs typeface="Times New Roman" panose="02020603050405020304" charset="0"/>
              </a:rPr>
              <a:t>  IaaS vs. PaaS vs. SaaS: Cloud Service Models </a:t>
            </a:r>
          </a:p>
        </p:txBody>
      </p:sp>
      <p:graphicFrame>
        <p:nvGraphicFramePr>
          <p:cNvPr id="19" name="Table 1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446417"/>
              </p:ext>
            </p:extLst>
          </p:nvPr>
        </p:nvGraphicFramePr>
        <p:xfrm>
          <a:off x="599768" y="1353820"/>
          <a:ext cx="11169445" cy="422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4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15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altLang="en-US">
                        <a:latin typeface="+mn-lt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zh-CN" altLang="en-US">
                        <a:latin typeface="+mn-lt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zh-CN" altLang="en-US" dirty="0">
                        <a:latin typeface="+mn-lt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altLang="en-US">
                          <a:latin typeface="+mn-lt"/>
                          <a:cs typeface="Times New Roman" panose="02020603050405020304" charset="0"/>
                        </a:rPr>
                        <a:t>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972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altLang="en-US" sz="1800" dirty="0">
                          <a:latin typeface="+mn-lt"/>
                          <a:cs typeface="Times New Roman" panose="02020603050405020304" charset="0"/>
                          <a:sym typeface="+mn-ea"/>
                        </a:rPr>
                        <a:t>SaaS </a:t>
                      </a:r>
                      <a:r>
                        <a:rPr lang="zh-CN" altLang="en-US" sz="1800" dirty="0">
                          <a:latin typeface="+mn-lt"/>
                          <a:cs typeface="Times New Roman" panose="02020603050405020304" charset="0"/>
                          <a:sym typeface="+mn-ea"/>
                        </a:rPr>
                        <a:t>☁</a:t>
                      </a:r>
                      <a:endParaRPr lang="en-US" altLang="en-US" dirty="0">
                        <a:latin typeface="+mn-lt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dirty="0">
                          <a:latin typeface="+mn-lt"/>
                          <a:cs typeface="Times New Roman" panose="02020603050405020304" charset="0"/>
                        </a:rPr>
                        <a:t>Customers are provided with applications that are accessible anytime and from anywhere.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dirty="0">
                          <a:latin typeface="+mn-lt"/>
                          <a:cs typeface="Times New Roman" panose="02020603050405020304" charset="0"/>
                        </a:rPr>
                        <a:t>Web applications and services </a:t>
                      </a:r>
                    </a:p>
                    <a:p>
                      <a:pPr algn="ctr">
                        <a:buNone/>
                      </a:pPr>
                      <a:r>
                        <a:rPr lang="en-US" altLang="en-US" sz="1600" dirty="0">
                          <a:latin typeface="+mn-lt"/>
                          <a:cs typeface="Times New Roman" panose="02020603050405020304" charset="0"/>
                        </a:rPr>
                        <a:t>(Web 2.0)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dirty="0">
                          <a:latin typeface="+mn-lt"/>
                          <a:cs typeface="Times New Roman" panose="02020603050405020304" charset="0"/>
                        </a:rPr>
                        <a:t>SalesForce.com (CRM); Clarizen.com (Project Management); Google Apps…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972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altLang="en-US" sz="1800" dirty="0">
                          <a:latin typeface="+mn-lt"/>
                          <a:cs typeface="Times New Roman" panose="02020603050405020304" charset="0"/>
                          <a:sym typeface="+mn-ea"/>
                        </a:rPr>
                        <a:t>PaaS </a:t>
                      </a:r>
                      <a:r>
                        <a:rPr lang="zh-CN" altLang="en-US" sz="1800" dirty="0">
                          <a:latin typeface="+mn-lt"/>
                          <a:cs typeface="Times New Roman" panose="02020603050405020304" charset="0"/>
                          <a:sym typeface="+mn-ea"/>
                        </a:rPr>
                        <a:t>🏭</a:t>
                      </a:r>
                      <a:endParaRPr lang="en-US" altLang="en-US" dirty="0">
                        <a:latin typeface="+mn-lt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+mn-lt"/>
                          <a:cs typeface="Times New Roman" panose="02020603050405020304" charset="0"/>
                        </a:rPr>
                        <a:t>Customers are provided with a platform for developing applications hosted in the Cloud.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+mn-lt"/>
                          <a:cs typeface="Times New Roman" panose="02020603050405020304" charset="0"/>
                        </a:rPr>
                        <a:t>Programming APIs and frameworks; Deployment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+mn-lt"/>
                          <a:cs typeface="Times New Roman" panose="02020603050405020304" charset="0"/>
                        </a:rPr>
                        <a:t>Google AppEngine; Microsoft Azure; Manjrasoft Aneka; Data Synapse…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97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n-lt"/>
                          <a:cs typeface="Times New Roman" panose="02020603050405020304" charset="0"/>
                          <a:sym typeface="+mn-ea"/>
                        </a:rPr>
                        <a:t>IaaS </a:t>
                      </a:r>
                      <a:r>
                        <a:rPr lang="zh-CN" altLang="en-US" sz="1800" dirty="0">
                          <a:latin typeface="+mn-lt"/>
                          <a:cs typeface="Times New Roman" panose="02020603050405020304" charset="0"/>
                          <a:sym typeface="+mn-ea"/>
                        </a:rPr>
                        <a:t>🏗</a:t>
                      </a:r>
                      <a:endParaRPr lang="en-US" altLang="en-US" dirty="0">
                        <a:latin typeface="+mn-lt"/>
                        <a:cs typeface="Times New Roman" panose="02020603050405020304" charset="0"/>
                      </a:endParaRPr>
                    </a:p>
                    <a:p>
                      <a:pPr algn="just">
                        <a:buNone/>
                      </a:pPr>
                      <a:endParaRPr lang="en-US" altLang="en-US" dirty="0">
                        <a:latin typeface="+mn-lt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 dirty="0">
                          <a:latin typeface="+mn-lt"/>
                          <a:cs typeface="Times New Roman" panose="02020603050405020304" charset="0"/>
                        </a:rPr>
                        <a:t>Customers are provided with virtualized hardware and storage on top of which they can build their infrastructure.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600">
                          <a:latin typeface="+mn-lt"/>
                          <a:cs typeface="Times New Roman" panose="02020603050405020304" charset="0"/>
                        </a:rPr>
                        <a:t>Virtual machines management infrastructure; Storage management; Network management.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dirty="0">
                          <a:latin typeface="+mn-lt"/>
                          <a:cs typeface="Times New Roman" panose="02020603050405020304" charset="0"/>
                        </a:rPr>
                        <a:t>Amazon EC2 and S3; </a:t>
                      </a:r>
                      <a:r>
                        <a:rPr lang="en-US" altLang="en-US" sz="1600" dirty="0" err="1">
                          <a:latin typeface="+mn-lt"/>
                          <a:cs typeface="Times New Roman" panose="02020603050405020304" charset="0"/>
                        </a:rPr>
                        <a:t>GoGrid</a:t>
                      </a:r>
                      <a:r>
                        <a:rPr lang="en-US" altLang="en-US" sz="1600" dirty="0">
                          <a:latin typeface="+mn-lt"/>
                          <a:cs typeface="Times New Roman" panose="02020603050405020304" charset="0"/>
                        </a:rPr>
                        <a:t>; </a:t>
                      </a:r>
                      <a:r>
                        <a:rPr lang="en-US" altLang="en-US" sz="1600" dirty="0" err="1">
                          <a:latin typeface="+mn-lt"/>
                          <a:cs typeface="Times New Roman" panose="02020603050405020304" charset="0"/>
                        </a:rPr>
                        <a:t>Nirvanix</a:t>
                      </a:r>
                      <a:r>
                        <a:rPr lang="en-US" altLang="en-US" sz="1600" dirty="0">
                          <a:latin typeface="+mn-lt"/>
                          <a:cs typeface="Times New Roman" panose="02020603050405020304" charset="0"/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Text Box 44"/>
          <p:cNvSpPr txBox="1"/>
          <p:nvPr/>
        </p:nvSpPr>
        <p:spPr>
          <a:xfrm>
            <a:off x="2855556" y="1433195"/>
            <a:ext cx="205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 Black" panose="020B0004020202020204" pitchFamily="34" charset="0"/>
                <a:cs typeface="Times New Roman" panose="02020603050405020304" charset="0"/>
              </a:rPr>
              <a:t>Characteristic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6365228" y="1427731"/>
            <a:ext cx="1894313" cy="40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 Black" panose="020B0004020202020204" pitchFamily="34" charset="0"/>
                <a:cs typeface="Times New Roman" panose="02020603050405020304" charset="0"/>
              </a:rPr>
              <a:t>Product Type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9659479" y="1433195"/>
            <a:ext cx="1545982" cy="40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 Black" panose="020B0004020202020204" pitchFamily="34" charset="0"/>
                <a:cs typeface="Times New Roman" panose="02020603050405020304" charset="0"/>
              </a:rPr>
              <a:t>Examples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53197" y="1433195"/>
            <a:ext cx="1842800" cy="718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latin typeface="Arial Black" panose="020B0A04020102020204" pitchFamily="34" charset="0"/>
                <a:cs typeface="Times New Roman" panose="02020603050405020304" charset="0"/>
                <a:sym typeface="+mn-ea"/>
              </a:rPr>
              <a:t>Feature</a:t>
            </a:r>
            <a:endParaRPr lang="en-US" altLang="en-US" sz="2000" b="1" dirty="0">
              <a:latin typeface="Arial Black" panose="020B0A04020102020204" pitchFamily="34" charset="0"/>
              <a:cs typeface="Times New Roman" panose="02020603050405020304" charset="0"/>
            </a:endParaRPr>
          </a:p>
          <a:p>
            <a:endParaRPr lang="en-US" sz="2000" b="1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85674" y="335925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ptos Black" panose="020B0004020202020204" pitchFamily="34" charset="0"/>
              </a:rPr>
              <a:t>Real-World Use Cases</a:t>
            </a:r>
            <a:r>
              <a:rPr lang="en-IN" sz="2800" dirty="0">
                <a:solidFill>
                  <a:schemeClr val="accent2"/>
                </a:solidFill>
                <a:latin typeface="Aptos Black" panose="020B0004020202020204" pitchFamily="34" charset="0"/>
              </a:rPr>
              <a:t>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14045" y="1584450"/>
            <a:ext cx="76104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Times New Roman" panose="02020603050405020304" charset="0"/>
              </a:rPr>
              <a:t>🛠</a:t>
            </a:r>
            <a:r>
              <a:rPr lang="en-US" altLang="en-US" sz="1600" b="1" dirty="0">
                <a:cs typeface="Times New Roman" panose="02020603050405020304" charset="0"/>
              </a:rPr>
              <a:t>  Service Models &amp; Use Cases :</a:t>
            </a:r>
          </a:p>
          <a:p>
            <a:endParaRPr lang="en-US" altLang="en-US" sz="1600" dirty="0">
              <a:cs typeface="Times New Roman" panose="02020603050405020304" charset="0"/>
            </a:endParaRPr>
          </a:p>
          <a:p>
            <a:r>
              <a:rPr lang="zh-CN" altLang="en-US" sz="1600" b="1" dirty="0">
                <a:cs typeface="Times New Roman" panose="02020603050405020304" charset="0"/>
              </a:rPr>
              <a:t>📌</a:t>
            </a:r>
            <a:r>
              <a:rPr lang="en-US" altLang="zh-CN" sz="1600" b="1" dirty="0">
                <a:cs typeface="Times New Roman" panose="02020603050405020304" charset="0"/>
              </a:rPr>
              <a:t> </a:t>
            </a:r>
            <a:r>
              <a:rPr lang="en-US" altLang="en-US" sz="1600" b="1" dirty="0">
                <a:cs typeface="Times New Roman" panose="02020603050405020304" charset="0"/>
              </a:rPr>
              <a:t> IaaS (Infrastructure as a Service)</a:t>
            </a:r>
          </a:p>
          <a:p>
            <a:endParaRPr lang="en-US" altLang="en-US" sz="1600" dirty="0">
              <a:cs typeface="Times New Roman" panose="02020603050405020304" charset="0"/>
            </a:endParaRPr>
          </a:p>
          <a:p>
            <a:pPr indent="457200"/>
            <a:r>
              <a:rPr lang="en-US" altLang="en-US" sz="1600" dirty="0">
                <a:cs typeface="Times New Roman" panose="02020603050405020304" charset="0"/>
              </a:rPr>
              <a:t>Use Case: Large-scale data storage and processing</a:t>
            </a:r>
          </a:p>
          <a:p>
            <a:pPr indent="457200"/>
            <a:r>
              <a:rPr lang="en-US" altLang="en-US" sz="1600" dirty="0">
                <a:cs typeface="Times New Roman" panose="02020603050405020304" charset="0"/>
              </a:rPr>
              <a:t>Example: Netflix uses AWS to manage its streaming infrastructure</a:t>
            </a:r>
          </a:p>
          <a:p>
            <a:pPr indent="457200"/>
            <a:endParaRPr lang="en-US" altLang="en-US" sz="1600" dirty="0">
              <a:cs typeface="Times New Roman" panose="02020603050405020304" charset="0"/>
            </a:endParaRPr>
          </a:p>
          <a:p>
            <a:r>
              <a:rPr lang="zh-CN" altLang="en-US" sz="1600" b="1" dirty="0">
                <a:cs typeface="Times New Roman" panose="02020603050405020304" charset="0"/>
              </a:rPr>
              <a:t>📌</a:t>
            </a:r>
            <a:r>
              <a:rPr lang="en-US" altLang="zh-CN" sz="1600" b="1" dirty="0">
                <a:cs typeface="Times New Roman" panose="02020603050405020304" charset="0"/>
              </a:rPr>
              <a:t> </a:t>
            </a:r>
            <a:r>
              <a:rPr lang="en-US" altLang="en-US" sz="1600" b="1" dirty="0">
                <a:cs typeface="Times New Roman" panose="02020603050405020304" charset="0"/>
              </a:rPr>
              <a:t> PaaS (Platform as a Service)</a:t>
            </a:r>
          </a:p>
          <a:p>
            <a:endParaRPr lang="en-US" altLang="en-US" sz="1600" dirty="0">
              <a:cs typeface="Times New Roman" panose="02020603050405020304" charset="0"/>
            </a:endParaRPr>
          </a:p>
          <a:p>
            <a:pPr indent="457200"/>
            <a:r>
              <a:rPr lang="en-US" altLang="en-US" sz="1600" dirty="0">
                <a:cs typeface="Times New Roman" panose="02020603050405020304" charset="0"/>
              </a:rPr>
              <a:t>Use Case: Application development and scaling</a:t>
            </a:r>
          </a:p>
          <a:p>
            <a:pPr indent="457200"/>
            <a:r>
              <a:rPr lang="en-US" altLang="en-US" sz="1600" dirty="0">
                <a:cs typeface="Times New Roman" panose="02020603050405020304" charset="0"/>
              </a:rPr>
              <a:t>Example: Spotify uses Google App Engine for backend services</a:t>
            </a:r>
          </a:p>
          <a:p>
            <a:pPr indent="457200"/>
            <a:endParaRPr lang="en-US" altLang="en-US" sz="1600" dirty="0">
              <a:cs typeface="Times New Roman" panose="02020603050405020304" charset="0"/>
            </a:endParaRPr>
          </a:p>
          <a:p>
            <a:r>
              <a:rPr lang="zh-CN" altLang="en-US" sz="1600" b="1" dirty="0">
                <a:cs typeface="Times New Roman" panose="02020603050405020304" charset="0"/>
              </a:rPr>
              <a:t>📌</a:t>
            </a:r>
            <a:r>
              <a:rPr lang="en-US" altLang="en-US" sz="1600" b="1" dirty="0">
                <a:cs typeface="Times New Roman" panose="02020603050405020304" charset="0"/>
              </a:rPr>
              <a:t>  SaaS (Software as a Service)</a:t>
            </a:r>
          </a:p>
          <a:p>
            <a:endParaRPr lang="en-US" altLang="en-US" sz="1600" dirty="0">
              <a:cs typeface="Times New Roman" panose="02020603050405020304" charset="0"/>
            </a:endParaRPr>
          </a:p>
          <a:p>
            <a:pPr indent="457200"/>
            <a:r>
              <a:rPr lang="en-US" altLang="en-US" sz="1600" dirty="0">
                <a:cs typeface="Times New Roman" panose="02020603050405020304" charset="0"/>
              </a:rPr>
              <a:t>Use Case: Productivity and collaboration tools</a:t>
            </a:r>
          </a:p>
          <a:p>
            <a:pPr indent="457200"/>
            <a:r>
              <a:rPr lang="en-US" altLang="en-US" sz="1600" dirty="0">
                <a:cs typeface="Times New Roman" panose="02020603050405020304" charset="0"/>
              </a:rPr>
              <a:t>Example: Google Workspace enables cloud-based collaboration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120" y="1918970"/>
            <a:ext cx="1522730" cy="101536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133856" y="1330727"/>
            <a:ext cx="0" cy="4558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56015" y="2426970"/>
            <a:ext cx="14446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420" y="2002155"/>
            <a:ext cx="1554480" cy="932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20" y="3733165"/>
            <a:ext cx="2211705" cy="6654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4165" y="3483610"/>
            <a:ext cx="1435735" cy="1050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315" y="4398645"/>
            <a:ext cx="3723640" cy="186182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9868535" y="4065905"/>
            <a:ext cx="9690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92948" y="331636"/>
            <a:ext cx="602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800" dirty="0">
                <a:solidFill>
                  <a:schemeClr val="accent2"/>
                </a:solidFill>
                <a:latin typeface="Aptos Black" panose="020B0004020202020204" pitchFamily="34" charset="0"/>
              </a:rPr>
              <a:t>Benefits of Cloud Service Models</a:t>
            </a:r>
            <a:endParaRPr lang="en-IN" sz="2800" dirty="0">
              <a:solidFill>
                <a:schemeClr val="accent2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5795" y="1605915"/>
            <a:ext cx="6426200" cy="4453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en-US" sz="1400" b="1" dirty="0">
                <a:cs typeface="Times New Roman" panose="02020603050405020304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b="1" dirty="0">
                <a:cs typeface="Times New Roman" panose="02020603050405020304" charset="0"/>
              </a:rPr>
              <a:t>Cost Efficiency &amp; Scalability</a:t>
            </a:r>
          </a:p>
          <a:p>
            <a:pPr indent="457200" algn="just"/>
            <a:r>
              <a:rPr lang="en-US" altLang="en-US" sz="1400" dirty="0">
                <a:cs typeface="Times New Roman" panose="02020603050405020304" charset="0"/>
              </a:rPr>
              <a:t>Pay-as-you-go model reduces upfront infrastructure costs</a:t>
            </a:r>
          </a:p>
          <a:p>
            <a:pPr indent="457200" algn="just">
              <a:buNone/>
            </a:pPr>
            <a:r>
              <a:rPr lang="en-US" altLang="en-US" sz="1400" dirty="0">
                <a:cs typeface="Times New Roman" panose="02020603050405020304" charset="0"/>
              </a:rPr>
              <a:t>Easily scale up/down based on demand</a:t>
            </a:r>
          </a:p>
          <a:p>
            <a:pPr algn="just"/>
            <a:endParaRPr lang="en-US" altLang="en-US" sz="1400" b="1" dirty="0"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b="1" dirty="0">
                <a:cs typeface="Times New Roman" panose="02020603050405020304" charset="0"/>
              </a:rPr>
              <a:t>Focus on Core Business Operations</a:t>
            </a:r>
          </a:p>
          <a:p>
            <a:pPr indent="457200" algn="just"/>
            <a:r>
              <a:rPr lang="en-US" altLang="en-US" sz="1400" dirty="0">
                <a:cs typeface="Times New Roman" panose="02020603050405020304" charset="0"/>
              </a:rPr>
              <a:t>No need to manage hardware or infrastructure</a:t>
            </a:r>
          </a:p>
          <a:p>
            <a:pPr indent="457200" algn="just"/>
            <a:r>
              <a:rPr lang="en-US" altLang="en-US" sz="1400" dirty="0">
                <a:cs typeface="Times New Roman" panose="02020603050405020304" charset="0"/>
              </a:rPr>
              <a:t>Allows businesses to concentrate on innovation and services</a:t>
            </a:r>
          </a:p>
          <a:p>
            <a:pPr algn="just"/>
            <a:endParaRPr lang="en-US" altLang="en-US" sz="1400" dirty="0"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600" dirty="0">
                <a:cs typeface="Times New Roman" panose="02020603050405020304" charset="0"/>
              </a:rPr>
              <a:t> </a:t>
            </a:r>
            <a:r>
              <a:rPr lang="en-US" altLang="en-US" sz="1600" b="1" dirty="0">
                <a:cs typeface="Times New Roman" panose="02020603050405020304" charset="0"/>
              </a:rPr>
              <a:t>High Availability &amp; Reliability</a:t>
            </a:r>
            <a:endParaRPr lang="en-US" altLang="en-US" sz="1600" dirty="0">
              <a:cs typeface="Times New Roman" panose="02020603050405020304" charset="0"/>
            </a:endParaRPr>
          </a:p>
          <a:p>
            <a:pPr indent="457200" algn="just"/>
            <a:r>
              <a:rPr lang="en-US" altLang="en-US" sz="1400" dirty="0">
                <a:cs typeface="Times New Roman" panose="02020603050405020304" charset="0"/>
              </a:rPr>
              <a:t>Cloud providers ensure uptime with robust failover mechanisms</a:t>
            </a:r>
          </a:p>
          <a:p>
            <a:pPr indent="457200" algn="just"/>
            <a:r>
              <a:rPr lang="en-US" altLang="en-US" sz="1400" dirty="0">
                <a:cs typeface="Times New Roman" panose="02020603050405020304" charset="0"/>
              </a:rPr>
              <a:t>Data redundancy and disaster recovery options</a:t>
            </a:r>
          </a:p>
          <a:p>
            <a:pPr algn="just"/>
            <a:endParaRPr lang="en-US" altLang="en-US" sz="1400" dirty="0"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1600" b="1" dirty="0">
                <a:cs typeface="Times New Roman" panose="02020603050405020304" charset="0"/>
              </a:rPr>
              <a:t>Improved Collaboration &amp; Innovation</a:t>
            </a:r>
          </a:p>
          <a:p>
            <a:pPr indent="457200" algn="just"/>
            <a:r>
              <a:rPr lang="en-US" altLang="en-US" sz="1400" dirty="0">
                <a:cs typeface="Times New Roman" panose="02020603050405020304" charset="0"/>
              </a:rPr>
              <a:t>Cloud tools enable real-time collaboration across teams</a:t>
            </a:r>
          </a:p>
          <a:p>
            <a:pPr indent="457200" algn="just"/>
            <a:r>
              <a:rPr lang="en-US" altLang="en-US" sz="1400" dirty="0">
                <a:cs typeface="Times New Roman" panose="02020603050405020304" charset="0"/>
              </a:rPr>
              <a:t>Continuous software updates and feature improvements</a:t>
            </a:r>
          </a:p>
        </p:txBody>
      </p:sp>
      <p:sp>
        <p:nvSpPr>
          <p:cNvPr id="4" name="Oval 3"/>
          <p:cNvSpPr/>
          <p:nvPr/>
        </p:nvSpPr>
        <p:spPr>
          <a:xfrm>
            <a:off x="8581759" y="2869646"/>
            <a:ext cx="1881827" cy="14929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545948" y="1754177"/>
            <a:ext cx="1959303" cy="1116658"/>
          </a:xfrm>
          <a:prstGeom prst="clou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6638658" y="4757727"/>
            <a:ext cx="1959303" cy="1116658"/>
          </a:xfrm>
          <a:prstGeom prst="clou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868903" y="4943147"/>
            <a:ext cx="1959303" cy="1116658"/>
          </a:xfrm>
          <a:prstGeom prst="clou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9726663" y="1259512"/>
            <a:ext cx="1959303" cy="1116658"/>
          </a:xfrm>
          <a:prstGeom prst="clou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910142" y="1873957"/>
            <a:ext cx="141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Cost Efficiency </a:t>
            </a:r>
            <a:r>
              <a:rPr lang="zh-CN" altLang="en-US" dirty="0"/>
              <a:t>💰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10092424" y="1532562"/>
            <a:ext cx="152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Scalability </a:t>
            </a:r>
            <a:r>
              <a:rPr lang="zh-CN" altLang="en-US"/>
              <a:t>📈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945999" y="5034587"/>
            <a:ext cx="15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Collaboration </a:t>
            </a:r>
            <a:r>
              <a:rPr lang="zh-CN" altLang="en-US"/>
              <a:t>🤝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0140049" y="5311447"/>
            <a:ext cx="157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Reliability </a:t>
            </a:r>
            <a:r>
              <a:rPr lang="zh-CN" altLang="en-US"/>
              <a:t>⚡</a:t>
            </a:r>
          </a:p>
        </p:txBody>
      </p:sp>
      <p:cxnSp>
        <p:nvCxnSpPr>
          <p:cNvPr id="18" name="Curved Connector 17"/>
          <p:cNvCxnSpPr>
            <a:cxnSpLocks/>
            <a:stCxn id="4" idx="1"/>
            <a:endCxn id="10" idx="1"/>
          </p:cNvCxnSpPr>
          <p:nvPr/>
        </p:nvCxnSpPr>
        <p:spPr>
          <a:xfrm rot="16200000" flipV="1">
            <a:off x="8082157" y="2313089"/>
            <a:ext cx="218632" cy="1331746"/>
          </a:xfrm>
          <a:prstGeom prst="curvedConnector5">
            <a:avLst>
              <a:gd name="adj1" fmla="val 104559"/>
              <a:gd name="adj2" fmla="val 23566"/>
              <a:gd name="adj3" fmla="val -45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2"/>
          </p:cNvCxnSpPr>
          <p:nvPr/>
        </p:nvCxnSpPr>
        <p:spPr>
          <a:xfrm rot="10800000" flipV="1">
            <a:off x="7850239" y="3616101"/>
            <a:ext cx="731520" cy="115409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6"/>
          </p:cNvCxnSpPr>
          <p:nvPr/>
        </p:nvCxnSpPr>
        <p:spPr>
          <a:xfrm flipV="1">
            <a:off x="10463586" y="2460706"/>
            <a:ext cx="561653" cy="115539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4"/>
            <a:endCxn id="12" idx="3"/>
          </p:cNvCxnSpPr>
          <p:nvPr/>
        </p:nvCxnSpPr>
        <p:spPr>
          <a:xfrm rot="16200000" flipH="1">
            <a:off x="9863396" y="4021834"/>
            <a:ext cx="644436" cy="13258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715893" y="3517408"/>
            <a:ext cx="18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Cloud Benefits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6003024" y="2172007"/>
            <a:ext cx="0" cy="3283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56367" y="414126"/>
            <a:ext cx="527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>
                <a:solidFill>
                  <a:schemeClr val="accent2"/>
                </a:solidFill>
                <a:latin typeface="Aptos Black" panose="020B0004020202020204" pitchFamily="34" charset="0"/>
                <a:sym typeface="+mn-ea"/>
              </a:rPr>
              <a:t>Conclusion - Key Takeaways</a:t>
            </a:r>
            <a:r>
              <a:rPr lang="en-US" sz="2800" dirty="0">
                <a:solidFill>
                  <a:schemeClr val="accent2"/>
                </a:solidFill>
                <a:latin typeface="Aptos Black" panose="020B0004020202020204" pitchFamily="34" charset="0"/>
                <a:sym typeface="+mn-ea"/>
              </a:rPr>
              <a:t> :</a:t>
            </a:r>
            <a:r>
              <a:rPr lang="en-US" altLang="en-US" sz="2800" dirty="0">
                <a:solidFill>
                  <a:schemeClr val="accent2"/>
                </a:solidFill>
                <a:latin typeface="Aptos Black" panose="020B0004020202020204" pitchFamily="34" charset="0"/>
              </a:rPr>
              <a:t> </a:t>
            </a:r>
            <a:r>
              <a:rPr lang="en-IN" sz="2800" dirty="0">
                <a:solidFill>
                  <a:schemeClr val="accent2"/>
                </a:solidFill>
                <a:latin typeface="Aptos Black" panose="020B0004020202020204" pitchFamily="34" charset="0"/>
              </a:rPr>
              <a:t>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33705" y="1536065"/>
            <a:ext cx="6715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cs typeface="Times New Roman" panose="02020603050405020304" charset="0"/>
              </a:rPr>
              <a:t>🌟</a:t>
            </a:r>
            <a:r>
              <a:rPr lang="en-US" altLang="en-US" sz="1600" b="1" dirty="0">
                <a:cs typeface="Times New Roman" panose="02020603050405020304" charset="0"/>
              </a:rPr>
              <a:t> Key Takeaways:</a:t>
            </a:r>
          </a:p>
          <a:p>
            <a:endParaRPr lang="en-US" altLang="en-US" sz="1600" b="1" dirty="0">
              <a:cs typeface="Times New Roman" panose="02020603050405020304" charset="0"/>
            </a:endParaRPr>
          </a:p>
          <a:p>
            <a:pPr indent="457200"/>
            <a:r>
              <a:rPr lang="en-US" altLang="en-US" sz="1600" dirty="0">
                <a:cs typeface="Times New Roman" panose="02020603050405020304" charset="0"/>
              </a:rPr>
              <a:t>✅ IaaS, PaaS, and SaaS provide flexibility and cater to different 		needs.</a:t>
            </a:r>
          </a:p>
          <a:p>
            <a:pPr indent="457200"/>
            <a:r>
              <a:rPr lang="en-US" altLang="en-US" sz="1600" dirty="0">
                <a:cs typeface="Times New Roman" panose="02020603050405020304" charset="0"/>
              </a:rPr>
              <a:t>✅ Choose the right cloud model based on your business 				requirements.</a:t>
            </a:r>
          </a:p>
          <a:p>
            <a:pPr indent="457200"/>
            <a:r>
              <a:rPr lang="en-US" altLang="en-US" sz="1600" dirty="0">
                <a:cs typeface="Times New Roman" panose="02020603050405020304" charset="0"/>
              </a:rPr>
              <a:t>✅ Cloud service models drive innovation, efficiency, and cost 			savings.</a:t>
            </a:r>
          </a:p>
          <a:p>
            <a:endParaRPr lang="en-US" altLang="en-US" sz="1600" dirty="0">
              <a:cs typeface="Times New Roman" panose="02020603050405020304" charset="0"/>
            </a:endParaRPr>
          </a:p>
          <a:p>
            <a:endParaRPr lang="en-US" altLang="en-US" sz="1600" dirty="0"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247" y="1662608"/>
            <a:ext cx="4159045" cy="258554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149465" y="1711960"/>
            <a:ext cx="0" cy="2137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76" y="4315731"/>
            <a:ext cx="4646971" cy="1866533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10520045" y="4248150"/>
            <a:ext cx="1139825" cy="29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93*392"/>
  <p:tag name="TABLE_ENDDRAG_RECT" val="39*88*593*392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175</TotalTime>
  <Words>923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Black</vt:lpstr>
      <vt:lpstr>Arial</vt:lpstr>
      <vt:lpstr>Arial Black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somnath paul AIML 71</dc:creator>
  <cp:lastModifiedBy>somnath paul AIML 71</cp:lastModifiedBy>
  <cp:revision>14</cp:revision>
  <dcterms:created xsi:type="dcterms:W3CDTF">2025-02-18T14:23:11Z</dcterms:created>
  <dcterms:modified xsi:type="dcterms:W3CDTF">2025-02-19T04:57:51Z</dcterms:modified>
</cp:coreProperties>
</file>