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63D42-B73A-218B-508B-53358BD1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0C763A-527D-CA30-6177-02B0D803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5D45C-641D-AFE9-43DA-F931CAC1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AAE9B-F810-7F32-6AA5-A2EDDD9C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5233C0-E32E-C0B0-B181-9ABB7E0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C09DA-C6D3-A2C0-C7C9-AE36A220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A7A857-B2F2-95A3-7113-E4ACC9B08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047FB6-A3C3-CB3C-A688-889A9DA8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9617F0-9BAA-0745-4103-AB198C33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AAF1A-FFAC-F232-2129-4113DDC4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4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185251-AC0F-2887-F0C2-61D8B439F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2F384E-F7FC-F6F3-C489-2C6E45AF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17937-2844-F9F2-AC8C-4D6AF002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21C03F-10E6-D7B2-9868-2FE27E60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C7F5E5-A268-3112-EC99-4330A316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69476-6F1F-2FF8-411D-7F528947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3C688-3A65-F0A8-6F7F-4C446F99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E643BD-75F7-993B-7669-72B8EA99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48CC4B-AB82-44FD-1AF6-DD34EF5B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D21F27-3A3C-4F86-FB33-A22551A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01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CF4EA-59B5-21F6-35BE-5D87164E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9841D7-AB12-1065-965E-D910F755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E4CE40-8910-31CE-8924-DFEA3C91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26569F-FE10-62B9-75E0-CAA163C7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30A9D-1F8D-A20C-4C26-74196BEF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06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2BD1B-DCAD-6982-11F6-FB896EED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3A66F-D1CE-372F-C7E7-ACF5ECEB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BB77F5-C12C-4D5B-5149-980EEB9D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F9BC9-48B9-4384-08A8-E276EA7F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E9EEE8-D7D9-F214-160B-A1524D93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C681B1-B816-1BE2-7DA5-92FF7735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49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49944-D1F5-1E02-B982-BE97F645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D93F44-5A6A-ADB4-CFF0-AD3B6FE0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3C79EA-C8FB-038A-480F-1775185F9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E82377-9B83-A92A-149F-0D8FBD86B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D6571B-8CCD-E2FC-839A-505E47CE3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EED0F3-79AB-D100-A73F-E80356B7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66FB07-117C-3628-FA59-70E50DE3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C16376-F8E8-AF95-1347-079199E5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6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39EE1-BF18-A005-37ED-D6AB4B7A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B2C6E1-80CA-F7FC-D6B4-46B76AC7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30244B-ECC3-21E8-54DD-A11715A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BB5DB9-FC55-26C4-6DA0-6809BF6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02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806FCD-4DCA-128D-3C06-61792B7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CA9ACD-D452-E1AF-A161-5BE9AC72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8482F-D5D9-A8F0-6D7F-65FA81E9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9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19FFB-7468-2B3B-721C-F764787D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16AC4-DBFE-29A8-9D5B-87327B47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11CD3B-5BFD-04D2-993A-56408DF48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55AD35-54CA-4F0E-0FA9-7966879E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6B8532-51AA-45ED-85CB-D9741CC6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A9F1E9-D4D1-EC58-F395-2B41BBC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8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022B3-4E87-AC55-8930-3284D7FE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1C9D40-02C1-C32B-CF54-1EA51FE46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6A2E09-B944-DEAC-EAA9-759F8B741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BE93B7-0129-7557-4332-B1975F8B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991B7-4BCF-7F25-A92D-69117148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42F6F0-29B0-C8C1-49D0-4A911674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23B187-AB6E-95F8-6249-DDD1B9A2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F2B66-0B13-8EE7-B46C-265F7548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61F51-0257-1935-CB57-E376D2097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E776-4666-4936-92EE-423B4DF776CD}" type="datetimeFigureOut">
              <a:rPr lang="zh-TW" altLang="en-US" smtClean="0"/>
              <a:t>2022/11/4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281F9F-9692-5274-5B41-ACDF8B762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97DB8-651E-BC42-9676-72A735F57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2E1B-C2E1-437D-B7ED-0FF6E0128A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5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C55FD-6F68-18C8-B536-AF6C20937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2022.11.14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E22EA3-B5FC-1C1B-8EC7-DF74C62E4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050FDC-ADDE-CB99-1BA8-78B3BD51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7" y="72740"/>
            <a:ext cx="4916023" cy="3362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364A91-2DE4-A8A4-25E9-1AE5A426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495" y="482088"/>
            <a:ext cx="5991248" cy="19891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0155A6-66E6-CEDD-7916-F62BE45A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87" y="3939663"/>
            <a:ext cx="1952625" cy="26289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079ACD-BCA8-1D9D-C131-F53982E92C7C}"/>
              </a:ext>
            </a:extLst>
          </p:cNvPr>
          <p:cNvSpPr txBox="1"/>
          <p:nvPr/>
        </p:nvSpPr>
        <p:spPr>
          <a:xfrm>
            <a:off x="6643687" y="3244334"/>
            <a:ext cx="408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(3-15)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式  追蹤誤差動態方程式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寫成狀態空間表示式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D367D36-5756-2271-38D4-833B89D46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057" y="3435372"/>
            <a:ext cx="3877031" cy="330229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83FC5D1-5C49-3E94-88C5-5472B64AA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961" y="4170414"/>
            <a:ext cx="3105066" cy="23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6ACA881-850D-0E08-4996-6B9B97FEBA39}"/>
              </a:ext>
            </a:extLst>
          </p:cNvPr>
          <p:cNvSpPr txBox="1"/>
          <p:nvPr/>
        </p:nvSpPr>
        <p:spPr>
          <a:xfrm>
            <a:off x="590550" y="1187708"/>
            <a:ext cx="367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設定Sample time: 0.1 seconds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239DA8-61B4-F2F2-39A3-42E36A2FB94F}"/>
              </a:ext>
            </a:extLst>
          </p:cNvPr>
          <p:cNvSpPr txBox="1"/>
          <p:nvPr/>
        </p:nvSpPr>
        <p:spPr>
          <a:xfrm>
            <a:off x="842962" y="301109"/>
            <a:ext cx="408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mpc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需在離散狀態下做運算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故將狀態空間表示式轉為離散表示式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014730-0EC6-E2B7-11FC-9718CB58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243727"/>
            <a:ext cx="2424703" cy="2381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1DCDE-29A0-60CF-F59E-6E71DDD0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72" y="2243727"/>
            <a:ext cx="2618427" cy="24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164BFD6-8AE9-E8A8-4813-68A145DE1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0663"/>
          <a:ext cx="6851650" cy="392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19840" imgH="3911400" progId="Equation.DSMT4">
                  <p:embed/>
                </p:oleObj>
              </mc:Choice>
              <mc:Fallback>
                <p:oleObj name="Equation" r:id="rId2" imgW="6819840" imgH="391140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A164BFD6-8AE9-E8A8-4813-68A145DE1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220663"/>
                        <a:ext cx="6851650" cy="392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7C71B148-2BB1-CACB-F010-245834322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" y="4468811"/>
          <a:ext cx="1409700" cy="144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1447560" progId="Equation.DSMT4">
                  <p:embed/>
                </p:oleObj>
              </mc:Choice>
              <mc:Fallback>
                <p:oleObj name="Equation" r:id="rId4" imgW="1409400" imgH="144756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7C71B148-2BB1-CACB-F010-245834322B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525" y="4468811"/>
                        <a:ext cx="1409700" cy="144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0B84ACBD-7A09-B852-DB8B-68FE7EFB3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4411661"/>
          <a:ext cx="7124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24400" imgH="1562040" progId="Equation.DSMT4">
                  <p:embed/>
                </p:oleObj>
              </mc:Choice>
              <mc:Fallback>
                <p:oleObj name="Equation" r:id="rId6" imgW="7124400" imgH="1562040" progId="Equation.DSMT4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0B84ACBD-7A09-B852-DB8B-68FE7EFB3F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8075" y="4411661"/>
                        <a:ext cx="7124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84A74E2-646D-188E-454F-4A033B88F431}"/>
              </a:ext>
            </a:extLst>
          </p:cNvPr>
          <p:cNvSpPr txBox="1"/>
          <p:nvPr/>
        </p:nvSpPr>
        <p:spPr>
          <a:xfrm>
            <a:off x="8448675" y="228602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MPC</a:t>
            </a:r>
            <a:r>
              <a:rPr lang="zh-TW" altLang="en-US" sz="2800" dirty="0"/>
              <a:t> 運算</a:t>
            </a:r>
          </a:p>
        </p:txBody>
      </p:sp>
    </p:spTree>
    <p:extLst>
      <p:ext uri="{BB962C8B-B14F-4D97-AF65-F5344CB8AC3E}">
        <p14:creationId xmlns:p14="http://schemas.microsoft.com/office/powerpoint/2010/main" val="23109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23F468B9-3999-AA59-43BA-8DBE3C045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249237"/>
          <a:ext cx="1409700" cy="144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1447560" progId="Equation.DSMT4">
                  <p:embed/>
                </p:oleObj>
              </mc:Choice>
              <mc:Fallback>
                <p:oleObj name="Equation" r:id="rId2" imgW="1409400" imgH="144756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23F468B9-3999-AA59-43BA-8DBE3C045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775" y="249237"/>
                        <a:ext cx="1409700" cy="1447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5D3BF2D0-AD3B-BF1D-F757-7C20D315D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249237"/>
          <a:ext cx="7124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24400" imgH="1562040" progId="Equation.DSMT4">
                  <p:embed/>
                </p:oleObj>
              </mc:Choice>
              <mc:Fallback>
                <p:oleObj name="Equation" r:id="rId4" imgW="7124400" imgH="1562040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5D3BF2D0-AD3B-BF1D-F757-7C20D315D1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4300" y="249237"/>
                        <a:ext cx="7124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D9D95D77-6EAD-36D9-588D-7886DC209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2243138"/>
          <a:ext cx="48514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51360" imgH="3098520" progId="Equation.DSMT4">
                  <p:embed/>
                </p:oleObj>
              </mc:Choice>
              <mc:Fallback>
                <p:oleObj name="Equation" r:id="rId6" imgW="4851360" imgH="309852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D9D95D77-6EAD-36D9-588D-7886DC209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5975" y="2243138"/>
                        <a:ext cx="4851400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5B5F33E8-9446-0F26-FDBF-3E8835399078}"/>
              </a:ext>
            </a:extLst>
          </p:cNvPr>
          <p:cNvSpPr txBox="1"/>
          <p:nvPr/>
        </p:nvSpPr>
        <p:spPr>
          <a:xfrm>
            <a:off x="10112375" y="36578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MPC</a:t>
            </a:r>
            <a:r>
              <a:rPr lang="zh-TW" altLang="en-US" sz="2800" dirty="0"/>
              <a:t> 運算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251D8B-C153-E7F2-453C-9A2CB0563AC0}"/>
              </a:ext>
            </a:extLst>
          </p:cNvPr>
          <p:cNvSpPr txBox="1"/>
          <p:nvPr/>
        </p:nvSpPr>
        <p:spPr>
          <a:xfrm>
            <a:off x="8048624" y="4818718"/>
            <a:ext cx="3667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p.s.</a:t>
            </a:r>
            <a:r>
              <a:rPr lang="zh-TW" altLang="en-US" sz="2000" dirty="0"/>
              <a:t>需選取</a:t>
            </a:r>
            <a:r>
              <a:rPr lang="en-US" altLang="zh-TW" sz="2000" dirty="0"/>
              <a:t>Q</a:t>
            </a:r>
            <a:r>
              <a:rPr lang="zh-TW" altLang="en-US" sz="2000" dirty="0"/>
              <a:t>、</a:t>
            </a:r>
            <a:r>
              <a:rPr lang="en-US" altLang="zh-TW" sz="2000" dirty="0"/>
              <a:t>R</a:t>
            </a:r>
            <a:r>
              <a:rPr lang="zh-TW" altLang="en-US" sz="2000" dirty="0"/>
              <a:t>矩陣</a:t>
            </a:r>
            <a:endParaRPr lang="en-US" altLang="zh-TW" sz="2000" dirty="0"/>
          </a:p>
          <a:p>
            <a:r>
              <a:rPr lang="zh-TW" altLang="en-US" sz="2000" dirty="0"/>
              <a:t>做控制器參數調控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2470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5D56406-7F80-6EB0-A119-60166744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10" y="1785937"/>
            <a:ext cx="5201879" cy="390140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189903F-0A34-C471-1A27-F247EE44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30" y="4643437"/>
            <a:ext cx="2352675" cy="14954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660C8D3-B1D4-136E-ADD7-E7CFB5CC9493}"/>
              </a:ext>
            </a:extLst>
          </p:cNvPr>
          <p:cNvSpPr txBox="1"/>
          <p:nvPr/>
        </p:nvSpPr>
        <p:spPr>
          <a:xfrm>
            <a:off x="422788" y="324465"/>
            <a:ext cx="170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Case one</a:t>
            </a:r>
            <a:r>
              <a:rPr lang="zh-TW" altLang="en-US" sz="3200" b="1" dirty="0"/>
              <a:t>：</a:t>
            </a:r>
          </a:p>
        </p:txBody>
      </p:sp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064C1230-64A3-218A-546A-5B58E565E9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1455"/>
              </p:ext>
            </p:extLst>
          </p:nvPr>
        </p:nvGraphicFramePr>
        <p:xfrm>
          <a:off x="3490913" y="1174750"/>
          <a:ext cx="141763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143000" progId="Equation.DSMT4">
                  <p:embed/>
                </p:oleObj>
              </mc:Choice>
              <mc:Fallback>
                <p:oleObj name="Equation" r:id="rId4" imgW="1333440" imgH="114300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47150889-6099-9638-31AA-7A430E3CE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0913" y="1174750"/>
                        <a:ext cx="1417637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E80260BC-DB93-78A8-60D2-E27B9962C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106511"/>
              </p:ext>
            </p:extLst>
          </p:nvPr>
        </p:nvGraphicFramePr>
        <p:xfrm>
          <a:off x="663268" y="1466850"/>
          <a:ext cx="26924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2882880" progId="Equation.DSMT4">
                  <p:embed/>
                </p:oleObj>
              </mc:Choice>
              <mc:Fallback>
                <p:oleObj name="Equation" r:id="rId6" imgW="2692080" imgH="288288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47A333BF-0548-4179-05EB-FD86625CF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268" y="1466850"/>
                        <a:ext cx="2692400" cy="288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45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D616617-A6C3-A8FF-6066-2B5CD2BDAF01}"/>
              </a:ext>
            </a:extLst>
          </p:cNvPr>
          <p:cNvSpPr txBox="1"/>
          <p:nvPr/>
        </p:nvSpPr>
        <p:spPr>
          <a:xfrm>
            <a:off x="422787" y="324465"/>
            <a:ext cx="2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Case two</a:t>
            </a:r>
            <a:r>
              <a:rPr lang="zh-TW" altLang="en-US" sz="3200" b="1" dirty="0"/>
              <a:t>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04F775F-62C3-B837-AD5B-E5970F99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0" y="4643437"/>
            <a:ext cx="2352675" cy="1495425"/>
          </a:xfrm>
          <a:prstGeom prst="rect">
            <a:avLst/>
          </a:prstGeom>
        </p:spPr>
      </p:pic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00852E7-11FE-B3F3-1E7D-99B35F9E0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953547"/>
              </p:ext>
            </p:extLst>
          </p:nvPr>
        </p:nvGraphicFramePr>
        <p:xfrm>
          <a:off x="3490913" y="1174750"/>
          <a:ext cx="141763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1143000" progId="Equation.DSMT4">
                  <p:embed/>
                </p:oleObj>
              </mc:Choice>
              <mc:Fallback>
                <p:oleObj name="Equation" r:id="rId3" imgW="1333440" imgH="11430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064C1230-64A3-218A-546A-5B58E565E9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0913" y="1174750"/>
                        <a:ext cx="1417637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E032ECF3-95EF-C79B-6B82-C7BE625DF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1328"/>
              </p:ext>
            </p:extLst>
          </p:nvPr>
        </p:nvGraphicFramePr>
        <p:xfrm>
          <a:off x="663268" y="1466850"/>
          <a:ext cx="26924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92080" imgH="2882880" progId="Equation.DSMT4">
                  <p:embed/>
                </p:oleObj>
              </mc:Choice>
              <mc:Fallback>
                <p:oleObj name="Equation" r:id="rId5" imgW="2692080" imgH="2882880" progId="Equation.DSMT4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E80260BC-DB93-78A8-60D2-E27B9962C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268" y="1466850"/>
                        <a:ext cx="2692400" cy="288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0B10E11-00FF-6407-96C8-8F0193961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196" y="1031121"/>
            <a:ext cx="4572168" cy="34291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0A91F5B-BD74-40DD-4E2B-157AE5AB3DC0}"/>
              </a:ext>
            </a:extLst>
          </p:cNvPr>
          <p:cNvSpPr txBox="1"/>
          <p:nvPr/>
        </p:nvSpPr>
        <p:spPr>
          <a:xfrm>
            <a:off x="6052268" y="846455"/>
            <a:ext cx="480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調高</a:t>
            </a:r>
            <a:r>
              <a:rPr lang="en-US" altLang="zh-TW" dirty="0">
                <a:highlight>
                  <a:srgbClr val="FFFF00"/>
                </a:highlight>
              </a:rPr>
              <a:t>predictive horizon</a:t>
            </a:r>
            <a:r>
              <a:rPr lang="zh-TW" altLang="en-US" dirty="0">
                <a:highlight>
                  <a:srgbClr val="FFFF00"/>
                </a:highlight>
              </a:rPr>
              <a:t>：原本</a:t>
            </a:r>
            <a:r>
              <a:rPr lang="en-US" altLang="zh-TW" dirty="0">
                <a:highlight>
                  <a:srgbClr val="FFFF00"/>
                </a:highlight>
              </a:rPr>
              <a:t>150</a:t>
            </a:r>
            <a:r>
              <a:rPr lang="zh-TW" altLang="en-US" dirty="0">
                <a:highlight>
                  <a:srgbClr val="FFFF00"/>
                </a:highlight>
              </a:rPr>
              <a:t>調至</a:t>
            </a:r>
            <a:r>
              <a:rPr lang="en-US" altLang="zh-TW" dirty="0">
                <a:highlight>
                  <a:srgbClr val="FFFF00"/>
                </a:highlight>
              </a:rPr>
              <a:t>200steps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8625F5-E0A9-AB17-B936-D21C075864B9}"/>
              </a:ext>
            </a:extLst>
          </p:cNvPr>
          <p:cNvSpPr txBox="1"/>
          <p:nvPr/>
        </p:nvSpPr>
        <p:spPr>
          <a:xfrm>
            <a:off x="6052268" y="324465"/>
            <a:ext cx="207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Case two</a:t>
            </a:r>
            <a:r>
              <a:rPr lang="zh-TW" altLang="en-US" sz="24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4198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05AA3FB-605A-8F78-6FE3-A9D6B4ED4C5A}"/>
              </a:ext>
            </a:extLst>
          </p:cNvPr>
          <p:cNvSpPr txBox="1"/>
          <p:nvPr/>
        </p:nvSpPr>
        <p:spPr>
          <a:xfrm>
            <a:off x="1205528" y="619581"/>
            <a:ext cx="1968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Case three</a:t>
            </a:r>
            <a:r>
              <a:rPr lang="zh-TW" altLang="en-US" sz="2400" b="1" dirty="0"/>
              <a:t>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69E8A8-DDC0-6F81-00AB-6200F92CB547}"/>
              </a:ext>
            </a:extLst>
          </p:cNvPr>
          <p:cNvSpPr txBox="1"/>
          <p:nvPr/>
        </p:nvSpPr>
        <p:spPr>
          <a:xfrm>
            <a:off x="863909" y="1081246"/>
            <a:ext cx="461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調低</a:t>
            </a:r>
            <a:r>
              <a:rPr lang="en-US" altLang="zh-TW" dirty="0">
                <a:highlight>
                  <a:srgbClr val="FFFF00"/>
                </a:highlight>
              </a:rPr>
              <a:t>predictive horizon</a:t>
            </a:r>
            <a:r>
              <a:rPr lang="zh-TW" altLang="en-US" dirty="0">
                <a:highlight>
                  <a:srgbClr val="FFFF00"/>
                </a:highlight>
              </a:rPr>
              <a:t>：原本</a:t>
            </a:r>
            <a:r>
              <a:rPr lang="en-US" altLang="zh-TW" dirty="0">
                <a:highlight>
                  <a:srgbClr val="FFFF00"/>
                </a:highlight>
              </a:rPr>
              <a:t>150</a:t>
            </a:r>
            <a:r>
              <a:rPr lang="zh-TW" altLang="en-US" dirty="0">
                <a:highlight>
                  <a:srgbClr val="FFFF00"/>
                </a:highlight>
              </a:rPr>
              <a:t>調至</a:t>
            </a:r>
            <a:r>
              <a:rPr lang="en-US" altLang="zh-TW" dirty="0">
                <a:highlight>
                  <a:srgbClr val="FFFF00"/>
                </a:highlight>
              </a:rPr>
              <a:t>20steps</a:t>
            </a:r>
          </a:p>
          <a:p>
            <a:r>
              <a:rPr lang="en-US" altLang="zh-TW" dirty="0"/>
              <a:t>error</a:t>
            </a:r>
            <a:r>
              <a:rPr lang="zh-TW" altLang="en-US" dirty="0"/>
              <a:t>收斂相較</a:t>
            </a:r>
            <a:r>
              <a:rPr lang="en-US" altLang="zh-TW" dirty="0"/>
              <a:t>case1 case2</a:t>
            </a:r>
            <a:r>
              <a:rPr lang="zh-TW" altLang="en-US" dirty="0"/>
              <a:t>慢</a:t>
            </a:r>
            <a:endParaRPr lang="en-US" altLang="zh-TW" dirty="0"/>
          </a:p>
          <a:p>
            <a:r>
              <a:rPr lang="zh-TW" altLang="en-US" dirty="0"/>
              <a:t>其餘參數如同</a:t>
            </a:r>
            <a:r>
              <a:rPr lang="en-US" altLang="zh-TW" dirty="0"/>
              <a:t>case1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9D03D2F-4986-0366-0238-8C638473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3" y="2614156"/>
            <a:ext cx="4832351" cy="362426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8B48C7-FBBC-EB81-CF01-414BCA9732A2}"/>
              </a:ext>
            </a:extLst>
          </p:cNvPr>
          <p:cNvSpPr txBox="1"/>
          <p:nvPr/>
        </p:nvSpPr>
        <p:spPr>
          <a:xfrm>
            <a:off x="7463453" y="495755"/>
            <a:ext cx="1968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Case four</a:t>
            </a:r>
            <a:r>
              <a:rPr lang="zh-TW" altLang="en-US" sz="2400" b="1" dirty="0"/>
              <a:t>：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4A60C3C-B526-7A04-192F-BDCD8670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71" y="2328863"/>
            <a:ext cx="4901892" cy="367641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FE023A-CB77-889B-D79E-BFD5370AD2EF}"/>
              </a:ext>
            </a:extLst>
          </p:cNvPr>
          <p:cNvSpPr txBox="1"/>
          <p:nvPr/>
        </p:nvSpPr>
        <p:spPr>
          <a:xfrm>
            <a:off x="7046913" y="1635244"/>
            <a:ext cx="222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其餘參數如同</a:t>
            </a:r>
            <a:r>
              <a:rPr lang="en-US" altLang="zh-TW" dirty="0"/>
              <a:t>case1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FEE80BC-E012-6C89-4D71-6018A80F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513" y="688261"/>
            <a:ext cx="1924050" cy="16383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B980D6-0374-DA02-A07F-994BFD49E8B7}"/>
              </a:ext>
            </a:extLst>
          </p:cNvPr>
          <p:cNvSpPr txBox="1"/>
          <p:nvPr/>
        </p:nvSpPr>
        <p:spPr>
          <a:xfrm>
            <a:off x="7046913" y="1081246"/>
            <a:ext cx="461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調整權重</a:t>
            </a:r>
            <a:r>
              <a:rPr lang="en-US" altLang="zh-TW" dirty="0">
                <a:highlight>
                  <a:srgbClr val="FFFF00"/>
                </a:highlight>
              </a:rPr>
              <a:t>Q</a:t>
            </a:r>
            <a:r>
              <a:rPr lang="zh-TW" altLang="en-US" dirty="0">
                <a:highlight>
                  <a:srgbClr val="FFFF00"/>
                </a:highlight>
              </a:rPr>
              <a:t> 如右</a:t>
            </a:r>
            <a:endParaRPr lang="en-US" altLang="zh-TW" dirty="0">
              <a:highlight>
                <a:srgbClr val="FFFF00"/>
              </a:highligh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16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D191E08-B7DC-C0E5-8809-EE7CBBB04634}"/>
              </a:ext>
            </a:extLst>
          </p:cNvPr>
          <p:cNvSpPr txBox="1"/>
          <p:nvPr/>
        </p:nvSpPr>
        <p:spPr>
          <a:xfrm>
            <a:off x="1157903" y="343355"/>
            <a:ext cx="1968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Case five</a:t>
            </a:r>
            <a:r>
              <a:rPr lang="zh-TW" altLang="en-US" sz="2400" b="1" dirty="0"/>
              <a:t>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19C6E9-30D8-32B4-11F9-C9A39DBA9A16}"/>
              </a:ext>
            </a:extLst>
          </p:cNvPr>
          <p:cNvSpPr txBox="1"/>
          <p:nvPr/>
        </p:nvSpPr>
        <p:spPr>
          <a:xfrm>
            <a:off x="931863" y="805020"/>
            <a:ext cx="4619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調整初始</a:t>
            </a:r>
            <a:r>
              <a:rPr lang="en-US" altLang="zh-TW" dirty="0"/>
              <a:t>error</a:t>
            </a:r>
            <a:r>
              <a:rPr lang="zh-TW" altLang="en-US" dirty="0"/>
              <a:t>值由</a:t>
            </a:r>
            <a:endParaRPr lang="en-US" altLang="zh-TW" dirty="0"/>
          </a:p>
          <a:p>
            <a:r>
              <a:rPr lang="en-US" altLang="zh-TW" sz="1800" b="0" i="0" dirty="0">
                <a:effectLst/>
                <a:latin typeface="Menlo"/>
              </a:rPr>
              <a:t>x0 = [0</a:t>
            </a:r>
            <a:r>
              <a:rPr lang="zh-TW" altLang="en-US" sz="1800" b="0" i="0" dirty="0">
                <a:effectLst/>
                <a:latin typeface="Menlo"/>
              </a:rPr>
              <a:t> </a:t>
            </a:r>
            <a:r>
              <a:rPr lang="en-US" altLang="zh-TW" sz="1800" b="0" i="0" dirty="0">
                <a:effectLst/>
                <a:latin typeface="Menlo"/>
              </a:rPr>
              <a:t>;</a:t>
            </a:r>
            <a:r>
              <a:rPr lang="zh-TW" altLang="en-US" sz="1800" b="0" i="0" dirty="0">
                <a:effectLst/>
                <a:latin typeface="Menlo"/>
              </a:rPr>
              <a:t> </a:t>
            </a:r>
            <a:r>
              <a:rPr lang="en-US" altLang="zh-TW" sz="1800" b="0" i="0" dirty="0">
                <a:effectLst/>
                <a:latin typeface="Menlo"/>
              </a:rPr>
              <a:t>0.49</a:t>
            </a:r>
            <a:r>
              <a:rPr lang="zh-TW" altLang="en-US" sz="1800" b="0" i="0" dirty="0">
                <a:effectLst/>
                <a:latin typeface="Menlo"/>
              </a:rPr>
              <a:t> </a:t>
            </a:r>
            <a:r>
              <a:rPr lang="en-US" altLang="zh-TW" sz="1800" b="0" i="0" dirty="0">
                <a:effectLst/>
                <a:latin typeface="Menlo"/>
              </a:rPr>
              <a:t>;</a:t>
            </a:r>
            <a:r>
              <a:rPr lang="zh-TW" altLang="en-US" sz="1800" b="0" i="0" dirty="0">
                <a:effectLst/>
                <a:latin typeface="Menlo"/>
              </a:rPr>
              <a:t> </a:t>
            </a:r>
            <a:r>
              <a:rPr lang="en-US" altLang="zh-TW" sz="1800" b="0" i="0" dirty="0">
                <a:effectLst/>
                <a:latin typeface="Menlo"/>
              </a:rPr>
              <a:t>0];</a:t>
            </a:r>
          </a:p>
          <a:p>
            <a:r>
              <a:rPr lang="zh-TW" altLang="en-US" dirty="0"/>
              <a:t>調整為</a:t>
            </a:r>
            <a:endParaRPr lang="en-US" altLang="zh-TW" dirty="0"/>
          </a:p>
          <a:p>
            <a:r>
              <a:rPr lang="en-US" altLang="zh-TW" sz="1800" b="0" i="0" dirty="0">
                <a:effectLst/>
                <a:latin typeface="Menlo"/>
              </a:rPr>
              <a:t>x0 = [0.4</a:t>
            </a:r>
            <a:r>
              <a:rPr lang="zh-TW" altLang="en-US" sz="1800" b="0" i="0" dirty="0">
                <a:effectLst/>
                <a:latin typeface="Menlo"/>
              </a:rPr>
              <a:t> </a:t>
            </a:r>
            <a:r>
              <a:rPr lang="en-US" altLang="zh-TW" sz="1800" b="0" i="0" dirty="0">
                <a:effectLst/>
                <a:latin typeface="Menlo"/>
              </a:rPr>
              <a:t>;</a:t>
            </a:r>
            <a:r>
              <a:rPr lang="zh-TW" altLang="en-US" sz="1800" b="0" i="0" dirty="0">
                <a:effectLst/>
                <a:latin typeface="Menlo"/>
              </a:rPr>
              <a:t> </a:t>
            </a:r>
            <a:r>
              <a:rPr lang="en-US" altLang="zh-TW" sz="1800" b="0" i="0" dirty="0">
                <a:effectLst/>
                <a:latin typeface="Menlo"/>
              </a:rPr>
              <a:t>0.49</a:t>
            </a:r>
            <a:r>
              <a:rPr lang="zh-TW" altLang="en-US" sz="1800" b="0" i="0" dirty="0">
                <a:effectLst/>
                <a:latin typeface="Menlo"/>
              </a:rPr>
              <a:t> </a:t>
            </a:r>
            <a:r>
              <a:rPr lang="en-US" altLang="zh-TW" sz="1800" b="0" i="0" dirty="0">
                <a:effectLst/>
                <a:latin typeface="Menlo"/>
              </a:rPr>
              <a:t>;</a:t>
            </a:r>
            <a:r>
              <a:rPr lang="zh-TW" altLang="en-US" sz="1800" b="0" i="0" dirty="0">
                <a:effectLst/>
                <a:latin typeface="Menlo"/>
              </a:rPr>
              <a:t> </a:t>
            </a:r>
            <a:r>
              <a:rPr lang="en-US" altLang="zh-TW" sz="1800" b="0" i="0" dirty="0">
                <a:effectLst/>
                <a:latin typeface="Menlo"/>
              </a:rPr>
              <a:t>0.4];</a:t>
            </a:r>
          </a:p>
          <a:p>
            <a:r>
              <a:rPr lang="zh-TW" altLang="en-US" dirty="0">
                <a:latin typeface="Menlo"/>
              </a:rPr>
              <a:t>其餘參數如同</a:t>
            </a:r>
            <a:r>
              <a:rPr lang="en-US" altLang="zh-TW" dirty="0">
                <a:latin typeface="Menlo"/>
              </a:rPr>
              <a:t>case one</a:t>
            </a:r>
            <a:endParaRPr lang="en-US" altLang="zh-TW" sz="1800" b="0" i="0" dirty="0">
              <a:effectLst/>
              <a:latin typeface="Menlo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D2BD91-97AF-2611-0615-46E80B9A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1" y="2234624"/>
            <a:ext cx="4805469" cy="36041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9A3CD9-31ED-81EC-2A48-F25C3B3B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867" y="1974720"/>
            <a:ext cx="2305050" cy="15811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F6D97E-5B82-314E-1E0C-F1233A7112A2}"/>
              </a:ext>
            </a:extLst>
          </p:cNvPr>
          <p:cNvSpPr txBox="1"/>
          <p:nvPr/>
        </p:nvSpPr>
        <p:spPr>
          <a:xfrm>
            <a:off x="7294256" y="672970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綜合上述結果</a:t>
            </a:r>
            <a:endParaRPr lang="en-US" altLang="zh-TW" dirty="0"/>
          </a:p>
          <a:p>
            <a:r>
              <a:rPr lang="zh-TW" altLang="en-US" dirty="0"/>
              <a:t>可歸納下列參數組合</a:t>
            </a:r>
            <a:endParaRPr lang="en-US" altLang="zh-TW" dirty="0"/>
          </a:p>
          <a:p>
            <a:r>
              <a:rPr lang="zh-TW" altLang="en-US" dirty="0"/>
              <a:t>為</a:t>
            </a:r>
            <a:r>
              <a:rPr lang="en-US" altLang="zh-TW" dirty="0"/>
              <a:t>error</a:t>
            </a:r>
            <a:r>
              <a:rPr lang="zh-TW" altLang="en-US" dirty="0"/>
              <a:t>收斂至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較適當之選取值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6EA62413-699A-C49C-F961-530F47D72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41355"/>
              </p:ext>
            </p:extLst>
          </p:nvPr>
        </p:nvGraphicFramePr>
        <p:xfrm>
          <a:off x="7483475" y="3810000"/>
          <a:ext cx="26924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080" imgH="2273040" progId="Equation.DSMT4">
                  <p:embed/>
                </p:oleObj>
              </mc:Choice>
              <mc:Fallback>
                <p:oleObj name="Equation" r:id="rId4" imgW="2692080" imgH="2273040" progId="Equation.DSMT4">
                  <p:embed/>
                  <p:pic>
                    <p:nvPicPr>
                      <p:cNvPr id="5" name="物件 4">
                        <a:extLst>
                          <a:ext uri="{FF2B5EF4-FFF2-40B4-BE49-F238E27FC236}">
                            <a16:creationId xmlns:a16="http://schemas.microsoft.com/office/drawing/2014/main" id="{E032ECF3-95EF-C79B-6B82-C7BE625DF0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3475" y="3810000"/>
                        <a:ext cx="2692400" cy="22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25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173</Words>
  <Application>Microsoft Office PowerPoint</Application>
  <PresentationFormat>寬螢幕</PresentationFormat>
  <Paragraphs>31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Menlo</vt:lpstr>
      <vt:lpstr>標楷體</vt:lpstr>
      <vt:lpstr>Arial</vt:lpstr>
      <vt:lpstr>Calibri</vt:lpstr>
      <vt:lpstr>Calibri Light</vt:lpstr>
      <vt:lpstr>Office 佈景主題</vt:lpstr>
      <vt:lpstr>Equation</vt:lpstr>
      <vt:lpstr>MathType 6.0 Equation</vt:lpstr>
      <vt:lpstr>2022.11.14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戴文麗</dc:creator>
  <cp:lastModifiedBy>戴文麗</cp:lastModifiedBy>
  <cp:revision>50</cp:revision>
  <dcterms:created xsi:type="dcterms:W3CDTF">2022-11-04T00:59:14Z</dcterms:created>
  <dcterms:modified xsi:type="dcterms:W3CDTF">2022-11-04T02:14:52Z</dcterms:modified>
</cp:coreProperties>
</file>