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2381BE"/>
    <a:srgbClr val="FFFFCC"/>
    <a:srgbClr val="339966"/>
    <a:srgbClr val="CCFFCC"/>
    <a:srgbClr val="00FF00"/>
    <a:srgbClr val="FFCCCC"/>
    <a:srgbClr val="E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2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45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80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6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2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5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8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4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6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7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6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10753-3A99-49C0-B6B5-FB4D1A2DEA3D}" type="datetimeFigureOut">
              <a:rPr lang="zh-TW" altLang="en-US" smtClean="0"/>
              <a:t>2018-07-02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914D4C-EB41-4590-A537-BCAF41C48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0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53849" y="310718"/>
            <a:ext cx="655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107 </a:t>
            </a:r>
            <a:r>
              <a:rPr lang="zh-TW" altLang="zh-TW" sz="2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物聯網</a:t>
            </a:r>
            <a:r>
              <a:rPr lang="zh-TW" altLang="zh-TW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zh-TW" altLang="en-US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與行動裝置</a:t>
            </a:r>
            <a:r>
              <a:rPr lang="zh-TW" altLang="zh-TW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應用</a:t>
            </a:r>
            <a:r>
              <a:rPr lang="zh-TW" altLang="en-US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班</a:t>
            </a:r>
            <a:r>
              <a:rPr lang="zh-TW" altLang="en-US" sz="2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期）</a:t>
            </a:r>
            <a:r>
              <a:rPr lang="en-US" altLang="zh-TW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79107" y="2285516"/>
            <a:ext cx="8194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聲控搖桿自走車</a:t>
            </a:r>
            <a:endParaRPr lang="zh-TW" altLang="en-US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9287" y="5072377"/>
            <a:ext cx="585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組別：第</a:t>
            </a:r>
            <a:r>
              <a:rPr lang="en-US" altLang="zh-TW" sz="2000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組</a:t>
            </a:r>
            <a:endParaRPr lang="en-US" altLang="zh-TW" sz="2000" b="1" dirty="0" smtClean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組員：王寶賢、陳華庭、張成崗、黃意涵、林倞伊</a:t>
            </a:r>
            <a:endParaRPr lang="zh-TW" altLang="en-US" sz="20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80778" y="414295"/>
            <a:ext cx="33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（接前頁）</a:t>
            </a:r>
            <a:endParaRPr lang="zh-TW" alt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9553" y="1264024"/>
            <a:ext cx="968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150" indent="-514350">
              <a:spcBef>
                <a:spcPts val="600"/>
              </a:spcBef>
              <a:buFont typeface="+mj-lt"/>
              <a:buAutoNum type="arabicParenR" startAt="4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Joystick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（搖桿）模式：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利用搖桿組件在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中控制自走車移動及停止，運行無礙。</a:t>
            </a:r>
          </a:p>
        </p:txBody>
      </p:sp>
    </p:spTree>
    <p:extLst>
      <p:ext uri="{BB962C8B-B14F-4D97-AF65-F5344CB8AC3E}">
        <p14:creationId xmlns:p14="http://schemas.microsoft.com/office/powerpoint/2010/main" val="194514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985749" y="410933"/>
            <a:ext cx="387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六　未來方向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42197" y="1264024"/>
            <a:ext cx="96818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加入其他傳感器，實現更</a:t>
            </a: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多功能</a:t>
            </a:r>
            <a:r>
              <a:rPr lang="zh-TW" altLang="en-US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zh-TW" sz="30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000" lvl="2" indent="-457200">
              <a:buFont typeface="+mj-lt"/>
              <a:buAutoNum type="arabicParenR"/>
            </a:pP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資料蒐集、環境偵測</a:t>
            </a:r>
            <a:r>
              <a:rPr lang="zh-TW" altLang="en-US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攝影機及機械手臂</a:t>
            </a:r>
          </a:p>
          <a:p>
            <a:pPr marL="810000" lvl="2" indent="-457200">
              <a:buFont typeface="+mj-lt"/>
              <a:buAutoNum type="arabicParenR"/>
            </a:pP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距離</a:t>
            </a: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測</a:t>
            </a:r>
            <a:r>
              <a:rPr lang="zh-TW" altLang="en-US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超音波</a:t>
            </a: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及紅外線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加強語音辨識，期能達到正確分辨繁簡體中文詞彙的目標</a:t>
            </a: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0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en-US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en-US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語音辨識服務來操縱車子，因須上傳至</a:t>
            </a:r>
            <a:r>
              <a:rPr lang="en-US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伺服器再回傳結果，會有反應不及的情況。未來期能自主開發本地語音辨識系統，方有實用價值。</a:t>
            </a:r>
            <a:endParaRPr lang="zh-TW" altLang="zh-TW" sz="30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30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完善</a:t>
            </a: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各種面向的功能，未來可應用在行動導覽、居家照護</a:t>
            </a:r>
            <a:r>
              <a:rPr lang="en-US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TW" altLang="zh-TW" sz="30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等領域，使生活更加便利。</a:t>
            </a:r>
          </a:p>
        </p:txBody>
      </p:sp>
    </p:spTree>
    <p:extLst>
      <p:ext uri="{BB962C8B-B14F-4D97-AF65-F5344CB8AC3E}">
        <p14:creationId xmlns:p14="http://schemas.microsoft.com/office/powerpoint/2010/main" val="280185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985749" y="410933"/>
            <a:ext cx="387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七　參考資料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42197" y="1264024"/>
            <a:ext cx="9681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高秀娟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老師的授課內容</a:t>
            </a:r>
            <a:endParaRPr lang="en-US" altLang="zh-TW" sz="32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altLang="zh-TW" sz="3200" b="1" spc="50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等著，陳健文譯，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《Android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程式設計範例經典──讓您設計出專業級的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應用程式第二版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，臺北市：碁峰資訊，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月初版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湯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秉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翰，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《Android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高效入門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深度學習：使用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2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6.0 APP》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，新北市：博碩文化，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月初版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7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985749" y="410933"/>
            <a:ext cx="387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七　參考資料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42197" y="1264024"/>
            <a:ext cx="9681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參考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資料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://rach-chen.logdown.com/posts/829008-android-endless-conversations-listening-in-silence-he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sz="3200" b="1" spc="50" dirty="0" err="1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JoyStick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參考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資料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blog.csdn.net/u014608640/article/details/52948346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切換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fgchen.blogspot.com/2012/11/android-2.html</a:t>
            </a:r>
            <a:endParaRPr lang="en-US" altLang="zh-TW" sz="32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7079878" y="414295"/>
            <a:ext cx="387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一　動機與目的</a:t>
            </a:r>
            <a:endParaRPr lang="zh-TW" alt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9553" y="1264024"/>
            <a:ext cx="9681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zh-TW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隨著</a:t>
            </a:r>
            <a:r>
              <a:rPr lang="zh-TW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科技的進步，許多資訊產品的設計已逐漸朝向自動化發展。在產業界皆以自動化為導向，進而達到無人化工廠的目標。為了滿足各方面的要求，於是各種不同功能的</a:t>
            </a:r>
            <a:r>
              <a:rPr lang="zh-TW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機械人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應運</a:t>
            </a:r>
            <a:r>
              <a:rPr lang="zh-TW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而生</a:t>
            </a:r>
            <a:r>
              <a:rPr lang="zh-TW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。機械人的應用範圍極為廣泛，舉凡一般的生產製造乃至於最先進之太空探測皆扮演重要之角色，其中自走車屬於機械人系統的一個分支。</a:t>
            </a:r>
          </a:p>
          <a:p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zh-TW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本</a:t>
            </a:r>
            <a:r>
              <a:rPr lang="zh-TW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專題是以發展聲控自走車為目標，透過團隊合作的方式，整合相關物聯網知識製作出實用的自走車</a:t>
            </a:r>
            <a:r>
              <a:rPr lang="zh-TW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zh-TW" sz="32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50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7580778" y="414295"/>
            <a:ext cx="33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二　所需材料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3815"/>
              </p:ext>
            </p:extLst>
          </p:nvPr>
        </p:nvGraphicFramePr>
        <p:xfrm>
          <a:off x="1453776" y="1195388"/>
          <a:ext cx="9223188" cy="494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96"/>
                <a:gridCol w="3074396"/>
                <a:gridCol w="3074396"/>
              </a:tblGrid>
              <a:tr h="399334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材料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說明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584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STM32F072RB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610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L298N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馬達控制模組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349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HC-05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藍牙模組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圖片 11" descr="http://www.st.com/content/ccc/fragment/product_related/rpn_information/board_photo/2e/4a/01/43/4f/fa/4a/3d/nucleo-F1.jpg/files/nucleo-F1.jpg/_jcr_content/translations/en.nucleo-F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81" y="1646724"/>
            <a:ext cx="2034689" cy="14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8181" y="3213253"/>
            <a:ext cx="2034097" cy="1525214"/>
          </a:xfrm>
          <a:prstGeom prst="rect">
            <a:avLst/>
          </a:prstGeom>
        </p:spPr>
      </p:pic>
      <p:pic>
        <p:nvPicPr>
          <p:cNvPr id="14" name="圖片 13" descr="https://img.ruten.com.tw/s2/f/72/6a/21622816438890_64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776" b="9493"/>
          <a:stretch/>
        </p:blipFill>
        <p:spPr bwMode="auto">
          <a:xfrm>
            <a:off x="8158181" y="4833090"/>
            <a:ext cx="2034097" cy="1260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57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7580778" y="414295"/>
            <a:ext cx="33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（接前頁）</a:t>
            </a:r>
            <a:endParaRPr lang="zh-TW" alt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16530"/>
              </p:ext>
            </p:extLst>
          </p:nvPr>
        </p:nvGraphicFramePr>
        <p:xfrm>
          <a:off x="1453776" y="1195388"/>
          <a:ext cx="9223188" cy="482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96"/>
                <a:gridCol w="3074396"/>
                <a:gridCol w="3074396"/>
              </a:tblGrid>
              <a:tr h="399334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材料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說明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182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Hitachi HD44780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LCD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3010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蜂鳴器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自走車零件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圖片 6" descr="https://ht-deko.com/arduino/pic/i2c_lcd_0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57946" y="1639720"/>
            <a:ext cx="2242158" cy="1083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1269" y="2819842"/>
            <a:ext cx="2234565" cy="121221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946" y="4128869"/>
            <a:ext cx="2237888" cy="18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857320" y="414295"/>
            <a:ext cx="6792674" cy="5985137"/>
            <a:chOff x="2084626" y="343273"/>
            <a:chExt cx="7960604" cy="7042948"/>
          </a:xfrm>
        </p:grpSpPr>
        <p:sp>
          <p:nvSpPr>
            <p:cNvPr id="5" name="橢圓 4"/>
            <p:cNvSpPr/>
            <p:nvPr/>
          </p:nvSpPr>
          <p:spPr>
            <a:xfrm>
              <a:off x="4850167" y="3015449"/>
              <a:ext cx="2429522" cy="1595021"/>
            </a:xfrm>
            <a:prstGeom prst="ellipse">
              <a:avLst/>
            </a:prstGeom>
            <a:solidFill>
              <a:srgbClr val="E1E1FF"/>
            </a:solidFill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Cortex ARM M0</a:t>
              </a:r>
              <a:endParaRPr lang="zh-TW" altLang="zh-TW" sz="16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14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(STM32F072RB)</a:t>
              </a:r>
              <a:endParaRPr lang="zh-TW" altLang="zh-TW" sz="14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82465" y="5125374"/>
              <a:ext cx="1964925" cy="952870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L298N</a:t>
              </a:r>
              <a:endPara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馬達控制</a:t>
              </a:r>
              <a:r>
                <a:rPr lang="zh-TW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模組</a:t>
              </a:r>
              <a:endParaRPr lang="zh-TW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單箭頭接點 6"/>
            <p:cNvCxnSpPr>
              <a:stCxn id="5" idx="4"/>
              <a:endCxn id="6" idx="0"/>
            </p:cNvCxnSpPr>
            <p:nvPr/>
          </p:nvCxnSpPr>
          <p:spPr>
            <a:xfrm>
              <a:off x="6064928" y="4610470"/>
              <a:ext cx="0" cy="51490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圓角矩形 7"/>
            <p:cNvSpPr/>
            <p:nvPr/>
          </p:nvSpPr>
          <p:spPr>
            <a:xfrm>
              <a:off x="4864962" y="6658253"/>
              <a:ext cx="2399930" cy="727968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自走車零組件</a:t>
              </a:r>
              <a:endParaRPr lang="zh-TW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8" idx="0"/>
            </p:cNvCxnSpPr>
            <p:nvPr/>
          </p:nvCxnSpPr>
          <p:spPr>
            <a:xfrm flipH="1">
              <a:off x="6064927" y="6078244"/>
              <a:ext cx="1" cy="5800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5573696" y="6078244"/>
              <a:ext cx="241177" cy="5800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6306105" y="6078244"/>
              <a:ext cx="250053" cy="5800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082465" y="1586145"/>
              <a:ext cx="1964925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HC-05</a:t>
              </a:r>
            </a:p>
            <a:p>
              <a:pPr algn="ctr"/>
              <a:r>
                <a:rPr lang="zh-TW" altLang="zh-TW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藍牙模組</a:t>
              </a:r>
              <a:endParaRPr lang="zh-TW" alt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>
              <a:off x="6064928" y="2500545"/>
              <a:ext cx="0" cy="51490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084626" y="3780944"/>
              <a:ext cx="1783080" cy="8343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Hitachi HD44780</a:t>
              </a:r>
              <a:endParaRPr lang="zh-TW" altLang="zh-TW" sz="1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LCD</a:t>
              </a:r>
              <a:r>
                <a:rPr lang="zh-TW" altLang="zh-TW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模組</a:t>
              </a:r>
              <a:endParaRPr lang="zh-TW" altLang="en-US" sz="1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62150" y="3776080"/>
              <a:ext cx="1783080" cy="834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TW" sz="1400">
                  <a:solidFill>
                    <a:schemeClr val="accent2">
                      <a:lumMod val="75000"/>
                    </a:schemeClr>
                  </a:solidFill>
                </a:rPr>
                <a:t>蜂鳴器</a:t>
              </a:r>
              <a:endParaRPr lang="zh-TW" altLang="en-US" sz="1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線單箭頭接點 15"/>
            <p:cNvCxnSpPr>
              <a:stCxn id="5" idx="2"/>
              <a:endCxn id="14" idx="3"/>
            </p:cNvCxnSpPr>
            <p:nvPr/>
          </p:nvCxnSpPr>
          <p:spPr>
            <a:xfrm flipH="1">
              <a:off x="3867706" y="3812960"/>
              <a:ext cx="982461" cy="38517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5" idx="6"/>
              <a:endCxn id="15" idx="1"/>
            </p:cNvCxnSpPr>
            <p:nvPr/>
          </p:nvCxnSpPr>
          <p:spPr>
            <a:xfrm>
              <a:off x="7279689" y="3812960"/>
              <a:ext cx="982461" cy="38031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圓角矩形 17"/>
            <p:cNvSpPr/>
            <p:nvPr/>
          </p:nvSpPr>
          <p:spPr>
            <a:xfrm>
              <a:off x="4864962" y="343273"/>
              <a:ext cx="2399930" cy="727968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33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rgbClr val="3399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Android</a:t>
              </a:r>
              <a:r>
                <a:rPr lang="zh-TW" altLang="en-US" sz="1400" dirty="0" smtClean="0">
                  <a:solidFill>
                    <a:srgbClr val="3399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手機</a:t>
              </a:r>
              <a:endParaRPr lang="zh-TW" altLang="en-US" sz="1400" dirty="0">
                <a:solidFill>
                  <a:srgbClr val="3399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線單箭頭接點 18"/>
            <p:cNvCxnSpPr>
              <a:stCxn id="18" idx="2"/>
              <a:endCxn id="12" idx="0"/>
            </p:cNvCxnSpPr>
            <p:nvPr/>
          </p:nvCxnSpPr>
          <p:spPr>
            <a:xfrm>
              <a:off x="6064927" y="1071241"/>
              <a:ext cx="1" cy="514904"/>
            </a:xfrm>
            <a:prstGeom prst="straightConnector1">
              <a:avLst/>
            </a:prstGeom>
            <a:ln>
              <a:solidFill>
                <a:srgbClr val="339966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8143783" y="414295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三　</a:t>
            </a:r>
            <a:r>
              <a:rPr lang="zh-TW" altLang="zh-TW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架構圖</a:t>
            </a:r>
            <a:endParaRPr lang="zh-TW" alt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6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群組 85"/>
          <p:cNvGrpSpPr/>
          <p:nvPr/>
        </p:nvGrpSpPr>
        <p:grpSpPr>
          <a:xfrm>
            <a:off x="1920542" y="488271"/>
            <a:ext cx="7941439" cy="5942122"/>
            <a:chOff x="843385" y="538578"/>
            <a:chExt cx="7941439" cy="5942122"/>
          </a:xfrm>
          <a:effectLst/>
        </p:grpSpPr>
        <p:cxnSp>
          <p:nvCxnSpPr>
            <p:cNvPr id="57" name="肘形接點 56"/>
            <p:cNvCxnSpPr>
              <a:stCxn id="23" idx="2"/>
              <a:endCxn id="52" idx="0"/>
            </p:cNvCxnSpPr>
            <p:nvPr/>
          </p:nvCxnSpPr>
          <p:spPr>
            <a:xfrm rot="16200000" flipH="1">
              <a:off x="1884213" y="2637700"/>
              <a:ext cx="1356589" cy="2251597"/>
            </a:xfrm>
            <a:prstGeom prst="bentConnector3">
              <a:avLst>
                <a:gd name="adj1" fmla="val 39311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25" idx="2"/>
              <a:endCxn id="52" idx="0"/>
            </p:cNvCxnSpPr>
            <p:nvPr/>
          </p:nvCxnSpPr>
          <p:spPr>
            <a:xfrm rot="5400000">
              <a:off x="4135810" y="2637701"/>
              <a:ext cx="1356589" cy="2251596"/>
            </a:xfrm>
            <a:prstGeom prst="bentConnector3">
              <a:avLst>
                <a:gd name="adj1" fmla="val 39529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26" idx="2"/>
              <a:endCxn id="52" idx="0"/>
            </p:cNvCxnSpPr>
            <p:nvPr/>
          </p:nvCxnSpPr>
          <p:spPr>
            <a:xfrm rot="5400000">
              <a:off x="5255056" y="1505350"/>
              <a:ext cx="1369694" cy="4503194"/>
            </a:xfrm>
            <a:prstGeom prst="bentConnector3">
              <a:avLst>
                <a:gd name="adj1" fmla="val 40278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endCxn id="52" idx="0"/>
            </p:cNvCxnSpPr>
            <p:nvPr/>
          </p:nvCxnSpPr>
          <p:spPr>
            <a:xfrm rot="16200000" flipH="1">
              <a:off x="3010011" y="3763498"/>
              <a:ext cx="1356589" cy="1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圖: 結束點 1"/>
            <p:cNvSpPr/>
            <p:nvPr/>
          </p:nvSpPr>
          <p:spPr>
            <a:xfrm>
              <a:off x="3849951" y="538578"/>
              <a:ext cx="1893902" cy="583603"/>
            </a:xfrm>
            <a:prstGeom prst="flowChartTerminator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dirty="0" smtClean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手機與藍牙模組連線</a:t>
              </a:r>
              <a:endParaRPr lang="zh-TW" altLang="en-US" sz="13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/>
            <p:cNvCxnSpPr>
              <a:stCxn id="2" idx="2"/>
              <a:endCxn id="3" idx="0"/>
            </p:cNvCxnSpPr>
            <p:nvPr/>
          </p:nvCxnSpPr>
          <p:spPr>
            <a:xfrm>
              <a:off x="4796902" y="1122181"/>
              <a:ext cx="0" cy="46988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843385" y="2577910"/>
              <a:ext cx="7941439" cy="507295"/>
              <a:chOff x="884073" y="2865587"/>
              <a:chExt cx="7941439" cy="50729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圓角矩形 22"/>
              <p:cNvSpPr/>
              <p:nvPr/>
            </p:nvSpPr>
            <p:spPr>
              <a:xfrm>
                <a:off x="884073" y="2878692"/>
                <a:ext cx="1186648" cy="4941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Button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3135670" y="2878692"/>
                <a:ext cx="1186648" cy="4941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5387266" y="2878692"/>
                <a:ext cx="1186648" cy="4941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Speech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7638864" y="2865587"/>
                <a:ext cx="1186648" cy="4941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Joystick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1436710" y="2101049"/>
              <a:ext cx="6754790" cy="489966"/>
              <a:chOff x="1436710" y="2101049"/>
              <a:chExt cx="6754790" cy="489966"/>
            </a:xfrm>
          </p:grpSpPr>
          <p:cxnSp>
            <p:nvCxnSpPr>
              <p:cNvPr id="29" name="肘形接點 28"/>
              <p:cNvCxnSpPr>
                <a:stCxn id="3" idx="2"/>
                <a:endCxn id="23" idx="0"/>
              </p:cNvCxnSpPr>
              <p:nvPr/>
            </p:nvCxnSpPr>
            <p:spPr>
              <a:xfrm rot="5400000">
                <a:off x="2871824" y="665936"/>
                <a:ext cx="489965" cy="3360193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1" name="肘形接點 30"/>
              <p:cNvCxnSpPr>
                <a:stCxn id="3" idx="2"/>
                <a:endCxn id="24" idx="0"/>
              </p:cNvCxnSpPr>
              <p:nvPr/>
            </p:nvCxnSpPr>
            <p:spPr>
              <a:xfrm rot="5400000">
                <a:off x="3997622" y="1791734"/>
                <a:ext cx="489965" cy="1108596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肘形接點 34"/>
              <p:cNvCxnSpPr>
                <a:stCxn id="3" idx="2"/>
                <a:endCxn id="25" idx="0"/>
              </p:cNvCxnSpPr>
              <p:nvPr/>
            </p:nvCxnSpPr>
            <p:spPr>
              <a:xfrm rot="16200000" flipH="1">
                <a:off x="5123420" y="1774532"/>
                <a:ext cx="489965" cy="1143000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肘形接點 36"/>
              <p:cNvCxnSpPr>
                <a:stCxn id="3" idx="2"/>
                <a:endCxn id="26" idx="0"/>
              </p:cNvCxnSpPr>
              <p:nvPr/>
            </p:nvCxnSpPr>
            <p:spPr>
              <a:xfrm rot="16200000" flipH="1">
                <a:off x="6255771" y="642181"/>
                <a:ext cx="476860" cy="3394598"/>
              </a:xfrm>
              <a:prstGeom prst="bentConnector3">
                <a:avLst>
                  <a:gd name="adj1" fmla="val 51410"/>
                </a:avLst>
              </a:prstGeom>
              <a:ln>
                <a:tailEnd type="triangle"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單箭頭接點 50"/>
            <p:cNvCxnSpPr>
              <a:endCxn id="39" idx="0"/>
            </p:cNvCxnSpPr>
            <p:nvPr/>
          </p:nvCxnSpPr>
          <p:spPr>
            <a:xfrm>
              <a:off x="5187518" y="2098938"/>
              <a:ext cx="11837" cy="1786200"/>
            </a:xfrm>
            <a:prstGeom prst="straightConnector1">
              <a:avLst/>
            </a:prstGeom>
            <a:ln>
              <a:solidFill>
                <a:srgbClr val="FFCC66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4027503" y="1592064"/>
              <a:ext cx="1538798" cy="50898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r>
                <a:rPr lang="zh-TW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切換模式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4606031" y="3885138"/>
              <a:ext cx="1186648" cy="494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Music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肘形接點 68"/>
            <p:cNvCxnSpPr>
              <a:stCxn id="39" idx="1"/>
              <a:endCxn id="52" idx="0"/>
            </p:cNvCxnSpPr>
            <p:nvPr/>
          </p:nvCxnSpPr>
          <p:spPr>
            <a:xfrm rot="10800000" flipV="1">
              <a:off x="3688307" y="4132232"/>
              <a:ext cx="917725" cy="309561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圖: 決策 51"/>
            <p:cNvSpPr/>
            <p:nvPr/>
          </p:nvSpPr>
          <p:spPr>
            <a:xfrm>
              <a:off x="2707323" y="4441794"/>
              <a:ext cx="1961965" cy="929196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藍牙是否正確連線</a:t>
              </a:r>
              <a:endParaRPr lang="zh-TW" altLang="en-US" sz="1400" dirty="0"/>
            </a:p>
          </p:txBody>
        </p:sp>
        <p:sp>
          <p:nvSpPr>
            <p:cNvPr id="75" name="流程圖: 結束點 74"/>
            <p:cNvSpPr/>
            <p:nvPr/>
          </p:nvSpPr>
          <p:spPr>
            <a:xfrm>
              <a:off x="2741353" y="5851864"/>
              <a:ext cx="1893902" cy="628836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自走車隨操縱方向移動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（或同時撥放音樂）</a:t>
              </a:r>
              <a:endParaRPr lang="zh-TW" altLang="en-US" sz="1200" dirty="0"/>
            </a:p>
          </p:txBody>
        </p:sp>
        <p:cxnSp>
          <p:nvCxnSpPr>
            <p:cNvPr id="76" name="直線單箭頭接點 75"/>
            <p:cNvCxnSpPr>
              <a:stCxn id="52" idx="2"/>
              <a:endCxn id="75" idx="0"/>
            </p:cNvCxnSpPr>
            <p:nvPr/>
          </p:nvCxnSpPr>
          <p:spPr>
            <a:xfrm flipH="1">
              <a:off x="3688304" y="5370990"/>
              <a:ext cx="2" cy="48087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3681275" y="5316076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肘形接點 82"/>
            <p:cNvCxnSpPr>
              <a:stCxn id="52" idx="1"/>
              <a:endCxn id="2" idx="1"/>
            </p:cNvCxnSpPr>
            <p:nvPr/>
          </p:nvCxnSpPr>
          <p:spPr>
            <a:xfrm rot="10800000" flipH="1">
              <a:off x="2707323" y="830380"/>
              <a:ext cx="1142628" cy="4076012"/>
            </a:xfrm>
            <a:prstGeom prst="bentConnector3">
              <a:avLst>
                <a:gd name="adj1" fmla="val -191195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2409552" y="4557236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8143783" y="414295"/>
            <a:ext cx="28378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四　流程圖</a:t>
            </a:r>
            <a:endParaRPr lang="en-US" altLang="zh-TW" sz="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/>
            <a:r>
              <a:rPr lang="en-US" altLang="zh-TW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</a:t>
            </a:r>
            <a:r>
              <a:rPr lang="zh-TW" alt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整體流程</a:t>
            </a:r>
            <a:r>
              <a:rPr lang="en-US" altLang="zh-TW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zh-TW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3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143783" y="414295"/>
            <a:ext cx="28378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</a:t>
            </a:r>
            <a:r>
              <a:rPr lang="zh-TW" altLang="en-US" sz="105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流程圖</a:t>
            </a:r>
            <a:endParaRPr lang="en-US" altLang="zh-TW" sz="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/>
            <a:r>
              <a:rPr lang="en-US" altLang="zh-TW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</a:t>
            </a:r>
            <a:r>
              <a:rPr lang="zh-TW" alt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聲控流程</a:t>
            </a:r>
            <a:r>
              <a:rPr lang="en-US" altLang="zh-TW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zh-TW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7022" y="316005"/>
            <a:ext cx="3626529" cy="6212485"/>
            <a:chOff x="3567022" y="488271"/>
            <a:chExt cx="3626529" cy="6040219"/>
          </a:xfrm>
        </p:grpSpPr>
        <p:cxnSp>
          <p:nvCxnSpPr>
            <p:cNvPr id="76" name="直線單箭頭接點 75"/>
            <p:cNvCxnSpPr>
              <a:stCxn id="52" idx="2"/>
              <a:endCxn id="75" idx="0"/>
            </p:cNvCxnSpPr>
            <p:nvPr/>
          </p:nvCxnSpPr>
          <p:spPr>
            <a:xfrm>
              <a:off x="5874059" y="5426434"/>
              <a:ext cx="0" cy="47322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11" idx="4"/>
              <a:endCxn id="61" idx="0"/>
            </p:cNvCxnSpPr>
            <p:nvPr/>
          </p:nvCxnSpPr>
          <p:spPr>
            <a:xfrm>
              <a:off x="5874059" y="3038490"/>
              <a:ext cx="0" cy="473220"/>
            </a:xfrm>
            <a:prstGeom prst="straightConnector1">
              <a:avLst/>
            </a:prstGeom>
            <a:ln>
              <a:solidFill>
                <a:srgbClr val="FFCC66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流程圖: 結束點 1"/>
            <p:cNvSpPr/>
            <p:nvPr/>
          </p:nvSpPr>
          <p:spPr>
            <a:xfrm>
              <a:off x="4927108" y="488271"/>
              <a:ext cx="1893902" cy="583603"/>
            </a:xfrm>
            <a:prstGeom prst="flowChartTerminator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r>
                <a:rPr lang="zh-TW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進入</a:t>
              </a:r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Speech</a:t>
              </a:r>
              <a:r>
                <a:rPr lang="zh-TW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模式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/>
            <p:cNvCxnSpPr>
              <a:stCxn id="2" idx="2"/>
              <a:endCxn id="3" idx="0"/>
            </p:cNvCxnSpPr>
            <p:nvPr/>
          </p:nvCxnSpPr>
          <p:spPr>
            <a:xfrm>
              <a:off x="5874059" y="1071874"/>
              <a:ext cx="0" cy="46988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5104660" y="1541757"/>
              <a:ext cx="1538798" cy="508986"/>
            </a:xfrm>
            <a:prstGeom prst="rect">
              <a:avLst/>
            </a:prstGeom>
            <a:ln>
              <a:solidFill>
                <a:srgbClr val="2381B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語音辨識啟動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流程圖: 決策 51"/>
            <p:cNvSpPr/>
            <p:nvPr/>
          </p:nvSpPr>
          <p:spPr>
            <a:xfrm>
              <a:off x="4554566" y="4493916"/>
              <a:ext cx="2638985" cy="932518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 rtlCol="0" anchor="ctr"/>
            <a:lstStyle/>
            <a:p>
              <a:pPr algn="ctr"/>
              <a:r>
                <a:rPr lang="zh-TW" altLang="en-US" sz="1100" dirty="0" smtClean="0"/>
                <a:t>是否包含中文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前</a:t>
              </a:r>
              <a:r>
                <a:rPr lang="zh-TW" altLang="en-US" sz="1100" dirty="0" smtClean="0"/>
                <a:t>、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後</a:t>
              </a:r>
              <a:r>
                <a:rPr lang="zh-TW" altLang="en-US" sz="1100" dirty="0" smtClean="0"/>
                <a:t>（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后</a:t>
              </a:r>
              <a:r>
                <a:rPr lang="zh-TW" altLang="en-US" sz="1100" dirty="0" smtClean="0"/>
                <a:t>）、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左</a:t>
              </a:r>
              <a:r>
                <a:rPr lang="zh-TW" altLang="en-US" sz="1100" dirty="0" smtClean="0"/>
                <a:t>、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右</a:t>
              </a:r>
              <a:r>
                <a:rPr lang="zh-TW" altLang="en-US" sz="1100" dirty="0" smtClean="0"/>
                <a:t>、</a:t>
              </a:r>
              <a:r>
                <a:rPr lang="zh-TW" altLang="en-US" sz="1100" b="1" dirty="0" smtClean="0">
                  <a:solidFill>
                    <a:srgbClr val="FF0000"/>
                  </a:solidFill>
                </a:rPr>
                <a:t>停</a:t>
              </a:r>
              <a:r>
                <a:rPr lang="zh-TW" altLang="en-US" sz="1100" dirty="0" smtClean="0"/>
                <a:t>其中之一</a:t>
              </a:r>
              <a:endParaRPr lang="en-US" altLang="zh-TW" sz="1100" dirty="0" smtClean="0"/>
            </a:p>
          </p:txBody>
        </p:sp>
        <p:sp>
          <p:nvSpPr>
            <p:cNvPr id="75" name="流程圖: 結束點 74"/>
            <p:cNvSpPr/>
            <p:nvPr/>
          </p:nvSpPr>
          <p:spPr>
            <a:xfrm>
              <a:off x="4927108" y="5899654"/>
              <a:ext cx="1893902" cy="628836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自走車依所說方向移動</a:t>
              </a:r>
              <a:endParaRPr lang="zh-TW" altLang="en-US" sz="12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582064" y="5371520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肘形接點 82"/>
            <p:cNvCxnSpPr>
              <a:stCxn id="52" idx="1"/>
              <a:endCxn id="3" idx="1"/>
            </p:cNvCxnSpPr>
            <p:nvPr/>
          </p:nvCxnSpPr>
          <p:spPr>
            <a:xfrm rot="10800000" flipH="1">
              <a:off x="4554566" y="1796251"/>
              <a:ext cx="550094" cy="3163925"/>
            </a:xfrm>
            <a:prstGeom prst="bentConnector3">
              <a:avLst>
                <a:gd name="adj1" fmla="val -105725"/>
              </a:avLst>
            </a:prstGeom>
            <a:ln>
              <a:solidFill>
                <a:schemeClr val="accent5"/>
              </a:solidFill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4217213" y="4590843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流程圖: 資料 10"/>
            <p:cNvSpPr/>
            <p:nvPr/>
          </p:nvSpPr>
          <p:spPr>
            <a:xfrm>
              <a:off x="4828262" y="2520626"/>
              <a:ext cx="2091594" cy="517864"/>
            </a:xfrm>
            <a:prstGeom prst="flowChartInputOutput">
              <a:avLst/>
            </a:prstGeom>
            <a:solidFill>
              <a:srgbClr val="FFFFCC"/>
            </a:solidFill>
            <a:ln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使用者說出詞彙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3" idx="2"/>
              <a:endCxn id="11" idx="1"/>
            </p:cNvCxnSpPr>
            <p:nvPr/>
          </p:nvCxnSpPr>
          <p:spPr>
            <a:xfrm>
              <a:off x="5874059" y="2050743"/>
              <a:ext cx="0" cy="469883"/>
            </a:xfrm>
            <a:prstGeom prst="straightConnector1">
              <a:avLst/>
            </a:prstGeom>
            <a:ln>
              <a:solidFill>
                <a:srgbClr val="2381BE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104660" y="3511710"/>
              <a:ext cx="1538798" cy="508986"/>
            </a:xfrm>
            <a:prstGeom prst="rect">
              <a:avLst/>
            </a:prstGeom>
            <a:ln>
              <a:solidFill>
                <a:srgbClr val="2381B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語音辨識終了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線單箭頭接點 70"/>
            <p:cNvCxnSpPr>
              <a:stCxn id="61" idx="2"/>
              <a:endCxn id="52" idx="0"/>
            </p:cNvCxnSpPr>
            <p:nvPr/>
          </p:nvCxnSpPr>
          <p:spPr>
            <a:xfrm>
              <a:off x="5874059" y="4020696"/>
              <a:ext cx="0" cy="473220"/>
            </a:xfrm>
            <a:prstGeom prst="straightConnector1">
              <a:avLst/>
            </a:prstGeom>
            <a:ln>
              <a:solidFill>
                <a:srgbClr val="2381BE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3567022" y="2753665"/>
              <a:ext cx="430887" cy="15160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accent6"/>
                  </a:solidFill>
                </a:rPr>
                <a:t>（重新辨識）</a:t>
              </a:r>
              <a:endParaRPr lang="zh-TW" alt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06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985749" y="410933"/>
            <a:ext cx="387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五　</a:t>
            </a:r>
            <a:r>
              <a:rPr lang="zh-TW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實驗結果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29553" y="1264024"/>
            <a:ext cx="968188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實現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在同一個父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中，運用按鈕切換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種模式（不同子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，同一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），且保持藍牙不斷線／重連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四大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000" indent="-457200">
              <a:buFont typeface="+mj-lt"/>
              <a:buAutoNum type="arabicParenR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（按鈕）模式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手機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上的圖片按鈕控制自走車移動（前、後、左、右）及停止，運行無礙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b="1" spc="5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000" indent="-457200">
              <a:buFont typeface="+mj-lt"/>
              <a:buAutoNum type="arabicParenR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（傳感器）模式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手機重力傳感器控制自走車移動及停止，運行無礙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zh-TW" sz="32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6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80778" y="414295"/>
            <a:ext cx="33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（接前頁）</a:t>
            </a:r>
            <a:endParaRPr lang="zh-TW" alt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9553" y="1264024"/>
            <a:ext cx="9681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150" indent="-514350">
              <a:spcBef>
                <a:spcPts val="600"/>
              </a:spcBef>
              <a:buFont typeface="+mj-lt"/>
              <a:buAutoNum type="arabicParenR" startAt="3"/>
            </a:pP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（聲控）模式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手機上的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語音識別服務，辨識使用者說出的中文詞彙（前、後、左、右、停），以控制自走車的移動及停止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en-US" altLang="zh-TW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sz="32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識別中文，係將語音識別、辨義後轉為簡體中文字串，遇到「後」字或與「後」相關的詞彙時，一律會被辨識成「后」；因此使用者想要車子後退，說「皇后」、「奧斯卡影后」等與繁體中文「後」字沒有關係的詞彙，也能奏效</a:t>
            </a:r>
            <a:r>
              <a:rPr lang="zh-TW" altLang="en-US" sz="3200" b="1" spc="5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zh-TW" sz="32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8469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351</TotalTime>
  <Words>457</Words>
  <Application>Microsoft Office PowerPoint</Application>
  <PresentationFormat>寬螢幕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Times New Roman</vt:lpstr>
      <vt:lpstr>Tw Cen MT</vt:lpstr>
      <vt:lpstr>小水滴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YVTC</dc:creator>
  <cp:lastModifiedBy>YVTC</cp:lastModifiedBy>
  <cp:revision>25</cp:revision>
  <dcterms:created xsi:type="dcterms:W3CDTF">2018-06-26T02:29:18Z</dcterms:created>
  <dcterms:modified xsi:type="dcterms:W3CDTF">2018-07-02T05:26:54Z</dcterms:modified>
</cp:coreProperties>
</file>