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60" r:id="rId12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48" autoAdjust="0"/>
  </p:normalViewPr>
  <p:slideViewPr>
    <p:cSldViewPr snapToGrid="0">
      <p:cViewPr varScale="1">
        <p:scale>
          <a:sx n="87" d="100"/>
          <a:sy n="87" d="100"/>
        </p:scale>
        <p:origin x="75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AEA40C-BE8C-4377-9057-6AF8F8AB43E9}" type="datetime1">
              <a:rPr lang="ko-KR" altLang="en-US" smtClean="0">
                <a:latin typeface="+mj-ea"/>
                <a:ea typeface="+mj-ea"/>
              </a:rPr>
              <a:t>2022-11-03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6B39DDF-7E14-426D-8F72-FA0AB6F5D978}" type="datetime1">
              <a:rPr lang="ko-KR" altLang="en-US" smtClean="0"/>
              <a:pPr/>
              <a:t>2022-11-03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6B3AB32-59DF-41F1-9618-EDFBF5049629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691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2327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122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3447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9326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108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6985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3418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774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548E0D2-8D2A-49DD-81C9-2DF06FB28E58}" type="datetime1">
              <a:rPr lang="ko-KR" altLang="en-US" noProof="0" smtClean="0"/>
              <a:t>2022-11-03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9AAF66-BE8D-40A6-9F92-F0D5431B4707}" type="datetime1">
              <a:rPr lang="ko-KR" altLang="en-US" noProof="0" smtClean="0"/>
              <a:t>2022-11-03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FC65031-79EB-4543-BA10-9DEB98B51A8A}" type="datetime1">
              <a:rPr lang="ko-KR" altLang="en-US" noProof="0" smtClean="0"/>
              <a:t>2022-11-03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10C2A-C0FE-4353-941B-694324488170}" type="datetime1">
              <a:rPr lang="ko-KR" altLang="en-US" noProof="0" smtClean="0"/>
              <a:t>2022-11-03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FA98800-4B48-4290-A2B4-EE590E4011A7}" type="datetime1">
              <a:rPr lang="ko-KR" altLang="en-US" noProof="0" smtClean="0"/>
              <a:t>2022-11-03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34A57C-F4F6-438F-A2CE-5CF31251A767}" type="datetime1">
              <a:rPr lang="ko-KR" altLang="en-US" noProof="0" smtClean="0"/>
              <a:t>2022-11-03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FCE773-4E4A-4873-9CE4-167E09725F50}" type="datetime1">
              <a:rPr lang="ko-KR" altLang="en-US" noProof="0" smtClean="0"/>
              <a:t>2022-11-03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66067D-0A04-4DE5-9C65-2C4CB39AD2AC}" type="datetime1">
              <a:rPr lang="ko-KR" altLang="en-US" noProof="0" smtClean="0"/>
              <a:t>2022-11-03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90752-A68E-4DDB-B9F3-64EFB3BAD45B}" type="datetime1">
              <a:rPr lang="ko-KR" altLang="en-US" noProof="0" smtClean="0"/>
              <a:t>2022-11-03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DE1092-F835-49D6-B89F-3300AAB9122B}" type="datetime1">
              <a:rPr lang="ko-KR" altLang="en-US" noProof="0" smtClean="0"/>
              <a:t>2022-11-03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F95DDD-93D4-4EA5-B9FF-AB32653D5712}" type="datetime1">
              <a:rPr lang="ko-KR" altLang="en-US" noProof="0" smtClean="0"/>
              <a:t>2022-11-03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2F5771C-AAAA-4498-A7FA-FDA0602C6663}" type="datetime1">
              <a:rPr lang="ko-KR" altLang="en-US" noProof="0" smtClean="0"/>
              <a:t>2022-11-03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직사각형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6000" dirty="0">
                <a:solidFill>
                  <a:schemeClr val="bg1"/>
                </a:solidFill>
              </a:rPr>
              <a:t>Ip</a:t>
            </a:r>
            <a:r>
              <a:rPr lang="en-US" altLang="ko-KR" sz="6000" cap="none" dirty="0">
                <a:solidFill>
                  <a:schemeClr val="bg1"/>
                </a:solidFill>
              </a:rPr>
              <a:t>v4</a:t>
            </a:r>
            <a:r>
              <a:rPr lang="ko-KR" altLang="en-US" sz="6000" cap="none" dirty="0">
                <a:solidFill>
                  <a:schemeClr val="bg1"/>
                </a:solidFill>
              </a:rPr>
              <a:t>조각화</a:t>
            </a:r>
            <a:r>
              <a:rPr lang="en-US" altLang="ko-KR" sz="6000" cap="none" dirty="0">
                <a:solidFill>
                  <a:schemeClr val="bg1"/>
                </a:solidFill>
              </a:rPr>
              <a:t>,4</a:t>
            </a:r>
            <a:r>
              <a:rPr lang="ko-KR" altLang="en-US" sz="6000" cap="none" dirty="0">
                <a:solidFill>
                  <a:schemeClr val="bg1"/>
                </a:solidFill>
              </a:rPr>
              <a:t>계층</a:t>
            </a:r>
            <a:r>
              <a:rPr lang="en-US" altLang="ko-KR" sz="6000" cap="none" dirty="0">
                <a:solidFill>
                  <a:schemeClr val="bg1"/>
                </a:solidFill>
              </a:rPr>
              <a:t>(UDP,TCP)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ko-KR" alt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674" y="694607"/>
            <a:ext cx="11029950" cy="532944"/>
          </a:xfrm>
        </p:spPr>
        <p:txBody>
          <a:bodyPr rtlCol="0"/>
          <a:lstStyle/>
          <a:p>
            <a:pPr rtl="0"/>
            <a:r>
              <a:rPr lang="en-US" altLang="ko-KR" cap="none" dirty="0">
                <a:solidFill>
                  <a:schemeClr val="tx1"/>
                </a:solidFill>
              </a:rPr>
              <a:t>NAT, </a:t>
            </a:r>
            <a:r>
              <a:rPr lang="ko-KR" altLang="en-US" cap="none" dirty="0" err="1">
                <a:solidFill>
                  <a:schemeClr val="tx1"/>
                </a:solidFill>
              </a:rPr>
              <a:t>포트포워딩</a:t>
            </a:r>
            <a:endParaRPr lang="ko-KR" altLang="en-US" cap="none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EDD89-AB40-90C9-6E3E-0F7E733A55C0}"/>
              </a:ext>
            </a:extLst>
          </p:cNvPr>
          <p:cNvSpPr txBox="1"/>
          <p:nvPr/>
        </p:nvSpPr>
        <p:spPr>
          <a:xfrm>
            <a:off x="444674" y="1415011"/>
            <a:ext cx="1121705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패킷의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TCP/UDP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숫자와 소스 및 목적지의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 등을 </a:t>
            </a:r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재기록하며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데이터교환하는데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사용하는 기술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 사설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공인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변환 하는데 사용함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포트포워딩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공인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특정 포트로 들어온 요청을 내부의 특정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특정 포트로 전송하는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NAT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응용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내부망에서 외부망과 통신 가능한 서버를 설정하거나 하는데 활용 </a:t>
            </a:r>
            <a:r>
              <a:rPr lang="ko-KR" altLang="en-US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가능 </a:t>
            </a:r>
            <a:endParaRPr lang="en-US" altLang="ko-KR" sz="1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27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>
                <a:solidFill>
                  <a:srgbClr val="FFFFFF"/>
                </a:solidFill>
              </a:rPr>
              <a:t>감사합니다</a:t>
            </a:r>
            <a:r>
              <a:rPr lang="en-US" altLang="ko-KR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>
                <a:solidFill>
                  <a:schemeClr val="bg2"/>
                </a:solidFill>
              </a:rPr>
              <a:t>someone@example.com</a:t>
            </a:r>
          </a:p>
          <a:p>
            <a:pPr rtl="0"/>
            <a:endParaRPr lang="ko-KR" altLang="en-US">
              <a:solidFill>
                <a:schemeClr val="bg2"/>
              </a:solidFill>
            </a:endParaRPr>
          </a:p>
          <a:p>
            <a:pPr rtl="0"/>
            <a:endParaRPr lang="ko-KR" altLang="en-US">
              <a:solidFill>
                <a:schemeClr val="bg2"/>
              </a:solidFill>
            </a:endParaRPr>
          </a:p>
        </p:txBody>
      </p:sp>
      <p:pic>
        <p:nvPicPr>
          <p:cNvPr id="5" name="그림 4" descr="디지털 숫자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674" y="694607"/>
            <a:ext cx="11029950" cy="532944"/>
          </a:xfrm>
        </p:spPr>
        <p:txBody>
          <a:bodyPr rtlCol="0"/>
          <a:lstStyle/>
          <a:p>
            <a:pPr rtl="0"/>
            <a:r>
              <a:rPr lang="en-US" altLang="ko-KR" cap="none" dirty="0">
                <a:solidFill>
                  <a:schemeClr val="tx1"/>
                </a:solidFill>
              </a:rPr>
              <a:t>IPv4 </a:t>
            </a:r>
            <a:r>
              <a:rPr lang="ko-KR" altLang="en-US" cap="none" dirty="0">
                <a:solidFill>
                  <a:schemeClr val="tx1"/>
                </a:solidFill>
              </a:rPr>
              <a:t>조각화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EDD89-AB40-90C9-6E3E-0F7E733A55C0}"/>
              </a:ext>
            </a:extLst>
          </p:cNvPr>
          <p:cNvSpPr txBox="1"/>
          <p:nvPr/>
        </p:nvSpPr>
        <p:spPr>
          <a:xfrm>
            <a:off x="444674" y="2787041"/>
            <a:ext cx="494778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조각화가 필요한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패킷들이 적은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MTU ( Maximum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transmisson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Unit 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전송되려면 여러 개의 작은 패킷으로 쪼개어 전송되어야 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일단 조각화가 이루어 지면 최종 목적지에 도달전에는 재조립이 이루어 지지 않음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3CB65E-D1F6-5EF7-79BE-C48AC9E4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500" y="1881738"/>
            <a:ext cx="6002758" cy="2671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18C832-52F4-1CFB-0090-FFDA6CF2F190}"/>
              </a:ext>
            </a:extLst>
          </p:cNvPr>
          <p:cNvSpPr txBox="1"/>
          <p:nvPr/>
        </p:nvSpPr>
        <p:spPr>
          <a:xfrm>
            <a:off x="5186769" y="4841305"/>
            <a:ext cx="70799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    - MTU 1370 - 20 ( Ethernet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헤더를 데이터에 뺀 후 </a:t>
            </a:r>
            <a:r>
              <a:rPr lang="ko-KR" altLang="en-US" sz="160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계산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MF   - 1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ko-KR" altLang="en-US" sz="160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조각회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진행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이면 조각화 종료</a:t>
            </a:r>
            <a:endParaRPr lang="ko-KR" altLang="en-US" sz="160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offset -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조각화 시작지점으로 부터의 거리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첫번째 페이로드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/8 = 1350/8</a:t>
            </a:r>
            <a:r>
              <a:rPr lang="ko-KR" altLang="en-US" sz="1600" i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i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674" y="694607"/>
            <a:ext cx="11029950" cy="532944"/>
          </a:xfrm>
        </p:spPr>
        <p:txBody>
          <a:bodyPr rtlCol="0"/>
          <a:lstStyle/>
          <a:p>
            <a:pPr rtl="0"/>
            <a:r>
              <a:rPr lang="en-US" altLang="ko-KR" cap="none" dirty="0">
                <a:solidFill>
                  <a:schemeClr val="tx1"/>
                </a:solidFill>
              </a:rPr>
              <a:t>4</a:t>
            </a:r>
            <a:r>
              <a:rPr lang="ko-KR" altLang="en-US" cap="none" dirty="0">
                <a:solidFill>
                  <a:schemeClr val="tx1"/>
                </a:solidFill>
              </a:rPr>
              <a:t>계층</a:t>
            </a:r>
            <a:r>
              <a:rPr lang="en-US" altLang="ko-KR" cap="none" dirty="0">
                <a:solidFill>
                  <a:schemeClr val="tx1"/>
                </a:solidFill>
              </a:rPr>
              <a:t>(</a:t>
            </a:r>
            <a:r>
              <a:rPr lang="en-US" b="1" i="0" dirty="0">
                <a:solidFill>
                  <a:srgbClr val="37352F"/>
                </a:solidFill>
                <a:effectLst/>
                <a:latin typeface="ui-sans-serif"/>
              </a:rPr>
              <a:t>Transport layer</a:t>
            </a:r>
            <a:r>
              <a:rPr lang="en-US" altLang="ko-KR" b="1" i="0" dirty="0">
                <a:solidFill>
                  <a:srgbClr val="37352F"/>
                </a:solidFill>
                <a:effectLst/>
                <a:latin typeface="ui-sans-serif"/>
              </a:rPr>
              <a:t>)</a:t>
            </a:r>
            <a:endParaRPr lang="ko-KR" altLang="en-US" cap="none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EDD89-AB40-90C9-6E3E-0F7E733A55C0}"/>
              </a:ext>
            </a:extLst>
          </p:cNvPr>
          <p:cNvSpPr txBox="1"/>
          <p:nvPr/>
        </p:nvSpPr>
        <p:spPr>
          <a:xfrm>
            <a:off x="444674" y="1590808"/>
            <a:ext cx="113172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 기본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양측 종단간의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layer(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연결을 세그먼트 단위로 나누어 전송을 담당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대표적으로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TCP(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 지향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UDP(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비연결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어떤 애플리케이션의 어느 프로토콜로 전달할지에 대해서는 포트 번호를 보고 판단한다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 계층에서 전달한 다양한 종류의 패킷을 어느 애플리케이션으로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보내져야할지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판단시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프로세스당 하나의 포트 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번호는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~ 65535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번까지 사용할 수 있고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포트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(well-known ports),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레지스터드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포트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(registered ports),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다이나밍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포트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(dynamic ports)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종류로 구분된다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5DA88C-230C-8E4C-4980-86F4158D4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72" y="4746626"/>
            <a:ext cx="5757487" cy="134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0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674" y="694607"/>
            <a:ext cx="11029950" cy="532944"/>
          </a:xfrm>
        </p:spPr>
        <p:txBody>
          <a:bodyPr rtlCol="0"/>
          <a:lstStyle/>
          <a:p>
            <a:pPr rtl="0"/>
            <a:r>
              <a:rPr lang="en-US" altLang="ko-KR" cap="none" dirty="0">
                <a:solidFill>
                  <a:schemeClr val="tx1"/>
                </a:solidFill>
              </a:rPr>
              <a:t>UDP</a:t>
            </a:r>
            <a:endParaRPr lang="ko-KR" altLang="en-US" cap="none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EDD89-AB40-90C9-6E3E-0F7E733A55C0}"/>
              </a:ext>
            </a:extLst>
          </p:cNvPr>
          <p:cNvSpPr txBox="1"/>
          <p:nvPr/>
        </p:nvSpPr>
        <p:spPr>
          <a:xfrm>
            <a:off x="651352" y="1308970"/>
            <a:ext cx="1096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비연결형 서비스를 지원하는 전송계층 프로토콜로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인터넷상에서 서로 정보를 주고받을 때 정보를 보낸다는 신호나 받는다는 신호 절차를 거치지 않고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보내는 쪽에서 일방적으로 데이터를 전달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데이터그램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단위로 처리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신뢰성 없는 데이터를 전송한다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전송 속도가 빠르다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멀티캐스트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브로드캐스트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IPTV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DNS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DHCP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인터넷 전화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스트리밍 등에 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TCP/IP 교과서: 6.3.2 UDP: 비연결 전송 프로토콜 - 1">
            <a:extLst>
              <a:ext uri="{FF2B5EF4-FFF2-40B4-BE49-F238E27FC236}">
                <a16:creationId xmlns:a16="http://schemas.microsoft.com/office/drawing/2014/main" id="{F170F3E0-C476-5203-F545-3023B961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56" y="3617294"/>
            <a:ext cx="4887237" cy="328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8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674" y="694607"/>
            <a:ext cx="11029950" cy="532944"/>
          </a:xfrm>
        </p:spPr>
        <p:txBody>
          <a:bodyPr rtlCol="0"/>
          <a:lstStyle/>
          <a:p>
            <a:pPr rtl="0"/>
            <a:r>
              <a:rPr lang="en-US" altLang="ko-KR" cap="none" dirty="0">
                <a:solidFill>
                  <a:schemeClr val="tx1"/>
                </a:solidFill>
              </a:rPr>
              <a:t>TCP</a:t>
            </a:r>
            <a:endParaRPr lang="ko-KR" altLang="en-US" cap="none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EDD89-AB40-90C9-6E3E-0F7E733A55C0}"/>
              </a:ext>
            </a:extLst>
          </p:cNvPr>
          <p:cNvSpPr txBox="1"/>
          <p:nvPr/>
        </p:nvSpPr>
        <p:spPr>
          <a:xfrm>
            <a:off x="651353" y="1308970"/>
            <a:ext cx="544464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연결형 서비스를 지원하는 전송 계층 프로토콜</a:t>
            </a:r>
            <a:endParaRPr lang="en-US" altLang="ko-KR" sz="17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호스트간 </a:t>
            </a:r>
            <a:r>
              <a:rPr lang="ko-KR" altLang="en-US" sz="17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신뢰성있는</a:t>
            </a: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전달과 흐름제어를 함</a:t>
            </a:r>
            <a:endParaRPr lang="en-US" altLang="ko-KR" sz="17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함께 사용하는데</a:t>
            </a:r>
            <a:r>
              <a:rPr lang="en-US" altLang="ko-KR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IP</a:t>
            </a: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데이터의 배달을 처리 </a:t>
            </a:r>
            <a:r>
              <a:rPr lang="en-US" altLang="ko-KR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TCP</a:t>
            </a: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패킷을 추적 및 관리</a:t>
            </a:r>
            <a:endParaRPr lang="en-US" altLang="ko-KR" sz="17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 Number (32bits)</a:t>
            </a:r>
          </a:p>
          <a:p>
            <a:r>
              <a:rPr lang="en-US" altLang="ko-KR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패킷의 순서 번호를 나타내기 위한 필드</a:t>
            </a:r>
            <a:endParaRPr lang="en-US" altLang="ko-KR" sz="17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Acknowledgement Number (32bits)</a:t>
            </a:r>
          </a:p>
          <a:p>
            <a:r>
              <a:rPr lang="en-US" altLang="ko-KR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7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송신측에</a:t>
            </a: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어디까지 전달 받았는지 알리기 위한 필드</a:t>
            </a:r>
            <a:endParaRPr lang="en-US" altLang="ko-KR" sz="17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HLEN(Header Length) (4bits)</a:t>
            </a:r>
          </a:p>
          <a:p>
            <a:r>
              <a:rPr lang="en-US" altLang="ko-KR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헤더의 길이를 </a:t>
            </a:r>
            <a:r>
              <a:rPr lang="en-US" altLang="ko-KR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32bits </a:t>
            </a: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단위로 나타냄</a:t>
            </a:r>
            <a:r>
              <a:rPr lang="en-US" altLang="ko-KR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헤더의 길이</a:t>
            </a:r>
            <a:r>
              <a:rPr lang="en-US" altLang="ko-KR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/32=HLEN) </a:t>
            </a: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 </a:t>
            </a:r>
            <a:r>
              <a:rPr lang="en-US" altLang="ko-KR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i="0" spc="-15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sz="1700" i="0" spc="-15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(Reserved)</a:t>
            </a:r>
            <a:r>
              <a:rPr lang="ko-KR" altLang="en-US" sz="1700" i="0" spc="-15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00" i="0" spc="-15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(6bits):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700" i="0" spc="-15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미래에 사용하기 위해 남겨둔 예비 필드이며 </a:t>
            </a:r>
            <a:r>
              <a:rPr lang="en-US" altLang="ko-KR" sz="1700" i="0" spc="-15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700" i="0" spc="-15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채워져야 함</a:t>
            </a:r>
            <a:r>
              <a:rPr lang="en-US" altLang="ko-KR" sz="1700" i="0" spc="-15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 Size (16bits)   </a:t>
            </a:r>
          </a:p>
          <a:p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수신 가능한 데이터 양의 최대값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Checksum (16bits)   </a:t>
            </a:r>
          </a:p>
          <a:p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=&gt;TCP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헤더와 데이터를 포함한 세그먼트 전체에 대해 계산한 값으로 에러를 체크할 때 사용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DCAA13D-A9EF-8839-3985-55F633B0F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1134388"/>
            <a:ext cx="60388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40493C-8144-5578-1A2E-F6DC793C56CE}"/>
              </a:ext>
            </a:extLst>
          </p:cNvPr>
          <p:cNvSpPr txBox="1"/>
          <p:nvPr/>
        </p:nvSpPr>
        <p:spPr>
          <a:xfrm>
            <a:off x="6306855" y="4828784"/>
            <a:ext cx="46033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Options (0~40byte)</a:t>
            </a:r>
          </a:p>
          <a:p>
            <a:r>
              <a:rPr lang="en-US" altLang="ko-KR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=&gt;TCP </a:t>
            </a: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 관리 기능을 </a:t>
            </a:r>
            <a:r>
              <a:rPr lang="ko-KR" altLang="en-US" sz="17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확장시키는데</a:t>
            </a: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주로 사용되는 옵션 필드</a:t>
            </a:r>
            <a:r>
              <a:rPr lang="en-US" altLang="ko-KR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40byte</a:t>
            </a:r>
            <a:r>
              <a:rPr lang="ko-KR" altLang="en-US" sz="17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옵션 데이터 포함 가능</a:t>
            </a:r>
            <a:endParaRPr lang="en-US" sz="17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98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674" y="694607"/>
            <a:ext cx="11029950" cy="532944"/>
          </a:xfrm>
        </p:spPr>
        <p:txBody>
          <a:bodyPr rtlCol="0"/>
          <a:lstStyle/>
          <a:p>
            <a:pPr rtl="0"/>
            <a:r>
              <a:rPr lang="en-US" altLang="ko-KR" cap="none" dirty="0">
                <a:solidFill>
                  <a:schemeClr val="tx1"/>
                </a:solidFill>
              </a:rPr>
              <a:t>TCP</a:t>
            </a:r>
            <a:endParaRPr lang="ko-KR" altLang="en-US" cap="none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EDD89-AB40-90C9-6E3E-0F7E733A55C0}"/>
              </a:ext>
            </a:extLst>
          </p:cNvPr>
          <p:cNvSpPr txBox="1"/>
          <p:nvPr/>
        </p:nvSpPr>
        <p:spPr>
          <a:xfrm>
            <a:off x="651352" y="1308970"/>
            <a:ext cx="1096653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 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연결시작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TCP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initiate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위해 가장 먼저 보내는 시퀀스 비트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ACK 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확인응답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SYN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패킷에 응답하는 패킷으로 일반적으로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+1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응답하는 비트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RST 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강제연결종료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리셋하기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위한 과정으로 비정상적인 세션을 끊거나 즉시 연결을 끊고자 하는 비트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PSH 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대화형 패킷에 사용되고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대기 시간 없이 즉시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계층으로 바로 전송하는 비트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URG 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긴급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Urgent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말 그대로 긴급 시를 대비하여 우선순위를 높게 설정하여 전송하는 비트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취소 등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 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세션을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종료시키기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위한 비트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(TCP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세션을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종료시키고자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할 때 발생 시키고 종결 응답은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 ACK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수신됨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7137F0-0917-1ABC-1148-35392ED7D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39" y="4157782"/>
            <a:ext cx="10384077" cy="26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674" y="694607"/>
            <a:ext cx="11029950" cy="532944"/>
          </a:xfrm>
        </p:spPr>
        <p:txBody>
          <a:bodyPr rtlCol="0"/>
          <a:lstStyle/>
          <a:p>
            <a:pPr rtl="0"/>
            <a:r>
              <a:rPr lang="en-US" altLang="ko-KR" cap="none" dirty="0">
                <a:solidFill>
                  <a:schemeClr val="tx1"/>
                </a:solidFill>
              </a:rPr>
              <a:t>TCP</a:t>
            </a:r>
            <a:endParaRPr lang="ko-KR" altLang="en-US" cap="none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EDD89-AB40-90C9-6E3E-0F7E733A55C0}"/>
              </a:ext>
            </a:extLst>
          </p:cNvPr>
          <p:cNvSpPr txBox="1"/>
          <p:nvPr/>
        </p:nvSpPr>
        <p:spPr>
          <a:xfrm>
            <a:off x="651352" y="1308970"/>
            <a:ext cx="1082327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 세션 설정을 위해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단계의 </a:t>
            </a:r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핸드세이킹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과정을 밟음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[STEP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서버에 접속을 요청하는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패킷을 보냄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클라이언트는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보내고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SYN/ACK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기다리는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SYN_SENT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상태가 됨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[STEP 2]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서버는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요청을 받고 클라이언트에게 요청을 수락한다는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ACK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 flag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설정된 패킷을 발송하고 클라이언트가 다시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응답하기를 기다림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서버는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SYN_RECEIVED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상태가 됨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[STEP 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서버에게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보내고 </a:t>
            </a:r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이후로부터는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연결이 이루어지고 데이터가 오감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이때의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상태가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ESTABLISHED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2BEB1A-5AFC-E0AA-245C-31C02E0D4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349" y="4021306"/>
            <a:ext cx="55626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63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674" y="694607"/>
            <a:ext cx="11029950" cy="532944"/>
          </a:xfrm>
        </p:spPr>
        <p:txBody>
          <a:bodyPr rtlCol="0"/>
          <a:lstStyle/>
          <a:p>
            <a:pPr rtl="0"/>
            <a:r>
              <a:rPr lang="en-US" altLang="ko-KR" cap="none" dirty="0">
                <a:solidFill>
                  <a:schemeClr val="tx1"/>
                </a:solidFill>
              </a:rPr>
              <a:t>TCP</a:t>
            </a:r>
            <a:endParaRPr lang="ko-KR" altLang="en-US" cap="none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EDD89-AB40-90C9-6E3E-0F7E733A55C0}"/>
              </a:ext>
            </a:extLst>
          </p:cNvPr>
          <p:cNvSpPr txBox="1"/>
          <p:nvPr/>
        </p:nvSpPr>
        <p:spPr>
          <a:xfrm>
            <a:off x="651352" y="1308970"/>
            <a:ext cx="1082327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보낸쪽에서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 </a:t>
            </a:r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보낼때는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SEQ,ACK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번호 동일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받는쪽에서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번호는 받은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번호가 됨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받는쪽의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번호는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 +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크기 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0BAC85-0108-1E62-4702-36B6FB52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715" y="2605439"/>
            <a:ext cx="5998548" cy="40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7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859D7AA-2E0D-3D07-0DFC-12AB5BEC2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72" y="574175"/>
            <a:ext cx="7696200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674" y="694607"/>
            <a:ext cx="11029950" cy="532944"/>
          </a:xfrm>
        </p:spPr>
        <p:txBody>
          <a:bodyPr rtlCol="0"/>
          <a:lstStyle/>
          <a:p>
            <a:pPr rtl="0"/>
            <a:r>
              <a:rPr lang="en-US" altLang="ko-KR" cap="none" dirty="0">
                <a:solidFill>
                  <a:schemeClr val="tx1"/>
                </a:solidFill>
              </a:rPr>
              <a:t>TCP</a:t>
            </a:r>
            <a:endParaRPr lang="ko-KR" altLang="en-US" cap="none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EDD89-AB40-90C9-6E3E-0F7E733A55C0}"/>
              </a:ext>
            </a:extLst>
          </p:cNvPr>
          <p:cNvSpPr txBox="1"/>
          <p:nvPr/>
        </p:nvSpPr>
        <p:spPr>
          <a:xfrm>
            <a:off x="444674" y="2617510"/>
            <a:ext cx="4265113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LISTEN: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클라이언트의 요청을 서버가 계속 듣고 있는 상태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ESTABLISHED: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연결을 서로 수립이 된 상태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통신이 가능해짐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active open: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포트를 능동적으로 여는 것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(SYN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217568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3_TF56390039_Win32" id="{707A4A1A-4F78-4BC1-ACAA-72291CC81BA2}" vid="{618383A2-873E-4A97-9049-BE9F52CBC0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기술 디자인</Template>
  <TotalTime>268</TotalTime>
  <Words>732</Words>
  <Application>Microsoft Office PowerPoint</Application>
  <PresentationFormat>와이드스크린</PresentationFormat>
  <Paragraphs>91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ui-sans-serif</vt:lpstr>
      <vt:lpstr>맑은 고딕</vt:lpstr>
      <vt:lpstr>Arial</vt:lpstr>
      <vt:lpstr>Gill Sans MT</vt:lpstr>
      <vt:lpstr>Symbol</vt:lpstr>
      <vt:lpstr>Wingdings 2</vt:lpstr>
      <vt:lpstr>분할</vt:lpstr>
      <vt:lpstr>Ipv4조각화,4계층(UDP,TCP)</vt:lpstr>
      <vt:lpstr>IPv4 조각화</vt:lpstr>
      <vt:lpstr>4계층(Transport layer)</vt:lpstr>
      <vt:lpstr>UDP</vt:lpstr>
      <vt:lpstr>TCP</vt:lpstr>
      <vt:lpstr>TCP</vt:lpstr>
      <vt:lpstr>TCP</vt:lpstr>
      <vt:lpstr>TCP</vt:lpstr>
      <vt:lpstr>TCP</vt:lpstr>
      <vt:lpstr>NAT, 포트포워딩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Ipv4조각화,4계층(UDP,TCP)</dc:title>
  <dc:creator>문 동규</dc:creator>
  <cp:lastModifiedBy>문 동규</cp:lastModifiedBy>
  <cp:revision>3</cp:revision>
  <dcterms:created xsi:type="dcterms:W3CDTF">2022-11-03T02:45:01Z</dcterms:created>
  <dcterms:modified xsi:type="dcterms:W3CDTF">2022-11-03T07:13:03Z</dcterms:modified>
</cp:coreProperties>
</file>