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85" autoAdjust="0"/>
    <p:restoredTop sz="94660"/>
  </p:normalViewPr>
  <p:slideViewPr>
    <p:cSldViewPr>
      <p:cViewPr>
        <p:scale>
          <a:sx n="89" d="100"/>
          <a:sy n="89" d="100"/>
        </p:scale>
        <p:origin x="13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8C68D-0BC8-4714-9680-DA68283ED9A1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BE70B-2D43-4766-BE4C-7D687587EB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55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BE70B-2D43-4766-BE4C-7D687587EB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3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1724-2BBC-402F-B25E-E66F78A6152A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FB39-FC33-457A-BF37-FB18CFB9930D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9133-9370-4ADC-BB02-F672D04A451C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E82A-7C15-49B2-BDF8-7A6D514E30AB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F5F0-CC2F-412D-ACE2-81429821E825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B80C-9A5F-4632-8CA2-87D089EC8483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F5F1-BEB1-4D45-8F75-B95A29DBD375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207F-E0B2-43EF-982A-E75834CECECD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DC56-39BC-4FF0-B93C-0B242323C418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FD1F-963C-459B-9347-F687CCC98F66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45A4-11DD-4B20-9DC8-0069E25CC7E0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3880055-2890-4331-B8AF-FF5380105A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1FACC87-4483-4ED6-86C7-6468E860A0C9}" type="datetime1">
              <a:rPr lang="en-US" smtClean="0"/>
              <a:pPr/>
              <a:t>11/22/2020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090414110543!Diu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0"/>
            <a:ext cx="5410200" cy="129540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24125"/>
            <a:ext cx="5791199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667000" y="47244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cap="all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                    Instructor:</a:t>
            </a:r>
          </a:p>
          <a:p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Nusrat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jahan</a:t>
            </a:r>
            <a:endParaRPr lang="en-US" sz="2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Lecturer, SWE, DIU.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110345" y="1409700"/>
            <a:ext cx="2923309" cy="876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SWE211</a:t>
            </a:r>
          </a:p>
          <a:p>
            <a:pPr algn="ctr"/>
            <a:r>
              <a:rPr lang="en-US" sz="32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Lecture 7</a:t>
            </a:r>
            <a:endParaRPr lang="en-US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1734-8FE5-4FC1-9BEF-729E9B5D6D8A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46" y="204716"/>
            <a:ext cx="8077200" cy="573206"/>
          </a:xfrm>
        </p:spPr>
        <p:txBody>
          <a:bodyPr/>
          <a:lstStyle/>
          <a:p>
            <a:r>
              <a:rPr lang="en-US" u="sng" dirty="0" smtClean="0"/>
              <a:t>Case Study on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Consider the table </a:t>
            </a:r>
          </a:p>
          <a:p>
            <a:pPr>
              <a:buNone/>
            </a:pPr>
            <a:r>
              <a:rPr lang="en-US" b="1" dirty="0" smtClean="0"/>
              <a:t>		EMP_DEPT_PROJ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And the following dependencies which exist in the above table: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	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84C8BBDD-1404-4707-A3D2-B5D3A3592F9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293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424" y="2590800"/>
            <a:ext cx="8845576" cy="55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93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3089" y="4184746"/>
            <a:ext cx="6700978" cy="182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534400" cy="1143000"/>
          </a:xfrm>
        </p:spPr>
        <p:txBody>
          <a:bodyPr/>
          <a:lstStyle/>
          <a:p>
            <a:r>
              <a:rPr lang="en-US" sz="4000" i="1" u="sng" dirty="0" smtClean="0"/>
              <a:t>Steps to Normalize the database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Thus we will have 3 tables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84C8BBDD-1404-4707-A3D2-B5D3A3592F9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304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9796" y="1362858"/>
            <a:ext cx="6635655" cy="178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04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9532" y="3659663"/>
            <a:ext cx="5736110" cy="260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146" y="1008465"/>
            <a:ext cx="8231307" cy="5160323"/>
          </a:xfrm>
        </p:spPr>
        <p:txBody>
          <a:bodyPr/>
          <a:lstStyle/>
          <a:p>
            <a:r>
              <a:rPr lang="en-US" u="sng" dirty="0" smtClean="0"/>
              <a:t>Step 2</a:t>
            </a:r>
          </a:p>
          <a:p>
            <a:pPr lvl="1"/>
            <a:r>
              <a:rPr lang="en-US" sz="2000" dirty="0" smtClean="0"/>
              <a:t>Let us now identify the transitive dependency and remove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84C8BBDD-1404-4707-A3D2-B5D3A3592F9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86461"/>
            <a:ext cx="8645193" cy="609600"/>
          </a:xfrm>
        </p:spPr>
        <p:txBody>
          <a:bodyPr/>
          <a:lstStyle/>
          <a:p>
            <a:r>
              <a:rPr lang="en-US" sz="4000" i="1" u="sng" dirty="0" smtClean="0"/>
              <a:t>Steps to Normalize the database </a:t>
            </a:r>
            <a:endParaRPr lang="en-US" sz="4000" dirty="0"/>
          </a:p>
        </p:txBody>
      </p:sp>
      <p:pic>
        <p:nvPicPr>
          <p:cNvPr id="2314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3018" y="2054429"/>
            <a:ext cx="5895832" cy="454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52" y="871986"/>
            <a:ext cx="8001000" cy="5197475"/>
          </a:xfrm>
        </p:spPr>
        <p:txBody>
          <a:bodyPr/>
          <a:lstStyle/>
          <a:p>
            <a:r>
              <a:rPr lang="en-US" u="sng" dirty="0" smtClean="0"/>
              <a:t>Step 3:</a:t>
            </a:r>
            <a:endParaRPr lang="en-US" dirty="0" smtClean="0"/>
          </a:p>
          <a:p>
            <a:pPr lvl="1"/>
            <a:r>
              <a:rPr lang="en-US" dirty="0" smtClean="0"/>
              <a:t>Let us now identify the non key determinants and remove them.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Thus we will have 5 tables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84C8BBDD-1404-4707-A3D2-B5D3A3592F9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45513"/>
            <a:ext cx="8604250" cy="609600"/>
          </a:xfrm>
        </p:spPr>
        <p:txBody>
          <a:bodyPr/>
          <a:lstStyle/>
          <a:p>
            <a:r>
              <a:rPr lang="en-US" sz="4400" i="1" u="sng" dirty="0" smtClean="0"/>
              <a:t>Steps to Normalize the database </a:t>
            </a:r>
            <a:endParaRPr lang="en-US" sz="4400" dirty="0"/>
          </a:p>
        </p:txBody>
      </p:sp>
      <p:pic>
        <p:nvPicPr>
          <p:cNvPr id="2324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0255" y="2066996"/>
            <a:ext cx="1607627" cy="512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24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6715" y="2569544"/>
            <a:ext cx="3070746" cy="42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endParaRPr lang="en-US" sz="9600" b="1" i="1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>
              <a:buFont typeface="Arial" pitchFamily="34" charset="0"/>
              <a:buNone/>
            </a:pPr>
            <a:r>
              <a:rPr lang="en-US" sz="9600" b="1" i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Thanks</a:t>
            </a:r>
            <a:endParaRPr lang="en-US" sz="9600" b="1" i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1817-58E0-4443-A615-C82282533BA8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055-2890-4331-B8AF-FF5380105A8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7104"/>
          </a:xfrm>
        </p:spPr>
        <p:txBody>
          <a:bodyPr/>
          <a:lstStyle/>
          <a:p>
            <a:r>
              <a:rPr lang="en-US" sz="3600" dirty="0" err="1" smtClean="0">
                <a:latin typeface="Times New Roman" pitchFamily="18" charset="0"/>
              </a:rPr>
              <a:t>Unnormalised</a:t>
            </a:r>
            <a:r>
              <a:rPr lang="en-US" sz="3600" dirty="0" smtClean="0">
                <a:latin typeface="Times New Roman" pitchFamily="18" charset="0"/>
              </a:rPr>
              <a:t> Normal Form (UNF)</a:t>
            </a:r>
            <a:endParaRPr lang="en-US" dirty="0" smtClean="0"/>
          </a:p>
        </p:txBody>
      </p:sp>
      <p:pic>
        <p:nvPicPr>
          <p:cNvPr id="51203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949325"/>
            <a:ext cx="6203950" cy="4130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04800" y="5442259"/>
            <a:ext cx="8534400" cy="735012"/>
            <a:chOff x="192" y="3411"/>
            <a:chExt cx="5376" cy="463"/>
          </a:xfrm>
        </p:grpSpPr>
        <p:sp>
          <p:nvSpPr>
            <p:cNvPr id="51205" name="Rectangle 17"/>
            <p:cNvSpPr>
              <a:spLocks noChangeArrowheads="1"/>
            </p:cNvSpPr>
            <p:nvPr/>
          </p:nvSpPr>
          <p:spPr bwMode="auto">
            <a:xfrm>
              <a:off x="454" y="3411"/>
              <a:ext cx="4937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6" name="Text Box 16"/>
            <p:cNvSpPr txBox="1">
              <a:spLocks noChangeArrowheads="1"/>
            </p:cNvSpPr>
            <p:nvPr/>
          </p:nvSpPr>
          <p:spPr bwMode="auto">
            <a:xfrm>
              <a:off x="192" y="3414"/>
              <a:ext cx="5376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2000" dirty="0">
                  <a:solidFill>
                    <a:schemeClr val="accent2"/>
                  </a:solidFill>
                </a:rPr>
                <a:t>             ORDER</a:t>
              </a:r>
              <a:r>
                <a:rPr lang="en-GB" sz="2000" dirty="0">
                  <a:solidFill>
                    <a:schemeClr val="tx2"/>
                  </a:solidFill>
                </a:rPr>
                <a:t> (</a:t>
              </a:r>
              <a:r>
                <a:rPr lang="en-GB" sz="2000" u="sng" dirty="0">
                  <a:solidFill>
                    <a:srgbClr val="0000FF"/>
                  </a:solidFill>
                </a:rPr>
                <a:t>order-no</a:t>
              </a:r>
              <a:r>
                <a:rPr lang="en-GB" sz="2000" dirty="0">
                  <a:solidFill>
                    <a:schemeClr val="tx2"/>
                  </a:solidFill>
                </a:rPr>
                <a:t>, order-date, </a:t>
              </a:r>
              <a:r>
                <a:rPr lang="en-GB" sz="2000" dirty="0" err="1">
                  <a:solidFill>
                    <a:schemeClr val="tx2"/>
                  </a:solidFill>
                </a:rPr>
                <a:t>cust</a:t>
              </a:r>
              <a:r>
                <a:rPr lang="en-GB" sz="2000" dirty="0">
                  <a:solidFill>
                    <a:schemeClr val="tx2"/>
                  </a:solidFill>
                </a:rPr>
                <a:t>-no, </a:t>
              </a:r>
              <a:r>
                <a:rPr lang="en-GB" sz="2000" dirty="0" err="1">
                  <a:solidFill>
                    <a:schemeClr val="tx2"/>
                  </a:solidFill>
                </a:rPr>
                <a:t>cust</a:t>
              </a:r>
              <a:r>
                <a:rPr lang="en-GB" sz="2000" dirty="0">
                  <a:solidFill>
                    <a:schemeClr val="tx2"/>
                  </a:solidFill>
                </a:rPr>
                <a:t>-name, </a:t>
              </a:r>
              <a:r>
                <a:rPr lang="en-GB" sz="2000" dirty="0" err="1">
                  <a:solidFill>
                    <a:schemeClr val="tx2"/>
                  </a:solidFill>
                </a:rPr>
                <a:t>cust</a:t>
              </a:r>
              <a:r>
                <a:rPr lang="en-GB" sz="2000" dirty="0">
                  <a:solidFill>
                    <a:schemeClr val="tx2"/>
                  </a:solidFill>
                </a:rPr>
                <a:t>-add, </a:t>
              </a:r>
            </a:p>
            <a:p>
              <a:r>
                <a:rPr lang="en-GB" sz="2000" dirty="0">
                  <a:solidFill>
                    <a:schemeClr val="tx2"/>
                  </a:solidFill>
                </a:rPr>
                <a:t>	   </a:t>
              </a:r>
              <a:r>
                <a:rPr lang="en-GB" sz="2000" i="1" dirty="0">
                  <a:solidFill>
                    <a:schemeClr val="tx2"/>
                  </a:solidFill>
                </a:rPr>
                <a:t>(prod-no, prod-</a:t>
              </a:r>
              <a:r>
                <a:rPr lang="en-GB" sz="2000" i="1" dirty="0" err="1">
                  <a:solidFill>
                    <a:schemeClr val="tx2"/>
                  </a:solidFill>
                </a:rPr>
                <a:t>desc</a:t>
              </a:r>
              <a:r>
                <a:rPr lang="en-GB" sz="2000" i="1" dirty="0">
                  <a:solidFill>
                    <a:schemeClr val="tx2"/>
                  </a:solidFill>
                </a:rPr>
                <a:t>, unit-price, </a:t>
              </a:r>
              <a:r>
                <a:rPr lang="en-GB" sz="2000" i="1" dirty="0" err="1">
                  <a:solidFill>
                    <a:schemeClr val="tx2"/>
                  </a:solidFill>
                </a:rPr>
                <a:t>ord</a:t>
              </a:r>
              <a:r>
                <a:rPr lang="en-GB" sz="2000" i="1" dirty="0">
                  <a:solidFill>
                    <a:schemeClr val="tx2"/>
                  </a:solidFill>
                </a:rPr>
                <a:t>-qty, line-total)*,</a:t>
              </a:r>
              <a:r>
                <a:rPr lang="en-GB" sz="2000" dirty="0">
                  <a:solidFill>
                    <a:schemeClr val="tx2"/>
                  </a:solidFill>
                </a:rPr>
                <a:t> order-total</a:t>
              </a: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662811"/>
              </p:ext>
            </p:extLst>
          </p:nvPr>
        </p:nvGraphicFramePr>
        <p:xfrm>
          <a:off x="-3048000" y="1295400"/>
          <a:ext cx="6096002" cy="541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orderno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odate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cusno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cusname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custadd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ordertotal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001964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Mark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T5060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12345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feb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Mark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E11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PT42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12345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feb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Mark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E11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QZE48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ChangeArrowheads="1"/>
          </p:cNvSpPr>
          <p:nvPr/>
        </p:nvSpPr>
        <p:spPr bwMode="auto">
          <a:xfrm>
            <a:off x="611188" y="1111250"/>
            <a:ext cx="7762875" cy="1366838"/>
          </a:xfrm>
          <a:prstGeom prst="rect">
            <a:avLst/>
          </a:prstGeom>
          <a:solidFill>
            <a:srgbClr val="F0F5FE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0752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</a:rPr>
              <a:t>First Normal Form (1NF)</a:t>
            </a:r>
            <a:endParaRPr lang="en-US" dirty="0" smtClean="0"/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31825" y="1138238"/>
            <a:ext cx="7810500" cy="1069975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</a:pPr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</a:rPr>
              <a:t>Definition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</a:rPr>
              <a:t>: A relation is in 1NF if, and only if, all its underlying attributes contain atomic values only.</a:t>
            </a:r>
          </a:p>
          <a:p>
            <a:pPr marL="0" indent="0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</a:pPr>
            <a:endParaRPr lang="en-US" sz="400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</a:pPr>
            <a:endParaRPr lang="en-US" sz="2000" dirty="0" smtClean="0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12775" y="3970338"/>
            <a:ext cx="7658100" cy="2714625"/>
            <a:chOff x="386" y="1652"/>
            <a:chExt cx="4824" cy="1710"/>
          </a:xfrm>
        </p:grpSpPr>
        <p:sp>
          <p:nvSpPr>
            <p:cNvPr id="52238" name="Rectangle 8"/>
            <p:cNvSpPr>
              <a:spLocks noChangeArrowheads="1"/>
            </p:cNvSpPr>
            <p:nvPr/>
          </p:nvSpPr>
          <p:spPr bwMode="auto">
            <a:xfrm>
              <a:off x="386" y="1671"/>
              <a:ext cx="4487" cy="1691"/>
            </a:xfrm>
            <a:prstGeom prst="rect">
              <a:avLst/>
            </a:prstGeom>
            <a:solidFill>
              <a:srgbClr val="F0F5FE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9" name="Rectangle 9"/>
            <p:cNvSpPr>
              <a:spLocks noChangeArrowheads="1"/>
            </p:cNvSpPr>
            <p:nvPr/>
          </p:nvSpPr>
          <p:spPr bwMode="auto">
            <a:xfrm>
              <a:off x="392" y="1652"/>
              <a:ext cx="481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800" b="1">
                  <a:solidFill>
                    <a:srgbClr val="0000FF"/>
                  </a:solidFill>
                </a:rPr>
                <a:t>Steps from UNF to 1NF</a:t>
              </a:r>
              <a:r>
                <a:rPr lang="en-US" sz="1800">
                  <a:solidFill>
                    <a:schemeClr val="tx2"/>
                  </a:solidFill>
                </a:rPr>
                <a:t>: </a:t>
              </a: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r>
                <a:rPr lang="en-US" sz="1800">
                  <a:solidFill>
                    <a:schemeClr val="tx2"/>
                  </a:solidFill>
                </a:rPr>
                <a:t>Remove the outermost repeating group (and any nested repeated groups it may contain) and create a new relation to contain it.</a:t>
              </a: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r>
                <a:rPr lang="en-US" sz="1800">
                  <a:solidFill>
                    <a:schemeClr val="tx2"/>
                  </a:solidFill>
                </a:rPr>
                <a:t>Add to this relation a copy of the PK of the relation immediately enclosing it.</a:t>
              </a: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r>
                <a:rPr lang="en-US" sz="1800">
                  <a:solidFill>
                    <a:schemeClr val="tx2"/>
                  </a:solidFill>
                </a:rPr>
                <a:t>Name the new entity </a:t>
              </a:r>
              <a:r>
                <a:rPr lang="en-US" sz="1800" i="1">
                  <a:solidFill>
                    <a:srgbClr val="0000FF"/>
                  </a:solidFill>
                </a:rPr>
                <a:t>(appending the number 1 to indicate 1NF)</a:t>
              </a:r>
              <a:endParaRPr lang="en-US" sz="1800">
                <a:solidFill>
                  <a:schemeClr val="tx2"/>
                </a:solidFill>
              </a:endParaRP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r>
                <a:rPr lang="en-US" sz="1800">
                  <a:solidFill>
                    <a:schemeClr val="tx2"/>
                  </a:solidFill>
                </a:rPr>
                <a:t>Determine the PK of the new entity</a:t>
              </a: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r>
                <a:rPr lang="en-US" sz="1800">
                  <a:solidFill>
                    <a:schemeClr val="tx2"/>
                  </a:solidFill>
                </a:rPr>
                <a:t>Repeat steps until no more repeating groups.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428750" y="1862138"/>
            <a:ext cx="6122988" cy="479425"/>
            <a:chOff x="497" y="1190"/>
            <a:chExt cx="3857" cy="302"/>
          </a:xfrm>
        </p:grpSpPr>
        <p:sp>
          <p:nvSpPr>
            <p:cNvPr id="52236" name="Rectangle 16"/>
            <p:cNvSpPr>
              <a:spLocks noChangeArrowheads="1"/>
            </p:cNvSpPr>
            <p:nvPr/>
          </p:nvSpPr>
          <p:spPr bwMode="auto">
            <a:xfrm>
              <a:off x="497" y="1209"/>
              <a:ext cx="3857" cy="28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7" name="Rectangle 12"/>
            <p:cNvSpPr>
              <a:spLocks noChangeArrowheads="1"/>
            </p:cNvSpPr>
            <p:nvPr/>
          </p:nvSpPr>
          <p:spPr bwMode="auto">
            <a:xfrm>
              <a:off x="514" y="1190"/>
              <a:ext cx="3570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33CC"/>
                  </a:solidFill>
                </a:rPr>
                <a:t>Remove repeating groups into a new relation</a:t>
              </a:r>
              <a:endParaRPr lang="en-GB" sz="2000" b="1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06425" y="2590800"/>
            <a:ext cx="8010525" cy="1273175"/>
            <a:chOff x="382" y="1611"/>
            <a:chExt cx="5046" cy="802"/>
          </a:xfrm>
        </p:grpSpPr>
        <p:sp>
          <p:nvSpPr>
            <p:cNvPr id="52232" name="Rectangle 11"/>
            <p:cNvSpPr>
              <a:spLocks noChangeArrowheads="1"/>
            </p:cNvSpPr>
            <p:nvPr/>
          </p:nvSpPr>
          <p:spPr bwMode="auto">
            <a:xfrm>
              <a:off x="383" y="1611"/>
              <a:ext cx="4923" cy="37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>
                  <a:solidFill>
                    <a:schemeClr val="tx2"/>
                  </a:solidFill>
                </a:rPr>
                <a:t>A repeating group is shown by a pair of brackets within the relational schema.</a:t>
              </a:r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82" y="1945"/>
              <a:ext cx="5046" cy="468"/>
              <a:chOff x="347" y="3466"/>
              <a:chExt cx="5046" cy="512"/>
            </a:xfrm>
          </p:grpSpPr>
          <p:sp>
            <p:nvSpPr>
              <p:cNvPr id="52234" name="Rectangle 14"/>
              <p:cNvSpPr>
                <a:spLocks noChangeArrowheads="1"/>
              </p:cNvSpPr>
              <p:nvPr/>
            </p:nvSpPr>
            <p:spPr bwMode="auto">
              <a:xfrm>
                <a:off x="360" y="3479"/>
                <a:ext cx="4937" cy="4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2235" name="Text Box 15"/>
              <p:cNvSpPr txBox="1">
                <a:spLocks noChangeArrowheads="1"/>
              </p:cNvSpPr>
              <p:nvPr/>
            </p:nvSpPr>
            <p:spPr bwMode="auto">
              <a:xfrm>
                <a:off x="347" y="3466"/>
                <a:ext cx="5046" cy="5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GB" sz="1800" b="1" dirty="0">
                    <a:solidFill>
                      <a:srgbClr val="0033CC"/>
                    </a:solidFill>
                  </a:rPr>
                  <a:t>ORDER</a:t>
                </a:r>
                <a:r>
                  <a:rPr lang="en-GB" sz="1800" dirty="0">
                    <a:solidFill>
                      <a:schemeClr val="tx2"/>
                    </a:solidFill>
                  </a:rPr>
                  <a:t> (</a:t>
                </a:r>
                <a:r>
                  <a:rPr lang="en-GB" sz="1800" u="sng" dirty="0">
                    <a:solidFill>
                      <a:srgbClr val="0000FF"/>
                    </a:solidFill>
                  </a:rPr>
                  <a:t>order-no</a:t>
                </a:r>
                <a:r>
                  <a:rPr lang="en-GB" sz="1800" dirty="0">
                    <a:solidFill>
                      <a:schemeClr val="tx2"/>
                    </a:solidFill>
                  </a:rPr>
                  <a:t>, order-date, </a:t>
                </a:r>
                <a:r>
                  <a:rPr lang="en-GB" sz="1800" dirty="0" err="1">
                    <a:solidFill>
                      <a:schemeClr val="tx2"/>
                    </a:solidFill>
                  </a:rPr>
                  <a:t>cust</a:t>
                </a:r>
                <a:r>
                  <a:rPr lang="en-GB" sz="1800" dirty="0">
                    <a:solidFill>
                      <a:schemeClr val="tx2"/>
                    </a:solidFill>
                  </a:rPr>
                  <a:t>-no, </a:t>
                </a:r>
                <a:r>
                  <a:rPr lang="en-GB" sz="1800" dirty="0" err="1">
                    <a:solidFill>
                      <a:schemeClr val="tx2"/>
                    </a:solidFill>
                  </a:rPr>
                  <a:t>cust</a:t>
                </a:r>
                <a:r>
                  <a:rPr lang="en-GB" sz="1800" dirty="0">
                    <a:solidFill>
                      <a:schemeClr val="tx2"/>
                    </a:solidFill>
                  </a:rPr>
                  <a:t>-name, </a:t>
                </a:r>
                <a:r>
                  <a:rPr lang="en-GB" sz="1800" dirty="0" err="1">
                    <a:solidFill>
                      <a:schemeClr val="tx2"/>
                    </a:solidFill>
                  </a:rPr>
                  <a:t>cust</a:t>
                </a:r>
                <a:r>
                  <a:rPr lang="en-GB" sz="1800" dirty="0">
                    <a:solidFill>
                      <a:schemeClr val="tx2"/>
                    </a:solidFill>
                  </a:rPr>
                  <a:t>-add, </a:t>
                </a:r>
              </a:p>
              <a:p>
                <a:r>
                  <a:rPr lang="en-GB" sz="1800" dirty="0">
                    <a:solidFill>
                      <a:schemeClr val="tx2"/>
                    </a:solidFill>
                  </a:rPr>
                  <a:t>	</a:t>
                </a:r>
                <a:r>
                  <a:rPr lang="en-GB" sz="1800" dirty="0">
                    <a:solidFill>
                      <a:srgbClr val="0033CC"/>
                    </a:solidFill>
                  </a:rPr>
                  <a:t>   </a:t>
                </a:r>
                <a:r>
                  <a:rPr lang="en-GB" sz="1800" i="1" dirty="0">
                    <a:solidFill>
                      <a:srgbClr val="0033CC"/>
                    </a:solidFill>
                  </a:rPr>
                  <a:t>(prod-no, prod-</a:t>
                </a:r>
                <a:r>
                  <a:rPr lang="en-GB" sz="1800" i="1" dirty="0" err="1">
                    <a:solidFill>
                      <a:srgbClr val="0033CC"/>
                    </a:solidFill>
                  </a:rPr>
                  <a:t>desc</a:t>
                </a:r>
                <a:r>
                  <a:rPr lang="en-GB" sz="1800" i="1" dirty="0">
                    <a:solidFill>
                      <a:srgbClr val="0033CC"/>
                    </a:solidFill>
                  </a:rPr>
                  <a:t>, unit-price, </a:t>
                </a:r>
                <a:r>
                  <a:rPr lang="en-GB" sz="1800" i="1" dirty="0" err="1">
                    <a:solidFill>
                      <a:srgbClr val="0033CC"/>
                    </a:solidFill>
                  </a:rPr>
                  <a:t>ord</a:t>
                </a:r>
                <a:r>
                  <a:rPr lang="en-GB" sz="1800" i="1" dirty="0">
                    <a:solidFill>
                      <a:srgbClr val="0033CC"/>
                    </a:solidFill>
                  </a:rPr>
                  <a:t>-qty, line-total)*,</a:t>
                </a:r>
                <a:r>
                  <a:rPr lang="en-GB" sz="1800" dirty="0">
                    <a:solidFill>
                      <a:srgbClr val="0033CC"/>
                    </a:solidFill>
                  </a:rPr>
                  <a:t> </a:t>
                </a:r>
                <a:r>
                  <a:rPr lang="en-GB" sz="1800" dirty="0">
                    <a:solidFill>
                      <a:schemeClr val="tx2"/>
                    </a:solidFill>
                  </a:rPr>
                  <a:t>order-total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title"/>
          </p:nvPr>
        </p:nvSpPr>
        <p:spPr>
          <a:xfrm>
            <a:off x="66473" y="54566"/>
            <a:ext cx="9144000" cy="873457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</a:rPr>
              <a:t>Example - UNF to 1NF</a:t>
            </a:r>
            <a:endParaRPr lang="en-US" dirty="0" smtClean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93725" y="1081085"/>
            <a:ext cx="8386502" cy="815823"/>
            <a:chOff x="347" y="3448"/>
            <a:chExt cx="5046" cy="539"/>
          </a:xfrm>
        </p:grpSpPr>
        <p:sp>
          <p:nvSpPr>
            <p:cNvPr id="53279" name="Rectangle 12"/>
            <p:cNvSpPr>
              <a:spLocks noChangeArrowheads="1"/>
            </p:cNvSpPr>
            <p:nvPr/>
          </p:nvSpPr>
          <p:spPr bwMode="auto">
            <a:xfrm>
              <a:off x="360" y="3479"/>
              <a:ext cx="4937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0" name="Text Box 13"/>
            <p:cNvSpPr txBox="1">
              <a:spLocks noChangeArrowheads="1"/>
            </p:cNvSpPr>
            <p:nvPr/>
          </p:nvSpPr>
          <p:spPr bwMode="auto">
            <a:xfrm>
              <a:off x="347" y="3448"/>
              <a:ext cx="5046" cy="5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2000" dirty="0">
                  <a:solidFill>
                    <a:srgbClr val="0033CC"/>
                  </a:solidFill>
                </a:rPr>
                <a:t>ORDER</a:t>
              </a:r>
              <a:r>
                <a:rPr lang="en-GB" sz="2000" dirty="0">
                  <a:solidFill>
                    <a:schemeClr val="tx2"/>
                  </a:solidFill>
                </a:rPr>
                <a:t> (</a:t>
              </a:r>
              <a:r>
                <a:rPr lang="en-GB" sz="2000" u="sng" dirty="0">
                  <a:solidFill>
                    <a:srgbClr val="0000FF"/>
                  </a:solidFill>
                </a:rPr>
                <a:t>order-no</a:t>
              </a:r>
              <a:r>
                <a:rPr lang="en-GB" sz="2000" dirty="0">
                  <a:solidFill>
                    <a:schemeClr val="tx2"/>
                  </a:solidFill>
                </a:rPr>
                <a:t>, order-date, </a:t>
              </a:r>
              <a:r>
                <a:rPr lang="en-GB" sz="2000" dirty="0" err="1">
                  <a:solidFill>
                    <a:schemeClr val="tx2"/>
                  </a:solidFill>
                </a:rPr>
                <a:t>cust</a:t>
              </a:r>
              <a:r>
                <a:rPr lang="en-GB" sz="2000" dirty="0">
                  <a:solidFill>
                    <a:schemeClr val="tx2"/>
                  </a:solidFill>
                </a:rPr>
                <a:t>-no, </a:t>
              </a:r>
              <a:r>
                <a:rPr lang="en-GB" sz="2000" dirty="0" err="1">
                  <a:solidFill>
                    <a:schemeClr val="tx2"/>
                  </a:solidFill>
                </a:rPr>
                <a:t>cust</a:t>
              </a:r>
              <a:r>
                <a:rPr lang="en-GB" sz="2000" dirty="0">
                  <a:solidFill>
                    <a:schemeClr val="tx2"/>
                  </a:solidFill>
                </a:rPr>
                <a:t>-name, </a:t>
              </a:r>
              <a:r>
                <a:rPr lang="en-GB" sz="2000" dirty="0" err="1">
                  <a:solidFill>
                    <a:schemeClr val="tx2"/>
                  </a:solidFill>
                </a:rPr>
                <a:t>cust</a:t>
              </a:r>
              <a:r>
                <a:rPr lang="en-GB" sz="2000" dirty="0">
                  <a:solidFill>
                    <a:schemeClr val="tx2"/>
                  </a:solidFill>
                </a:rPr>
                <a:t>-add, </a:t>
              </a:r>
            </a:p>
            <a:p>
              <a:r>
                <a:rPr lang="en-GB" sz="2000" dirty="0">
                  <a:solidFill>
                    <a:schemeClr val="tx2"/>
                  </a:solidFill>
                </a:rPr>
                <a:t>	   </a:t>
              </a:r>
              <a:r>
                <a:rPr lang="en-GB" sz="2000" i="1" dirty="0">
                  <a:solidFill>
                    <a:srgbClr val="0033CC"/>
                  </a:solidFill>
                </a:rPr>
                <a:t>(prod-no, prod-</a:t>
              </a:r>
              <a:r>
                <a:rPr lang="en-GB" sz="2000" i="1" dirty="0" err="1">
                  <a:solidFill>
                    <a:srgbClr val="0033CC"/>
                  </a:solidFill>
                </a:rPr>
                <a:t>desc</a:t>
              </a:r>
              <a:r>
                <a:rPr lang="en-GB" sz="2000" i="1" dirty="0">
                  <a:solidFill>
                    <a:srgbClr val="0033CC"/>
                  </a:solidFill>
                </a:rPr>
                <a:t>, unit-price, </a:t>
              </a:r>
              <a:r>
                <a:rPr lang="en-GB" sz="2000" i="1" dirty="0" err="1">
                  <a:solidFill>
                    <a:srgbClr val="0033CC"/>
                  </a:solidFill>
                </a:rPr>
                <a:t>ord</a:t>
              </a:r>
              <a:r>
                <a:rPr lang="en-GB" sz="2000" i="1" dirty="0">
                  <a:solidFill>
                    <a:srgbClr val="0033CC"/>
                  </a:solidFill>
                </a:rPr>
                <a:t>-qty, line-total)*,</a:t>
              </a:r>
              <a:r>
                <a:rPr lang="en-GB" sz="2000" dirty="0">
                  <a:solidFill>
                    <a:srgbClr val="0033CC"/>
                  </a:solidFill>
                </a:rPr>
                <a:t> </a:t>
              </a:r>
              <a:r>
                <a:rPr lang="en-GB" sz="2000" dirty="0">
                  <a:solidFill>
                    <a:schemeClr val="tx2"/>
                  </a:solidFill>
                </a:rPr>
                <a:t>order-total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449924" y="1944687"/>
            <a:ext cx="8612187" cy="1767503"/>
            <a:chOff x="335" y="1225"/>
            <a:chExt cx="5070" cy="970"/>
          </a:xfrm>
        </p:grpSpPr>
        <p:sp>
          <p:nvSpPr>
            <p:cNvPr id="53272" name="Rectangle 14"/>
            <p:cNvSpPr>
              <a:spLocks noChangeArrowheads="1"/>
            </p:cNvSpPr>
            <p:nvPr/>
          </p:nvSpPr>
          <p:spPr bwMode="auto">
            <a:xfrm>
              <a:off x="335" y="1225"/>
              <a:ext cx="5008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1. Remove the outermost repeating group (and any nested repeated groups it may contain) and create a new relation to contain it. </a:t>
              </a:r>
              <a:r>
                <a:rPr lang="en-US" sz="1600" i="1" dirty="0">
                  <a:solidFill>
                    <a:srgbClr val="0000FF"/>
                  </a:solidFill>
                </a:rPr>
                <a:t>(rename original to indicate 1NF)</a:t>
              </a:r>
              <a:endParaRPr lang="en-GB" sz="1600" i="1" dirty="0">
                <a:solidFill>
                  <a:srgbClr val="0000FF"/>
                </a:solidFill>
              </a:endParaRPr>
            </a:p>
          </p:txBody>
        </p:sp>
        <p:grpSp>
          <p:nvGrpSpPr>
            <p:cNvPr id="4" name="Group 42"/>
            <p:cNvGrpSpPr>
              <a:grpSpLocks/>
            </p:cNvGrpSpPr>
            <p:nvPr/>
          </p:nvGrpSpPr>
          <p:grpSpPr bwMode="auto">
            <a:xfrm>
              <a:off x="359" y="1591"/>
              <a:ext cx="5046" cy="263"/>
              <a:chOff x="359" y="1591"/>
              <a:chExt cx="5046" cy="263"/>
            </a:xfrm>
          </p:grpSpPr>
          <p:sp>
            <p:nvSpPr>
              <p:cNvPr id="53277" name="Rectangle 17"/>
              <p:cNvSpPr>
                <a:spLocks noChangeArrowheads="1"/>
              </p:cNvSpPr>
              <p:nvPr/>
            </p:nvSpPr>
            <p:spPr bwMode="auto">
              <a:xfrm>
                <a:off x="372" y="1600"/>
                <a:ext cx="4937" cy="254"/>
              </a:xfrm>
              <a:prstGeom prst="rect">
                <a:avLst/>
              </a:prstGeom>
              <a:solidFill>
                <a:srgbClr val="F0F5FE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8" name="Text Box 18"/>
              <p:cNvSpPr txBox="1">
                <a:spLocks noChangeArrowheads="1"/>
              </p:cNvSpPr>
              <p:nvPr/>
            </p:nvSpPr>
            <p:spPr bwMode="auto">
              <a:xfrm>
                <a:off x="359" y="1591"/>
                <a:ext cx="5046" cy="22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GB" sz="2000" dirty="0">
                    <a:solidFill>
                      <a:srgbClr val="0033CC"/>
                    </a:solidFill>
                  </a:rPr>
                  <a:t>ORDER-1</a:t>
                </a:r>
                <a:r>
                  <a:rPr lang="en-GB" sz="2000" dirty="0">
                    <a:solidFill>
                      <a:schemeClr val="tx2"/>
                    </a:solidFill>
                  </a:rPr>
                  <a:t> (</a:t>
                </a:r>
                <a:r>
                  <a:rPr lang="en-GB" sz="2000" u="sng" dirty="0">
                    <a:solidFill>
                      <a:srgbClr val="0000FF"/>
                    </a:solidFill>
                  </a:rPr>
                  <a:t>order-no</a:t>
                </a:r>
                <a:r>
                  <a:rPr lang="en-GB" sz="2000" dirty="0">
                    <a:solidFill>
                      <a:schemeClr val="tx2"/>
                    </a:solidFill>
                  </a:rPr>
                  <a:t>, order-date, </a:t>
                </a:r>
                <a:r>
                  <a:rPr lang="en-GB" sz="2000" dirty="0" err="1">
                    <a:solidFill>
                      <a:schemeClr val="tx2"/>
                    </a:solidFill>
                  </a:rPr>
                  <a:t>cust</a:t>
                </a:r>
                <a:r>
                  <a:rPr lang="en-GB" sz="2000" dirty="0">
                    <a:solidFill>
                      <a:schemeClr val="tx2"/>
                    </a:solidFill>
                  </a:rPr>
                  <a:t>-no, </a:t>
                </a:r>
                <a:r>
                  <a:rPr lang="en-GB" sz="2000" dirty="0" err="1">
                    <a:solidFill>
                      <a:schemeClr val="tx2"/>
                    </a:solidFill>
                  </a:rPr>
                  <a:t>cust</a:t>
                </a:r>
                <a:r>
                  <a:rPr lang="en-GB" sz="2000" dirty="0">
                    <a:solidFill>
                      <a:schemeClr val="tx2"/>
                    </a:solidFill>
                  </a:rPr>
                  <a:t>-name, </a:t>
                </a:r>
                <a:r>
                  <a:rPr lang="en-GB" sz="2000" dirty="0" err="1">
                    <a:solidFill>
                      <a:schemeClr val="tx2"/>
                    </a:solidFill>
                  </a:rPr>
                  <a:t>cust</a:t>
                </a:r>
                <a:r>
                  <a:rPr lang="en-GB" sz="2000" dirty="0">
                    <a:solidFill>
                      <a:schemeClr val="tx2"/>
                    </a:solidFill>
                  </a:rPr>
                  <a:t>-add, order-total</a:t>
                </a:r>
              </a:p>
            </p:txBody>
          </p:sp>
        </p:grp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367" y="1918"/>
              <a:ext cx="3344" cy="277"/>
              <a:chOff x="359" y="1969"/>
              <a:chExt cx="3344" cy="277"/>
            </a:xfrm>
          </p:grpSpPr>
          <p:sp>
            <p:nvSpPr>
              <p:cNvPr id="53275" name="Rectangle 20"/>
              <p:cNvSpPr>
                <a:spLocks noChangeArrowheads="1"/>
              </p:cNvSpPr>
              <p:nvPr/>
            </p:nvSpPr>
            <p:spPr bwMode="auto">
              <a:xfrm>
                <a:off x="359" y="1997"/>
                <a:ext cx="3318" cy="24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6" name="Rectangle 19"/>
              <p:cNvSpPr>
                <a:spLocks noChangeArrowheads="1"/>
              </p:cNvSpPr>
              <p:nvPr/>
            </p:nvSpPr>
            <p:spPr bwMode="auto">
              <a:xfrm>
                <a:off x="360" y="1969"/>
                <a:ext cx="3343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solidFill>
                      <a:schemeClr val="tx2"/>
                    </a:solidFill>
                  </a:rPr>
                  <a:t>(prod-no, prod-</a:t>
                </a:r>
                <a:r>
                  <a:rPr lang="en-GB" sz="2000" dirty="0" err="1">
                    <a:solidFill>
                      <a:schemeClr val="tx2"/>
                    </a:solidFill>
                  </a:rPr>
                  <a:t>desc</a:t>
                </a:r>
                <a:r>
                  <a:rPr lang="en-GB" sz="2000" dirty="0">
                    <a:solidFill>
                      <a:schemeClr val="tx2"/>
                    </a:solidFill>
                  </a:rPr>
                  <a:t>, unit-price, </a:t>
                </a:r>
                <a:r>
                  <a:rPr lang="en-GB" sz="2000" dirty="0" err="1">
                    <a:solidFill>
                      <a:schemeClr val="tx2"/>
                    </a:solidFill>
                  </a:rPr>
                  <a:t>ord</a:t>
                </a:r>
                <a:r>
                  <a:rPr lang="en-GB" sz="2000" dirty="0">
                    <a:solidFill>
                      <a:schemeClr val="tx2"/>
                    </a:solidFill>
                  </a:rPr>
                  <a:t>-qty, line-total)</a:t>
                </a:r>
                <a:endParaRPr lang="en-GB" sz="2000" i="1" dirty="0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2702100" y="3625405"/>
            <a:ext cx="8832139" cy="1333464"/>
            <a:chOff x="334" y="2292"/>
            <a:chExt cx="5055" cy="744"/>
          </a:xfrm>
        </p:grpSpPr>
        <p:sp>
          <p:nvSpPr>
            <p:cNvPr id="53264" name="Rectangle 21"/>
            <p:cNvSpPr>
              <a:spLocks noChangeArrowheads="1"/>
            </p:cNvSpPr>
            <p:nvPr/>
          </p:nvSpPr>
          <p:spPr bwMode="auto">
            <a:xfrm>
              <a:off x="334" y="2292"/>
              <a:ext cx="472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2. Add to this relation a copy of the PK of the relation immediately enclosing it.</a:t>
              </a:r>
              <a:endParaRPr lang="en-GB" dirty="0">
                <a:solidFill>
                  <a:schemeClr val="tx2"/>
                </a:solidFill>
              </a:endParaRPr>
            </a:p>
          </p:txBody>
        </p: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343" y="2476"/>
              <a:ext cx="5046" cy="271"/>
              <a:chOff x="347" y="3448"/>
              <a:chExt cx="5046" cy="494"/>
            </a:xfrm>
          </p:grpSpPr>
          <p:sp>
            <p:nvSpPr>
              <p:cNvPr id="53270" name="Rectangle 26"/>
              <p:cNvSpPr>
                <a:spLocks noChangeArrowheads="1"/>
              </p:cNvSpPr>
              <p:nvPr/>
            </p:nvSpPr>
            <p:spPr bwMode="auto">
              <a:xfrm>
                <a:off x="360" y="3479"/>
                <a:ext cx="4937" cy="4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3271" name="Text Box 27"/>
              <p:cNvSpPr txBox="1">
                <a:spLocks noChangeArrowheads="1"/>
              </p:cNvSpPr>
              <p:nvPr/>
            </p:nvSpPr>
            <p:spPr bwMode="auto">
              <a:xfrm>
                <a:off x="347" y="3448"/>
                <a:ext cx="5046" cy="40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GB" sz="2000" dirty="0">
                    <a:solidFill>
                      <a:srgbClr val="FF0000"/>
                    </a:solidFill>
                  </a:rPr>
                  <a:t>ORDER-1 (</a:t>
                </a:r>
                <a:r>
                  <a:rPr lang="en-GB" sz="2000" u="sng" dirty="0">
                    <a:solidFill>
                      <a:srgbClr val="FF0000"/>
                    </a:solidFill>
                  </a:rPr>
                  <a:t>order-no</a:t>
                </a:r>
                <a:r>
                  <a:rPr lang="en-GB" sz="2000" dirty="0">
                    <a:solidFill>
                      <a:srgbClr val="FF0000"/>
                    </a:solidFill>
                  </a:rPr>
                  <a:t>, order-date, </a:t>
                </a:r>
                <a:r>
                  <a:rPr lang="en-GB" sz="2000" dirty="0" err="1">
                    <a:solidFill>
                      <a:srgbClr val="FF0000"/>
                    </a:solidFill>
                  </a:rPr>
                  <a:t>cust</a:t>
                </a:r>
                <a:r>
                  <a:rPr lang="en-GB" sz="2000" dirty="0">
                    <a:solidFill>
                      <a:srgbClr val="FF0000"/>
                    </a:solidFill>
                  </a:rPr>
                  <a:t>-no, </a:t>
                </a:r>
                <a:r>
                  <a:rPr lang="en-GB" sz="2000" dirty="0" err="1">
                    <a:solidFill>
                      <a:srgbClr val="FF0000"/>
                    </a:solidFill>
                  </a:rPr>
                  <a:t>cust</a:t>
                </a:r>
                <a:r>
                  <a:rPr lang="en-GB" sz="2000" dirty="0">
                    <a:solidFill>
                      <a:srgbClr val="FF0000"/>
                    </a:solidFill>
                  </a:rPr>
                  <a:t>-name, </a:t>
                </a:r>
                <a:r>
                  <a:rPr lang="en-GB" sz="2000" dirty="0" err="1">
                    <a:solidFill>
                      <a:srgbClr val="FF0000"/>
                    </a:solidFill>
                  </a:rPr>
                  <a:t>cust</a:t>
                </a:r>
                <a:r>
                  <a:rPr lang="en-GB" sz="2000" dirty="0">
                    <a:solidFill>
                      <a:srgbClr val="FF0000"/>
                    </a:solidFill>
                  </a:rPr>
                  <a:t>-add, order-total</a:t>
                </a:r>
              </a:p>
            </p:txBody>
          </p: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361" y="2780"/>
              <a:ext cx="4098" cy="256"/>
              <a:chOff x="344" y="2943"/>
              <a:chExt cx="4098" cy="256"/>
            </a:xfrm>
          </p:grpSpPr>
          <p:sp>
            <p:nvSpPr>
              <p:cNvPr id="53268" name="Rectangle 24"/>
              <p:cNvSpPr>
                <a:spLocks noChangeArrowheads="1"/>
              </p:cNvSpPr>
              <p:nvPr/>
            </p:nvSpPr>
            <p:spPr bwMode="auto">
              <a:xfrm>
                <a:off x="344" y="2950"/>
                <a:ext cx="4098" cy="24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9" name="Rectangle 28"/>
              <p:cNvSpPr>
                <a:spLocks noChangeArrowheads="1"/>
              </p:cNvSpPr>
              <p:nvPr/>
            </p:nvSpPr>
            <p:spPr bwMode="auto">
              <a:xfrm>
                <a:off x="344" y="2943"/>
                <a:ext cx="3973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solidFill>
                      <a:schemeClr val="tx2"/>
                    </a:solidFill>
                  </a:rPr>
                  <a:t>(</a:t>
                </a:r>
                <a:r>
                  <a:rPr lang="en-GB" sz="2000" dirty="0">
                    <a:solidFill>
                      <a:srgbClr val="0000FF"/>
                    </a:solidFill>
                  </a:rPr>
                  <a:t>order-no</a:t>
                </a:r>
                <a:r>
                  <a:rPr lang="en-GB" sz="2000" dirty="0">
                    <a:solidFill>
                      <a:schemeClr val="tx2"/>
                    </a:solidFill>
                  </a:rPr>
                  <a:t>, prod-no, prod-</a:t>
                </a:r>
                <a:r>
                  <a:rPr lang="en-GB" sz="2000" dirty="0" err="1">
                    <a:solidFill>
                      <a:schemeClr val="tx2"/>
                    </a:solidFill>
                  </a:rPr>
                  <a:t>desc</a:t>
                </a:r>
                <a:r>
                  <a:rPr lang="en-GB" sz="2000" dirty="0">
                    <a:solidFill>
                      <a:schemeClr val="tx2"/>
                    </a:solidFill>
                  </a:rPr>
                  <a:t>, unit-price, </a:t>
                </a:r>
                <a:r>
                  <a:rPr lang="en-GB" sz="2000" dirty="0" err="1">
                    <a:solidFill>
                      <a:schemeClr val="tx2"/>
                    </a:solidFill>
                  </a:rPr>
                  <a:t>ord-qty</a:t>
                </a:r>
                <a:r>
                  <a:rPr lang="en-GB" sz="2000" dirty="0">
                    <a:solidFill>
                      <a:schemeClr val="tx2"/>
                    </a:solidFill>
                  </a:rPr>
                  <a:t>, line-total)</a:t>
                </a:r>
              </a:p>
            </p:txBody>
          </p:sp>
        </p:grpSp>
        <p:sp>
          <p:nvSpPr>
            <p:cNvPr id="53267" name="Line 30"/>
            <p:cNvSpPr>
              <a:spLocks noChangeShapeType="1"/>
            </p:cNvSpPr>
            <p:nvPr/>
          </p:nvSpPr>
          <p:spPr bwMode="auto">
            <a:xfrm flipV="1">
              <a:off x="892" y="2700"/>
              <a:ext cx="480" cy="180"/>
            </a:xfrm>
            <a:prstGeom prst="line">
              <a:avLst/>
            </a:prstGeom>
            <a:ln>
              <a:headEnd type="triangle" w="med" len="med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406114" y="4988548"/>
            <a:ext cx="8825874" cy="852729"/>
            <a:chOff x="316" y="3108"/>
            <a:chExt cx="5216" cy="392"/>
          </a:xfrm>
        </p:grpSpPr>
        <p:sp>
          <p:nvSpPr>
            <p:cNvPr id="53260" name="Rectangle 31"/>
            <p:cNvSpPr>
              <a:spLocks noChangeArrowheads="1"/>
            </p:cNvSpPr>
            <p:nvPr/>
          </p:nvSpPr>
          <p:spPr bwMode="auto">
            <a:xfrm>
              <a:off x="316" y="3108"/>
              <a:ext cx="3664" cy="2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2"/>
                  </a:solidFill>
                </a:rPr>
                <a:t>3. Name the new entity </a:t>
              </a:r>
              <a:r>
                <a:rPr lang="en-US" sz="1600" i="1" dirty="0">
                  <a:solidFill>
                    <a:srgbClr val="0000FF"/>
                  </a:solidFill>
                </a:rPr>
                <a:t>(appending the number 1 to indicate 1NF)</a:t>
              </a:r>
            </a:p>
          </p:txBody>
        </p:sp>
        <p:grpSp>
          <p:nvGrpSpPr>
            <p:cNvPr id="10" name="Group 48"/>
            <p:cNvGrpSpPr>
              <a:grpSpLocks/>
            </p:cNvGrpSpPr>
            <p:nvPr/>
          </p:nvGrpSpPr>
          <p:grpSpPr bwMode="auto">
            <a:xfrm>
              <a:off x="372" y="3251"/>
              <a:ext cx="5160" cy="249"/>
              <a:chOff x="372" y="3251"/>
              <a:chExt cx="5160" cy="249"/>
            </a:xfrm>
          </p:grpSpPr>
          <p:sp>
            <p:nvSpPr>
              <p:cNvPr id="53262" name="Rectangle 35"/>
              <p:cNvSpPr>
                <a:spLocks noChangeArrowheads="1"/>
              </p:cNvSpPr>
              <p:nvPr/>
            </p:nvSpPr>
            <p:spPr bwMode="auto">
              <a:xfrm>
                <a:off x="372" y="3251"/>
                <a:ext cx="5084" cy="24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3" name="Rectangle 36"/>
              <p:cNvSpPr>
                <a:spLocks noChangeArrowheads="1"/>
              </p:cNvSpPr>
              <p:nvPr/>
            </p:nvSpPr>
            <p:spPr bwMode="auto">
              <a:xfrm>
                <a:off x="372" y="3282"/>
                <a:ext cx="5160" cy="18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solidFill>
                      <a:srgbClr val="0033CC"/>
                    </a:solidFill>
                  </a:rPr>
                  <a:t>ORDER-LINE-1</a:t>
                </a:r>
                <a:r>
                  <a:rPr lang="en-GB" sz="2000" dirty="0">
                    <a:solidFill>
                      <a:schemeClr val="tx2"/>
                    </a:solidFill>
                  </a:rPr>
                  <a:t> (order-no, prod-no, prod-</a:t>
                </a:r>
                <a:r>
                  <a:rPr lang="en-GB" sz="2000" dirty="0" err="1">
                    <a:solidFill>
                      <a:schemeClr val="tx2"/>
                    </a:solidFill>
                  </a:rPr>
                  <a:t>desc</a:t>
                </a:r>
                <a:r>
                  <a:rPr lang="en-GB" sz="2000" dirty="0">
                    <a:solidFill>
                      <a:schemeClr val="tx2"/>
                    </a:solidFill>
                  </a:rPr>
                  <a:t>, unit-price, </a:t>
                </a:r>
                <a:r>
                  <a:rPr lang="en-GB" sz="2000" dirty="0" err="1">
                    <a:solidFill>
                      <a:schemeClr val="tx2"/>
                    </a:solidFill>
                  </a:rPr>
                  <a:t>ord</a:t>
                </a:r>
                <a:r>
                  <a:rPr lang="en-GB" sz="2000" dirty="0">
                    <a:solidFill>
                      <a:schemeClr val="tx2"/>
                    </a:solidFill>
                  </a:rPr>
                  <a:t>-qty, line-total)</a:t>
                </a:r>
              </a:p>
            </p:txBody>
          </p:sp>
        </p:grpSp>
      </p:grp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477838" y="5851502"/>
            <a:ext cx="9011869" cy="822253"/>
            <a:chOff x="301" y="3643"/>
            <a:chExt cx="5370" cy="463"/>
          </a:xfrm>
        </p:grpSpPr>
        <p:sp>
          <p:nvSpPr>
            <p:cNvPr id="53256" name="Rectangle 32"/>
            <p:cNvSpPr>
              <a:spLocks noChangeArrowheads="1"/>
            </p:cNvSpPr>
            <p:nvPr/>
          </p:nvSpPr>
          <p:spPr bwMode="auto">
            <a:xfrm>
              <a:off x="301" y="3643"/>
              <a:ext cx="2399" cy="2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4. Determine the PK of the new entity</a:t>
              </a:r>
              <a:endParaRPr lang="en-GB">
                <a:solidFill>
                  <a:srgbClr val="FF0000"/>
                </a:solidFill>
              </a:endParaRPr>
            </a:p>
          </p:txBody>
        </p:sp>
        <p:grpSp>
          <p:nvGrpSpPr>
            <p:cNvPr id="12" name="Group 50"/>
            <p:cNvGrpSpPr>
              <a:grpSpLocks/>
            </p:cNvGrpSpPr>
            <p:nvPr/>
          </p:nvGrpSpPr>
          <p:grpSpPr bwMode="auto">
            <a:xfrm>
              <a:off x="357" y="3850"/>
              <a:ext cx="5314" cy="256"/>
              <a:chOff x="357" y="3850"/>
              <a:chExt cx="5314" cy="256"/>
            </a:xfrm>
          </p:grpSpPr>
          <p:sp>
            <p:nvSpPr>
              <p:cNvPr id="53258" name="Rectangle 39"/>
              <p:cNvSpPr>
                <a:spLocks noChangeArrowheads="1"/>
              </p:cNvSpPr>
              <p:nvPr/>
            </p:nvSpPr>
            <p:spPr bwMode="auto">
              <a:xfrm>
                <a:off x="357" y="3857"/>
                <a:ext cx="5102" cy="249"/>
              </a:xfrm>
              <a:prstGeom prst="rect">
                <a:avLst/>
              </a:prstGeom>
              <a:solidFill>
                <a:srgbClr val="F0F5FE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3259" name="Rectangle 40"/>
              <p:cNvSpPr>
                <a:spLocks noChangeArrowheads="1"/>
              </p:cNvSpPr>
              <p:nvPr/>
            </p:nvSpPr>
            <p:spPr bwMode="auto">
              <a:xfrm>
                <a:off x="357" y="3850"/>
                <a:ext cx="5314" cy="22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solidFill>
                      <a:srgbClr val="FF0000"/>
                    </a:solidFill>
                  </a:rPr>
                  <a:t>ORDER-LINE-1 (</a:t>
                </a:r>
                <a:r>
                  <a:rPr lang="en-GB" sz="2000" u="sng" dirty="0">
                    <a:solidFill>
                      <a:srgbClr val="FF0000"/>
                    </a:solidFill>
                  </a:rPr>
                  <a:t>order-no, prod-no</a:t>
                </a:r>
                <a:r>
                  <a:rPr lang="en-GB" sz="2000" dirty="0">
                    <a:solidFill>
                      <a:srgbClr val="FF0000"/>
                    </a:solidFill>
                  </a:rPr>
                  <a:t>, prod-</a:t>
                </a:r>
                <a:r>
                  <a:rPr lang="en-GB" sz="2000" dirty="0" err="1">
                    <a:solidFill>
                      <a:srgbClr val="FF0000"/>
                    </a:solidFill>
                  </a:rPr>
                  <a:t>desc</a:t>
                </a:r>
                <a:r>
                  <a:rPr lang="en-GB" sz="2000" dirty="0">
                    <a:solidFill>
                      <a:srgbClr val="FF0000"/>
                    </a:solidFill>
                  </a:rPr>
                  <a:t>, unit-price, </a:t>
                </a:r>
                <a:r>
                  <a:rPr lang="en-GB" sz="2000" dirty="0" err="1">
                    <a:solidFill>
                      <a:srgbClr val="FF0000"/>
                    </a:solidFill>
                  </a:rPr>
                  <a:t>ord</a:t>
                </a:r>
                <a:r>
                  <a:rPr lang="en-GB" sz="2000" dirty="0">
                    <a:solidFill>
                      <a:srgbClr val="FF0000"/>
                    </a:solidFill>
                  </a:rPr>
                  <a:t>-qty, line-total)</a:t>
                </a:r>
              </a:p>
            </p:txBody>
          </p:sp>
        </p:grpSp>
      </p:grp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190420"/>
              </p:ext>
            </p:extLst>
          </p:nvPr>
        </p:nvGraphicFramePr>
        <p:xfrm>
          <a:off x="-3048000" y="1295400"/>
          <a:ext cx="5750100" cy="706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208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orderno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odate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cusno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cusname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custadd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ordertotal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001964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Mark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T5060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12345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feb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Mark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E11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PT42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12345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feb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Mark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E11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QZE48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9809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</a:rPr>
              <a:t>Second Normal Form (2NF)</a:t>
            </a:r>
            <a:endParaRPr lang="en-US" dirty="0" smtClean="0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611188" y="1111250"/>
            <a:ext cx="8104187" cy="13811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45473" y="1151885"/>
            <a:ext cx="8248650" cy="1069975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</a:pPr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</a:rPr>
              <a:t>Definition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</a:rPr>
              <a:t>: A relation is in 2NF if, and only if, it is in 1NF and every non-key attribute is fully dependent on the primary key.</a:t>
            </a:r>
          </a:p>
          <a:p>
            <a:pPr marL="0" indent="0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</a:pPr>
            <a:endParaRPr lang="en-US" sz="400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</a:pPr>
            <a:endParaRPr lang="en-US" sz="2200" dirty="0" smtClean="0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12774" y="2613024"/>
            <a:ext cx="8190031" cy="3651297"/>
            <a:chOff x="386" y="1646"/>
            <a:chExt cx="4824" cy="1938"/>
          </a:xfrm>
        </p:grpSpPr>
        <p:sp>
          <p:nvSpPr>
            <p:cNvPr id="54280" name="Rectangle 5"/>
            <p:cNvSpPr>
              <a:spLocks noChangeArrowheads="1"/>
            </p:cNvSpPr>
            <p:nvPr/>
          </p:nvSpPr>
          <p:spPr bwMode="auto">
            <a:xfrm>
              <a:off x="386" y="1646"/>
              <a:ext cx="4719" cy="193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1" name="Rectangle 6"/>
            <p:cNvSpPr>
              <a:spLocks noChangeArrowheads="1"/>
            </p:cNvSpPr>
            <p:nvPr/>
          </p:nvSpPr>
          <p:spPr bwMode="auto">
            <a:xfrm>
              <a:off x="392" y="1652"/>
              <a:ext cx="481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2200" b="1" dirty="0">
                  <a:solidFill>
                    <a:srgbClr val="0000FF"/>
                  </a:solidFill>
                </a:rPr>
                <a:t>Steps from 1NF to 2NF</a:t>
              </a:r>
              <a:r>
                <a:rPr lang="en-US" sz="2200" dirty="0">
                  <a:solidFill>
                    <a:schemeClr val="tx2"/>
                  </a:solidFill>
                </a:rPr>
                <a:t>: </a:t>
              </a: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r>
                <a:rPr lang="en-US" sz="2000" dirty="0">
                  <a:solidFill>
                    <a:schemeClr val="tx2"/>
                  </a:solidFill>
                </a:rPr>
                <a:t>Remove the offending attributes that are only partially functionally dependent on the composite key, and place them in a new relation.</a:t>
              </a: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endParaRPr lang="en-US" sz="800" dirty="0">
                <a:solidFill>
                  <a:schemeClr val="tx2"/>
                </a:solidFill>
              </a:endParaRP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r>
                <a:rPr lang="en-US" sz="2000" dirty="0">
                  <a:solidFill>
                    <a:schemeClr val="tx2"/>
                  </a:solidFill>
                </a:rPr>
                <a:t>Add to this relation a copy of the attribute(s) which are the determinants of these offending attributes. These will automatically become the primary key of this new relation.</a:t>
              </a: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endParaRPr lang="en-US" sz="800" dirty="0">
                <a:solidFill>
                  <a:schemeClr val="tx2"/>
                </a:solidFill>
              </a:endParaRP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r>
                <a:rPr lang="en-US" sz="2000" dirty="0">
                  <a:solidFill>
                    <a:schemeClr val="tx2"/>
                  </a:solidFill>
                </a:rPr>
                <a:t>Name the new entity </a:t>
              </a:r>
              <a:r>
                <a:rPr lang="en-US" i="1" dirty="0">
                  <a:solidFill>
                    <a:srgbClr val="0000FF"/>
                  </a:solidFill>
                </a:rPr>
                <a:t>(appending the number 2 to indicate 2NF)</a:t>
              </a: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endParaRPr lang="en-US" sz="800" dirty="0">
                <a:solidFill>
                  <a:schemeClr val="tx2"/>
                </a:solidFill>
              </a:endParaRP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r>
                <a:rPr lang="en-US" sz="2000" dirty="0">
                  <a:solidFill>
                    <a:schemeClr val="tx2"/>
                  </a:solidFill>
                </a:rPr>
                <a:t>Rename the original entity </a:t>
              </a:r>
              <a:r>
                <a:rPr lang="en-US" i="1" dirty="0">
                  <a:solidFill>
                    <a:srgbClr val="0000FF"/>
                  </a:solidFill>
                </a:rPr>
                <a:t>(ending with a 2 to indicate 2NF)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54278" name="Rectangle 8"/>
          <p:cNvSpPr>
            <a:spLocks noChangeArrowheads="1"/>
          </p:cNvSpPr>
          <p:nvPr/>
        </p:nvSpPr>
        <p:spPr bwMode="auto">
          <a:xfrm>
            <a:off x="735013" y="1944688"/>
            <a:ext cx="7864475" cy="4492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Rectangle 9"/>
          <p:cNvSpPr>
            <a:spLocks noChangeArrowheads="1"/>
          </p:cNvSpPr>
          <p:nvPr/>
        </p:nvSpPr>
        <p:spPr bwMode="auto">
          <a:xfrm>
            <a:off x="760413" y="1901825"/>
            <a:ext cx="66992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</a:rPr>
              <a:t>Remove partial functional dependencies into a new relation</a:t>
            </a:r>
            <a:endParaRPr lang="en-GB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41696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</a:rPr>
              <a:t>Example - 1NF to 2NF</a:t>
            </a:r>
            <a:endParaRPr lang="en-US" sz="4000" dirty="0" smtClean="0"/>
          </a:p>
        </p:txBody>
      </p:sp>
      <p:sp>
        <p:nvSpPr>
          <p:cNvPr id="55299" name="Rectangle 36"/>
          <p:cNvSpPr>
            <a:spLocks noChangeArrowheads="1"/>
          </p:cNvSpPr>
          <p:nvPr/>
        </p:nvSpPr>
        <p:spPr bwMode="auto">
          <a:xfrm>
            <a:off x="582613" y="1239838"/>
            <a:ext cx="8099425" cy="39528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0" name="Rectangle 37"/>
          <p:cNvSpPr>
            <a:spLocks noChangeArrowheads="1"/>
          </p:cNvSpPr>
          <p:nvPr/>
        </p:nvSpPr>
        <p:spPr bwMode="auto">
          <a:xfrm>
            <a:off x="623888" y="1228725"/>
            <a:ext cx="873066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33CC"/>
                </a:solidFill>
              </a:rPr>
              <a:t>ORDER-LINE-1 </a:t>
            </a:r>
            <a:r>
              <a:rPr lang="en-GB" sz="2000" dirty="0">
                <a:solidFill>
                  <a:schemeClr val="tx2"/>
                </a:solidFill>
              </a:rPr>
              <a:t>(</a:t>
            </a:r>
            <a:r>
              <a:rPr lang="en-GB" sz="2000" u="sng" dirty="0">
                <a:solidFill>
                  <a:srgbClr val="0000FF"/>
                </a:solidFill>
              </a:rPr>
              <a:t>order-no, prod-no</a:t>
            </a:r>
            <a:r>
              <a:rPr lang="en-GB" sz="2000" dirty="0">
                <a:solidFill>
                  <a:schemeClr val="tx2"/>
                </a:solidFill>
              </a:rPr>
              <a:t>, prod-</a:t>
            </a:r>
            <a:r>
              <a:rPr lang="en-GB" sz="2000" dirty="0" err="1">
                <a:solidFill>
                  <a:schemeClr val="tx2"/>
                </a:solidFill>
              </a:rPr>
              <a:t>desc</a:t>
            </a:r>
            <a:r>
              <a:rPr lang="en-GB" sz="2000" dirty="0">
                <a:solidFill>
                  <a:schemeClr val="tx2"/>
                </a:solidFill>
              </a:rPr>
              <a:t>, unit-price, </a:t>
            </a:r>
            <a:r>
              <a:rPr lang="en-GB" sz="2000" dirty="0" err="1">
                <a:solidFill>
                  <a:schemeClr val="tx2"/>
                </a:solidFill>
              </a:rPr>
              <a:t>ord</a:t>
            </a:r>
            <a:r>
              <a:rPr lang="en-GB" sz="2000" dirty="0">
                <a:solidFill>
                  <a:schemeClr val="tx2"/>
                </a:solidFill>
              </a:rPr>
              <a:t>-qty, line-total)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545456" y="1700213"/>
            <a:ext cx="8366532" cy="1697895"/>
            <a:chOff x="344" y="1071"/>
            <a:chExt cx="5016" cy="982"/>
          </a:xfrm>
        </p:grpSpPr>
        <p:sp>
          <p:nvSpPr>
            <p:cNvPr id="55321" name="Rectangle 42"/>
            <p:cNvSpPr>
              <a:spLocks noChangeArrowheads="1"/>
            </p:cNvSpPr>
            <p:nvPr/>
          </p:nvSpPr>
          <p:spPr bwMode="auto">
            <a:xfrm>
              <a:off x="379" y="1804"/>
              <a:ext cx="1545" cy="24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2" name="Rectangle 7"/>
            <p:cNvSpPr>
              <a:spLocks noChangeArrowheads="1"/>
            </p:cNvSpPr>
            <p:nvPr/>
          </p:nvSpPr>
          <p:spPr bwMode="auto">
            <a:xfrm>
              <a:off x="352" y="1071"/>
              <a:ext cx="5008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</a:rPr>
                <a:t>1. Remove the offending attributes that are only partially functionally dependent on the composite key, and place them in a new relation. </a:t>
              </a:r>
              <a:endParaRPr lang="en-GB" sz="1600" i="1">
                <a:solidFill>
                  <a:srgbClr val="0000FF"/>
                </a:solidFill>
              </a:endParaRPr>
            </a:p>
          </p:txBody>
        </p:sp>
        <p:grpSp>
          <p:nvGrpSpPr>
            <p:cNvPr id="3" name="Group 44"/>
            <p:cNvGrpSpPr>
              <a:grpSpLocks/>
            </p:cNvGrpSpPr>
            <p:nvPr/>
          </p:nvGrpSpPr>
          <p:grpSpPr bwMode="auto">
            <a:xfrm>
              <a:off x="377" y="1487"/>
              <a:ext cx="3749" cy="256"/>
              <a:chOff x="377" y="1487"/>
              <a:chExt cx="3749" cy="256"/>
            </a:xfrm>
          </p:grpSpPr>
          <p:sp>
            <p:nvSpPr>
              <p:cNvPr id="55325" name="Rectangle 39"/>
              <p:cNvSpPr>
                <a:spLocks noChangeArrowheads="1"/>
              </p:cNvSpPr>
              <p:nvPr/>
            </p:nvSpPr>
            <p:spPr bwMode="auto">
              <a:xfrm>
                <a:off x="377" y="1494"/>
                <a:ext cx="3705" cy="24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6" name="Rectangle 40"/>
              <p:cNvSpPr>
                <a:spLocks noChangeArrowheads="1"/>
              </p:cNvSpPr>
              <p:nvPr/>
            </p:nvSpPr>
            <p:spPr bwMode="auto">
              <a:xfrm>
                <a:off x="377" y="1487"/>
                <a:ext cx="3749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solidFill>
                      <a:srgbClr val="0033CC"/>
                    </a:solidFill>
                  </a:rPr>
                  <a:t>ORDER-LINE-1</a:t>
                </a:r>
                <a:r>
                  <a:rPr lang="en-GB" sz="2000" dirty="0">
                    <a:solidFill>
                      <a:schemeClr val="tx2"/>
                    </a:solidFill>
                  </a:rPr>
                  <a:t> (</a:t>
                </a:r>
                <a:r>
                  <a:rPr lang="en-GB" sz="2000" u="sng" dirty="0">
                    <a:solidFill>
                      <a:srgbClr val="0000FF"/>
                    </a:solidFill>
                  </a:rPr>
                  <a:t>order-no, prod-no</a:t>
                </a:r>
                <a:r>
                  <a:rPr lang="en-GB" sz="2000" dirty="0">
                    <a:solidFill>
                      <a:schemeClr val="tx2"/>
                    </a:solidFill>
                  </a:rPr>
                  <a:t>, </a:t>
                </a:r>
                <a:r>
                  <a:rPr lang="en-GB" sz="2000" dirty="0" err="1">
                    <a:solidFill>
                      <a:schemeClr val="tx2"/>
                    </a:solidFill>
                  </a:rPr>
                  <a:t>ord</a:t>
                </a:r>
                <a:r>
                  <a:rPr lang="en-GB" sz="2000" dirty="0">
                    <a:solidFill>
                      <a:schemeClr val="tx2"/>
                    </a:solidFill>
                  </a:rPr>
                  <a:t>-qty, line-total)</a:t>
                </a:r>
              </a:p>
            </p:txBody>
          </p:sp>
        </p:grpSp>
        <p:sp>
          <p:nvSpPr>
            <p:cNvPr id="55324" name="Rectangle 41"/>
            <p:cNvSpPr>
              <a:spLocks noChangeArrowheads="1"/>
            </p:cNvSpPr>
            <p:nvPr/>
          </p:nvSpPr>
          <p:spPr bwMode="auto">
            <a:xfrm>
              <a:off x="344" y="1811"/>
              <a:ext cx="1743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GB" sz="2000" dirty="0">
                  <a:solidFill>
                    <a:schemeClr val="tx2"/>
                  </a:solidFill>
                </a:rPr>
                <a:t>(prod-</a:t>
              </a:r>
              <a:r>
                <a:rPr lang="en-GB" sz="2000" dirty="0" err="1">
                  <a:solidFill>
                    <a:schemeClr val="tx2"/>
                  </a:solidFill>
                </a:rPr>
                <a:t>desc</a:t>
              </a:r>
              <a:r>
                <a:rPr lang="en-GB" sz="2000" dirty="0">
                  <a:solidFill>
                    <a:schemeClr val="tx2"/>
                  </a:solidFill>
                </a:rPr>
                <a:t>, unit-price)</a:t>
              </a:r>
            </a:p>
          </p:txBody>
        </p:sp>
      </p:grp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542925" y="3387725"/>
            <a:ext cx="8126413" cy="1554163"/>
            <a:chOff x="342" y="2134"/>
            <a:chExt cx="5119" cy="979"/>
          </a:xfrm>
        </p:grpSpPr>
        <p:sp>
          <p:nvSpPr>
            <p:cNvPr id="55313" name="Rectangle 15"/>
            <p:cNvSpPr>
              <a:spLocks noChangeArrowheads="1"/>
            </p:cNvSpPr>
            <p:nvPr/>
          </p:nvSpPr>
          <p:spPr bwMode="auto">
            <a:xfrm>
              <a:off x="342" y="2134"/>
              <a:ext cx="5119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2. Add to this relation a copy of the attribute(s) which determines these offending attributes. These will automatically become the primary key of this new relation..</a:t>
              </a:r>
              <a:endParaRPr lang="en-GB" dirty="0">
                <a:solidFill>
                  <a:schemeClr val="tx2"/>
                </a:solidFill>
              </a:endParaRPr>
            </a:p>
          </p:txBody>
        </p: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369" y="2857"/>
              <a:ext cx="2387" cy="256"/>
              <a:chOff x="344" y="2943"/>
              <a:chExt cx="4580" cy="256"/>
            </a:xfrm>
          </p:grpSpPr>
          <p:sp>
            <p:nvSpPr>
              <p:cNvPr id="55319" name="Rectangle 20"/>
              <p:cNvSpPr>
                <a:spLocks noChangeArrowheads="1"/>
              </p:cNvSpPr>
              <p:nvPr/>
            </p:nvSpPr>
            <p:spPr bwMode="auto">
              <a:xfrm>
                <a:off x="344" y="2950"/>
                <a:ext cx="4098" cy="24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0" name="Rectangle 21"/>
              <p:cNvSpPr>
                <a:spLocks noChangeArrowheads="1"/>
              </p:cNvSpPr>
              <p:nvPr/>
            </p:nvSpPr>
            <p:spPr bwMode="auto">
              <a:xfrm>
                <a:off x="344" y="2943"/>
                <a:ext cx="4580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solidFill>
                      <a:srgbClr val="FF0000"/>
                    </a:solidFill>
                  </a:rPr>
                  <a:t>(</a:t>
                </a:r>
                <a:r>
                  <a:rPr lang="en-GB" sz="2000" u="sng" dirty="0">
                    <a:solidFill>
                      <a:srgbClr val="FF0000"/>
                    </a:solidFill>
                  </a:rPr>
                  <a:t>prod-no</a:t>
                </a:r>
                <a:r>
                  <a:rPr lang="en-GB" sz="2000" dirty="0">
                    <a:solidFill>
                      <a:srgbClr val="FF0000"/>
                    </a:solidFill>
                  </a:rPr>
                  <a:t>, prod-</a:t>
                </a:r>
                <a:r>
                  <a:rPr lang="en-GB" sz="2000" dirty="0" err="1">
                    <a:solidFill>
                      <a:srgbClr val="FF0000"/>
                    </a:solidFill>
                  </a:rPr>
                  <a:t>desc</a:t>
                </a:r>
                <a:r>
                  <a:rPr lang="en-GB" sz="2000" dirty="0">
                    <a:solidFill>
                      <a:srgbClr val="FF0000"/>
                    </a:solidFill>
                  </a:rPr>
                  <a:t>, unit-price)</a:t>
                </a:r>
              </a:p>
            </p:txBody>
          </p:sp>
        </p:grpSp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370" y="2550"/>
              <a:ext cx="4430" cy="456"/>
              <a:chOff x="377" y="1494"/>
              <a:chExt cx="4430" cy="456"/>
            </a:xfrm>
          </p:grpSpPr>
          <p:sp>
            <p:nvSpPr>
              <p:cNvPr id="55317" name="Rectangle 46"/>
              <p:cNvSpPr>
                <a:spLocks noChangeArrowheads="1"/>
              </p:cNvSpPr>
              <p:nvPr/>
            </p:nvSpPr>
            <p:spPr bwMode="auto">
              <a:xfrm>
                <a:off x="377" y="1494"/>
                <a:ext cx="4430" cy="20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5318" name="Rectangle 47"/>
              <p:cNvSpPr>
                <a:spLocks noChangeArrowheads="1"/>
              </p:cNvSpPr>
              <p:nvPr/>
            </p:nvSpPr>
            <p:spPr bwMode="auto">
              <a:xfrm>
                <a:off x="403" y="1504"/>
                <a:ext cx="3929" cy="44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GB" sz="2000" dirty="0">
                    <a:solidFill>
                      <a:srgbClr val="FF0000"/>
                    </a:solidFill>
                  </a:rPr>
                  <a:t>ORDER-LINE-1 (</a:t>
                </a:r>
                <a:r>
                  <a:rPr lang="en-GB" sz="2000" u="sng" dirty="0">
                    <a:solidFill>
                      <a:srgbClr val="FF0000"/>
                    </a:solidFill>
                  </a:rPr>
                  <a:t>order-no, prod-no</a:t>
                </a:r>
                <a:r>
                  <a:rPr lang="en-GB" sz="2000" dirty="0">
                    <a:solidFill>
                      <a:srgbClr val="FF0000"/>
                    </a:solidFill>
                  </a:rPr>
                  <a:t>, </a:t>
                </a:r>
                <a:r>
                  <a:rPr lang="en-GB" sz="2000" dirty="0" err="1">
                    <a:solidFill>
                      <a:srgbClr val="FF0000"/>
                    </a:solidFill>
                  </a:rPr>
                  <a:t>ord-qty</a:t>
                </a:r>
                <a:r>
                  <a:rPr lang="en-GB" sz="2000" dirty="0">
                    <a:solidFill>
                      <a:srgbClr val="FF0000"/>
                    </a:solidFill>
                  </a:rPr>
                  <a:t>, </a:t>
                </a:r>
                <a:r>
                  <a:rPr lang="en-GB" sz="2000" dirty="0" smtClean="0">
                    <a:solidFill>
                      <a:srgbClr val="FF0000"/>
                    </a:solidFill>
                  </a:rPr>
                  <a:t>line-total</a:t>
                </a:r>
                <a:r>
                  <a:rPr lang="en-GB" sz="2000" dirty="0">
                    <a:solidFill>
                      <a:schemeClr val="tx2"/>
                    </a:solidFill>
                  </a:rPr>
                  <a:t>)</a:t>
                </a:r>
              </a:p>
            </p:txBody>
          </p:sp>
        </p:grpSp>
        <p:sp>
          <p:nvSpPr>
            <p:cNvPr id="55316" name="Line 22"/>
            <p:cNvSpPr>
              <a:spLocks noChangeShapeType="1"/>
            </p:cNvSpPr>
            <p:nvPr/>
          </p:nvSpPr>
          <p:spPr bwMode="auto">
            <a:xfrm flipV="1">
              <a:off x="840" y="2767"/>
              <a:ext cx="1526" cy="146"/>
            </a:xfrm>
            <a:prstGeom prst="line">
              <a:avLst/>
            </a:prstGeom>
            <a:ln>
              <a:headEnd type="triangle" w="med" len="med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501650" y="5029200"/>
            <a:ext cx="5816600" cy="806450"/>
            <a:chOff x="316" y="3168"/>
            <a:chExt cx="3664" cy="508"/>
          </a:xfrm>
        </p:grpSpPr>
        <p:sp>
          <p:nvSpPr>
            <p:cNvPr id="55309" name="Rectangle 52"/>
            <p:cNvSpPr>
              <a:spLocks noChangeArrowheads="1"/>
            </p:cNvSpPr>
            <p:nvPr/>
          </p:nvSpPr>
          <p:spPr bwMode="auto">
            <a:xfrm>
              <a:off x="354" y="3405"/>
              <a:ext cx="3454" cy="249"/>
            </a:xfrm>
            <a:prstGeom prst="rect">
              <a:avLst/>
            </a:prstGeom>
            <a:solidFill>
              <a:srgbClr val="F0F5FE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60"/>
            <p:cNvGrpSpPr>
              <a:grpSpLocks/>
            </p:cNvGrpSpPr>
            <p:nvPr/>
          </p:nvGrpSpPr>
          <p:grpSpPr bwMode="auto">
            <a:xfrm>
              <a:off x="316" y="3168"/>
              <a:ext cx="3664" cy="508"/>
              <a:chOff x="316" y="3168"/>
              <a:chExt cx="3664" cy="508"/>
            </a:xfrm>
          </p:grpSpPr>
          <p:sp>
            <p:nvSpPr>
              <p:cNvPr id="55311" name="Rectangle 24"/>
              <p:cNvSpPr>
                <a:spLocks noChangeArrowheads="1"/>
              </p:cNvSpPr>
              <p:nvPr/>
            </p:nvSpPr>
            <p:spPr bwMode="auto">
              <a:xfrm>
                <a:off x="316" y="3168"/>
                <a:ext cx="3664" cy="21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chemeClr val="tx2"/>
                    </a:solidFill>
                  </a:rPr>
                  <a:t>3. Name the new entity </a:t>
                </a:r>
                <a:r>
                  <a:rPr lang="en-US" sz="1600" i="1" dirty="0">
                    <a:solidFill>
                      <a:srgbClr val="0000FF"/>
                    </a:solidFill>
                  </a:rPr>
                  <a:t>(appending the number 2 to indicate 2NF)</a:t>
                </a:r>
              </a:p>
            </p:txBody>
          </p:sp>
          <p:sp>
            <p:nvSpPr>
              <p:cNvPr id="55312" name="Rectangle 53"/>
              <p:cNvSpPr>
                <a:spLocks noChangeArrowheads="1"/>
              </p:cNvSpPr>
              <p:nvPr/>
            </p:nvSpPr>
            <p:spPr bwMode="auto">
              <a:xfrm>
                <a:off x="414" y="3424"/>
                <a:ext cx="3314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solidFill>
                      <a:srgbClr val="0033CC"/>
                    </a:solidFill>
                  </a:rPr>
                  <a:t>PRODUCT-2</a:t>
                </a:r>
                <a:r>
                  <a:rPr lang="en-GB" sz="2000" dirty="0">
                    <a:solidFill>
                      <a:schemeClr val="tx2"/>
                    </a:solidFill>
                  </a:rPr>
                  <a:t> (</a:t>
                </a:r>
                <a:r>
                  <a:rPr lang="en-GB" sz="2000" u="sng" dirty="0">
                    <a:solidFill>
                      <a:srgbClr val="0000FF"/>
                    </a:solidFill>
                  </a:rPr>
                  <a:t>prod-no</a:t>
                </a:r>
                <a:r>
                  <a:rPr lang="en-GB" sz="2000" dirty="0">
                    <a:solidFill>
                      <a:schemeClr val="tx2"/>
                    </a:solidFill>
                  </a:rPr>
                  <a:t>, prod-</a:t>
                </a:r>
                <a:r>
                  <a:rPr lang="en-GB" sz="2000" dirty="0" err="1">
                    <a:solidFill>
                      <a:schemeClr val="tx2"/>
                    </a:solidFill>
                  </a:rPr>
                  <a:t>desc</a:t>
                </a:r>
                <a:r>
                  <a:rPr lang="en-GB" sz="2000" dirty="0">
                    <a:solidFill>
                      <a:schemeClr val="tx2"/>
                    </a:solidFill>
                  </a:rPr>
                  <a:t>, unit-price)</a:t>
                </a:r>
              </a:p>
            </p:txBody>
          </p:sp>
        </p:grpSp>
      </p:grpSp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490538" y="5865821"/>
            <a:ext cx="6346824" cy="760413"/>
            <a:chOff x="309" y="3695"/>
            <a:chExt cx="3998" cy="479"/>
          </a:xfrm>
        </p:grpSpPr>
        <p:sp>
          <p:nvSpPr>
            <p:cNvPr id="55305" name="Rectangle 56"/>
            <p:cNvSpPr>
              <a:spLocks noChangeArrowheads="1"/>
            </p:cNvSpPr>
            <p:nvPr/>
          </p:nvSpPr>
          <p:spPr bwMode="auto">
            <a:xfrm>
              <a:off x="353" y="3921"/>
              <a:ext cx="3954" cy="249"/>
            </a:xfrm>
            <a:prstGeom prst="rect">
              <a:avLst/>
            </a:prstGeom>
            <a:solidFill>
              <a:srgbClr val="F0F5FE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61"/>
            <p:cNvGrpSpPr>
              <a:grpSpLocks/>
            </p:cNvGrpSpPr>
            <p:nvPr/>
          </p:nvGrpSpPr>
          <p:grpSpPr bwMode="auto">
            <a:xfrm>
              <a:off x="309" y="3695"/>
              <a:ext cx="3993" cy="479"/>
              <a:chOff x="309" y="3695"/>
              <a:chExt cx="3993" cy="479"/>
            </a:xfrm>
          </p:grpSpPr>
          <p:sp>
            <p:nvSpPr>
              <p:cNvPr id="55307" name="Rectangle 29"/>
              <p:cNvSpPr>
                <a:spLocks noChangeArrowheads="1"/>
              </p:cNvSpPr>
              <p:nvPr/>
            </p:nvSpPr>
            <p:spPr bwMode="auto">
              <a:xfrm>
                <a:off x="309" y="3695"/>
                <a:ext cx="3545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2"/>
                    </a:solidFill>
                  </a:rPr>
                  <a:t>4. Rename the original entity </a:t>
                </a:r>
                <a:r>
                  <a:rPr lang="en-US" sz="1600" i="1">
                    <a:solidFill>
                      <a:srgbClr val="0000FF"/>
                    </a:solidFill>
                  </a:rPr>
                  <a:t>(ending with a 2 to indicate 2NF)</a:t>
                </a:r>
                <a:endParaRPr lang="en-GB" sz="1600" i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5308" name="Rectangle 57"/>
              <p:cNvSpPr>
                <a:spLocks noChangeArrowheads="1"/>
              </p:cNvSpPr>
              <p:nvPr/>
            </p:nvSpPr>
            <p:spPr bwMode="auto">
              <a:xfrm>
                <a:off x="362" y="3922"/>
                <a:ext cx="3940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solidFill>
                      <a:srgbClr val="0033CC"/>
                    </a:solidFill>
                  </a:rPr>
                  <a:t>ORDER-LINE-2</a:t>
                </a:r>
                <a:r>
                  <a:rPr lang="en-GB" sz="2000" dirty="0">
                    <a:solidFill>
                      <a:schemeClr val="tx2"/>
                    </a:solidFill>
                  </a:rPr>
                  <a:t> (</a:t>
                </a:r>
                <a:r>
                  <a:rPr lang="en-GB" sz="2000" u="sng" dirty="0">
                    <a:solidFill>
                      <a:srgbClr val="0000FF"/>
                    </a:solidFill>
                  </a:rPr>
                  <a:t>order-no, prod-no</a:t>
                </a:r>
                <a:r>
                  <a:rPr lang="en-GB" sz="2000" dirty="0">
                    <a:solidFill>
                      <a:schemeClr val="tx2"/>
                    </a:solidFill>
                  </a:rPr>
                  <a:t>, </a:t>
                </a:r>
                <a:r>
                  <a:rPr lang="en-GB" sz="2000" dirty="0" err="1">
                    <a:solidFill>
                      <a:schemeClr val="tx2"/>
                    </a:solidFill>
                  </a:rPr>
                  <a:t>ord</a:t>
                </a:r>
                <a:r>
                  <a:rPr lang="en-GB" sz="2000" dirty="0">
                    <a:solidFill>
                      <a:schemeClr val="tx2"/>
                    </a:solidFill>
                  </a:rPr>
                  <a:t>-qty, line-total)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5343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</a:rPr>
              <a:t>Third Normal Form (3NF)</a:t>
            </a:r>
            <a:endParaRPr lang="en-US" dirty="0" smtClean="0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611188" y="1111250"/>
            <a:ext cx="8131175" cy="15176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1825" y="1138238"/>
            <a:ext cx="8248650" cy="1069975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</a:pPr>
            <a:r>
              <a:rPr lang="en-US" sz="2200" b="1" dirty="0" smtClean="0">
                <a:solidFill>
                  <a:srgbClr val="0000FF"/>
                </a:solidFill>
                <a:latin typeface="Times New Roman" pitchFamily="18" charset="0"/>
              </a:rPr>
              <a:t>Definition</a:t>
            </a: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</a:rPr>
              <a:t>: A relation is in 3NF if, and only if, it is in 2NF and every non-key attribute is non-transitively dependent on the primary key.</a:t>
            </a:r>
          </a:p>
          <a:p>
            <a:pPr marL="0" indent="0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</a:pPr>
            <a:endParaRPr lang="en-US" sz="400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</a:pPr>
            <a:endParaRPr lang="en-US" sz="2200" dirty="0" smtClean="0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55625" y="2844800"/>
            <a:ext cx="7648575" cy="3076575"/>
            <a:chOff x="350" y="1792"/>
            <a:chExt cx="4818" cy="1938"/>
          </a:xfrm>
        </p:grpSpPr>
        <p:sp>
          <p:nvSpPr>
            <p:cNvPr id="56329" name="Rectangle 5"/>
            <p:cNvSpPr>
              <a:spLocks noChangeArrowheads="1"/>
            </p:cNvSpPr>
            <p:nvPr/>
          </p:nvSpPr>
          <p:spPr bwMode="auto">
            <a:xfrm>
              <a:off x="361" y="1792"/>
              <a:ext cx="4719" cy="193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0" name="Rectangle 6"/>
            <p:cNvSpPr>
              <a:spLocks noChangeArrowheads="1"/>
            </p:cNvSpPr>
            <p:nvPr/>
          </p:nvSpPr>
          <p:spPr bwMode="auto">
            <a:xfrm>
              <a:off x="350" y="1798"/>
              <a:ext cx="481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2200" b="1" dirty="0">
                  <a:solidFill>
                    <a:srgbClr val="0000FF"/>
                  </a:solidFill>
                </a:rPr>
                <a:t>Steps from 2NF to 3NF</a:t>
              </a:r>
              <a:r>
                <a:rPr lang="en-US" sz="2200" dirty="0">
                  <a:solidFill>
                    <a:schemeClr val="tx2"/>
                  </a:solidFill>
                </a:rPr>
                <a:t>: </a:t>
              </a: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r>
                <a:rPr lang="en-US" sz="2000" dirty="0">
                  <a:solidFill>
                    <a:schemeClr val="tx2"/>
                  </a:solidFill>
                </a:rPr>
                <a:t>Remove the offending attributes that are transitively dependent on non-key attribute(s), and place them in a new relation.</a:t>
              </a: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endParaRPr lang="en-US" sz="800" dirty="0">
                <a:solidFill>
                  <a:schemeClr val="tx2"/>
                </a:solidFill>
              </a:endParaRP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r>
                <a:rPr lang="en-US" sz="2000" dirty="0">
                  <a:solidFill>
                    <a:schemeClr val="tx2"/>
                  </a:solidFill>
                </a:rPr>
                <a:t>Add to this relation a copy of the attribute(s) which are the determinants of these offending attributes. These will automatically become the primary key of this new relation.</a:t>
              </a: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endParaRPr lang="en-US" sz="800" dirty="0">
                <a:solidFill>
                  <a:schemeClr val="tx2"/>
                </a:solidFill>
              </a:endParaRP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r>
                <a:rPr lang="en-US" sz="2000" dirty="0">
                  <a:solidFill>
                    <a:schemeClr val="tx2"/>
                  </a:solidFill>
                </a:rPr>
                <a:t>Name the new entity </a:t>
              </a:r>
              <a:r>
                <a:rPr lang="en-US" i="1" dirty="0">
                  <a:solidFill>
                    <a:srgbClr val="0000FF"/>
                  </a:solidFill>
                </a:rPr>
                <a:t>(appending the number 3 to indicate 3NF)</a:t>
              </a: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endParaRPr lang="en-US" sz="800" dirty="0">
                <a:solidFill>
                  <a:schemeClr val="tx2"/>
                </a:solidFill>
              </a:endParaRPr>
            </a:p>
            <a:p>
              <a:pPr marL="381000" indent="-381000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v"/>
              </a:pPr>
              <a:r>
                <a:rPr lang="en-US" sz="2000" dirty="0">
                  <a:solidFill>
                    <a:schemeClr val="tx2"/>
                  </a:solidFill>
                </a:rPr>
                <a:t>Rename the original entity </a:t>
              </a:r>
              <a:r>
                <a:rPr lang="en-US" i="1" dirty="0">
                  <a:solidFill>
                    <a:srgbClr val="0000FF"/>
                  </a:solidFill>
                </a:rPr>
                <a:t>(ending with a 3 to indicate 3NF)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00138" y="1941513"/>
            <a:ext cx="6858000" cy="466725"/>
            <a:chOff x="462" y="1463"/>
            <a:chExt cx="4320" cy="294"/>
          </a:xfrm>
        </p:grpSpPr>
        <p:sp>
          <p:nvSpPr>
            <p:cNvPr id="56327" name="Rectangle 7"/>
            <p:cNvSpPr>
              <a:spLocks noChangeArrowheads="1"/>
            </p:cNvSpPr>
            <p:nvPr/>
          </p:nvSpPr>
          <p:spPr bwMode="auto">
            <a:xfrm>
              <a:off x="463" y="1474"/>
              <a:ext cx="4319" cy="28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8" name="Rectangle 8"/>
            <p:cNvSpPr>
              <a:spLocks noChangeArrowheads="1"/>
            </p:cNvSpPr>
            <p:nvPr/>
          </p:nvSpPr>
          <p:spPr bwMode="auto">
            <a:xfrm>
              <a:off x="462" y="1463"/>
              <a:ext cx="431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Remove transitive dependencies into a new relation</a:t>
              </a:r>
              <a:endParaRPr lang="en-GB" b="1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049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</a:rPr>
              <a:t>Example - 2NF to 3NF</a:t>
            </a:r>
            <a:endParaRPr lang="en-US" dirty="0" smtClean="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38175" y="1223963"/>
            <a:ext cx="8010525" cy="430212"/>
            <a:chOff x="347" y="3448"/>
            <a:chExt cx="5046" cy="494"/>
          </a:xfrm>
        </p:grpSpPr>
        <p:sp>
          <p:nvSpPr>
            <p:cNvPr id="57372" name="Rectangle 26"/>
            <p:cNvSpPr>
              <a:spLocks noChangeArrowheads="1"/>
            </p:cNvSpPr>
            <p:nvPr/>
          </p:nvSpPr>
          <p:spPr bwMode="auto">
            <a:xfrm>
              <a:off x="360" y="3479"/>
              <a:ext cx="4937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7373" name="Text Box 27"/>
            <p:cNvSpPr txBox="1">
              <a:spLocks noChangeArrowheads="1"/>
            </p:cNvSpPr>
            <p:nvPr/>
          </p:nvSpPr>
          <p:spPr bwMode="auto">
            <a:xfrm>
              <a:off x="347" y="3448"/>
              <a:ext cx="5046" cy="38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600" dirty="0">
                  <a:solidFill>
                    <a:srgbClr val="0033CC"/>
                  </a:solidFill>
                </a:rPr>
                <a:t>ORDER-2</a:t>
              </a:r>
              <a:r>
                <a:rPr lang="en-GB" sz="1600" dirty="0">
                  <a:solidFill>
                    <a:schemeClr val="tx2"/>
                  </a:solidFill>
                </a:rPr>
                <a:t> (</a:t>
              </a:r>
              <a:r>
                <a:rPr lang="en-GB" sz="1600" u="sng" dirty="0">
                  <a:solidFill>
                    <a:srgbClr val="0000FF"/>
                  </a:solidFill>
                </a:rPr>
                <a:t>order-no</a:t>
              </a:r>
              <a:r>
                <a:rPr lang="en-GB" sz="1600" dirty="0">
                  <a:solidFill>
                    <a:schemeClr val="tx2"/>
                  </a:solidFill>
                </a:rPr>
                <a:t>, order-date, </a:t>
              </a:r>
              <a:r>
                <a:rPr lang="en-GB" sz="1600" dirty="0" err="1">
                  <a:solidFill>
                    <a:schemeClr val="tx2"/>
                  </a:solidFill>
                </a:rPr>
                <a:t>cust</a:t>
              </a:r>
              <a:r>
                <a:rPr lang="en-GB" sz="1600" dirty="0">
                  <a:solidFill>
                    <a:schemeClr val="tx2"/>
                  </a:solidFill>
                </a:rPr>
                <a:t>-no, </a:t>
              </a:r>
              <a:r>
                <a:rPr lang="en-GB" sz="1600" dirty="0" err="1">
                  <a:solidFill>
                    <a:schemeClr val="tx2"/>
                  </a:solidFill>
                </a:rPr>
                <a:t>cust</a:t>
              </a:r>
              <a:r>
                <a:rPr lang="en-GB" sz="1600" dirty="0">
                  <a:solidFill>
                    <a:schemeClr val="tx2"/>
                  </a:solidFill>
                </a:rPr>
                <a:t>-name, </a:t>
              </a:r>
              <a:r>
                <a:rPr lang="en-GB" sz="1600" dirty="0" err="1">
                  <a:solidFill>
                    <a:schemeClr val="tx2"/>
                  </a:solidFill>
                </a:rPr>
                <a:t>cust</a:t>
              </a:r>
              <a:r>
                <a:rPr lang="en-GB" sz="1600" dirty="0">
                  <a:solidFill>
                    <a:schemeClr val="tx2"/>
                  </a:solidFill>
                </a:rPr>
                <a:t>-add, order-total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558800" y="1700213"/>
            <a:ext cx="7950200" cy="1558925"/>
            <a:chOff x="352" y="1071"/>
            <a:chExt cx="5008" cy="982"/>
          </a:xfrm>
        </p:grpSpPr>
        <p:sp>
          <p:nvSpPr>
            <p:cNvPr id="57365" name="Rectangle 2"/>
            <p:cNvSpPr>
              <a:spLocks noChangeArrowheads="1"/>
            </p:cNvSpPr>
            <p:nvPr/>
          </p:nvSpPr>
          <p:spPr bwMode="auto">
            <a:xfrm>
              <a:off x="379" y="1804"/>
              <a:ext cx="1545" cy="24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600"/>
            </a:p>
          </p:txBody>
        </p:sp>
        <p:grpSp>
          <p:nvGrpSpPr>
            <p:cNvPr id="4" name="Group 38"/>
            <p:cNvGrpSpPr>
              <a:grpSpLocks/>
            </p:cNvGrpSpPr>
            <p:nvPr/>
          </p:nvGrpSpPr>
          <p:grpSpPr bwMode="auto">
            <a:xfrm>
              <a:off x="352" y="1071"/>
              <a:ext cx="5008" cy="953"/>
              <a:chOff x="352" y="1071"/>
              <a:chExt cx="5008" cy="953"/>
            </a:xfrm>
          </p:grpSpPr>
          <p:sp>
            <p:nvSpPr>
              <p:cNvPr id="57367" name="Rectangle 4"/>
              <p:cNvSpPr>
                <a:spLocks noChangeArrowheads="1"/>
              </p:cNvSpPr>
              <p:nvPr/>
            </p:nvSpPr>
            <p:spPr bwMode="auto">
              <a:xfrm>
                <a:off x="352" y="1071"/>
                <a:ext cx="5008" cy="36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chemeClr val="tx2"/>
                    </a:solidFill>
                  </a:rPr>
                  <a:t>1. Remove the offending attributes that are transitively dependent on non-key attributes, and place them in a new relation. </a:t>
                </a:r>
                <a:endParaRPr lang="en-GB" sz="1600" i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7368" name="Rectangle 16"/>
              <p:cNvSpPr>
                <a:spLocks noChangeArrowheads="1"/>
              </p:cNvSpPr>
              <p:nvPr/>
            </p:nvSpPr>
            <p:spPr bwMode="auto">
              <a:xfrm>
                <a:off x="385" y="1811"/>
                <a:ext cx="1412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600">
                    <a:solidFill>
                      <a:schemeClr val="tx2"/>
                    </a:solidFill>
                  </a:rPr>
                  <a:t>(cust-name, cust-add )</a:t>
                </a:r>
              </a:p>
            </p:txBody>
          </p:sp>
          <p:grpSp>
            <p:nvGrpSpPr>
              <p:cNvPr id="5" name="Group 28"/>
              <p:cNvGrpSpPr>
                <a:grpSpLocks/>
              </p:cNvGrpSpPr>
              <p:nvPr/>
            </p:nvGrpSpPr>
            <p:grpSpPr bwMode="auto">
              <a:xfrm>
                <a:off x="370" y="1476"/>
                <a:ext cx="3521" cy="271"/>
                <a:chOff x="347" y="3448"/>
                <a:chExt cx="5046" cy="494"/>
              </a:xfrm>
            </p:grpSpPr>
            <p:sp>
              <p:nvSpPr>
                <p:cNvPr id="57370" name="Rectangle 29"/>
                <p:cNvSpPr>
                  <a:spLocks noChangeArrowheads="1"/>
                </p:cNvSpPr>
                <p:nvPr/>
              </p:nvSpPr>
              <p:spPr bwMode="auto">
                <a:xfrm>
                  <a:off x="360" y="3479"/>
                  <a:ext cx="4937" cy="4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57371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47" y="3448"/>
                  <a:ext cx="5046" cy="3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r>
                    <a:rPr lang="en-GB" sz="1600" dirty="0">
                      <a:solidFill>
                        <a:srgbClr val="0033CC"/>
                      </a:solidFill>
                    </a:rPr>
                    <a:t>ORDER-2</a:t>
                  </a:r>
                  <a:r>
                    <a:rPr lang="en-GB" sz="1600" dirty="0">
                      <a:solidFill>
                        <a:schemeClr val="tx2"/>
                      </a:solidFill>
                    </a:rPr>
                    <a:t> (</a:t>
                  </a:r>
                  <a:r>
                    <a:rPr lang="en-GB" sz="1600" u="sng" dirty="0">
                      <a:solidFill>
                        <a:srgbClr val="0000FF"/>
                      </a:solidFill>
                    </a:rPr>
                    <a:t>order-no</a:t>
                  </a:r>
                  <a:r>
                    <a:rPr lang="en-GB" sz="1600" dirty="0">
                      <a:solidFill>
                        <a:schemeClr val="tx2"/>
                      </a:solidFill>
                    </a:rPr>
                    <a:t>, order-date, </a:t>
                  </a:r>
                  <a:r>
                    <a:rPr lang="en-GB" sz="1600" dirty="0" err="1">
                      <a:solidFill>
                        <a:schemeClr val="tx2"/>
                      </a:solidFill>
                    </a:rPr>
                    <a:t>cust</a:t>
                  </a:r>
                  <a:r>
                    <a:rPr lang="en-GB" sz="1600" dirty="0">
                      <a:solidFill>
                        <a:schemeClr val="tx2"/>
                      </a:solidFill>
                    </a:rPr>
                    <a:t>-no, order-total</a:t>
                  </a:r>
                </a:p>
              </p:txBody>
            </p:sp>
          </p:grpSp>
        </p:grp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542925" y="3387725"/>
            <a:ext cx="8126413" cy="1547813"/>
            <a:chOff x="342" y="2134"/>
            <a:chExt cx="5119" cy="975"/>
          </a:xfrm>
        </p:grpSpPr>
        <p:sp>
          <p:nvSpPr>
            <p:cNvPr id="57358" name="Rectangle 35"/>
            <p:cNvSpPr>
              <a:spLocks noChangeArrowheads="1"/>
            </p:cNvSpPr>
            <p:nvPr/>
          </p:nvSpPr>
          <p:spPr bwMode="auto">
            <a:xfrm>
              <a:off x="398" y="2860"/>
              <a:ext cx="2085" cy="24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600">
                <a:solidFill>
                  <a:srgbClr val="FF0000"/>
                </a:solidFill>
              </a:endParaRPr>
            </a:p>
          </p:txBody>
        </p: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342" y="2134"/>
              <a:ext cx="5119" cy="938"/>
              <a:chOff x="342" y="2134"/>
              <a:chExt cx="5119" cy="938"/>
            </a:xfrm>
          </p:grpSpPr>
          <p:sp>
            <p:nvSpPr>
              <p:cNvPr id="57360" name="Rectangle 5"/>
              <p:cNvSpPr>
                <a:spLocks noChangeArrowheads="1"/>
              </p:cNvSpPr>
              <p:nvPr/>
            </p:nvSpPr>
            <p:spPr bwMode="auto">
              <a:xfrm>
                <a:off x="342" y="2134"/>
                <a:ext cx="5119" cy="36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2. Add to this relation a copy of the attribute(s) which determines these offending attributes. These will automatically become the primary key of this new relation..</a:t>
                </a:r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361" name="Rectangle 31"/>
              <p:cNvSpPr>
                <a:spLocks noChangeArrowheads="1"/>
              </p:cNvSpPr>
              <p:nvPr/>
            </p:nvSpPr>
            <p:spPr bwMode="auto">
              <a:xfrm>
                <a:off x="413" y="2859"/>
                <a:ext cx="1909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600" dirty="0">
                    <a:solidFill>
                      <a:srgbClr val="FF0000"/>
                    </a:solidFill>
                  </a:rPr>
                  <a:t>(</a:t>
                </a:r>
                <a:r>
                  <a:rPr lang="en-GB" sz="1600" u="sng" dirty="0" err="1">
                    <a:solidFill>
                      <a:srgbClr val="FF0000"/>
                    </a:solidFill>
                  </a:rPr>
                  <a:t>cust</a:t>
                </a:r>
                <a:r>
                  <a:rPr lang="en-GB" sz="1600" u="sng" dirty="0">
                    <a:solidFill>
                      <a:srgbClr val="FF0000"/>
                    </a:solidFill>
                  </a:rPr>
                  <a:t>-no</a:t>
                </a:r>
                <a:r>
                  <a:rPr lang="en-GB" sz="1600" dirty="0">
                    <a:solidFill>
                      <a:srgbClr val="FF0000"/>
                    </a:solidFill>
                  </a:rPr>
                  <a:t>, </a:t>
                </a:r>
                <a:r>
                  <a:rPr lang="en-GB" sz="1600" dirty="0" err="1">
                    <a:solidFill>
                      <a:srgbClr val="FF0000"/>
                    </a:solidFill>
                  </a:rPr>
                  <a:t>cust</a:t>
                </a:r>
                <a:r>
                  <a:rPr lang="en-GB" sz="1600" dirty="0">
                    <a:solidFill>
                      <a:srgbClr val="FF0000"/>
                    </a:solidFill>
                  </a:rPr>
                  <a:t>-name, </a:t>
                </a:r>
                <a:r>
                  <a:rPr lang="en-GB" sz="1600" dirty="0" err="1">
                    <a:solidFill>
                      <a:srgbClr val="FF0000"/>
                    </a:solidFill>
                  </a:rPr>
                  <a:t>cust</a:t>
                </a:r>
                <a:r>
                  <a:rPr lang="en-GB" sz="1600" dirty="0">
                    <a:solidFill>
                      <a:srgbClr val="FF0000"/>
                    </a:solidFill>
                  </a:rPr>
                  <a:t>-add )</a:t>
                </a:r>
              </a:p>
            </p:txBody>
          </p:sp>
          <p:sp>
            <p:nvSpPr>
              <p:cNvPr id="57362" name="Rectangle 33"/>
              <p:cNvSpPr>
                <a:spLocks noChangeArrowheads="1"/>
              </p:cNvSpPr>
              <p:nvPr/>
            </p:nvSpPr>
            <p:spPr bwMode="auto">
              <a:xfrm>
                <a:off x="407" y="2541"/>
                <a:ext cx="3445" cy="25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600">
                  <a:solidFill>
                    <a:srgbClr val="FF0000"/>
                  </a:solidFill>
                </a:endParaRPr>
              </a:p>
            </p:txBody>
          </p:sp>
          <p:sp>
            <p:nvSpPr>
              <p:cNvPr id="57363" name="Text Box 34"/>
              <p:cNvSpPr txBox="1">
                <a:spLocks noChangeArrowheads="1"/>
              </p:cNvSpPr>
              <p:nvPr/>
            </p:nvSpPr>
            <p:spPr bwMode="auto">
              <a:xfrm>
                <a:off x="398" y="2524"/>
                <a:ext cx="3521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GB" sz="1600" dirty="0">
                    <a:solidFill>
                      <a:srgbClr val="FF0000"/>
                    </a:solidFill>
                  </a:rPr>
                  <a:t>ORDER-2 (</a:t>
                </a:r>
                <a:r>
                  <a:rPr lang="en-GB" sz="1600" u="sng" dirty="0">
                    <a:solidFill>
                      <a:srgbClr val="FF0000"/>
                    </a:solidFill>
                  </a:rPr>
                  <a:t>order-no</a:t>
                </a:r>
                <a:r>
                  <a:rPr lang="en-GB" sz="1600" dirty="0">
                    <a:solidFill>
                      <a:srgbClr val="FF0000"/>
                    </a:solidFill>
                  </a:rPr>
                  <a:t>, order-date, </a:t>
                </a:r>
                <a:r>
                  <a:rPr lang="en-GB" sz="1600" dirty="0" err="1">
                    <a:solidFill>
                      <a:srgbClr val="FF0000"/>
                    </a:solidFill>
                  </a:rPr>
                  <a:t>cust</a:t>
                </a:r>
                <a:r>
                  <a:rPr lang="en-GB" sz="1600" dirty="0">
                    <a:solidFill>
                      <a:srgbClr val="FF0000"/>
                    </a:solidFill>
                  </a:rPr>
                  <a:t>-no, order-total</a:t>
                </a:r>
              </a:p>
            </p:txBody>
          </p:sp>
          <p:sp>
            <p:nvSpPr>
              <p:cNvPr id="57364" name="Line 20"/>
              <p:cNvSpPr>
                <a:spLocks noChangeShapeType="1"/>
              </p:cNvSpPr>
              <p:nvPr/>
            </p:nvSpPr>
            <p:spPr bwMode="auto">
              <a:xfrm flipV="1">
                <a:off x="840" y="2742"/>
                <a:ext cx="1843" cy="171"/>
              </a:xfrm>
              <a:prstGeom prst="line">
                <a:avLst/>
              </a:prstGeom>
              <a:ln>
                <a:headEnd type="triangle" w="med" len="med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501650" y="5029200"/>
            <a:ext cx="6140450" cy="771525"/>
            <a:chOff x="316" y="3168"/>
            <a:chExt cx="3868" cy="486"/>
          </a:xfrm>
        </p:grpSpPr>
        <p:sp>
          <p:nvSpPr>
            <p:cNvPr id="57355" name="Rectangle 9"/>
            <p:cNvSpPr>
              <a:spLocks noChangeArrowheads="1"/>
            </p:cNvSpPr>
            <p:nvPr/>
          </p:nvSpPr>
          <p:spPr bwMode="auto">
            <a:xfrm>
              <a:off x="316" y="3168"/>
              <a:ext cx="3868" cy="19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>
                  <a:solidFill>
                    <a:schemeClr val="tx2"/>
                  </a:solidFill>
                </a:rPr>
                <a:t>3. Name the new entity </a:t>
              </a:r>
              <a:r>
                <a:rPr lang="en-US" sz="1600" i="1">
                  <a:solidFill>
                    <a:srgbClr val="0000FF"/>
                  </a:solidFill>
                </a:rPr>
                <a:t>(appending the number 3 to indicate 3NF)</a:t>
              </a:r>
            </a:p>
          </p:txBody>
        </p:sp>
        <p:sp>
          <p:nvSpPr>
            <p:cNvPr id="57356" name="Rectangle 21"/>
            <p:cNvSpPr>
              <a:spLocks noChangeArrowheads="1"/>
            </p:cNvSpPr>
            <p:nvPr/>
          </p:nvSpPr>
          <p:spPr bwMode="auto">
            <a:xfrm>
              <a:off x="397" y="3405"/>
              <a:ext cx="3121" cy="249"/>
            </a:xfrm>
            <a:prstGeom prst="rect">
              <a:avLst/>
            </a:prstGeom>
            <a:solidFill>
              <a:srgbClr val="F0F5FE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7357" name="Rectangle 36"/>
            <p:cNvSpPr>
              <a:spLocks noChangeArrowheads="1"/>
            </p:cNvSpPr>
            <p:nvPr/>
          </p:nvSpPr>
          <p:spPr bwMode="auto">
            <a:xfrm>
              <a:off x="397" y="3401"/>
              <a:ext cx="2796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1600" dirty="0">
                  <a:solidFill>
                    <a:srgbClr val="0033CC"/>
                  </a:solidFill>
                </a:rPr>
                <a:t>CUSTOMER-3</a:t>
              </a:r>
              <a:r>
                <a:rPr lang="en-GB" sz="1600" dirty="0">
                  <a:solidFill>
                    <a:schemeClr val="tx2"/>
                  </a:solidFill>
                </a:rPr>
                <a:t> (</a:t>
              </a:r>
              <a:r>
                <a:rPr lang="en-GB" sz="1600" u="sng" dirty="0" err="1">
                  <a:solidFill>
                    <a:srgbClr val="0000FF"/>
                  </a:solidFill>
                </a:rPr>
                <a:t>cust</a:t>
              </a:r>
              <a:r>
                <a:rPr lang="en-GB" sz="1600" u="sng" dirty="0">
                  <a:solidFill>
                    <a:srgbClr val="0000FF"/>
                  </a:solidFill>
                </a:rPr>
                <a:t>-no</a:t>
              </a:r>
              <a:r>
                <a:rPr lang="en-GB" sz="1600" dirty="0">
                  <a:solidFill>
                    <a:schemeClr val="tx2"/>
                  </a:solidFill>
                </a:rPr>
                <a:t>, </a:t>
              </a:r>
              <a:r>
                <a:rPr lang="en-GB" sz="1600" dirty="0" err="1">
                  <a:solidFill>
                    <a:schemeClr val="tx2"/>
                  </a:solidFill>
                </a:rPr>
                <a:t>cust</a:t>
              </a:r>
              <a:r>
                <a:rPr lang="en-GB" sz="1600" dirty="0">
                  <a:solidFill>
                    <a:schemeClr val="tx2"/>
                  </a:solidFill>
                </a:rPr>
                <a:t>-name, </a:t>
              </a:r>
              <a:r>
                <a:rPr lang="en-GB" sz="1600" dirty="0" err="1">
                  <a:solidFill>
                    <a:schemeClr val="tx2"/>
                  </a:solidFill>
                </a:rPr>
                <a:t>cust</a:t>
              </a:r>
              <a:r>
                <a:rPr lang="en-GB" sz="1600" dirty="0">
                  <a:solidFill>
                    <a:schemeClr val="tx2"/>
                  </a:solidFill>
                </a:rPr>
                <a:t>-add )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490538" y="5865813"/>
            <a:ext cx="5807075" cy="754062"/>
            <a:chOff x="309" y="3695"/>
            <a:chExt cx="3658" cy="475"/>
          </a:xfrm>
        </p:grpSpPr>
        <p:sp>
          <p:nvSpPr>
            <p:cNvPr id="57352" name="Rectangle 10"/>
            <p:cNvSpPr>
              <a:spLocks noChangeArrowheads="1"/>
            </p:cNvSpPr>
            <p:nvPr/>
          </p:nvSpPr>
          <p:spPr bwMode="auto">
            <a:xfrm>
              <a:off x="309" y="3695"/>
              <a:ext cx="3658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2"/>
                  </a:solidFill>
                </a:rPr>
                <a:t>4. Rename the original entity </a:t>
              </a:r>
              <a:r>
                <a:rPr lang="en-US" sz="1600" i="1">
                  <a:solidFill>
                    <a:srgbClr val="0000FF"/>
                  </a:solidFill>
                </a:rPr>
                <a:t>(ending with a 3 to indicate 3NF)</a:t>
              </a:r>
              <a:endParaRPr lang="en-GB" sz="1600" i="1">
                <a:solidFill>
                  <a:srgbClr val="0000FF"/>
                </a:solidFill>
              </a:endParaRPr>
            </a:p>
          </p:txBody>
        </p:sp>
        <p:sp>
          <p:nvSpPr>
            <p:cNvPr id="57353" name="Rectangle 23"/>
            <p:cNvSpPr>
              <a:spLocks noChangeArrowheads="1"/>
            </p:cNvSpPr>
            <p:nvPr/>
          </p:nvSpPr>
          <p:spPr bwMode="auto">
            <a:xfrm>
              <a:off x="387" y="3921"/>
              <a:ext cx="3507" cy="249"/>
            </a:xfrm>
            <a:prstGeom prst="rect">
              <a:avLst/>
            </a:prstGeom>
            <a:solidFill>
              <a:srgbClr val="F0F5FE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7354" name="Text Box 37"/>
            <p:cNvSpPr txBox="1">
              <a:spLocks noChangeArrowheads="1"/>
            </p:cNvSpPr>
            <p:nvPr/>
          </p:nvSpPr>
          <p:spPr bwMode="auto">
            <a:xfrm>
              <a:off x="391" y="3923"/>
              <a:ext cx="3521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600" dirty="0">
                  <a:solidFill>
                    <a:srgbClr val="0033CC"/>
                  </a:solidFill>
                </a:rPr>
                <a:t>ORDER-3</a:t>
              </a:r>
              <a:r>
                <a:rPr lang="en-GB" sz="1600" dirty="0">
                  <a:solidFill>
                    <a:schemeClr val="tx2"/>
                  </a:solidFill>
                </a:rPr>
                <a:t> (</a:t>
              </a:r>
              <a:r>
                <a:rPr lang="en-GB" sz="1600" u="sng" dirty="0">
                  <a:solidFill>
                    <a:srgbClr val="0000FF"/>
                  </a:solidFill>
                </a:rPr>
                <a:t>order-no</a:t>
              </a:r>
              <a:r>
                <a:rPr lang="en-GB" sz="1600" dirty="0">
                  <a:solidFill>
                    <a:schemeClr val="tx2"/>
                  </a:solidFill>
                </a:rPr>
                <a:t>, order-date, </a:t>
              </a:r>
              <a:r>
                <a:rPr lang="en-GB" sz="1600" dirty="0" err="1">
                  <a:solidFill>
                    <a:schemeClr val="tx2"/>
                  </a:solidFill>
                </a:rPr>
                <a:t>cust</a:t>
              </a:r>
              <a:r>
                <a:rPr lang="en-GB" sz="1600" dirty="0">
                  <a:solidFill>
                    <a:schemeClr val="tx2"/>
                  </a:solidFill>
                </a:rPr>
                <a:t>-no, order-total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049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</a:rPr>
              <a:t>Example - Relations in 3NF</a:t>
            </a:r>
            <a:endParaRPr lang="en-US" dirty="0" smtClean="0"/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820738" y="1338263"/>
            <a:ext cx="6862952" cy="1989137"/>
            <a:chOff x="517" y="843"/>
            <a:chExt cx="3705" cy="1253"/>
          </a:xfrm>
        </p:grpSpPr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526" y="1182"/>
              <a:ext cx="3121" cy="253"/>
              <a:chOff x="397" y="3401"/>
              <a:chExt cx="3121" cy="253"/>
            </a:xfrm>
          </p:grpSpPr>
          <p:sp>
            <p:nvSpPr>
              <p:cNvPr id="58408" name="Rectangle 10"/>
              <p:cNvSpPr>
                <a:spLocks noChangeArrowheads="1"/>
              </p:cNvSpPr>
              <p:nvPr/>
            </p:nvSpPr>
            <p:spPr bwMode="auto">
              <a:xfrm>
                <a:off x="397" y="3405"/>
                <a:ext cx="3121" cy="249"/>
              </a:xfrm>
              <a:prstGeom prst="rect">
                <a:avLst/>
              </a:prstGeom>
              <a:solidFill>
                <a:srgbClr val="F0F5FE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09" name="Rectangle 22"/>
              <p:cNvSpPr>
                <a:spLocks noChangeArrowheads="1"/>
              </p:cNvSpPr>
              <p:nvPr/>
            </p:nvSpPr>
            <p:spPr bwMode="auto">
              <a:xfrm>
                <a:off x="397" y="3401"/>
                <a:ext cx="2963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solidFill>
                      <a:srgbClr val="0033CC"/>
                    </a:solidFill>
                  </a:rPr>
                  <a:t>CUSTOMER-3</a:t>
                </a:r>
                <a:r>
                  <a:rPr lang="en-GB" sz="2000" dirty="0">
                    <a:solidFill>
                      <a:schemeClr val="tx2"/>
                    </a:solidFill>
                  </a:rPr>
                  <a:t> (</a:t>
                </a:r>
                <a:r>
                  <a:rPr lang="en-GB" sz="2000" u="sng" dirty="0" err="1">
                    <a:solidFill>
                      <a:srgbClr val="0000FF"/>
                    </a:solidFill>
                  </a:rPr>
                  <a:t>cust</a:t>
                </a:r>
                <a:r>
                  <a:rPr lang="en-GB" sz="2000" u="sng" dirty="0">
                    <a:solidFill>
                      <a:srgbClr val="0000FF"/>
                    </a:solidFill>
                  </a:rPr>
                  <a:t>-no</a:t>
                </a:r>
                <a:r>
                  <a:rPr lang="en-GB" sz="2000" dirty="0">
                    <a:solidFill>
                      <a:schemeClr val="tx2"/>
                    </a:solidFill>
                  </a:rPr>
                  <a:t>, </a:t>
                </a:r>
                <a:r>
                  <a:rPr lang="en-GB" sz="2000" dirty="0" err="1">
                    <a:solidFill>
                      <a:schemeClr val="tx2"/>
                    </a:solidFill>
                  </a:rPr>
                  <a:t>cust</a:t>
                </a:r>
                <a:r>
                  <a:rPr lang="en-GB" sz="2000" dirty="0">
                    <a:solidFill>
                      <a:schemeClr val="tx2"/>
                    </a:solidFill>
                  </a:rPr>
                  <a:t>-name, </a:t>
                </a:r>
                <a:r>
                  <a:rPr lang="en-GB" sz="2000" dirty="0" err="1">
                    <a:solidFill>
                      <a:schemeClr val="tx2"/>
                    </a:solidFill>
                  </a:rPr>
                  <a:t>cust</a:t>
                </a:r>
                <a:r>
                  <a:rPr lang="en-GB" sz="2000" dirty="0">
                    <a:solidFill>
                      <a:schemeClr val="tx2"/>
                    </a:solidFill>
                  </a:rPr>
                  <a:t>-add )</a:t>
                </a:r>
              </a:p>
            </p:txBody>
          </p:sp>
        </p:grp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524" y="843"/>
              <a:ext cx="3525" cy="252"/>
              <a:chOff x="387" y="3921"/>
              <a:chExt cx="3525" cy="252"/>
            </a:xfrm>
          </p:grpSpPr>
          <p:sp>
            <p:nvSpPr>
              <p:cNvPr id="58406" name="Rectangle 11"/>
              <p:cNvSpPr>
                <a:spLocks noChangeArrowheads="1"/>
              </p:cNvSpPr>
              <p:nvPr/>
            </p:nvSpPr>
            <p:spPr bwMode="auto">
              <a:xfrm>
                <a:off x="387" y="3921"/>
                <a:ext cx="3507" cy="249"/>
              </a:xfrm>
              <a:prstGeom prst="rect">
                <a:avLst/>
              </a:prstGeom>
              <a:solidFill>
                <a:srgbClr val="F0F5FE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07" name="Text Box 23"/>
              <p:cNvSpPr txBox="1">
                <a:spLocks noChangeArrowheads="1"/>
              </p:cNvSpPr>
              <p:nvPr/>
            </p:nvSpPr>
            <p:spPr bwMode="auto">
              <a:xfrm>
                <a:off x="391" y="3923"/>
                <a:ext cx="3521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GB" sz="2000" dirty="0">
                    <a:solidFill>
                      <a:srgbClr val="0033CC"/>
                    </a:solidFill>
                  </a:rPr>
                  <a:t>ORDER-3</a:t>
                </a:r>
                <a:r>
                  <a:rPr lang="en-GB" sz="2000" dirty="0">
                    <a:solidFill>
                      <a:schemeClr val="tx2"/>
                    </a:solidFill>
                  </a:rPr>
                  <a:t> (</a:t>
                </a:r>
                <a:r>
                  <a:rPr lang="en-GB" sz="2000" u="sng" dirty="0">
                    <a:solidFill>
                      <a:srgbClr val="0000FF"/>
                    </a:solidFill>
                  </a:rPr>
                  <a:t>order-no</a:t>
                </a:r>
                <a:r>
                  <a:rPr lang="en-GB" sz="2000" dirty="0">
                    <a:solidFill>
                      <a:schemeClr val="tx2"/>
                    </a:solidFill>
                  </a:rPr>
                  <a:t>, order-date, </a:t>
                </a:r>
                <a:r>
                  <a:rPr lang="en-GB" sz="2000" dirty="0" err="1">
                    <a:solidFill>
                      <a:schemeClr val="accent1">
                        <a:lumMod val="25000"/>
                      </a:schemeClr>
                    </a:solidFill>
                  </a:rPr>
                  <a:t>cust</a:t>
                </a:r>
                <a:r>
                  <a:rPr lang="en-GB" sz="2000" dirty="0">
                    <a:solidFill>
                      <a:schemeClr val="accent1">
                        <a:lumMod val="25000"/>
                      </a:schemeClr>
                    </a:solidFill>
                  </a:rPr>
                  <a:t>-no</a:t>
                </a:r>
                <a:r>
                  <a:rPr lang="en-GB" sz="2000" dirty="0">
                    <a:solidFill>
                      <a:schemeClr val="tx2"/>
                    </a:solidFill>
                  </a:rPr>
                  <a:t>, order-total</a:t>
                </a:r>
              </a:p>
            </p:txBody>
          </p:sp>
        </p:grpSp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517" y="1840"/>
              <a:ext cx="3705" cy="256"/>
              <a:chOff x="353" y="3914"/>
              <a:chExt cx="3705" cy="256"/>
            </a:xfrm>
          </p:grpSpPr>
          <p:sp>
            <p:nvSpPr>
              <p:cNvPr id="58404" name="Rectangle 29"/>
              <p:cNvSpPr>
                <a:spLocks noChangeArrowheads="1"/>
              </p:cNvSpPr>
              <p:nvPr/>
            </p:nvSpPr>
            <p:spPr bwMode="auto">
              <a:xfrm>
                <a:off x="353" y="3921"/>
                <a:ext cx="3705" cy="249"/>
              </a:xfrm>
              <a:prstGeom prst="rect">
                <a:avLst/>
              </a:prstGeom>
              <a:solidFill>
                <a:srgbClr val="F0F5FE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05" name="Rectangle 27"/>
              <p:cNvSpPr>
                <a:spLocks noChangeArrowheads="1"/>
              </p:cNvSpPr>
              <p:nvPr/>
            </p:nvSpPr>
            <p:spPr bwMode="auto">
              <a:xfrm>
                <a:off x="353" y="3914"/>
                <a:ext cx="3376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solidFill>
                      <a:srgbClr val="0033CC"/>
                    </a:solidFill>
                  </a:rPr>
                  <a:t>ORDER-LINE-2</a:t>
                </a:r>
                <a:r>
                  <a:rPr lang="en-GB" sz="2000" dirty="0">
                    <a:solidFill>
                      <a:schemeClr val="tx2"/>
                    </a:solidFill>
                  </a:rPr>
                  <a:t> (</a:t>
                </a:r>
                <a:r>
                  <a:rPr lang="en-GB" sz="2000" u="sng" dirty="0">
                    <a:solidFill>
                      <a:srgbClr val="0000FF"/>
                    </a:solidFill>
                  </a:rPr>
                  <a:t>order-no, prod-no</a:t>
                </a:r>
                <a:r>
                  <a:rPr lang="en-GB" sz="2000" dirty="0">
                    <a:solidFill>
                      <a:schemeClr val="tx2"/>
                    </a:solidFill>
                  </a:rPr>
                  <a:t>, </a:t>
                </a:r>
                <a:r>
                  <a:rPr lang="en-GB" sz="2000" dirty="0" err="1">
                    <a:solidFill>
                      <a:schemeClr val="tx2"/>
                    </a:solidFill>
                  </a:rPr>
                  <a:t>ord</a:t>
                </a:r>
                <a:r>
                  <a:rPr lang="en-GB" sz="2000" dirty="0">
                    <a:solidFill>
                      <a:schemeClr val="tx2"/>
                    </a:solidFill>
                  </a:rPr>
                  <a:t>-qty, line-total)</a:t>
                </a:r>
              </a:p>
            </p:txBody>
          </p:sp>
        </p:grpSp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517" y="1514"/>
              <a:ext cx="3061" cy="256"/>
              <a:chOff x="354" y="3398"/>
              <a:chExt cx="3061" cy="256"/>
            </a:xfrm>
          </p:grpSpPr>
          <p:sp>
            <p:nvSpPr>
              <p:cNvPr id="58402" name="Rectangle 26"/>
              <p:cNvSpPr>
                <a:spLocks noChangeArrowheads="1"/>
              </p:cNvSpPr>
              <p:nvPr/>
            </p:nvSpPr>
            <p:spPr bwMode="auto">
              <a:xfrm>
                <a:off x="354" y="3405"/>
                <a:ext cx="3061" cy="249"/>
              </a:xfrm>
              <a:prstGeom prst="rect">
                <a:avLst/>
              </a:prstGeom>
              <a:solidFill>
                <a:srgbClr val="F0F5FE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03" name="Rectangle 28"/>
              <p:cNvSpPr>
                <a:spLocks noChangeArrowheads="1"/>
              </p:cNvSpPr>
              <p:nvPr/>
            </p:nvSpPr>
            <p:spPr bwMode="auto">
              <a:xfrm>
                <a:off x="354" y="3398"/>
                <a:ext cx="2840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solidFill>
                      <a:srgbClr val="0033CC"/>
                    </a:solidFill>
                  </a:rPr>
                  <a:t>PRODUCT-2</a:t>
                </a:r>
                <a:r>
                  <a:rPr lang="en-GB" sz="2000" dirty="0">
                    <a:solidFill>
                      <a:schemeClr val="tx2"/>
                    </a:solidFill>
                  </a:rPr>
                  <a:t> (</a:t>
                </a:r>
                <a:r>
                  <a:rPr lang="en-GB" sz="2000" u="sng" dirty="0">
                    <a:solidFill>
                      <a:srgbClr val="0000FF"/>
                    </a:solidFill>
                  </a:rPr>
                  <a:t>prod-no</a:t>
                </a:r>
                <a:r>
                  <a:rPr lang="en-GB" sz="2000" dirty="0">
                    <a:solidFill>
                      <a:schemeClr val="tx2"/>
                    </a:solidFill>
                  </a:rPr>
                  <a:t>, prod-</a:t>
                </a:r>
                <a:r>
                  <a:rPr lang="en-GB" sz="2000" dirty="0" err="1">
                    <a:solidFill>
                      <a:schemeClr val="tx2"/>
                    </a:solidFill>
                  </a:rPr>
                  <a:t>desc</a:t>
                </a:r>
                <a:r>
                  <a:rPr lang="en-GB" sz="2000" dirty="0">
                    <a:solidFill>
                      <a:schemeClr val="tx2"/>
                    </a:solidFill>
                  </a:rPr>
                  <a:t>, unit-price)</a:t>
                </a:r>
              </a:p>
            </p:txBody>
          </p:sp>
        </p:grpSp>
      </p:grp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815975" y="3619500"/>
            <a:ext cx="7143750" cy="2747963"/>
            <a:chOff x="523" y="2349"/>
            <a:chExt cx="4500" cy="1731"/>
          </a:xfrm>
        </p:grpSpPr>
        <p:sp>
          <p:nvSpPr>
            <p:cNvPr id="58373" name="Rectangle 59"/>
            <p:cNvSpPr>
              <a:spLocks noChangeArrowheads="1"/>
            </p:cNvSpPr>
            <p:nvPr/>
          </p:nvSpPr>
          <p:spPr bwMode="auto">
            <a:xfrm>
              <a:off x="523" y="2349"/>
              <a:ext cx="4500" cy="1731"/>
            </a:xfrm>
            <a:prstGeom prst="rect">
              <a:avLst/>
            </a:prstGeom>
            <a:solidFill>
              <a:srgbClr val="CEE9FE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58"/>
            <p:cNvGrpSpPr>
              <a:grpSpLocks/>
            </p:cNvGrpSpPr>
            <p:nvPr/>
          </p:nvGrpSpPr>
          <p:grpSpPr bwMode="auto">
            <a:xfrm>
              <a:off x="712" y="2404"/>
              <a:ext cx="4122" cy="1547"/>
              <a:chOff x="746" y="2550"/>
              <a:chExt cx="4122" cy="1547"/>
            </a:xfrm>
          </p:grpSpPr>
          <p:sp>
            <p:nvSpPr>
              <p:cNvPr id="58375" name="Rectangle 32"/>
              <p:cNvSpPr>
                <a:spLocks noChangeArrowheads="1"/>
              </p:cNvSpPr>
              <p:nvPr/>
            </p:nvSpPr>
            <p:spPr bwMode="auto">
              <a:xfrm>
                <a:off x="771" y="3505"/>
                <a:ext cx="1174" cy="5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GB" sz="2000"/>
                  <a:t>CUSTOMER</a:t>
                </a:r>
                <a:endParaRPr lang="en-GB"/>
              </a:p>
            </p:txBody>
          </p:sp>
          <p:sp>
            <p:nvSpPr>
              <p:cNvPr id="58376" name="Rectangle 34"/>
              <p:cNvSpPr>
                <a:spLocks noChangeArrowheads="1"/>
              </p:cNvSpPr>
              <p:nvPr/>
            </p:nvSpPr>
            <p:spPr bwMode="auto">
              <a:xfrm>
                <a:off x="1553" y="2599"/>
                <a:ext cx="1174" cy="5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GB" sz="2000"/>
                  <a:t>ORDER</a:t>
                </a:r>
                <a:endParaRPr lang="en-GB"/>
              </a:p>
            </p:txBody>
          </p:sp>
          <p:sp>
            <p:nvSpPr>
              <p:cNvPr id="58377" name="Rectangle 35"/>
              <p:cNvSpPr>
                <a:spLocks noChangeArrowheads="1"/>
              </p:cNvSpPr>
              <p:nvPr/>
            </p:nvSpPr>
            <p:spPr bwMode="auto">
              <a:xfrm>
                <a:off x="2709" y="3497"/>
                <a:ext cx="1234" cy="5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GB" sz="2000"/>
                  <a:t>ORDER-LINE</a:t>
                </a:r>
                <a:endParaRPr lang="en-GB"/>
              </a:p>
            </p:txBody>
          </p:sp>
          <p:sp>
            <p:nvSpPr>
              <p:cNvPr id="58378" name="Rectangle 36"/>
              <p:cNvSpPr>
                <a:spLocks noChangeArrowheads="1"/>
              </p:cNvSpPr>
              <p:nvPr/>
            </p:nvSpPr>
            <p:spPr bwMode="auto">
              <a:xfrm>
                <a:off x="3694" y="2579"/>
                <a:ext cx="1174" cy="5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GB" sz="2000"/>
                  <a:t>PRODUCT</a:t>
                </a:r>
                <a:endParaRPr lang="en-GB"/>
              </a:p>
            </p:txBody>
          </p:sp>
          <p:sp>
            <p:nvSpPr>
              <p:cNvPr id="58379" name="Line 37"/>
              <p:cNvSpPr>
                <a:spLocks noChangeShapeType="1"/>
              </p:cNvSpPr>
              <p:nvPr/>
            </p:nvSpPr>
            <p:spPr bwMode="auto">
              <a:xfrm flipV="1">
                <a:off x="1431" y="3198"/>
                <a:ext cx="488" cy="3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0" name="Line 38"/>
              <p:cNvSpPr>
                <a:spLocks noChangeShapeType="1"/>
              </p:cNvSpPr>
              <p:nvPr/>
            </p:nvSpPr>
            <p:spPr bwMode="auto">
              <a:xfrm>
                <a:off x="2323" y="3197"/>
                <a:ext cx="386" cy="5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1" name="Line 39"/>
              <p:cNvSpPr>
                <a:spLocks noChangeShapeType="1"/>
              </p:cNvSpPr>
              <p:nvPr/>
            </p:nvSpPr>
            <p:spPr bwMode="auto">
              <a:xfrm flipV="1">
                <a:off x="3351" y="3171"/>
                <a:ext cx="900" cy="3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2" name="Line 42"/>
              <p:cNvSpPr>
                <a:spLocks noChangeShapeType="1"/>
              </p:cNvSpPr>
              <p:nvPr/>
            </p:nvSpPr>
            <p:spPr bwMode="auto">
              <a:xfrm>
                <a:off x="2649" y="3677"/>
                <a:ext cx="51" cy="1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3" name="Line 43"/>
              <p:cNvSpPr>
                <a:spLocks noChangeShapeType="1"/>
              </p:cNvSpPr>
              <p:nvPr/>
            </p:nvSpPr>
            <p:spPr bwMode="auto">
              <a:xfrm flipV="1">
                <a:off x="2649" y="3651"/>
                <a:ext cx="6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4" name="Line 44"/>
              <p:cNvSpPr>
                <a:spLocks noChangeShapeType="1"/>
              </p:cNvSpPr>
              <p:nvPr/>
            </p:nvSpPr>
            <p:spPr bwMode="auto">
              <a:xfrm>
                <a:off x="1783" y="3197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5" name="Line 45"/>
              <p:cNvSpPr>
                <a:spLocks noChangeShapeType="1"/>
              </p:cNvSpPr>
              <p:nvPr/>
            </p:nvSpPr>
            <p:spPr bwMode="auto">
              <a:xfrm flipV="1">
                <a:off x="1800" y="3197"/>
                <a:ext cx="266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6" name="Line 46"/>
              <p:cNvSpPr>
                <a:spLocks noChangeShapeType="1"/>
              </p:cNvSpPr>
              <p:nvPr/>
            </p:nvSpPr>
            <p:spPr bwMode="auto">
              <a:xfrm flipV="1">
                <a:off x="3197" y="3437"/>
                <a:ext cx="274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7" name="Line 47"/>
              <p:cNvSpPr>
                <a:spLocks noChangeShapeType="1"/>
              </p:cNvSpPr>
              <p:nvPr/>
            </p:nvSpPr>
            <p:spPr bwMode="auto">
              <a:xfrm>
                <a:off x="3471" y="3437"/>
                <a:ext cx="9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8" name="Text Box 48"/>
              <p:cNvSpPr txBox="1">
                <a:spLocks noChangeArrowheads="1"/>
              </p:cNvSpPr>
              <p:nvPr/>
            </p:nvSpPr>
            <p:spPr bwMode="auto">
              <a:xfrm>
                <a:off x="1116" y="3209"/>
                <a:ext cx="47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places</a:t>
                </a:r>
              </a:p>
            </p:txBody>
          </p:sp>
          <p:sp>
            <p:nvSpPr>
              <p:cNvPr id="58389" name="Text Box 49"/>
              <p:cNvSpPr txBox="1">
                <a:spLocks noChangeArrowheads="1"/>
              </p:cNvSpPr>
              <p:nvPr/>
            </p:nvSpPr>
            <p:spPr bwMode="auto">
              <a:xfrm>
                <a:off x="1615" y="3279"/>
                <a:ext cx="672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placed by</a:t>
                </a:r>
              </a:p>
            </p:txBody>
          </p:sp>
          <p:sp>
            <p:nvSpPr>
              <p:cNvPr id="58390" name="Text Box 50"/>
              <p:cNvSpPr txBox="1">
                <a:spLocks noChangeArrowheads="1"/>
              </p:cNvSpPr>
              <p:nvPr/>
            </p:nvSpPr>
            <p:spPr bwMode="auto">
              <a:xfrm>
                <a:off x="2393" y="3201"/>
                <a:ext cx="59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contains</a:t>
                </a:r>
              </a:p>
            </p:txBody>
          </p:sp>
          <p:sp>
            <p:nvSpPr>
              <p:cNvPr id="58391" name="Text Box 51"/>
              <p:cNvSpPr txBox="1">
                <a:spLocks noChangeArrowheads="1"/>
              </p:cNvSpPr>
              <p:nvPr/>
            </p:nvSpPr>
            <p:spPr bwMode="auto">
              <a:xfrm>
                <a:off x="2111" y="3502"/>
                <a:ext cx="49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part of</a:t>
                </a:r>
              </a:p>
            </p:txBody>
          </p:sp>
          <p:sp>
            <p:nvSpPr>
              <p:cNvPr id="58392" name="Text Box 52"/>
              <p:cNvSpPr txBox="1">
                <a:spLocks noChangeArrowheads="1"/>
              </p:cNvSpPr>
              <p:nvPr/>
            </p:nvSpPr>
            <p:spPr bwMode="auto">
              <a:xfrm>
                <a:off x="3379" y="3159"/>
                <a:ext cx="47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shows</a:t>
                </a:r>
              </a:p>
            </p:txBody>
          </p:sp>
          <p:sp>
            <p:nvSpPr>
              <p:cNvPr id="58393" name="Text Box 53"/>
              <p:cNvSpPr txBox="1">
                <a:spLocks noChangeArrowheads="1"/>
              </p:cNvSpPr>
              <p:nvPr/>
            </p:nvSpPr>
            <p:spPr bwMode="auto">
              <a:xfrm>
                <a:off x="3799" y="3261"/>
                <a:ext cx="712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belongs to</a:t>
                </a:r>
              </a:p>
            </p:txBody>
          </p:sp>
          <p:sp>
            <p:nvSpPr>
              <p:cNvPr id="58394" name="Rectangle 54"/>
              <p:cNvSpPr>
                <a:spLocks noChangeArrowheads="1"/>
              </p:cNvSpPr>
              <p:nvPr/>
            </p:nvSpPr>
            <p:spPr bwMode="auto">
              <a:xfrm>
                <a:off x="746" y="3474"/>
                <a:ext cx="58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u="sng">
                    <a:solidFill>
                      <a:srgbClr val="0000FF"/>
                    </a:solidFill>
                  </a:rPr>
                  <a:t>cust-no</a:t>
                </a:r>
              </a:p>
            </p:txBody>
          </p:sp>
          <p:sp>
            <p:nvSpPr>
              <p:cNvPr id="58395" name="Rectangle 55"/>
              <p:cNvSpPr>
                <a:spLocks noChangeArrowheads="1"/>
              </p:cNvSpPr>
              <p:nvPr/>
            </p:nvSpPr>
            <p:spPr bwMode="auto">
              <a:xfrm>
                <a:off x="1527" y="2584"/>
                <a:ext cx="66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u="sng">
                    <a:solidFill>
                      <a:srgbClr val="0000FF"/>
                    </a:solidFill>
                  </a:rPr>
                  <a:t>order-no</a:t>
                </a:r>
              </a:p>
            </p:txBody>
          </p:sp>
          <p:sp>
            <p:nvSpPr>
              <p:cNvPr id="58396" name="Rectangle 56"/>
              <p:cNvSpPr>
                <a:spLocks noChangeArrowheads="1"/>
              </p:cNvSpPr>
              <p:nvPr/>
            </p:nvSpPr>
            <p:spPr bwMode="auto">
              <a:xfrm>
                <a:off x="3678" y="2550"/>
                <a:ext cx="62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u="sng">
                    <a:solidFill>
                      <a:srgbClr val="0000FF"/>
                    </a:solidFill>
                  </a:rPr>
                  <a:t>prod-no</a:t>
                </a:r>
              </a:p>
            </p:txBody>
          </p:sp>
          <p:sp>
            <p:nvSpPr>
              <p:cNvPr id="58397" name="Rectangle 57"/>
              <p:cNvSpPr>
                <a:spLocks noChangeArrowheads="1"/>
              </p:cNvSpPr>
              <p:nvPr/>
            </p:nvSpPr>
            <p:spPr bwMode="auto">
              <a:xfrm>
                <a:off x="2693" y="3467"/>
                <a:ext cx="125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u="sng">
                    <a:solidFill>
                      <a:srgbClr val="0000FF"/>
                    </a:solidFill>
                  </a:rPr>
                  <a:t>order-no, prod-no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620</TotalTime>
  <Words>1128</Words>
  <Application>Microsoft Office PowerPoint</Application>
  <PresentationFormat>On-screen Show (4:3)</PresentationFormat>
  <Paragraphs>222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Book Antiqua</vt:lpstr>
      <vt:lpstr>Calibri</vt:lpstr>
      <vt:lpstr>Lucida Sans</vt:lpstr>
      <vt:lpstr>Monotype Sorts</vt:lpstr>
      <vt:lpstr>Times New Roman</vt:lpstr>
      <vt:lpstr>Adjacency</vt:lpstr>
      <vt:lpstr>PowerPoint Presentation</vt:lpstr>
      <vt:lpstr>Unnormalised Normal Form (UNF)</vt:lpstr>
      <vt:lpstr>First Normal Form (1NF)</vt:lpstr>
      <vt:lpstr>Example - UNF to 1NF</vt:lpstr>
      <vt:lpstr>Second Normal Form (2NF)</vt:lpstr>
      <vt:lpstr>Example - 1NF to 2NF</vt:lpstr>
      <vt:lpstr>Third Normal Form (3NF)</vt:lpstr>
      <vt:lpstr>Example - 2NF to 3NF</vt:lpstr>
      <vt:lpstr>Example - Relations in 3NF</vt:lpstr>
      <vt:lpstr>Case Study on Normalization</vt:lpstr>
      <vt:lpstr>Steps to Normalize the database </vt:lpstr>
      <vt:lpstr>Steps to Normalize the database </vt:lpstr>
      <vt:lpstr>Steps to Normalize the database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Daffodi PC</dc:creator>
  <cp:lastModifiedBy>DIU</cp:lastModifiedBy>
  <cp:revision>38</cp:revision>
  <dcterms:created xsi:type="dcterms:W3CDTF">2016-01-16T00:24:18Z</dcterms:created>
  <dcterms:modified xsi:type="dcterms:W3CDTF">2020-11-22T08:25:16Z</dcterms:modified>
</cp:coreProperties>
</file>