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42803763" cy="30275213"/>
  <p:notesSz cx="9926638" cy="143017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52" autoAdjust="0"/>
    <p:restoredTop sz="96723" autoAdjust="0"/>
  </p:normalViewPr>
  <p:slideViewPr>
    <p:cSldViewPr snapToGrid="0">
      <p:cViewPr>
        <p:scale>
          <a:sx n="66" d="100"/>
          <a:sy n="66" d="100"/>
        </p:scale>
        <p:origin x="48" y="-7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573"/>
          </a:xfrm>
          <a:prstGeom prst="rect">
            <a:avLst/>
          </a:prstGeom>
        </p:spPr>
        <p:txBody>
          <a:bodyPr vert="horz" lIns="138440" tIns="69220" rIns="138440" bIns="69220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573"/>
          </a:xfrm>
          <a:prstGeom prst="rect">
            <a:avLst/>
          </a:prstGeom>
        </p:spPr>
        <p:txBody>
          <a:bodyPr vert="horz" lIns="138440" tIns="69220" rIns="138440" bIns="69220" rtlCol="0"/>
          <a:lstStyle>
            <a:lvl1pPr algn="r">
              <a:defRPr sz="1800"/>
            </a:lvl1pPr>
          </a:lstStyle>
          <a:p>
            <a:fld id="{3C3CE988-2F5E-4626-B2DC-706E18C3F7B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550988" y="1787525"/>
            <a:ext cx="6824662" cy="4827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440" tIns="69220" rIns="138440" bIns="692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882735"/>
            <a:ext cx="7941310" cy="5631329"/>
          </a:xfrm>
          <a:prstGeom prst="rect">
            <a:avLst/>
          </a:prstGeom>
        </p:spPr>
        <p:txBody>
          <a:bodyPr vert="horz" lIns="138440" tIns="69220" rIns="138440" bIns="692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584217"/>
            <a:ext cx="4301543" cy="717572"/>
          </a:xfrm>
          <a:prstGeom prst="rect">
            <a:avLst/>
          </a:prstGeom>
        </p:spPr>
        <p:txBody>
          <a:bodyPr vert="horz" lIns="138440" tIns="69220" rIns="138440" bIns="69220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584217"/>
            <a:ext cx="4301543" cy="717572"/>
          </a:xfrm>
          <a:prstGeom prst="rect">
            <a:avLst/>
          </a:prstGeom>
        </p:spPr>
        <p:txBody>
          <a:bodyPr vert="horz" lIns="138440" tIns="69220" rIns="138440" bIns="69220" rtlCol="0" anchor="b"/>
          <a:lstStyle>
            <a:lvl1pPr algn="r">
              <a:defRPr sz="1800"/>
            </a:lvl1pPr>
          </a:lstStyle>
          <a:p>
            <a:fld id="{720D9BD0-DD8F-45C5-90E2-B781F8DFA3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6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D9BD0-DD8F-45C5-90E2-B781F8DFA3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96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0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6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5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2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6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DADCE-4A8D-45C8-B42A-B338A2AF2B2A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A157F-48F3-4274-AE8A-89DFC87CF6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hyperlink" Target="https://www.simplex4learning.de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github.com/simplex4learningProject/ML-UseCase-Canvas" TargetMode="External"/><Relationship Id="rId28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hyperlink" Target="https://www.machinelearningcanvas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4.jpg"/><Relationship Id="rId30" Type="http://schemas.openxmlformats.org/officeDocument/2006/relationships/hyperlink" Target="https://creativecommons.org/licenses/by-sa/4.0/deed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0A70D2-83B7-1FE7-BF52-B0FB52A18507}"/>
              </a:ext>
            </a:extLst>
          </p:cNvPr>
          <p:cNvSpPr/>
          <p:nvPr/>
        </p:nvSpPr>
        <p:spPr>
          <a:xfrm>
            <a:off x="755650" y="522085"/>
            <a:ext cx="41400000" cy="44934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5000" b="1" dirty="0">
                <a:solidFill>
                  <a:schemeClr val="tx1"/>
                </a:solidFill>
              </a:rPr>
              <a:t>Lernaufgabe</a:t>
            </a:r>
            <a:endParaRPr lang="de-DE" sz="50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40FDD9-6DDF-6302-DFE8-B99E8543A457}"/>
              </a:ext>
            </a:extLst>
          </p:cNvPr>
          <p:cNvSpPr txBox="1"/>
          <p:nvPr/>
        </p:nvSpPr>
        <p:spPr>
          <a:xfrm>
            <a:off x="997160" y="1464307"/>
            <a:ext cx="4725214" cy="349326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3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Für was soll eine Vorhersage/ Korrelation/Klassifikation… erstellt werden?</a:t>
            </a:r>
          </a:p>
          <a:p>
            <a:r>
              <a:rPr lang="de-DE" dirty="0"/>
              <a:t>Was sind die möglichen Ergebnisse? </a:t>
            </a:r>
          </a:p>
          <a:p>
            <a:r>
              <a:rPr lang="de-DE" dirty="0"/>
              <a:t>Gibt es Schnittstellen / Überschneidungen / Abhängigkeiten zwischen den Anwendungsfällen?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512E70-AF53-A6BB-E0FB-4460BD4D3EE0}"/>
              </a:ext>
            </a:extLst>
          </p:cNvPr>
          <p:cNvSpPr/>
          <p:nvPr/>
        </p:nvSpPr>
        <p:spPr>
          <a:xfrm>
            <a:off x="757236" y="5010382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Erwarteter Nutzen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7A03AFF-BC39-B8AD-BBAD-D5AF79611DA7}"/>
              </a:ext>
            </a:extLst>
          </p:cNvPr>
          <p:cNvSpPr txBox="1"/>
          <p:nvPr/>
        </p:nvSpPr>
        <p:spPr>
          <a:xfrm>
            <a:off x="997160" y="6127903"/>
            <a:ext cx="7461040" cy="251350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/>
              <a:t>Welche Gruppe/n sind Hauptnutzer*innen?</a:t>
            </a:r>
          </a:p>
          <a:p>
            <a:pPr>
              <a:spcAft>
                <a:spcPts val="300"/>
              </a:spcAft>
            </a:pPr>
            <a:r>
              <a:rPr lang="de-DE" dirty="0"/>
              <a:t>Was sind konkrete, umsetzbare und messbare Ziele (User Story)?</a:t>
            </a:r>
          </a:p>
          <a:p>
            <a:pPr>
              <a:spcAft>
                <a:spcPts val="300"/>
              </a:spcAft>
            </a:pPr>
            <a:r>
              <a:rPr lang="de-DE" dirty="0"/>
              <a:t>Wie profitieren die Nutzer*innen?</a:t>
            </a:r>
          </a:p>
          <a:p>
            <a:pPr>
              <a:spcAft>
                <a:spcPts val="300"/>
              </a:spcAft>
            </a:pPr>
            <a:r>
              <a:rPr lang="de-DE" dirty="0"/>
              <a:t>Wie wird ein Mehrwert erzeugt?</a:t>
            </a:r>
          </a:p>
          <a:p>
            <a:pPr>
              <a:spcAft>
                <a:spcPts val="300"/>
              </a:spcAft>
            </a:pPr>
            <a:endParaRPr lang="de-DE" dirty="0"/>
          </a:p>
        </p:txBody>
      </p:sp>
      <p:pic>
        <p:nvPicPr>
          <p:cNvPr id="11" name="Grafik 10" descr="Marke Fragezeichen mit einfarbiger Füllung">
            <a:extLst>
              <a:ext uri="{FF2B5EF4-FFF2-40B4-BE49-F238E27FC236}">
                <a16:creationId xmlns:a16="http://schemas.microsoft.com/office/drawing/2014/main" id="{B3B75818-6ADC-CCB1-398E-E8AB80C85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25955" y="646329"/>
            <a:ext cx="1440000" cy="1440000"/>
          </a:xfrm>
          <a:prstGeom prst="rect">
            <a:avLst/>
          </a:prstGeom>
        </p:spPr>
      </p:pic>
      <p:pic>
        <p:nvPicPr>
          <p:cNvPr id="13" name="Grafik 12" descr="präsentieren mit einfarbiger Füllung">
            <a:extLst>
              <a:ext uri="{FF2B5EF4-FFF2-40B4-BE49-F238E27FC236}">
                <a16:creationId xmlns:a16="http://schemas.microsoft.com/office/drawing/2014/main" id="{8D3EEA89-4A34-DC59-FB81-CD5BCA5AB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3124" y="5075124"/>
            <a:ext cx="1440000" cy="1440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FA602BB-D0DB-31C8-07E5-52602E6D3589}"/>
              </a:ext>
            </a:extLst>
          </p:cNvPr>
          <p:cNvSpPr txBox="1"/>
          <p:nvPr/>
        </p:nvSpPr>
        <p:spPr>
          <a:xfrm>
            <a:off x="9173697" y="6127903"/>
            <a:ext cx="7347711" cy="214417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/>
              <a:t>Wer sind weitere Stakeholder?</a:t>
            </a:r>
          </a:p>
          <a:p>
            <a:pPr>
              <a:spcAft>
                <a:spcPts val="300"/>
              </a:spcAft>
            </a:pPr>
            <a:r>
              <a:rPr lang="de-DE" dirty="0"/>
              <a:t>Was sind ihre Ziele?</a:t>
            </a:r>
          </a:p>
          <a:p>
            <a:pPr>
              <a:spcAft>
                <a:spcPts val="300"/>
              </a:spcAft>
            </a:pPr>
            <a:r>
              <a:rPr lang="de-DE" dirty="0"/>
              <a:t>Wie ist der Informationsfluss?</a:t>
            </a:r>
          </a:p>
          <a:p>
            <a:pPr>
              <a:spcAft>
                <a:spcPts val="300"/>
              </a:spcAft>
            </a:pPr>
            <a:r>
              <a:rPr lang="de-DE" dirty="0"/>
              <a:t>Wie werden sie vom ML-System profitieren?</a:t>
            </a:r>
          </a:p>
          <a:p>
            <a:pPr>
              <a:spcAft>
                <a:spcPts val="300"/>
              </a:spcAft>
            </a:pPr>
            <a:r>
              <a:rPr lang="de-DE" dirty="0"/>
              <a:t>Haben sie relevanten Einfluss?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9A23767-8A1C-1562-4497-20F3DDD23229}"/>
              </a:ext>
            </a:extLst>
          </p:cNvPr>
          <p:cNvSpPr/>
          <p:nvPr/>
        </p:nvSpPr>
        <p:spPr>
          <a:xfrm>
            <a:off x="9034649" y="5012349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850F80-E8FF-325C-F5C4-D39F10E5C6C7}"/>
              </a:ext>
            </a:extLst>
          </p:cNvPr>
          <p:cNvSpPr/>
          <p:nvPr/>
        </p:nvSpPr>
        <p:spPr>
          <a:xfrm>
            <a:off x="17318164" y="5015145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Prozesse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C8945A2-510D-1392-3988-3642C65D9983}"/>
              </a:ext>
            </a:extLst>
          </p:cNvPr>
          <p:cNvSpPr txBox="1"/>
          <p:nvPr/>
        </p:nvSpPr>
        <p:spPr>
          <a:xfrm>
            <a:off x="17545738" y="6145909"/>
            <a:ext cx="7284874" cy="24981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bisherigen Arbeitsprozesse sind</a:t>
            </a:r>
            <a:b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involviert und welcher Einfluss kann erwartet werden? 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 sind die Schnittstellen zu bestehenden Prozessen?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Inwiefern werden Tätigkeiten erleichtert oder verbessert?</a:t>
            </a:r>
          </a:p>
        </p:txBody>
      </p:sp>
      <p:pic>
        <p:nvPicPr>
          <p:cNvPr id="21" name="Grafik 20" descr="Kreise mit Pfeilen mit einfarbiger Füllung">
            <a:extLst>
              <a:ext uri="{FF2B5EF4-FFF2-40B4-BE49-F238E27FC236}">
                <a16:creationId xmlns:a16="http://schemas.microsoft.com/office/drawing/2014/main" id="{CD51A7A9-4DAD-727F-8CBC-64344892A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56668" y="5108331"/>
            <a:ext cx="1440000" cy="1440000"/>
          </a:xfrm>
          <a:prstGeom prst="rect">
            <a:avLst/>
          </a:prstGeom>
        </p:spPr>
      </p:pic>
      <p:pic>
        <p:nvPicPr>
          <p:cNvPr id="23" name="Grafik 22" descr="Fahrrad mit Personen mit einfarbiger Füllung">
            <a:extLst>
              <a:ext uri="{FF2B5EF4-FFF2-40B4-BE49-F238E27FC236}">
                <a16:creationId xmlns:a16="http://schemas.microsoft.com/office/drawing/2014/main" id="{D0214969-B02E-BD7A-19D6-B92108AEB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1927" y="5087055"/>
            <a:ext cx="1440000" cy="14400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31D06BAB-F946-FF10-62E5-BD91F0F7746A}"/>
              </a:ext>
            </a:extLst>
          </p:cNvPr>
          <p:cNvSpPr txBox="1"/>
          <p:nvPr/>
        </p:nvSpPr>
        <p:spPr>
          <a:xfrm>
            <a:off x="25813681" y="6145909"/>
            <a:ext cx="7924798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konkreten Anforderungen</a:t>
            </a:r>
            <a:b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(funktional und nicht-funktional) lassen</a:t>
            </a:r>
            <a:b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sich ableiten? z. B.: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D725386-8E0D-A85D-0F54-B39651D06AC9}"/>
              </a:ext>
            </a:extLst>
          </p:cNvPr>
          <p:cNvSpPr/>
          <p:nvPr/>
        </p:nvSpPr>
        <p:spPr>
          <a:xfrm>
            <a:off x="25599357" y="5015144"/>
            <a:ext cx="8280000" cy="23770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Anforderungen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3D45A74-339F-644D-A4A0-95CFF5825E79}"/>
              </a:ext>
            </a:extLst>
          </p:cNvPr>
          <p:cNvSpPr txBox="1"/>
          <p:nvPr/>
        </p:nvSpPr>
        <p:spPr>
          <a:xfrm>
            <a:off x="34085712" y="6127903"/>
            <a:ext cx="7315180" cy="83099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42950" lvl="1" indent="-285750">
              <a:buFont typeface="Courier New" panose="02070309020205020404" pitchFamily="49" charset="0"/>
              <a:buChar char="o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</a:lstStyle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konkreten Rahmenbedingungen</a:t>
            </a:r>
            <a:b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lassen sich ableiten? z. B.: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2553205-E6C8-3ABE-7FA0-AB03FA4C4274}"/>
              </a:ext>
            </a:extLst>
          </p:cNvPr>
          <p:cNvSpPr/>
          <p:nvPr/>
        </p:nvSpPr>
        <p:spPr>
          <a:xfrm>
            <a:off x="33878160" y="5021495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Rahmenbedingungen</a:t>
            </a:r>
          </a:p>
        </p:txBody>
      </p:sp>
      <p:pic>
        <p:nvPicPr>
          <p:cNvPr id="31" name="Grafik 30" descr="Bank mit einfarbiger Füllung">
            <a:extLst>
              <a:ext uri="{FF2B5EF4-FFF2-40B4-BE49-F238E27FC236}">
                <a16:creationId xmlns:a16="http://schemas.microsoft.com/office/drawing/2014/main" id="{CB41CAB7-133E-66FB-5504-A437091EA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25955" y="5211639"/>
            <a:ext cx="1440000" cy="966763"/>
          </a:xfrm>
          <a:prstGeom prst="rect">
            <a:avLst/>
          </a:prstGeom>
        </p:spPr>
      </p:pic>
      <p:pic>
        <p:nvPicPr>
          <p:cNvPr id="33" name="Grafik 32" descr="Volltreffer mit einfarbiger Füllung">
            <a:extLst>
              <a:ext uri="{FF2B5EF4-FFF2-40B4-BE49-F238E27FC236}">
                <a16:creationId xmlns:a16="http://schemas.microsoft.com/office/drawing/2014/main" id="{CCE687D2-EEBB-F8DB-5D86-B0A36ADC5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77809" y="17040544"/>
            <a:ext cx="1440000" cy="1440000"/>
          </a:xfrm>
          <a:prstGeom prst="rect">
            <a:avLst/>
          </a:prstGeom>
        </p:spPr>
      </p:pic>
      <p:pic>
        <p:nvPicPr>
          <p:cNvPr id="35" name="Grafik 34" descr="Änderungen &amp; Schneider mit einfarbiger Füllung">
            <a:extLst>
              <a:ext uri="{FF2B5EF4-FFF2-40B4-BE49-F238E27FC236}">
                <a16:creationId xmlns:a16="http://schemas.microsoft.com/office/drawing/2014/main" id="{1EE71D68-2C5F-EA01-7F7C-11E7726F9C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209929" y="5020240"/>
            <a:ext cx="1440000" cy="1440000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30E5C9A1-9953-4B1D-15C6-15D89BEA7D1E}"/>
              </a:ext>
            </a:extLst>
          </p:cNvPr>
          <p:cNvSpPr/>
          <p:nvPr/>
        </p:nvSpPr>
        <p:spPr>
          <a:xfrm>
            <a:off x="761999" y="16897940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Parameter (Features)</a:t>
            </a:r>
          </a:p>
          <a:p>
            <a:endParaRPr lang="de-DE" sz="4500" b="1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13E604-952B-9A67-B544-21C47F7BC469}"/>
              </a:ext>
            </a:extLst>
          </p:cNvPr>
          <p:cNvSpPr txBox="1"/>
          <p:nvPr/>
        </p:nvSpPr>
        <p:spPr>
          <a:xfrm>
            <a:off x="997160" y="17833204"/>
            <a:ext cx="7242378" cy="168507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/>
              <a:t>Definition der Zielvariable(-n)</a:t>
            </a:r>
          </a:p>
          <a:p>
            <a:pPr>
              <a:spcAft>
                <a:spcPts val="300"/>
              </a:spcAft>
            </a:pPr>
            <a:r>
              <a:rPr lang="de-DE" dirty="0"/>
              <a:t>Welche Features sind nötig und relevant?</a:t>
            </a:r>
          </a:p>
          <a:p>
            <a:pPr>
              <a:spcAft>
                <a:spcPts val="300"/>
              </a:spcAft>
            </a:pPr>
            <a:r>
              <a:rPr lang="de-DE" dirty="0"/>
              <a:t>Gibt es einen unabhängigen „Ground </a:t>
            </a:r>
            <a:r>
              <a:rPr lang="de-DE" dirty="0" err="1"/>
              <a:t>truth</a:t>
            </a:r>
            <a:r>
              <a:rPr lang="de-DE" dirty="0"/>
              <a:t>“?</a:t>
            </a:r>
          </a:p>
          <a:p>
            <a:pPr>
              <a:spcAft>
                <a:spcPts val="300"/>
              </a:spcAft>
            </a:pPr>
            <a:endParaRPr lang="de-DE" dirty="0"/>
          </a:p>
        </p:txBody>
      </p:sp>
      <p:pic>
        <p:nvPicPr>
          <p:cNvPr id="47" name="Grafik 46" descr="Recherche mit einfarbiger Füllung">
            <a:extLst>
              <a:ext uri="{FF2B5EF4-FFF2-40B4-BE49-F238E27FC236}">
                <a16:creationId xmlns:a16="http://schemas.microsoft.com/office/drawing/2014/main" id="{9479B936-2A8F-3C52-8EDF-1B6F28CCC6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73124" y="17063489"/>
            <a:ext cx="1440000" cy="1440000"/>
          </a:xfrm>
          <a:prstGeom prst="rect">
            <a:avLst/>
          </a:prstGeom>
        </p:spPr>
      </p:pic>
      <p:sp>
        <p:nvSpPr>
          <p:cNvPr id="48" name="Rechteck 47">
            <a:extLst>
              <a:ext uri="{FF2B5EF4-FFF2-40B4-BE49-F238E27FC236}">
                <a16:creationId xmlns:a16="http://schemas.microsoft.com/office/drawing/2014/main" id="{D22D124C-03E1-B62F-0CDD-E288830B0BF9}"/>
              </a:ext>
            </a:extLst>
          </p:cNvPr>
          <p:cNvSpPr/>
          <p:nvPr/>
        </p:nvSpPr>
        <p:spPr>
          <a:xfrm>
            <a:off x="9035787" y="16899077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Datensammlung</a:t>
            </a:r>
          </a:p>
          <a:p>
            <a:endParaRPr lang="de-DE" sz="4500" b="1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8E6F439-85CF-F0D2-C5A8-FAED55E27791}"/>
              </a:ext>
            </a:extLst>
          </p:cNvPr>
          <p:cNvSpPr txBox="1"/>
          <p:nvPr/>
        </p:nvSpPr>
        <p:spPr>
          <a:xfrm>
            <a:off x="9173697" y="17778016"/>
            <a:ext cx="8007176" cy="246221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Rohdaten (Datenbanktabellen, API-Methoden)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Welches Expertenwissen ist erforderlich, um den Datensatz zu verstehen (u. a. Ansprechpartner*in)?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Betrachteter Zeitraum und Auflösung für die Analyse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Welche Daten sind noch extern zu organisieren und wie?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zur Datenakquise</a:t>
            </a:r>
          </a:p>
        </p:txBody>
      </p:sp>
      <p:pic>
        <p:nvPicPr>
          <p:cNvPr id="52" name="Grafik 51" descr="Datenbank mit einfarbiger Füllung">
            <a:extLst>
              <a:ext uri="{FF2B5EF4-FFF2-40B4-BE49-F238E27FC236}">
                <a16:creationId xmlns:a16="http://schemas.microsoft.com/office/drawing/2014/main" id="{5697F473-B281-BBAD-2410-5BC3740C64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51927" y="17103273"/>
            <a:ext cx="1440000" cy="1440000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C0C1D049-7BB5-2847-6DDB-029807418F72}"/>
              </a:ext>
            </a:extLst>
          </p:cNvPr>
          <p:cNvSpPr/>
          <p:nvPr/>
        </p:nvSpPr>
        <p:spPr>
          <a:xfrm>
            <a:off x="17316087" y="16901875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Einfluss der Lernaufgabe</a:t>
            </a:r>
            <a:endParaRPr lang="de-DE" sz="4500" dirty="0">
              <a:solidFill>
                <a:schemeClr val="tx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E3F03AA-89D6-C923-5D78-08AA9B2C339D}"/>
              </a:ext>
            </a:extLst>
          </p:cNvPr>
          <p:cNvSpPr txBox="1"/>
          <p:nvPr/>
        </p:nvSpPr>
        <p:spPr>
          <a:xfrm>
            <a:off x="17552889" y="17818189"/>
            <a:ext cx="6569301" cy="209288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 sind die Folgen von fehlerhaften Ergebnissen?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groß sind die Folgen (z. B. Kosten) 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Sind erkennbare Bias vorhanden oder wird die Fairness nicht gewahrt?</a:t>
            </a:r>
          </a:p>
        </p:txBody>
      </p:sp>
      <p:pic>
        <p:nvPicPr>
          <p:cNvPr id="58" name="Grafik 57" descr="Gabelung in der Straße mit einfarbiger Füllung">
            <a:extLst>
              <a:ext uri="{FF2B5EF4-FFF2-40B4-BE49-F238E27FC236}">
                <a16:creationId xmlns:a16="http://schemas.microsoft.com/office/drawing/2014/main" id="{A50EC3C8-DA4C-FFF5-E570-A534B1053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24122190" y="17052476"/>
            <a:ext cx="1440000" cy="1440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8C146EC6-D6B3-66C3-B536-DB37AEED0C14}"/>
              </a:ext>
            </a:extLst>
          </p:cNvPr>
          <p:cNvSpPr txBox="1"/>
          <p:nvPr/>
        </p:nvSpPr>
        <p:spPr>
          <a:xfrm>
            <a:off x="34004461" y="17760743"/>
            <a:ext cx="7340753" cy="242374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welche Metriken kann der Erfolg bewertet werden?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gut muss das „Modell“ sein?</a:t>
            </a:r>
          </a:p>
          <a:p>
            <a:pPr>
              <a:spcAft>
                <a:spcPts val="300"/>
              </a:spcAft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kann die Qualität langfristig aufrechtgehalten werden?</a:t>
            </a:r>
          </a:p>
          <a:p>
            <a:pPr>
              <a:spcAft>
                <a:spcPts val="300"/>
              </a:spcAft>
            </a:pPr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BB51627-D08D-D928-D3FE-EF5D26837947}"/>
              </a:ext>
            </a:extLst>
          </p:cNvPr>
          <p:cNvSpPr/>
          <p:nvPr/>
        </p:nvSpPr>
        <p:spPr>
          <a:xfrm>
            <a:off x="33880340" y="16901902"/>
            <a:ext cx="8280000" cy="11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de-DE" sz="4500" b="1" dirty="0">
                <a:solidFill>
                  <a:schemeClr val="tx1"/>
                </a:solidFill>
              </a:rPr>
              <a:t>Erfolgskontrolle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7DA163-3CBB-21F9-A576-7FA382C2E397}"/>
              </a:ext>
            </a:extLst>
          </p:cNvPr>
          <p:cNvSpPr txBox="1"/>
          <p:nvPr/>
        </p:nvSpPr>
        <p:spPr>
          <a:xfrm>
            <a:off x="33346791" y="28857050"/>
            <a:ext cx="901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hlinkClick r:id="rId23"/>
              </a:rPr>
              <a:t>ML/Use-Case-Canvas, Vers. 1.0 Projekt „Simplex4Learning“</a:t>
            </a:r>
            <a:r>
              <a:rPr lang="de-DE" sz="2000" dirty="0"/>
              <a:t>, CC BY-SA 4.0 </a:t>
            </a:r>
            <a:r>
              <a:rPr lang="de-DE" sz="2000" dirty="0" err="1"/>
              <a:t>Deed</a:t>
            </a:r>
            <a:r>
              <a:rPr lang="de-DE" sz="2000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90E39C-3F12-C4BD-963E-50B3124F1102}"/>
              </a:ext>
            </a:extLst>
          </p:cNvPr>
          <p:cNvSpPr txBox="1"/>
          <p:nvPr/>
        </p:nvSpPr>
        <p:spPr>
          <a:xfrm>
            <a:off x="26028358" y="7342916"/>
            <a:ext cx="7729646" cy="1080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Bedienbarkeit / Nutzerfreundlichkeit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Aufwand / Kosten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Skalierbarkeit 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Technische Anforderungen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Konkrete Funktionalitäten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903678-7BF1-EFAC-A973-5A0EEF37DC61}"/>
              </a:ext>
            </a:extLst>
          </p:cNvPr>
          <p:cNvSpPr txBox="1"/>
          <p:nvPr/>
        </p:nvSpPr>
        <p:spPr>
          <a:xfrm>
            <a:off x="34174262" y="6975236"/>
            <a:ext cx="7841823" cy="720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>
            <a:defPPr>
              <a:defRPr lang="en-US"/>
            </a:defPPr>
            <a:lvl2pPr marL="285750" lvl="1" indent="-285750">
              <a:buFont typeface="Courier New" panose="02070309020205020404" pitchFamily="49" charset="0"/>
              <a:buChar char="o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1"/>
            <a:r>
              <a:rPr lang="de-DE" dirty="0"/>
              <a:t>Gesetzliche Vorgaben</a:t>
            </a:r>
          </a:p>
          <a:p>
            <a:pPr lvl="1"/>
            <a:r>
              <a:rPr lang="de-DE" dirty="0"/>
              <a:t>Datenhoheit</a:t>
            </a:r>
          </a:p>
          <a:p>
            <a:pPr lvl="1"/>
            <a:r>
              <a:rPr lang="de-DE" dirty="0"/>
              <a:t>Datenschutz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A5B8A9A0-B681-952E-3670-96E334E37B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6756" y="28814074"/>
            <a:ext cx="2121461" cy="1461139"/>
          </a:xfrm>
          <a:prstGeom prst="rect">
            <a:avLst/>
          </a:prstGeom>
        </p:spPr>
      </p:pic>
      <p:pic>
        <p:nvPicPr>
          <p:cNvPr id="32" name="Grafik 31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BC8CF32-1D81-681E-68A3-05EDC09BCA7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822" y="28943098"/>
            <a:ext cx="2121461" cy="1066298"/>
          </a:xfrm>
          <a:prstGeom prst="rect">
            <a:avLst/>
          </a:prstGeom>
        </p:spPr>
      </p:pic>
      <p:pic>
        <p:nvPicPr>
          <p:cNvPr id="36" name="Grafik 35" descr="Ein Bild, das Text, Schrift, Reihe, Design enthält.&#10;&#10;Automatisch generierte Beschreibung">
            <a:extLst>
              <a:ext uri="{FF2B5EF4-FFF2-40B4-BE49-F238E27FC236}">
                <a16:creationId xmlns:a16="http://schemas.microsoft.com/office/drawing/2014/main" id="{947CB320-3A1D-C406-6A0F-8F4DDBD04D0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02" y="28907231"/>
            <a:ext cx="4077522" cy="113803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AE24559-81DD-24D5-BBBA-A717889B40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739024" y="28907231"/>
            <a:ext cx="4077522" cy="1259024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2ABE3592-6C19-15BE-58C4-6446C6A3C73F}"/>
              </a:ext>
            </a:extLst>
          </p:cNvPr>
          <p:cNvSpPr txBox="1"/>
          <p:nvPr/>
        </p:nvSpPr>
        <p:spPr>
          <a:xfrm>
            <a:off x="2829975" y="29159206"/>
            <a:ext cx="25188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1000" dirty="0"/>
              <a:t>Das Forschungsvorhaben wird im Rahmen des Programms KMU-innovativ gefördert.</a:t>
            </a:r>
          </a:p>
          <a:p>
            <a:pPr algn="just"/>
            <a:r>
              <a:rPr lang="de-DE" sz="1000" dirty="0"/>
              <a:t>Förderkennzeichen: 01IS23041A/B/C.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E546A9-06EC-188F-2367-DDC574A1A319}"/>
              </a:ext>
            </a:extLst>
          </p:cNvPr>
          <p:cNvSpPr txBox="1"/>
          <p:nvPr/>
        </p:nvSpPr>
        <p:spPr>
          <a:xfrm>
            <a:off x="33346791" y="29313824"/>
            <a:ext cx="8808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1600" dirty="0"/>
              <a:t>Basiert auf „The Machine Learning Canvas“ von Louis </a:t>
            </a:r>
            <a:r>
              <a:rPr lang="de-DE" sz="1600" dirty="0" err="1"/>
              <a:t>Dorard</a:t>
            </a:r>
            <a:r>
              <a:rPr lang="de-DE" sz="1600" dirty="0"/>
              <a:t>, lizenziert unter einer </a:t>
            </a:r>
            <a:r>
              <a:rPr lang="de-DE" sz="1600" dirty="0" err="1"/>
              <a:t>creative</a:t>
            </a:r>
            <a:r>
              <a:rPr lang="de-DE" sz="1600" dirty="0"/>
              <a:t> </a:t>
            </a:r>
            <a:r>
              <a:rPr lang="de-DE" sz="1600" dirty="0" err="1"/>
              <a:t>commons</a:t>
            </a:r>
            <a:r>
              <a:rPr lang="de-DE" sz="1600" dirty="0"/>
              <a:t> Lizenz (CC BY-SA 4.0 </a:t>
            </a:r>
            <a:r>
              <a:rPr lang="de-DE" sz="1600" dirty="0" err="1"/>
              <a:t>Deed</a:t>
            </a:r>
            <a:r>
              <a:rPr lang="de-DE" sz="1600" dirty="0"/>
              <a:t>), </a:t>
            </a:r>
            <a:r>
              <a:rPr lang="de-DE" sz="1600" dirty="0">
                <a:hlinkClick r:id="rId30"/>
              </a:rPr>
              <a:t>https://creativecommons.org/licenses/by-sa/4.0/deed.de</a:t>
            </a:r>
            <a:r>
              <a:rPr lang="de-DE" sz="1600" dirty="0"/>
              <a:t>, </a:t>
            </a:r>
            <a:r>
              <a:rPr lang="de-DE" sz="1600" dirty="0">
                <a:hlinkClick r:id="rId31"/>
              </a:rPr>
              <a:t>https://www.machinelearningcanvas.com</a:t>
            </a:r>
            <a:r>
              <a:rPr lang="de-DE" sz="1600" dirty="0"/>
              <a:t> und wurde von </a:t>
            </a:r>
            <a:r>
              <a:rPr lang="de-DE" sz="1600" dirty="0">
                <a:hlinkClick r:id="rId32"/>
              </a:rPr>
              <a:t>Simpex4Learning-Projekt</a:t>
            </a:r>
            <a:r>
              <a:rPr lang="de-DE" sz="1600" dirty="0"/>
              <a:t> angepasst.</a:t>
            </a:r>
          </a:p>
        </p:txBody>
      </p:sp>
    </p:spTree>
    <p:extLst>
      <p:ext uri="{BB962C8B-B14F-4D97-AF65-F5344CB8AC3E}">
        <p14:creationId xmlns:p14="http://schemas.microsoft.com/office/powerpoint/2010/main" val="141874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</Words>
  <Application>Microsoft Office PowerPoint</Application>
  <PresentationFormat>Benutzerdefiniert</PresentationFormat>
  <Paragraphs>55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Schulze</dc:creator>
  <cp:lastModifiedBy>Paul Schulze</cp:lastModifiedBy>
  <cp:revision>175</cp:revision>
  <cp:lastPrinted>2024-04-17T08:14:35Z</cp:lastPrinted>
  <dcterms:created xsi:type="dcterms:W3CDTF">2024-04-10T15:09:07Z</dcterms:created>
  <dcterms:modified xsi:type="dcterms:W3CDTF">2024-06-27T13:20:42Z</dcterms:modified>
</cp:coreProperties>
</file>