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Source Code Pro" panose="020B0604020202020204" charset="0"/>
      <p:regular r:id="rId28"/>
      <p:bold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Source Code Pro Ligh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9F151-0894-4E6C-9DE7-FAF47F3ECED1}">
  <a:tblStyle styleId="{DF89F151-0894-4E6C-9DE7-FAF47F3EC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75" autoAdjust="0"/>
  </p:normalViewPr>
  <p:slideViewPr>
    <p:cSldViewPr snapToGrid="0">
      <p:cViewPr varScale="1">
        <p:scale>
          <a:sx n="62" d="100"/>
          <a:sy n="6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953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d196d5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ad196d5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parâmetros, script fez chamadas do TC e outro script extraiu Tcrit a partir das frações de fases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772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d196d5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ad196d5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ajuste, problemas nos extremos, onde as composições também estão nos extremos. Menor conjunto de dados de treinamento, três dos cinco elementos são gamagênicos, diminuindo a probabilidade de A1 existir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903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d196d5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ad196d5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comportamento se repete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60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d196d59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ad196d59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Comportamento muda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Hipo não tem um ajuste tão bom devido a maior mudança de inclinação na própria curva do diagrama de fases, enquanto para hiper é mais retilínea. Era esperado que o total não tivesse um bom ajuste devido ao ponto de inflexão da curva, inclusive é possível notar duas inclinações diferentes, possivelmente correspondente a hipo e hiper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61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d196d5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d196d5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pode desconsiderar completamente overfit, por complexidade em excesso do modelo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3199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d196d5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ad196d5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ajuste, apesar de se tornar necessário a separação hipo/hiper. inclinação se mantém e variação é tolerável, Gavard teve variação de 50K. Silício: influência do gama loop no campo austenítico, que afeta a predição de A3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579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ad196d5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ad196d5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Avaliou-se a taxa de aprendizado para que se tivesse pouca variação na função perda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592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ad196d59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ad196d59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para obter estabilização da função perda com o menor número de neurônios. Quanto maior o número de neurônios, mais necessárias são as 100 iterações para qua a função perda se estabilize a um valor baixo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451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ad196d59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ad196d59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Estabelecer ponto ótimo de num de neurônios com base na predição mas também no tempo computacional. 6 pareceu bom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084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ad196d59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ad196d59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Nota-se dificuldade em prever o ponto de inflexão. Talvez treinar melhor o modelo para essa região. Demais elementos tiveram melhor ajuste, silício apresentou o mesmo problema.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67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d196d5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d196d5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que as ferramentas para cálculos de Tcrit têm limitações, como custo, complexidade de uso, limitação de composição a que pode ser aplicada, foi estudada uma nova forma de se obtê-las.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62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ad196d5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ad196d5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R2 próximo provavelmente nao tem overfit devido a problemas com o bd, mas ainda precisam ser testadas outras métricas para se ter certeza. Eq Andrews não tem bom ajuste com dados do thermocalc, provavelmente por considerar dados fora do equil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1245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ad196d59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ad196d59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467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ad196d5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ad196d5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Teriam que ser testadas novas métricas</a:t>
            </a:r>
            <a:r>
              <a:rPr lang="pt-BR" baseline="0" dirty="0" smtClean="0"/>
              <a:t> para comprovar ou descartar a possibilidade de </a:t>
            </a:r>
            <a:r>
              <a:rPr lang="pt-BR" baseline="0" dirty="0" err="1" smtClean="0"/>
              <a:t>overfit</a:t>
            </a:r>
            <a:r>
              <a:rPr lang="pt-BR" baseline="0" dirty="0" smtClean="0"/>
              <a:t>. Mas a princípio, com os testes realizados, pode-se concluir que os modelos tem uma boa predição do problema estudado.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29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ad196d5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ad196d5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760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ad196d5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ad196d5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66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ad196d5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ad196d5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Texto, quase que poético, de diretrizes que influenciaram o design da linguagem de programação Python. Entre frases como “Explícito é melhor que implícito” e “Simples é melhor do que complexo”, está essa, a que mais me marcou. Porque para aprender uma coisa nova e começar a fazer o que você realmente gosta, agora é melhor do que nunca. Obrigada.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02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d196d5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d196d5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8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ad196d5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ad196d5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Aços são uma liga ferrosa com adições de carbono e elementos de liga. As diversas propriedades dos aços estão relacionadas com as fases e combinações de morfologias que ele pode assumir, que por sua vez, são obtidas pelo controle da temperatura no tratamento térmico. Para exemplificar melhor essas temperaturas, temos o diagrama de fases Fe-C para 1% Mn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A1: </a:t>
            </a:r>
            <a:r>
              <a:rPr lang="pt-BR" dirty="0" err="1"/>
              <a:t>máx</a:t>
            </a:r>
            <a:r>
              <a:rPr lang="pt-BR" dirty="0"/>
              <a:t> T em que fração de </a:t>
            </a:r>
            <a:r>
              <a:rPr lang="pt-BR" dirty="0" err="1"/>
              <a:t>austenita</a:t>
            </a:r>
            <a:r>
              <a:rPr lang="pt-BR" dirty="0"/>
              <a:t> é zero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A1’: </a:t>
            </a:r>
            <a:r>
              <a:rPr lang="pt-BR" dirty="0" err="1"/>
              <a:t>lim</a:t>
            </a:r>
            <a:r>
              <a:rPr lang="pt-BR" dirty="0"/>
              <a:t> superior do campo </a:t>
            </a:r>
            <a:r>
              <a:rPr lang="pt-BR" dirty="0" err="1"/>
              <a:t>intercrítico</a:t>
            </a:r>
            <a:r>
              <a:rPr lang="pt-BR" dirty="0"/>
              <a:t> de 3 fases</a:t>
            </a:r>
            <a:br>
              <a:rPr lang="pt-BR" dirty="0"/>
            </a:br>
            <a:r>
              <a:rPr lang="pt-BR" dirty="0"/>
              <a:t>A3: </a:t>
            </a:r>
            <a:r>
              <a:rPr lang="pt-BR" dirty="0" err="1"/>
              <a:t>mín</a:t>
            </a:r>
            <a:r>
              <a:rPr lang="pt-BR" dirty="0"/>
              <a:t> T </a:t>
            </a:r>
            <a:r>
              <a:rPr lang="pt-BR" dirty="0" smtClean="0"/>
              <a:t>para</a:t>
            </a:r>
            <a:r>
              <a:rPr lang="pt-BR" baseline="0" dirty="0" smtClean="0"/>
              <a:t> 100% </a:t>
            </a:r>
            <a:r>
              <a:rPr lang="pt-BR" dirty="0" smtClean="0"/>
              <a:t>de </a:t>
            </a:r>
            <a:r>
              <a:rPr lang="pt-BR" dirty="0" err="1"/>
              <a:t>austenita</a:t>
            </a:r>
            <a:r>
              <a:rPr lang="pt-BR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99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d196d5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ad196d5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Estudos recentes se voltaram à tecnologia como primeira forma de avaliar hipóteses. ML: desempenho melhora quanto maior sua experiência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Superv</a:t>
            </a:r>
            <a:r>
              <a:rPr lang="pt-BR" dirty="0"/>
              <a:t>: recebe </a:t>
            </a:r>
            <a:r>
              <a:rPr lang="pt-BR" dirty="0" err="1"/>
              <a:t>bd</a:t>
            </a:r>
            <a:r>
              <a:rPr lang="pt-BR" dirty="0"/>
              <a:t> com respostas certas e prevê valor p/ nova situação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</a:t>
            </a:r>
            <a:r>
              <a:rPr lang="pt-BR" dirty="0" err="1"/>
              <a:t>superv</a:t>
            </a:r>
            <a:r>
              <a:rPr lang="pt-BR" dirty="0"/>
              <a:t>: não sabe quais são as respostas certas e buscam encontrar um </a:t>
            </a:r>
            <a:r>
              <a:rPr lang="pt-BR" dirty="0" smtClean="0"/>
              <a:t>padrão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Materiais: </a:t>
            </a:r>
            <a:r>
              <a:rPr lang="pt-BR" dirty="0" err="1" smtClean="0"/>
              <a:t>sup</a:t>
            </a:r>
            <a:r>
              <a:rPr lang="pt-BR" baseline="0" dirty="0" smtClean="0"/>
              <a:t> a partir de dados experimentais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67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ad196d5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ad196d5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 dep ou var de resposta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 dep e indep têm relação 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caso, temperatura crit, composições quim, quadrado da comp e combinação entre elementos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MMQ determina betas por minimização dos quadrados dos desvios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03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d196d5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ad196d5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Descrever camadas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neuronio recebe vetor com 5 entradas, multiplica por pesos e soma com viés. Resultado passa por função de ativação para decidir a próxima conexão. Pesos e vieses são aleatórios, resultado inicial pode ser bem diferente do esperado. Função de perda calcula o quanto está longe do ideal e o erro é passado de frente para trás, para que se reajustem os pesos. Algoritmo de retropropagação. Esse ajuste é controlado pela taxa de aprendizado (LR), que não pode ser muito baixa, para não aumentar o tempo computacional, nem muito alta, para não ter risco de não convergir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89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d196d59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d196d59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precisa ser uma boa representação da realidade. BD deve cobrir o problema que se deseja estudar.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Overfit é ruim pois uma mínima extrapolação já não terá um bom ajuste.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usar o mesmo banco do treinamento para o teste. Separação de dados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Métricas: R2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8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d196d5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d196d5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8DC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0" y="3751400"/>
            <a:ext cx="9144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DCE8"/>
              </a:buClr>
              <a:buSzPts val="2400"/>
              <a:buNone/>
              <a:defRPr sz="2400">
                <a:solidFill>
                  <a:srgbClr val="78DCE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A9DC7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995825" y="2094800"/>
            <a:ext cx="61929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13450" y="2369250"/>
            <a:ext cx="1908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61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TF</a:t>
            </a:r>
            <a:r>
              <a:rPr lang="pt-BR">
                <a:solidFill>
                  <a:srgbClr val="FF61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import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8DC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B9DF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43657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ource Code Pro"/>
              <a:buNone/>
              <a:defRPr sz="30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Métodos de aprendizado de máquina para previsão de pontos críticos de equilíbrio em ligas multi-componente</a:t>
            </a:r>
            <a:endParaRPr sz="300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0" y="3565650"/>
            <a:ext cx="9144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78DCE8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Paula Arantes Ribeiro - Trabalho de Formatura</a:t>
            </a:r>
            <a:endParaRPr>
              <a:solidFill>
                <a:srgbClr val="78DCE8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Composição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/>
              <a:t>0 a 1.5% Carbono (em massa)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/>
              <a:t>1 x 10</a:t>
            </a:r>
            <a:r>
              <a:rPr lang="pt-BR" baseline="30000" dirty="0"/>
              <a:t>-6</a:t>
            </a:r>
            <a:r>
              <a:rPr lang="pt-BR" dirty="0"/>
              <a:t> a 3% Mn, Si, Cr, </a:t>
            </a:r>
            <a:r>
              <a:rPr lang="pt-BR" dirty="0" err="1"/>
              <a:t>Ni</a:t>
            </a:r>
            <a:r>
              <a:rPr lang="pt-BR" dirty="0"/>
              <a:t/>
            </a:r>
            <a:br>
              <a:rPr lang="pt-BR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Níveis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/>
              <a:t>11 para Carbono: 0.15 de passo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/>
              <a:t>5 para demais elementos: 0.75 de passo</a:t>
            </a:r>
            <a:br>
              <a:rPr lang="pt-BR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Temperatura: 400 a 1200 </a:t>
            </a:r>
            <a:r>
              <a:rPr lang="pt-BR" baseline="30000" dirty="0" err="1" smtClean="0"/>
              <a:t>o</a:t>
            </a:r>
            <a:r>
              <a:rPr lang="pt-BR" dirty="0" err="1" smtClean="0"/>
              <a:t>C</a:t>
            </a:r>
            <a:r>
              <a:rPr lang="pt-BR" dirty="0"/>
              <a:t/>
            </a:r>
            <a:br>
              <a:rPr lang="pt-BR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Total: 6874 dados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- A1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50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1944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738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1146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0.8663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1293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0.9817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71440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0.9425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- A1’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50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1944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l="169" r="179"/>
          <a:stretch/>
        </p:blipFill>
        <p:spPr>
          <a:xfrm>
            <a:off x="6215738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1146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0.9473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1293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0.9934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1440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0.9748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- A3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50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l="169" r="179"/>
          <a:stretch/>
        </p:blipFill>
        <p:spPr>
          <a:xfrm>
            <a:off x="3201944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5">
            <a:alphaModFix/>
          </a:blip>
          <a:srcRect l="169" r="179"/>
          <a:stretch/>
        </p:blipFill>
        <p:spPr>
          <a:xfrm>
            <a:off x="6215738" y="1200138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1146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0.9607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1293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0.9971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144075" y="4034563"/>
            <a:ext cx="1285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pt-BR" sz="1600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= 0.8774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banco de dados aleatórios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632075"/>
            <a:ext cx="8520600" cy="29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Valores de R</a:t>
            </a:r>
            <a:r>
              <a:rPr lang="pt-BR" baseline="30000"/>
              <a:t>2</a:t>
            </a:r>
            <a:r>
              <a:rPr lang="pt-BR"/>
              <a:t> muito altos</a:t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Novo banco de dados de teste</a:t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Métricas mantiveram próximas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73100" y="445025"/>
            <a:ext cx="89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Isopletas da Regressão Linear para A3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15534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850" y="3176243"/>
            <a:ext cx="2340900" cy="156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949" y="1155975"/>
            <a:ext cx="23409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950" y="3176200"/>
            <a:ext cx="23409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5850" y="1155975"/>
            <a:ext cx="2340900" cy="1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 - O melhor modelo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Variação da taxa de aprendizado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300" y="2043016"/>
            <a:ext cx="2988500" cy="19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025" y="2043016"/>
            <a:ext cx="2988500" cy="19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0" y="2043016"/>
            <a:ext cx="2988500" cy="199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 - O melhor modelo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Variação do número de iterações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0A1DDE1-920C-4028-AA12-F793D597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78" y="1671172"/>
            <a:ext cx="5034844" cy="335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 - O melhor modelo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Variação do número de neurônios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7BBA799-3DCE-4C31-88D0-D8D760892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79" y="1591734"/>
            <a:ext cx="5128842" cy="341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73100" y="445025"/>
            <a:ext cx="89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Isopletas da Rede Neural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00" y="15534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5850" y="3176243"/>
            <a:ext cx="2340900" cy="156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4949" y="1155975"/>
            <a:ext cx="23409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4950" y="3176200"/>
            <a:ext cx="23409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85850" y="1155975"/>
            <a:ext cx="2340900" cy="15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4441350"/>
            <a:ext cx="52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LR = 0.001, 6 neurônios, 100 iterações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Determinar as temperaturas críticas de transformações de fases em aços de engenharia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Banco de dados a partir do Thermo-Calc®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Comparação de algoritmos de Aprendizado de Máquina</a:t>
            </a:r>
            <a:br>
              <a:rPr lang="pt-BR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dos modelos</a:t>
            </a:r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1855200" y="1461225"/>
          <a:ext cx="5433575" cy="2919426"/>
        </p:xfrm>
        <a:graphic>
          <a:graphicData uri="http://schemas.openxmlformats.org/drawingml/2006/table">
            <a:tbl>
              <a:tblPr>
                <a:noFill/>
                <a:tableStyleId>{DF89F151-0894-4E6C-9DE7-FAF47F3ECED1}</a:tableStyleId>
              </a:tblPr>
              <a:tblGrid>
                <a:gridCol w="3655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lang="pt-BR" sz="18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 baseline="30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RL Hipoeutetóide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0.9607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RL Hipereutetóide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0.9971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RL Total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0.8774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Rede Neural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0.9734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Equação de Andrews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0.2217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1995825" y="2094800"/>
            <a:ext cx="61929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135350"/>
            <a:ext cx="85206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Regressão linear: bom ajuste e R</a:t>
            </a:r>
            <a:r>
              <a:rPr lang="pt-BR" baseline="30000"/>
              <a:t>2</a:t>
            </a:r>
            <a:r>
              <a:rPr lang="pt-BR"/>
              <a:t> alto</a:t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Rede Neural: melhor ajuste sem necessidade de separação</a:t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Implementação de modelos é simples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1995825" y="2094800"/>
            <a:ext cx="61929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593475"/>
            <a:ext cx="8520600" cy="3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Rede Neural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Novas métricas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 smtClean="0"/>
              <a:t>Variação </a:t>
            </a:r>
            <a:r>
              <a:rPr lang="pt-BR" dirty="0"/>
              <a:t>do número de </a:t>
            </a:r>
            <a:r>
              <a:rPr lang="pt-BR"/>
              <a:t>camadas </a:t>
            </a:r>
            <a:r>
              <a:rPr lang="pt-BR" smtClean="0"/>
              <a:t>intermediárias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/>
              <a:t>Aplicação às outras temperaturas </a:t>
            </a:r>
            <a:r>
              <a:rPr lang="pt-BR" dirty="0" smtClean="0"/>
              <a:t>críticas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dirty="0" smtClean="0"/>
              <a:t>Novos </a:t>
            </a:r>
            <a:r>
              <a:rPr lang="pt-BR" dirty="0"/>
              <a:t>parâmetros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Ferramenta de visualização</a:t>
            </a:r>
            <a:br>
              <a:rPr lang="pt-BR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Equação do Carbono </a:t>
            </a:r>
            <a:r>
              <a:rPr lang="pt-BR" dirty="0" err="1"/>
              <a:t>eutetóide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66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507150" y="462363"/>
            <a:ext cx="5469300" cy="24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Now is better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than never</a:t>
            </a:r>
            <a:r>
              <a:rPr lang="pt-BR"/>
              <a:t>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1778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4630350" y="2653538"/>
            <a:ext cx="42699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Tim Peters, The Zen of Python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255350" y="3370550"/>
            <a:ext cx="40431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Muito obrigada!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paula.ribeiro.poli@gmail.com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/paula-aribeiro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/paula-aribeiro/senior-thesis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4799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43809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" y="396235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995825" y="2094800"/>
            <a:ext cx="61929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Temperaturas críticas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t="10196" r="-1399" b="1898"/>
          <a:stretch/>
        </p:blipFill>
        <p:spPr>
          <a:xfrm>
            <a:off x="1642363" y="1068700"/>
            <a:ext cx="5859274" cy="38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de máquina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Algoritmos que adquirem experiência a partir de um conjunto de tarefas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Algoritmos supervisionados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Algoritmos não-supervisionados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Regressão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Relação entre variável dependente e independente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Regressão Linear: </a:t>
            </a:r>
            <a:br>
              <a:rPr lang="pt-BR"/>
            </a:br>
            <a:r>
              <a:rPr lang="pt-BR"/>
              <a:t>	</a:t>
            </a:r>
            <a:r>
              <a:rPr lang="pt-BR" sz="2600"/>
              <a:t>y = β</a:t>
            </a:r>
            <a:r>
              <a:rPr lang="pt-BR" sz="2600" baseline="-25000"/>
              <a:t>0</a:t>
            </a:r>
            <a:r>
              <a:rPr lang="pt-BR" sz="2600"/>
              <a:t> + β</a:t>
            </a:r>
            <a:r>
              <a:rPr lang="pt-BR" sz="2600" baseline="-25000"/>
              <a:t>1 </a:t>
            </a:r>
            <a:r>
              <a:rPr lang="pt-BR" sz="2600"/>
              <a:t>x</a:t>
            </a:r>
            <a:r>
              <a:rPr lang="pt-BR" sz="2600" baseline="-25000"/>
              <a:t>1</a:t>
            </a:r>
            <a:r>
              <a:rPr lang="pt-BR" sz="2600"/>
              <a:t> + β</a:t>
            </a:r>
            <a:r>
              <a:rPr lang="pt-BR" sz="2600" baseline="-25000"/>
              <a:t>2 </a:t>
            </a:r>
            <a:r>
              <a:rPr lang="pt-BR" sz="2600"/>
              <a:t>x</a:t>
            </a:r>
            <a:r>
              <a:rPr lang="pt-BR" sz="2600" baseline="-25000"/>
              <a:t>2 </a:t>
            </a:r>
            <a:r>
              <a:rPr lang="pt-BR" sz="2600"/>
              <a:t>+ … +  β</a:t>
            </a:r>
            <a:r>
              <a:rPr lang="pt-BR" sz="2600" baseline="-25000"/>
              <a:t>n </a:t>
            </a:r>
            <a:r>
              <a:rPr lang="pt-BR" sz="2600"/>
              <a:t>x</a:t>
            </a:r>
            <a:r>
              <a:rPr lang="pt-BR" sz="2600" baseline="-25000"/>
              <a:t>n</a:t>
            </a:r>
            <a:r>
              <a:rPr lang="pt-BR" sz="2400"/>
              <a:t/>
            </a:r>
            <a:br>
              <a:rPr lang="pt-BR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Método dos mínimos quadrados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Artificiais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52625"/>
            <a:ext cx="6293101" cy="326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125" y="3622700"/>
            <a:ext cx="2617099" cy="1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Garantindo um bom ajuste</a:t>
            </a:r>
            <a:endParaRPr i="1" dirty="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1557875"/>
            <a:ext cx="8658099" cy="2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995825" y="2094800"/>
            <a:ext cx="61929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1080</Words>
  <Application>Microsoft Office PowerPoint</Application>
  <PresentationFormat>Apresentação na tela (16:9)</PresentationFormat>
  <Paragraphs>124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Source Code Pro</vt:lpstr>
      <vt:lpstr>Arial</vt:lpstr>
      <vt:lpstr>Proxima Nova</vt:lpstr>
      <vt:lpstr>Source Code Pro Light</vt:lpstr>
      <vt:lpstr>Spearmint</vt:lpstr>
      <vt:lpstr>Métodos de aprendizado de máquina para previsão de pontos críticos de equilíbrio em ligas multi-componente</vt:lpstr>
      <vt:lpstr>Objetivos</vt:lpstr>
      <vt:lpstr>Introdução</vt:lpstr>
      <vt:lpstr>Temperaturas críticas</vt:lpstr>
      <vt:lpstr>Aprendizado de máquina</vt:lpstr>
      <vt:lpstr>Modelos de Regressão</vt:lpstr>
      <vt:lpstr>Redes Neurais Artificiais</vt:lpstr>
      <vt:lpstr>Garantindo um bom ajuste</vt:lpstr>
      <vt:lpstr>Resultados</vt:lpstr>
      <vt:lpstr>Banco de Dados</vt:lpstr>
      <vt:lpstr>Regressão Linear - A1</vt:lpstr>
      <vt:lpstr>Regressão Linear - A1’</vt:lpstr>
      <vt:lpstr>Regressão Linear - A3</vt:lpstr>
      <vt:lpstr>Comparação com banco de dados aleatórios</vt:lpstr>
      <vt:lpstr>Isopletas da Regressão Linear para A3</vt:lpstr>
      <vt:lpstr>Rede Neural - O melhor modelo</vt:lpstr>
      <vt:lpstr>Rede Neural - O melhor modelo</vt:lpstr>
      <vt:lpstr>Rede Neural - O melhor modelo</vt:lpstr>
      <vt:lpstr>Isopletas da Rede Neural</vt:lpstr>
      <vt:lpstr>Comparação dos modelos</vt:lpstr>
      <vt:lpstr>Conclusões</vt:lpstr>
      <vt:lpstr>Apresentação do PowerPoint</vt:lpstr>
      <vt:lpstr>Sugestões</vt:lpstr>
      <vt:lpstr>Apresentação do PowerPoint</vt:lpstr>
      <vt:lpstr>  “Now is better  than never”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aprendizado de máquina para previsão de pontos críticos de equilíbrio em ligas multi-componente</dc:title>
  <cp:lastModifiedBy>admin</cp:lastModifiedBy>
  <cp:revision>9</cp:revision>
  <dcterms:modified xsi:type="dcterms:W3CDTF">2018-12-07T11:28:17Z</dcterms:modified>
</cp:coreProperties>
</file>