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2" r:id="rId3"/>
    <p:sldId id="257" r:id="rId4"/>
    <p:sldId id="272" r:id="rId5"/>
    <p:sldId id="259" r:id="rId6"/>
    <p:sldId id="266" r:id="rId7"/>
    <p:sldId id="280" r:id="rId8"/>
    <p:sldId id="260" r:id="rId9"/>
    <p:sldId id="269" r:id="rId10"/>
    <p:sldId id="263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Estilo Claro 3 - Destaqu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0915" autoAdjust="0"/>
  </p:normalViewPr>
  <p:slideViewPr>
    <p:cSldViewPr snapToGrid="0" snapToObjects="1">
      <p:cViewPr>
        <p:scale>
          <a:sx n="100" d="100"/>
          <a:sy n="100" d="100"/>
        </p:scale>
        <p:origin x="970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267BCBB1-3775-3CE5-EEFC-D70D23DA97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83985C4-94F7-B887-903A-A4AF095ABC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0BEE3E-C2ED-4866-A65C-C85FE9C227AA}" type="datetimeFigureOut">
              <a:rPr lang="pt-PT" smtClean="0"/>
              <a:t>14/08/2025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7C66690-A719-AFE2-08E1-B13F78B5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PT"/>
              <a:t>Paula Rodrigues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259C832-5E44-C432-8B5E-B9FB88DE6D5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85FBC-1EDD-4FFD-9989-683B2F14DE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349682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0671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Olá, sou a Paula Rodrigues e irei apresentar o projeto Health Insights Brasil. Este projeto foi desenvolvido no âmbito da academia da trigo.ai, cujo objetivo é transformar dados públicos de saúde em insights acionáveis.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Reconheço que ainda há muito por fazer neste projeto, desde a criação de novos KPI até à melhoria da integração entre as diferentes plataformas. Como nunca tinha trabalhado com estas ferramentas, acabei por demorar mais tempo do que gostaria, mas acredito que, com a prática, esse tempo irá diminuir. Agradeço à academia por esta experiência fantástica, que foi, sem dúvida, uma excelente oportunidade de aprendizagem e crescimento.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C40E2-1BD1-59AD-2E33-E07EA3BF2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69BB8-77DA-6F0A-2345-72E686A29C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BFCF3-7994-0D1B-DD4E-CC354047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0BA1E-A067-7587-81AB-3B87A4BF6A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86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Para isso, foi necessário começar por analisar o problema e encontrar uma solução. Assim sendo, como problemas foram identificados os seguintes: …..</a:t>
            </a:r>
            <a:br>
              <a:rPr lang="pt-PT" dirty="0"/>
            </a:br>
            <a:r>
              <a:rPr lang="pt-PT" dirty="0"/>
              <a:t>Como solução foi pensado: …</a:t>
            </a:r>
            <a:br>
              <a:rPr lang="pt-PT" dirty="0"/>
            </a:br>
            <a:r>
              <a:rPr lang="pt-PT" dirty="0"/>
              <a:t>Para além disso, foi pensado desenvolver uma </a:t>
            </a:r>
            <a:r>
              <a:rPr lang="pt-PT" dirty="0" err="1"/>
              <a:t>pipline</a:t>
            </a:r>
            <a:r>
              <a:rPr lang="pt-PT" dirty="0"/>
              <a:t>, explicada no </a:t>
            </a:r>
            <a:r>
              <a:rPr lang="pt-PT" dirty="0" err="1"/>
              <a:t>readme</a:t>
            </a:r>
            <a:r>
              <a:rPr lang="pt-PT" dirty="0"/>
              <a:t> do </a:t>
            </a:r>
            <a:r>
              <a:rPr lang="pt-PT" dirty="0" err="1"/>
              <a:t>projecto</a:t>
            </a:r>
            <a:r>
              <a:rPr lang="pt-PT" dirty="0"/>
              <a:t> que poderia ser implementada.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7024-4F04-C58A-D43B-9DB8E17EC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2819C-16EF-4AD6-94E3-B0943A705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3BF274-1778-BC00-A2AB-91A293E95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9D783-1A8B-3BF4-A124-7A90EC44D9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49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b="1" dirty="0"/>
              <a:t>Processamento de grandes volumes de dados:</a:t>
            </a:r>
            <a:r>
              <a:rPr lang="pt-PT" dirty="0"/>
              <a:t> a consistência e limpeza demoravam bastante devido ao tamanho e complexidade dos ficheiros, impactando o tempo de desenvolvimento.</a:t>
            </a:r>
          </a:p>
          <a:p>
            <a:r>
              <a:rPr lang="pt-PT" b="1" dirty="0"/>
              <a:t>Integração simultânea de múltiplas plataformas:</a:t>
            </a:r>
            <a:r>
              <a:rPr lang="pt-PT" dirty="0"/>
              <a:t> erros e incompatibilidades ao tentar fazer </a:t>
            </a:r>
            <a:r>
              <a:rPr lang="pt-PT" dirty="0" err="1"/>
              <a:t>Snowflake</a:t>
            </a:r>
            <a:r>
              <a:rPr lang="pt-PT" dirty="0"/>
              <a:t>, </a:t>
            </a:r>
            <a:r>
              <a:rPr lang="pt-PT" dirty="0" err="1"/>
              <a:t>Databricks</a:t>
            </a:r>
            <a:r>
              <a:rPr lang="pt-PT" dirty="0"/>
              <a:t> e </a:t>
            </a:r>
            <a:r>
              <a:rPr lang="pt-PT" dirty="0" err="1"/>
              <a:t>dbt</a:t>
            </a:r>
            <a:r>
              <a:rPr lang="pt-PT" dirty="0"/>
              <a:t> trabalharem em conjunto em tempo real.</a:t>
            </a:r>
            <a:br>
              <a:rPr lang="pt-PT" dirty="0"/>
            </a:br>
            <a:br>
              <a:rPr lang="pt-PT" dirty="0"/>
            </a:br>
            <a:r>
              <a:rPr lang="pt-PT" dirty="0"/>
              <a:t>_________________________________________________</a:t>
            </a:r>
          </a:p>
          <a:p>
            <a:br>
              <a:rPr lang="en-US" dirty="0"/>
            </a:br>
            <a:br>
              <a:rPr lang="en-US" dirty="0"/>
            </a:br>
            <a:r>
              <a:rPr lang="pt-PT" b="1" dirty="0"/>
              <a:t>Otimização de </a:t>
            </a:r>
            <a:r>
              <a:rPr lang="pt-PT" b="1" dirty="0" err="1"/>
              <a:t>queries</a:t>
            </a:r>
            <a:r>
              <a:rPr lang="pt-PT" b="1" dirty="0"/>
              <a:t> e fluxos:</a:t>
            </a:r>
            <a:r>
              <a:rPr lang="pt-PT" dirty="0"/>
              <a:t> necessidade de criar processos mais eficientes para manipular grandes </a:t>
            </a:r>
            <a:r>
              <a:rPr lang="pt-PT" dirty="0" err="1"/>
              <a:t>datasets</a:t>
            </a:r>
            <a:r>
              <a:rPr lang="pt-PT" dirty="0"/>
              <a:t> e reduzir tempos de execução.</a:t>
            </a:r>
          </a:p>
          <a:p>
            <a:r>
              <a:rPr lang="pt-PT" b="1" dirty="0"/>
              <a:t>Gestão de integração:</a:t>
            </a:r>
            <a:r>
              <a:rPr lang="pt-PT" dirty="0"/>
              <a:t> importância de planear e testar fases de integração entre plataformas de forma incremental, para evitar bloqueios.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1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 descr="/home/oai/share/1064eb77-52dd-4aa4-a1c6-7158841418dc.png"/>
          <p:cNvPicPr>
            <a:picLocks noChangeAspect="1"/>
          </p:cNvPicPr>
          <p:nvPr/>
        </p:nvPicPr>
        <p:blipFill>
          <a:blip r:embed="rId3"/>
          <a:srcRect t="9091" r="23297" b="-2"/>
          <a:stretch>
            <a:fillRect/>
          </a:stretch>
        </p:blipFill>
        <p:spPr>
          <a:xfrm>
            <a:off x="2642616" y="10"/>
            <a:ext cx="6501384" cy="5143490"/>
          </a:xfrm>
          <a:prstGeom prst="rect">
            <a:avLst/>
          </a:prstGeom>
        </p:spPr>
      </p:pic>
      <p:sp>
        <p:nvSpPr>
          <p:cNvPr id="28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51435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0"/>
          <p:cNvSpPr/>
          <p:nvPr/>
        </p:nvSpPr>
        <p:spPr>
          <a:xfrm>
            <a:off x="358485" y="841772"/>
            <a:ext cx="3017520" cy="2403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>
                <a:latin typeface="+mj-lt"/>
                <a:ea typeface="+mj-ea"/>
                <a:cs typeface="+mj-cs"/>
              </a:rPr>
              <a:t>Health Insights Brasil
</a:t>
            </a:r>
            <a:r>
              <a:rPr lang="en-US" sz="3100">
                <a:latin typeface="+mj-lt"/>
                <a:ea typeface="+mj-ea"/>
                <a:cs typeface="+mj-cs"/>
              </a:rPr>
              <a:t>Transformação de dados públicos em saúde</a:t>
            </a:r>
            <a:endParaRPr lang="en-US" sz="310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1"/>
          <p:cNvSpPr/>
          <p:nvPr/>
        </p:nvSpPr>
        <p:spPr>
          <a:xfrm>
            <a:off x="358485" y="3654691"/>
            <a:ext cx="3017519" cy="90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500"/>
              <a:t>14 de agosto de 2025</a:t>
            </a:r>
            <a:endParaRPr lang="en-US" sz="1500" dirty="0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9941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3410190"/>
            <a:ext cx="298323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41"/>
    </mc:Choice>
    <mc:Fallback>
      <p:transition spd="slow" advTm="304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308610" y="740664"/>
            <a:ext cx="3364395" cy="816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latin typeface="+mj-lt"/>
                <a:ea typeface="+mj-ea"/>
                <a:cs typeface="+mj-cs"/>
              </a:rPr>
              <a:t>Conclusão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6917" y="290954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1714500"/>
            <a:ext cx="32918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1"/>
          <p:cNvSpPr/>
          <p:nvPr/>
        </p:nvSpPr>
        <p:spPr>
          <a:xfrm>
            <a:off x="308609" y="1909572"/>
            <a:ext cx="3374136" cy="29916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sz="1200" b="1" dirty="0">
                <a:ea typeface="Arial" pitchFamily="34" charset="-122"/>
                <a:cs typeface="Arial" pitchFamily="34" charset="-120"/>
              </a:rPr>
              <a:t>O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DataSUS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é um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excelente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banco de dados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capaz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de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guiar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políticas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públicas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e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melhorar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a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saúde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 da </a:t>
            </a:r>
            <a:r>
              <a:rPr lang="en-US" sz="1200" b="1" dirty="0" err="1">
                <a:ea typeface="Arial" pitchFamily="34" charset="-122"/>
                <a:cs typeface="Arial" pitchFamily="34" charset="-120"/>
              </a:rPr>
              <a:t>população</a:t>
            </a:r>
            <a:r>
              <a:rPr lang="en-US" sz="1200" b="1" dirty="0">
                <a:ea typeface="Arial" pitchFamily="34" charset="-122"/>
                <a:cs typeface="Arial" pitchFamily="34" charset="-120"/>
              </a:rPr>
              <a:t>.
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Ao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integrar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e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qualificar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dados, é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possível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oferecer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uma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base robusta para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análises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em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tempo real e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modelos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preditivos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. Esta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abordagem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reduz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o tempo de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resposta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,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aumenta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a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transparência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e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apoia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decisões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baseadas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em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evidências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. </a:t>
            </a:r>
            <a:r>
              <a:rPr lang="en-US" sz="1200" dirty="0"/>
              <a:t>
</a:t>
            </a:r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pt-PT" sz="1200" dirty="0"/>
              <a:t>Este projeto demonstra como a integração ponta‑a‑ponta, desde a recolha de dados até à visualização dos mesmos, transformação informações brutas em insights valiosos para políticas de saúde. Foi um privilégio trabalhar neste desafio e partilhar os conhecimentos adquiridos.</a:t>
            </a:r>
            <a:endParaRPr lang="en-US" sz="1200" dirty="0"/>
          </a:p>
        </p:txBody>
      </p:sp>
      <p:pic>
        <p:nvPicPr>
          <p:cNvPr id="4" name="Image 0" descr="/home/oai/share/1064eb77-52dd-4aa4-a1c6-7158841418dc.png">
            <a:extLst>
              <a:ext uri="{FF2B5EF4-FFF2-40B4-BE49-F238E27FC236}">
                <a16:creationId xmlns:a16="http://schemas.microsoft.com/office/drawing/2014/main" id="{0D41B60A-4976-A703-D317-854DB990D5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99" r="16499"/>
          <a:stretch>
            <a:fillRect/>
          </a:stretch>
        </p:blipFill>
        <p:spPr>
          <a:xfrm>
            <a:off x="3981039" y="10"/>
            <a:ext cx="5162961" cy="51434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7DD01-5F40-330E-38FE-040E0083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 descr="/home/oai/share/1064eb77-52dd-4aa4-a1c6-7158841418dc.png">
            <a:extLst>
              <a:ext uri="{FF2B5EF4-FFF2-40B4-BE49-F238E27FC236}">
                <a16:creationId xmlns:a16="http://schemas.microsoft.com/office/drawing/2014/main" id="{A89896B3-54A2-2281-4E5D-B4C9A3D33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2" r="11302"/>
          <a:stretch>
            <a:fillRect/>
          </a:stretch>
        </p:blipFill>
        <p:spPr>
          <a:xfrm>
            <a:off x="2432021" y="10"/>
            <a:ext cx="6711980" cy="51434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18" name="Freeform: Shape 12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51435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51435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438C555-AB91-E00D-CC9D-9DC9FB696422}"/>
              </a:ext>
            </a:extLst>
          </p:cNvPr>
          <p:cNvSpPr txBox="1"/>
          <p:nvPr/>
        </p:nvSpPr>
        <p:spPr>
          <a:xfrm>
            <a:off x="278320" y="870966"/>
            <a:ext cx="2578608" cy="844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100" b="1">
                <a:latin typeface="+mj-lt"/>
                <a:ea typeface="+mj-ea"/>
                <a:cs typeface="+mj-cs"/>
              </a:rPr>
              <a:t>Índice</a:t>
            </a:r>
            <a:r>
              <a:rPr lang="en-US" sz="2100"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96919" y="454343"/>
            <a:ext cx="54864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1832610"/>
            <a:ext cx="250317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CA5FA550-5E00-B1CF-3E24-58FE944BC1A3}"/>
              </a:ext>
            </a:extLst>
          </p:cNvPr>
          <p:cNvSpPr/>
          <p:nvPr/>
        </p:nvSpPr>
        <p:spPr>
          <a:xfrm>
            <a:off x="278320" y="2038540"/>
            <a:ext cx="2579180" cy="2405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1. </a:t>
            </a:r>
            <a:r>
              <a:rPr lang="en-US" sz="1300" dirty="0" err="1"/>
              <a:t>Problema</a:t>
            </a:r>
            <a:r>
              <a:rPr lang="en-US" sz="1300" dirty="0"/>
              <a:t> &amp; </a:t>
            </a:r>
            <a:r>
              <a:rPr lang="en-US" sz="1300" dirty="0" err="1"/>
              <a:t>Solução</a:t>
            </a: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2. Design da </a:t>
            </a:r>
            <a:r>
              <a:rPr lang="en-US" sz="1300" dirty="0" err="1"/>
              <a:t>Arquitectura</a:t>
            </a: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3. </a:t>
            </a:r>
            <a:r>
              <a:rPr lang="en-US" sz="1300" dirty="0" err="1"/>
              <a:t>Tecnologias</a:t>
            </a:r>
            <a:r>
              <a:rPr lang="en-US" sz="1300" dirty="0"/>
              <a:t> </a:t>
            </a:r>
            <a:r>
              <a:rPr lang="en-US" sz="1300" dirty="0" err="1"/>
              <a:t>Utilizadas</a:t>
            </a: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4. Insights de Dados - </a:t>
            </a:r>
            <a:r>
              <a:rPr lang="en-US" sz="1300" dirty="0" err="1"/>
              <a:t>Análise</a:t>
            </a:r>
            <a:r>
              <a:rPr lang="en-US" sz="1300" dirty="0"/>
              <a:t> de Nascimentos (2022–2023)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5. </a:t>
            </a:r>
            <a:r>
              <a:rPr lang="en-US" sz="1300" dirty="0" err="1"/>
              <a:t>Desafios</a:t>
            </a:r>
            <a:r>
              <a:rPr lang="en-US" sz="1300" dirty="0"/>
              <a:t> &amp; </a:t>
            </a:r>
            <a:r>
              <a:rPr lang="en-US" sz="1300" dirty="0" err="1"/>
              <a:t>Aprendizagens</a:t>
            </a:r>
            <a:endParaRPr lang="en-US" sz="13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6. </a:t>
            </a:r>
            <a:r>
              <a:rPr lang="en-US" sz="1300" dirty="0" err="1"/>
              <a:t>Inovação</a:t>
            </a:r>
            <a:r>
              <a:rPr lang="en-US" sz="1300" dirty="0"/>
              <a:t> &amp; </a:t>
            </a:r>
            <a:r>
              <a:rPr lang="en-US" sz="1300" dirty="0" err="1"/>
              <a:t>Próximos</a:t>
            </a:r>
            <a:r>
              <a:rPr lang="en-US" sz="1300" dirty="0"/>
              <a:t> Passos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300" dirty="0"/>
              <a:t>7. </a:t>
            </a:r>
            <a:r>
              <a:rPr lang="en-US" sz="1300" dirty="0" err="1"/>
              <a:t>Conclusão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583390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441"/>
    </mc:Choice>
    <mc:Fallback>
      <p:transition spd="slow" advTm="304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0260" y="436626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030A18"/>
                </a:solidFill>
                <a:latin typeface="+mj-lt"/>
                <a:ea typeface="Arial" pitchFamily="34" charset="-122"/>
                <a:cs typeface="Arial" pitchFamily="34" charset="-120"/>
              </a:rPr>
              <a:t>Problema &amp; Solução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2026920"/>
            <a:ext cx="3619500" cy="21488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85750" indent="-28575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30A18"/>
                </a:solidFill>
              </a:rPr>
              <a:t>Inconsistência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falta</a:t>
            </a:r>
            <a:r>
              <a:rPr lang="en-US" sz="1400" dirty="0">
                <a:solidFill>
                  <a:srgbClr val="030A18"/>
                </a:solidFill>
              </a:rPr>
              <a:t> de </a:t>
            </a:r>
            <a:r>
              <a:rPr lang="en-US" sz="1400" dirty="0" err="1">
                <a:solidFill>
                  <a:srgbClr val="030A18"/>
                </a:solidFill>
              </a:rPr>
              <a:t>granularidade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nos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registos</a:t>
            </a:r>
            <a:r>
              <a:rPr lang="en-US" sz="1400" dirty="0">
                <a:solidFill>
                  <a:srgbClr val="030A18"/>
                </a:solidFill>
              </a:rPr>
              <a:t> do </a:t>
            </a:r>
            <a:r>
              <a:rPr lang="en-US" sz="1400" dirty="0" err="1">
                <a:solidFill>
                  <a:srgbClr val="030A18"/>
                </a:solidFill>
              </a:rPr>
              <a:t>DataSUS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</a:p>
          <a:p>
            <a:pPr marL="285750" indent="-28575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30A18"/>
                </a:solidFill>
              </a:rPr>
              <a:t>Complexidade</a:t>
            </a:r>
            <a:r>
              <a:rPr lang="en-US" sz="1400" dirty="0">
                <a:solidFill>
                  <a:srgbClr val="030A18"/>
                </a:solidFill>
              </a:rPr>
              <a:t> de </a:t>
            </a:r>
            <a:r>
              <a:rPr lang="en-US" sz="1400" dirty="0" err="1">
                <a:solidFill>
                  <a:srgbClr val="030A18"/>
                </a:solidFill>
              </a:rPr>
              <a:t>vocabulários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tabelas</a:t>
            </a:r>
            <a:r>
              <a:rPr lang="en-US" sz="1400" dirty="0">
                <a:solidFill>
                  <a:srgbClr val="030A18"/>
                </a:solidFill>
              </a:rPr>
              <a:t> de </a:t>
            </a:r>
            <a:r>
              <a:rPr lang="en-US" sz="1400" dirty="0" err="1">
                <a:solidFill>
                  <a:srgbClr val="030A18"/>
                </a:solidFill>
              </a:rPr>
              <a:t>referência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  <a:endParaRPr lang="en-US" sz="1400" dirty="0"/>
          </a:p>
          <a:p>
            <a:pPr marL="285750" indent="-28575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400" dirty="0" err="1">
                <a:solidFill>
                  <a:srgbClr val="030A18"/>
                </a:solidFill>
              </a:rPr>
              <a:t>Profissionais</a:t>
            </a:r>
            <a:r>
              <a:rPr lang="en-US" sz="1400" dirty="0">
                <a:solidFill>
                  <a:srgbClr val="030A18"/>
                </a:solidFill>
              </a:rPr>
              <a:t> de saúde têm dificuldade em extrair indicadores em tempo </a:t>
            </a:r>
            <a:r>
              <a:rPr lang="en-US" sz="1400" dirty="0" err="1">
                <a:solidFill>
                  <a:srgbClr val="030A18"/>
                </a:solidFill>
              </a:rPr>
              <a:t>útil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  <a:endParaRPr lang="en-US" sz="1400" dirty="0"/>
          </a:p>
          <a:p>
            <a:pPr marL="285750" indent="-28575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30A18"/>
                </a:solidFill>
              </a:rPr>
              <a:t>Limitações de qualidade: </a:t>
            </a:r>
            <a:r>
              <a:rPr lang="en-US" sz="1400" dirty="0">
                <a:solidFill>
                  <a:srgbClr val="030A18"/>
                </a:solidFill>
              </a:rPr>
              <a:t>falta de dados, </a:t>
            </a:r>
            <a:r>
              <a:rPr lang="en-US" sz="1400" dirty="0" err="1">
                <a:solidFill>
                  <a:srgbClr val="030A18"/>
                </a:solidFill>
              </a:rPr>
              <a:t>confiabilidade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precisão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801920" y="2026920"/>
            <a:ext cx="3884880" cy="22021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 algn="just">
              <a:spcAft>
                <a:spcPts val="240"/>
              </a:spcAft>
              <a:buSzPct val="100000"/>
              <a:buChar char="•"/>
            </a:pPr>
            <a:r>
              <a:rPr lang="en-US" sz="1400" dirty="0" err="1">
                <a:solidFill>
                  <a:srgbClr val="030A18"/>
                </a:solidFill>
              </a:rPr>
              <a:t>Implementar</a:t>
            </a:r>
            <a:r>
              <a:rPr lang="en-US" sz="1400" dirty="0">
                <a:solidFill>
                  <a:srgbClr val="030A18"/>
                </a:solidFill>
              </a:rPr>
              <a:t> testes de </a:t>
            </a:r>
            <a:r>
              <a:rPr lang="en-US" sz="1400" dirty="0" err="1">
                <a:solidFill>
                  <a:srgbClr val="030A18"/>
                </a:solidFill>
              </a:rPr>
              <a:t>qualidade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controlo</a:t>
            </a:r>
            <a:r>
              <a:rPr lang="en-US" sz="1400" dirty="0">
                <a:solidFill>
                  <a:srgbClr val="030A18"/>
                </a:solidFill>
              </a:rPr>
              <a:t> de </a:t>
            </a:r>
            <a:r>
              <a:rPr lang="en-US" sz="1400" dirty="0" err="1">
                <a:solidFill>
                  <a:srgbClr val="030A18"/>
                </a:solidFill>
              </a:rPr>
              <a:t>versões</a:t>
            </a:r>
            <a:r>
              <a:rPr lang="en-US" sz="1400" dirty="0">
                <a:solidFill>
                  <a:srgbClr val="030A18"/>
                </a:solidFill>
              </a:rPr>
              <a:t> para </a:t>
            </a:r>
            <a:r>
              <a:rPr lang="en-US" sz="1400" dirty="0" err="1">
                <a:solidFill>
                  <a:srgbClr val="030A18"/>
                </a:solidFill>
              </a:rPr>
              <a:t>garantir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confiabilidade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</a:p>
          <a:p>
            <a:pPr marL="190500" indent="-190500" algn="just">
              <a:spcAft>
                <a:spcPts val="240"/>
              </a:spcAft>
              <a:buSzPct val="100000"/>
              <a:buChar char="•"/>
            </a:pPr>
            <a:r>
              <a:rPr lang="en-US" sz="1400" dirty="0" err="1">
                <a:solidFill>
                  <a:srgbClr val="030A18"/>
                </a:solidFill>
              </a:rPr>
              <a:t>Criar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dicionários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mapeamentos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centralizados</a:t>
            </a:r>
            <a:r>
              <a:rPr lang="en-US" sz="1400" dirty="0">
                <a:solidFill>
                  <a:srgbClr val="030A18"/>
                </a:solidFill>
              </a:rPr>
              <a:t> para </a:t>
            </a:r>
            <a:r>
              <a:rPr lang="en-US" sz="1400" dirty="0" err="1">
                <a:solidFill>
                  <a:srgbClr val="030A18"/>
                </a:solidFill>
              </a:rPr>
              <a:t>vocabulários</a:t>
            </a:r>
            <a:r>
              <a:rPr lang="en-US" sz="1400" dirty="0">
                <a:solidFill>
                  <a:srgbClr val="030A18"/>
                </a:solidFill>
              </a:rPr>
              <a:t> e </a:t>
            </a:r>
            <a:r>
              <a:rPr lang="en-US" sz="1400" dirty="0" err="1">
                <a:solidFill>
                  <a:srgbClr val="030A18"/>
                </a:solidFill>
              </a:rPr>
              <a:t>códigos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  <a:endParaRPr lang="en-US" sz="1400" dirty="0"/>
          </a:p>
          <a:p>
            <a:pPr marL="190500" indent="-190500" algn="just">
              <a:spcAft>
                <a:spcPts val="24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</a:rPr>
              <a:t>Transformações com dbt para modelos analíticos consistentes e reutilizáveis.</a:t>
            </a:r>
            <a:endParaRPr lang="en-US" sz="1400" dirty="0"/>
          </a:p>
          <a:p>
            <a:pPr marL="190500" indent="-190500" algn="just">
              <a:spcAft>
                <a:spcPts val="240"/>
              </a:spcAft>
              <a:buSzPct val="100000"/>
              <a:buChar char="•"/>
            </a:pPr>
            <a:r>
              <a:rPr lang="en-US" sz="1400" dirty="0">
                <a:solidFill>
                  <a:srgbClr val="030A18"/>
                </a:solidFill>
              </a:rPr>
              <a:t>Dashboards interativos que oferecem indicadores e tendências em tempo real.</a:t>
            </a:r>
            <a:endParaRPr lang="en-US" sz="1400" dirty="0"/>
          </a:p>
        </p:txBody>
      </p:sp>
      <p:pic>
        <p:nvPicPr>
          <p:cNvPr id="1026" name="Picture 2" descr="5 qualidades de um solucionador de problemas | Blog da Rede Comuna">
            <a:extLst>
              <a:ext uri="{FF2B5EF4-FFF2-40B4-BE49-F238E27FC236}">
                <a16:creationId xmlns:a16="http://schemas.microsoft.com/office/drawing/2014/main" id="{EBD3D441-885E-362E-B1A3-AC73D4BCB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47" b="34276" l="22009" r="80342">
                        <a14:foregroundMark x1="31410" y1="17138" x2="31410" y2="17138"/>
                        <a14:foregroundMark x1="30405" y1="20658" x2="30282" y2="20359"/>
                        <a14:foregroundMark x1="26923" y1="30212" x2="27350" y2="30742"/>
                        <a14:foregroundMark x1="39423" y1="22085" x2="40491" y2="21025"/>
                        <a14:foregroundMark x1="48397" y1="12721" x2="47650" y2="15724"/>
                        <a14:foregroundMark x1="48504" y1="24735" x2="49145" y2="24735"/>
                        <a14:foregroundMark x1="52564" y1="20495" x2="53419" y2="20671"/>
                        <a14:foregroundMark x1="58226" y1="24382" x2="63248" y2="23498"/>
                        <a14:foregroundMark x1="75534" y1="25972" x2="70726" y2="19435"/>
                        <a14:foregroundMark x1="70726" y1="19435" x2="72436" y2="24912"/>
                        <a14:foregroundMark x1="77778" y1="14664" x2="79915" y2="12898"/>
                        <a14:foregroundMark x1="74573" y1="9364" x2="74573" y2="6007"/>
                        <a14:foregroundMark x1="70620" y1="10601" x2="69231" y2="7597"/>
                        <a14:foregroundMark x1="67949" y1="18728" x2="66774" y2="17138"/>
                        <a14:foregroundMark x1="67842" y1="25265" x2="66987" y2="25265"/>
                        <a14:foregroundMark x1="78739" y1="24028" x2="80342" y2="24028"/>
                        <a14:foregroundMark x1="23504" y1="20141" x2="26389" y2="11661"/>
                        <a14:foregroundMark x1="26389" y1="11661" x2="28739" y2="21201"/>
                        <a14:foregroundMark x1="28739" y1="21201" x2="23932" y2="18375"/>
                        <a14:foregroundMark x1="22650" y1="10777" x2="22650" y2="24205"/>
                        <a14:foregroundMark x1="22650" y1="24205" x2="26603" y2="31625"/>
                        <a14:foregroundMark x1="26603" y1="31625" x2="30983" y2="21555"/>
                        <a14:foregroundMark x1="30983" y1="21555" x2="30342" y2="12014"/>
                        <a14:foregroundMark x1="30342" y1="12014" x2="22650" y2="10601"/>
                        <a14:foregroundMark x1="22650" y1="10601" x2="22009" y2="11484"/>
                        <a14:foregroundMark x1="30662" y1="16078" x2="24893" y2="27032"/>
                        <a14:foregroundMark x1="24893" y1="27032" x2="28098" y2="19965"/>
                        <a14:foregroundMark x1="29274" y1="13074" x2="30769" y2="14134"/>
                        <a14:foregroundMark x1="30662" y1="14134" x2="30769" y2="17491"/>
                        <a14:backgroundMark x1="20378" y1="15825" x2="20299" y2="15901"/>
                        <a14:backgroundMark x1="20299" y1="15901" x2="20378" y2="16201"/>
                        <a14:backgroundMark x1="30449" y1="10777" x2="30235" y2="10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333" t="1333" r="16317" b="61926"/>
          <a:stretch>
            <a:fillRect/>
          </a:stretch>
        </p:blipFill>
        <p:spPr bwMode="auto">
          <a:xfrm>
            <a:off x="1889759" y="266700"/>
            <a:ext cx="5303521" cy="18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0" descr="/home/oai/share/1064eb77-52dd-4aa4-a1c6-7158841418dc.png">
            <a:extLst>
              <a:ext uri="{FF2B5EF4-FFF2-40B4-BE49-F238E27FC236}">
                <a16:creationId xmlns:a16="http://schemas.microsoft.com/office/drawing/2014/main" id="{E5D74B74-29AF-C926-069D-67310827E6A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091" r="23297" b="81616"/>
          <a:stretch>
            <a:fillRect/>
          </a:stretch>
        </p:blipFill>
        <p:spPr>
          <a:xfrm>
            <a:off x="0" y="11435"/>
            <a:ext cx="9144000" cy="5257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2578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Design da Arquitetura</a:t>
            </a:r>
            <a:endParaRPr lang="en-US" sz="2800" b="1" dirty="0">
              <a:latin typeface="+mj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57200" y="2011680"/>
            <a:ext cx="1554480" cy="1280160"/>
          </a:xfrm>
          <a:prstGeom prst="roundRect">
            <a:avLst>
              <a:gd name="adj" fmla="val 7143"/>
            </a:avLst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594360" y="2148840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92" y="2176272"/>
            <a:ext cx="310896" cy="31089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05840" y="2121408"/>
            <a:ext cx="1005840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Origem DataSUS
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CNES, SIA‑SUS, SIH‑SUS,</a:t>
            </a:r>
          </a:p>
          <a:p>
            <a:pPr marL="0" indent="0">
              <a:buNone/>
            </a:pP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SINASC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1965960" y="2606040"/>
            <a:ext cx="274320" cy="91440"/>
          </a:xfrm>
          <a:prstGeom prst="rightArrow">
            <a:avLst/>
          </a:prstGeom>
          <a:solidFill>
            <a:srgbClr val="F25C54"/>
          </a:solidFill>
          <a:ln w="12700">
            <a:solidFill>
              <a:srgbClr val="F25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5"/>
          <p:cNvSpPr/>
          <p:nvPr/>
        </p:nvSpPr>
        <p:spPr>
          <a:xfrm>
            <a:off x="2103120" y="2011680"/>
            <a:ext cx="1554480" cy="1280160"/>
          </a:xfrm>
          <a:prstGeom prst="roundRect">
            <a:avLst>
              <a:gd name="adj" fmla="val 7143"/>
            </a:avLst>
          </a:prstGeom>
          <a:solidFill>
            <a:srgbClr val="F6F8FC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6"/>
          <p:cNvSpPr/>
          <p:nvPr/>
        </p:nvSpPr>
        <p:spPr>
          <a:xfrm>
            <a:off x="2240280" y="2148840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67712" y="2176272"/>
            <a:ext cx="310896" cy="31089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651760" y="2121408"/>
            <a:ext cx="1005840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Ingestão
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Snowflake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3611880" y="2606040"/>
            <a:ext cx="274320" cy="91440"/>
          </a:xfrm>
          <a:prstGeom prst="rightArrow">
            <a:avLst/>
          </a:prstGeom>
          <a:solidFill>
            <a:srgbClr val="F25C54"/>
          </a:solidFill>
          <a:ln w="12700">
            <a:solidFill>
              <a:srgbClr val="F25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3" name="Shape 9"/>
          <p:cNvSpPr/>
          <p:nvPr/>
        </p:nvSpPr>
        <p:spPr>
          <a:xfrm>
            <a:off x="3749040" y="2011680"/>
            <a:ext cx="1554480" cy="1280160"/>
          </a:xfrm>
          <a:prstGeom prst="roundRect">
            <a:avLst>
              <a:gd name="adj" fmla="val 7143"/>
            </a:avLst>
          </a:prstGeom>
          <a:solidFill>
            <a:srgbClr val="F6F8FC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0"/>
          <p:cNvSpPr/>
          <p:nvPr/>
        </p:nvSpPr>
        <p:spPr>
          <a:xfrm>
            <a:off x="3886200" y="2148840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13632" y="2176272"/>
            <a:ext cx="310896" cy="310896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4297680" y="2121408"/>
            <a:ext cx="1005840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Transformação
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dbt: </a:t>
            </a:r>
            <a:r>
              <a:rPr lang="en-US" sz="9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modelos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9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dimensionais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9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fatos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 e </a:t>
            </a:r>
            <a:r>
              <a:rPr lang="en-US" sz="9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regras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 de </a:t>
            </a:r>
            <a:r>
              <a:rPr lang="en-US" sz="9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negócio</a:t>
            </a:r>
            <a:endParaRPr lang="en-US" sz="1200" dirty="0"/>
          </a:p>
        </p:txBody>
      </p:sp>
      <p:sp>
        <p:nvSpPr>
          <p:cNvPr id="17" name="Shape 12"/>
          <p:cNvSpPr/>
          <p:nvPr/>
        </p:nvSpPr>
        <p:spPr>
          <a:xfrm>
            <a:off x="5257800" y="2606040"/>
            <a:ext cx="274320" cy="91440"/>
          </a:xfrm>
          <a:prstGeom prst="rightArrow">
            <a:avLst/>
          </a:prstGeom>
          <a:solidFill>
            <a:srgbClr val="F25C54"/>
          </a:solidFill>
          <a:ln w="12700">
            <a:solidFill>
              <a:srgbClr val="F25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8" name="Shape 13"/>
          <p:cNvSpPr/>
          <p:nvPr/>
        </p:nvSpPr>
        <p:spPr>
          <a:xfrm>
            <a:off x="5394960" y="2011680"/>
            <a:ext cx="1554480" cy="1280160"/>
          </a:xfrm>
          <a:prstGeom prst="roundRect">
            <a:avLst>
              <a:gd name="adj" fmla="val 7143"/>
            </a:avLst>
          </a:prstGeom>
          <a:solidFill>
            <a:srgbClr val="F6F8FC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Shape 14"/>
          <p:cNvSpPr/>
          <p:nvPr/>
        </p:nvSpPr>
        <p:spPr>
          <a:xfrm>
            <a:off x="5532120" y="2148840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DDE7F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59552" y="2176272"/>
            <a:ext cx="310896" cy="310896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943600" y="2121408"/>
            <a:ext cx="1005840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Armazenamento
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Snowflake: warehouse seguro</a:t>
            </a:r>
            <a:endParaRPr lang="en-US" sz="1200" dirty="0"/>
          </a:p>
        </p:txBody>
      </p:sp>
      <p:sp>
        <p:nvSpPr>
          <p:cNvPr id="22" name="Shape 16"/>
          <p:cNvSpPr/>
          <p:nvPr/>
        </p:nvSpPr>
        <p:spPr>
          <a:xfrm>
            <a:off x="6903720" y="2606040"/>
            <a:ext cx="274320" cy="91440"/>
          </a:xfrm>
          <a:prstGeom prst="rightArrow">
            <a:avLst/>
          </a:prstGeom>
          <a:solidFill>
            <a:srgbClr val="F25C54"/>
          </a:solidFill>
          <a:ln w="12700">
            <a:solidFill>
              <a:srgbClr val="F25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3" name="Shape 17"/>
          <p:cNvSpPr/>
          <p:nvPr/>
        </p:nvSpPr>
        <p:spPr>
          <a:xfrm>
            <a:off x="7040880" y="2011680"/>
            <a:ext cx="1554480" cy="1280160"/>
          </a:xfrm>
          <a:prstGeom prst="roundRect">
            <a:avLst>
              <a:gd name="adj" fmla="val 7143"/>
            </a:avLst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18"/>
          <p:cNvSpPr/>
          <p:nvPr/>
        </p:nvSpPr>
        <p:spPr>
          <a:xfrm>
            <a:off x="7178040" y="2148840"/>
            <a:ext cx="365760" cy="36576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05472" y="2176272"/>
            <a:ext cx="310896" cy="310896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7589520" y="2121408"/>
            <a:ext cx="1005840" cy="10607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Visualização
</a:t>
            </a:r>
            <a:r>
              <a:rPr lang="en-US" sz="900" dirty="0">
                <a:latin typeface="Arial" pitchFamily="34" charset="0"/>
                <a:ea typeface="Arial" pitchFamily="34" charset="-122"/>
                <a:cs typeface="Arial" pitchFamily="34" charset="-120"/>
              </a:rPr>
              <a:t>Dashboards &amp; insights</a:t>
            </a:r>
            <a:endParaRPr lang="en-US" sz="1200" dirty="0"/>
          </a:p>
        </p:txBody>
      </p:sp>
      <p:sp>
        <p:nvSpPr>
          <p:cNvPr id="27" name="Text 20"/>
          <p:cNvSpPr/>
          <p:nvPr/>
        </p:nvSpPr>
        <p:spPr>
          <a:xfrm>
            <a:off x="640080" y="356616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Integração ponta‑a‑ponta:</a:t>
            </a:r>
            <a:r>
              <a:rPr lang="en-US" sz="1200" dirty="0">
                <a:latin typeface="Arial" pitchFamily="34" charset="0"/>
                <a:ea typeface="Arial" pitchFamily="34" charset="-122"/>
                <a:cs typeface="Arial" pitchFamily="34" charset="-120"/>
              </a:rPr>
              <a:t> do DataSUS ao insight, garantindo governança e </a:t>
            </a:r>
            <a:r>
              <a:rPr lang="en-US" sz="12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escalabilidade</a:t>
            </a:r>
            <a:r>
              <a:rPr lang="en-US" sz="1200" dirty="0"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200" dirty="0"/>
          </a:p>
        </p:txBody>
      </p:sp>
      <p:pic>
        <p:nvPicPr>
          <p:cNvPr id="29" name="Image 0" descr="/home/oai/share/1064eb77-52dd-4aa4-a1c6-7158841418dc.png">
            <a:extLst>
              <a:ext uri="{FF2B5EF4-FFF2-40B4-BE49-F238E27FC236}">
                <a16:creationId xmlns:a16="http://schemas.microsoft.com/office/drawing/2014/main" id="{5B762888-2CFC-E472-3CA4-E1748854D4A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9091" r="23297" b="81616"/>
          <a:stretch>
            <a:fillRect/>
          </a:stretch>
        </p:blipFill>
        <p:spPr>
          <a:xfrm>
            <a:off x="0" y="4617730"/>
            <a:ext cx="9144000" cy="525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/home/oai/share/1064eb77-52dd-4aa4-a1c6-7158841418dc.png">
            <a:extLst>
              <a:ext uri="{FF2B5EF4-FFF2-40B4-BE49-F238E27FC236}">
                <a16:creationId xmlns:a16="http://schemas.microsoft.com/office/drawing/2014/main" id="{560195BD-BE12-204E-1E0E-64BE5AFF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16611" r="16667" b="93000"/>
          <a:stretch>
            <a:fillRect/>
          </a:stretch>
        </p:blipFill>
        <p:spPr>
          <a:xfrm>
            <a:off x="0" y="4518661"/>
            <a:ext cx="9151619" cy="624839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548640" y="37338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030A18"/>
                </a:solidFill>
                <a:latin typeface="+mj-lt"/>
                <a:ea typeface="Arial" pitchFamily="34" charset="-122"/>
                <a:cs typeface="Arial" pitchFamily="34" charset="-120"/>
              </a:rPr>
              <a:t>Tecnologias Utilizadas</a:t>
            </a:r>
            <a:endParaRPr lang="en-US" sz="2800" b="1" dirty="0">
              <a:latin typeface="+mj-lt"/>
            </a:endParaRPr>
          </a:p>
        </p:txBody>
      </p:sp>
      <p:sp>
        <p:nvSpPr>
          <p:cNvPr id="5" name="Text 2"/>
          <p:cNvSpPr/>
          <p:nvPr/>
        </p:nvSpPr>
        <p:spPr>
          <a:xfrm>
            <a:off x="6002655" y="2376678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Databricks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185535" y="2525268"/>
            <a:ext cx="25603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buNone/>
            </a:pPr>
            <a:r>
              <a:rPr lang="en-US" sz="1200" dirty="0">
                <a:solidFill>
                  <a:srgbClr val="030A18"/>
                </a:solidFill>
              </a:rPr>
              <a:t>Lakehouse que combina o melhor de data lake e warehouse. Permite ingestão escalável, processamento distribuído e notebooks colaborativos.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3208020" y="2342388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dbt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3185160" y="2556510"/>
            <a:ext cx="25603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buNone/>
            </a:pPr>
            <a:r>
              <a:rPr lang="en-US" sz="1200" dirty="0">
                <a:solidFill>
                  <a:srgbClr val="030A18"/>
                </a:solidFill>
              </a:rPr>
              <a:t>Framework de transformação para construir modelos SQL com </a:t>
            </a:r>
            <a:r>
              <a:rPr lang="en-US" sz="1200" dirty="0" err="1">
                <a:solidFill>
                  <a:srgbClr val="030A18"/>
                </a:solidFill>
              </a:rPr>
              <a:t>versões</a:t>
            </a:r>
            <a:r>
              <a:rPr lang="en-US" sz="1200" dirty="0">
                <a:solidFill>
                  <a:srgbClr val="030A18"/>
                </a:solidFill>
              </a:rPr>
              <a:t> e </a:t>
            </a:r>
            <a:r>
              <a:rPr lang="en-US" sz="1200" dirty="0" err="1">
                <a:solidFill>
                  <a:srgbClr val="030A18"/>
                </a:solidFill>
              </a:rPr>
              <a:t>efetuar</a:t>
            </a:r>
            <a:r>
              <a:rPr lang="en-US" sz="1200" dirty="0">
                <a:solidFill>
                  <a:srgbClr val="030A18"/>
                </a:solidFill>
              </a:rPr>
              <a:t> testes. Automatiza linhagem e documentação de dados.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436245" y="2343150"/>
            <a:ext cx="2560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</a:rPr>
              <a:t>Snowflake</a:t>
            </a:r>
            <a:endParaRPr lang="en-US" sz="1600" dirty="0"/>
          </a:p>
        </p:txBody>
      </p:sp>
      <p:sp>
        <p:nvSpPr>
          <p:cNvPr id="14" name="Text 9"/>
          <p:cNvSpPr/>
          <p:nvPr/>
        </p:nvSpPr>
        <p:spPr>
          <a:xfrm>
            <a:off x="413385" y="2651760"/>
            <a:ext cx="256032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just">
              <a:buNone/>
            </a:pPr>
            <a:r>
              <a:rPr lang="en-US" sz="1200" dirty="0">
                <a:solidFill>
                  <a:srgbClr val="030A18"/>
                </a:solidFill>
              </a:rPr>
              <a:t>Plataforma de data warehouse em nuvem altamente elástica. Armazena dados modelados com desempenho e segurança, suportando múltiplos workloads.</a:t>
            </a:r>
            <a:endParaRPr lang="en-US" sz="1200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FE4BDB5-9AE5-7DE6-035D-6935C2E904CB}"/>
              </a:ext>
            </a:extLst>
          </p:cNvPr>
          <p:cNvGrpSpPr/>
          <p:nvPr/>
        </p:nvGrpSpPr>
        <p:grpSpPr>
          <a:xfrm>
            <a:off x="7008495" y="1684020"/>
            <a:ext cx="548640" cy="548640"/>
            <a:chOff x="1371600" y="1828800"/>
            <a:chExt cx="548640" cy="548640"/>
          </a:xfrm>
        </p:grpSpPr>
        <p:sp>
          <p:nvSpPr>
            <p:cNvPr id="16" name="Shape 1">
              <a:extLst>
                <a:ext uri="{FF2B5EF4-FFF2-40B4-BE49-F238E27FC236}">
                  <a16:creationId xmlns:a16="http://schemas.microsoft.com/office/drawing/2014/main" id="{1953DDC3-756C-D491-1A49-F7A801AD1E68}"/>
                </a:ext>
              </a:extLst>
            </p:cNvPr>
            <p:cNvSpPr/>
            <p:nvPr/>
          </p:nvSpPr>
          <p:spPr>
            <a:xfrm>
              <a:off x="1371600" y="1828800"/>
              <a:ext cx="548640" cy="548640"/>
            </a:xfrm>
            <a:prstGeom prst="ellipse">
              <a:avLst/>
            </a:prstGeom>
            <a:solidFill>
              <a:srgbClr val="F0F5FF"/>
            </a:solidFill>
            <a:ln w="12700">
              <a:solidFill>
                <a:srgbClr val="E0EAF8"/>
              </a:solidFill>
              <a:prstDash val="solid"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17" name="Image 0" descr="preencoded.png">
              <a:extLst>
                <a:ext uri="{FF2B5EF4-FFF2-40B4-BE49-F238E27FC236}">
                  <a16:creationId xmlns:a16="http://schemas.microsoft.com/office/drawing/2014/main" id="{9DA7324A-D2AB-A997-3D92-898EA375D2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63040" y="1874520"/>
              <a:ext cx="365760" cy="365760"/>
            </a:xfrm>
            <a:prstGeom prst="rect">
              <a:avLst/>
            </a:prstGeom>
          </p:spPr>
        </p:pic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7D32706-A6BD-94B9-F10E-CA14DD9DC813}"/>
              </a:ext>
            </a:extLst>
          </p:cNvPr>
          <p:cNvGrpSpPr/>
          <p:nvPr/>
        </p:nvGrpSpPr>
        <p:grpSpPr>
          <a:xfrm>
            <a:off x="1419225" y="1676400"/>
            <a:ext cx="548640" cy="548640"/>
            <a:chOff x="7589520" y="1828800"/>
            <a:chExt cx="548640" cy="548640"/>
          </a:xfrm>
        </p:grpSpPr>
        <p:sp>
          <p:nvSpPr>
            <p:cNvPr id="20" name="Shape 7"/>
            <p:cNvSpPr/>
            <p:nvPr/>
          </p:nvSpPr>
          <p:spPr>
            <a:xfrm>
              <a:off x="7589520" y="1828800"/>
              <a:ext cx="548640" cy="548640"/>
            </a:xfrm>
            <a:prstGeom prst="ellipse">
              <a:avLst/>
            </a:prstGeom>
            <a:solidFill>
              <a:srgbClr val="F0F5FF"/>
            </a:solidFill>
            <a:ln w="12700">
              <a:solidFill>
                <a:srgbClr val="E0EAF8"/>
              </a:solidFill>
              <a:prstDash val="solid"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21" name="Image 2" descr="preencoded.png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80960" y="1920240"/>
              <a:ext cx="365760" cy="365760"/>
            </a:xfrm>
            <a:prstGeom prst="rect">
              <a:avLst/>
            </a:prstGeom>
          </p:spPr>
        </p:pic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791B7C8-5E0C-993B-7E47-2B821552CA9E}"/>
              </a:ext>
            </a:extLst>
          </p:cNvPr>
          <p:cNvGrpSpPr/>
          <p:nvPr/>
        </p:nvGrpSpPr>
        <p:grpSpPr>
          <a:xfrm>
            <a:off x="4213860" y="1668780"/>
            <a:ext cx="548640" cy="548640"/>
            <a:chOff x="4457700" y="1783080"/>
            <a:chExt cx="548640" cy="548640"/>
          </a:xfrm>
        </p:grpSpPr>
        <p:sp>
          <p:nvSpPr>
            <p:cNvPr id="23" name="Shape 4"/>
            <p:cNvSpPr/>
            <p:nvPr/>
          </p:nvSpPr>
          <p:spPr>
            <a:xfrm>
              <a:off x="4457700" y="1783080"/>
              <a:ext cx="548640" cy="548640"/>
            </a:xfrm>
            <a:prstGeom prst="ellipse">
              <a:avLst/>
            </a:prstGeom>
            <a:solidFill>
              <a:srgbClr val="F0F5FF"/>
            </a:solidFill>
            <a:ln w="12700">
              <a:solidFill>
                <a:srgbClr val="E0EAF8"/>
              </a:solidFill>
              <a:prstDash val="solid"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24" name="Image 1" descr="preencoded.png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72000" y="1874520"/>
              <a:ext cx="365760" cy="3657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/home/oai/share/1064eb77-52dd-4aa4-a1c6-7158841418dc.png">
            <a:extLst>
              <a:ext uri="{FF2B5EF4-FFF2-40B4-BE49-F238E27FC236}">
                <a16:creationId xmlns:a16="http://schemas.microsoft.com/office/drawing/2014/main" id="{3A497221-87B9-080A-FBCA-85CFE39D35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l="16667" r="166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Insights de Dados - </a:t>
            </a:r>
            <a:r>
              <a:rPr lang="en-US" sz="2800" b="1" dirty="0" err="1">
                <a:latin typeface="+mj-lt"/>
                <a:ea typeface="Arial" pitchFamily="34" charset="-122"/>
                <a:cs typeface="Arial" pitchFamily="34" charset="-120"/>
              </a:rPr>
              <a:t>Análise</a:t>
            </a:r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 de Nascimentos (2022–2023)</a:t>
            </a:r>
            <a:endParaRPr lang="en-US" sz="2800" b="1" dirty="0">
              <a:latin typeface="+mj-lt"/>
            </a:endParaRPr>
          </a:p>
        </p:txBody>
      </p:sp>
      <p:sp>
        <p:nvSpPr>
          <p:cNvPr id="9" name="Text 1"/>
          <p:cNvSpPr/>
          <p:nvPr/>
        </p:nvSpPr>
        <p:spPr>
          <a:xfrm>
            <a:off x="228600" y="1188720"/>
            <a:ext cx="8686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ea typeface="Arial" pitchFamily="34" charset="-122"/>
                <a:cs typeface="Arial" pitchFamily="34" charset="-120"/>
              </a:rPr>
              <a:t>Comparação dos principais indicadores de nascimentos nos anos de 2022 e 2023</a:t>
            </a:r>
            <a:endParaRPr lang="en-US" sz="12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59485"/>
              </p:ext>
            </p:extLst>
          </p:nvPr>
        </p:nvGraphicFramePr>
        <p:xfrm>
          <a:off x="1127760" y="2026920"/>
          <a:ext cx="6659880" cy="21945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154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Indicador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2022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2023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Nascidos vivos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180 349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176 129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Peso médio (g)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3 139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3 132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Prematuros (%)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11,77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11,91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Cesarianas (%)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40,55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39,54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 2"/>
          <p:cNvSpPr/>
          <p:nvPr/>
        </p:nvSpPr>
        <p:spPr>
          <a:xfrm>
            <a:off x="3223260" y="4236720"/>
            <a:ext cx="417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" i="1" dirty="0">
                <a:solidFill>
                  <a:srgbClr val="0D3B66"/>
                </a:solidFill>
              </a:rPr>
              <a:t>Fonte: Dashboard Health Insights — Nascimentos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02C45-B7D2-2E83-3285-33C66F1CD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0" descr="/home/oai/share/1064eb77-52dd-4aa4-a1c6-7158841418dc.png">
            <a:extLst>
              <a:ext uri="{FF2B5EF4-FFF2-40B4-BE49-F238E27FC236}">
                <a16:creationId xmlns:a16="http://schemas.microsoft.com/office/drawing/2014/main" id="{C00DB5D2-CFF2-1763-783E-C1DCFB0075D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l="16667" r="16667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2C1848F3-46C4-5EE2-EA5E-6B1A893F68C8}"/>
              </a:ext>
            </a:extLst>
          </p:cNvPr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Insights de Dados - </a:t>
            </a:r>
            <a:r>
              <a:rPr lang="en-US" sz="2800" b="1" dirty="0" err="1">
                <a:latin typeface="+mj-lt"/>
                <a:ea typeface="Arial" pitchFamily="34" charset="-122"/>
                <a:cs typeface="Arial" pitchFamily="34" charset="-120"/>
              </a:rPr>
              <a:t>Análise</a:t>
            </a:r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 de Nascimentos (2022–2023)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31570"/>
            <a:ext cx="4198620" cy="27432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O número de nascimentos diminuiu </a:t>
            </a:r>
            <a:r>
              <a:rPr lang="en-US" sz="1200" dirty="0" err="1">
                <a:ea typeface="Arial" pitchFamily="34" charset="-122"/>
                <a:cs typeface="Arial" pitchFamily="34" charset="-120"/>
              </a:rPr>
              <a:t>cerca</a:t>
            </a:r>
            <a:r>
              <a:rPr lang="en-US" sz="1200" dirty="0">
                <a:ea typeface="Arial" pitchFamily="34" charset="-122"/>
                <a:cs typeface="Arial" pitchFamily="34" charset="-120"/>
              </a:rPr>
              <a:t> de 2% entre 2022 e 2023 (de 180 349 para 176 129).</a:t>
            </a:r>
            <a:endParaRPr lang="en-US" sz="1200" dirty="0"/>
          </a:p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O peso médio manteve‑se estável (~3,1 kg) de um ano para o outro.</a:t>
            </a:r>
            <a:endParaRPr lang="en-US" sz="1200" dirty="0"/>
          </a:p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A taxa de prematuridade aumentou ligeiramente de 11,77 % para 11,91 %.</a:t>
            </a:r>
            <a:endParaRPr lang="en-US" sz="1200" dirty="0"/>
          </a:p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A taxa de cesarianas caiu marginalmente de 40,55 % para 39,54 %.</a:t>
            </a:r>
            <a:endParaRPr lang="en-US" sz="1200" dirty="0"/>
          </a:p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Há um padrão sazonal com picos no início do ano e declínio no final.</a:t>
            </a:r>
            <a:endParaRPr lang="en-US" sz="1200" dirty="0"/>
          </a:p>
          <a:p>
            <a:pPr marL="177800" indent="-177800" algn="just">
              <a:spcAft>
                <a:spcPts val="36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200" dirty="0">
                <a:ea typeface="Arial" pitchFamily="34" charset="-122"/>
                <a:cs typeface="Arial" pitchFamily="34" charset="-120"/>
              </a:rPr>
              <a:t>Foram registados alertas de baixo peso entre 1 de abril e 1 de dezembro de 2023.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3891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i="1" dirty="0"/>
              <a:t>Este estudo demonstra como o acesso a dados de qualidade permite identificar tendências e orientar políticas públicas de saúde.</a:t>
            </a:r>
            <a:endParaRPr lang="en-US" sz="12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FB76A0-45CB-AA2F-D9F1-B10722C4F4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561" t="8916" r="3365" b="4865"/>
          <a:stretch>
            <a:fillRect/>
          </a:stretch>
        </p:blipFill>
        <p:spPr>
          <a:xfrm>
            <a:off x="4876800" y="1471848"/>
            <a:ext cx="4046220" cy="1903811"/>
          </a:xfrm>
          <a:prstGeom prst="rect">
            <a:avLst/>
          </a:prstGeom>
        </p:spPr>
      </p:pic>
      <p:sp>
        <p:nvSpPr>
          <p:cNvPr id="8" name="Text 2">
            <a:extLst>
              <a:ext uri="{FF2B5EF4-FFF2-40B4-BE49-F238E27FC236}">
                <a16:creationId xmlns:a16="http://schemas.microsoft.com/office/drawing/2014/main" id="{09DD3A03-EFA1-07D7-7F49-98EC24120B3F}"/>
              </a:ext>
            </a:extLst>
          </p:cNvPr>
          <p:cNvSpPr/>
          <p:nvPr/>
        </p:nvSpPr>
        <p:spPr>
          <a:xfrm>
            <a:off x="5448300" y="3375659"/>
            <a:ext cx="417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" i="1" dirty="0">
                <a:solidFill>
                  <a:srgbClr val="0D3B66"/>
                </a:solidFill>
              </a:rPr>
              <a:t>Fonte: Dashboard Health Insights — Nascimentos (2022-2023)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0973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quenos Tutoriais/Desafios – Agrupamento de Escolas do Alto do Lumiar">
            <a:extLst>
              <a:ext uri="{FF2B5EF4-FFF2-40B4-BE49-F238E27FC236}">
                <a16:creationId xmlns:a16="http://schemas.microsoft.com/office/drawing/2014/main" id="{C3C772D0-7D3E-DEF4-6C0C-BA547B7A0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880"/>
            <a:ext cx="9164320" cy="34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/>
          <p:cNvSpPr/>
          <p:nvPr/>
        </p:nvSpPr>
        <p:spPr>
          <a:xfrm>
            <a:off x="563880" y="67818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solidFill>
                  <a:srgbClr val="030A18"/>
                </a:solidFill>
                <a:latin typeface="+mj-lt"/>
                <a:ea typeface="Arial" pitchFamily="34" charset="-122"/>
                <a:cs typeface="Arial" pitchFamily="34" charset="-120"/>
              </a:rPr>
              <a:t>Desafios &amp; </a:t>
            </a:r>
            <a:r>
              <a:rPr lang="en-US" sz="2800" b="1" dirty="0" err="1">
                <a:solidFill>
                  <a:srgbClr val="030A18"/>
                </a:solidFill>
                <a:latin typeface="+mj-lt"/>
                <a:ea typeface="Arial" pitchFamily="34" charset="-122"/>
                <a:cs typeface="Arial" pitchFamily="34" charset="-120"/>
              </a:rPr>
              <a:t>Aprendizagens</a:t>
            </a:r>
            <a:endParaRPr lang="en-US" sz="2800" b="1" dirty="0">
              <a:latin typeface="+mj-lt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81100"/>
            <a:ext cx="3489960" cy="30632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spcAft>
                <a:spcPts val="240"/>
              </a:spcAft>
              <a:buNone/>
            </a:pPr>
            <a:r>
              <a:rPr lang="en-US" sz="1600" b="1" dirty="0" err="1">
                <a:solidFill>
                  <a:srgbClr val="030A18"/>
                </a:solidFill>
              </a:rPr>
              <a:t>Desafios</a:t>
            </a:r>
            <a:endParaRPr lang="en-US" sz="1600" b="1" dirty="0">
              <a:solidFill>
                <a:srgbClr val="030A18"/>
              </a:solidFill>
            </a:endParaRPr>
          </a:p>
          <a:p>
            <a:pPr marL="285750" indent="-285750" algn="just">
              <a:spcAft>
                <a:spcPts val="240"/>
              </a:spcAft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30A18"/>
                </a:solidFill>
              </a:rPr>
              <a:t>Inconsistência e falta de granularidade em registros do </a:t>
            </a:r>
            <a:r>
              <a:rPr lang="en-US" sz="1200" dirty="0" err="1">
                <a:solidFill>
                  <a:srgbClr val="030A18"/>
                </a:solidFill>
              </a:rPr>
              <a:t>DataSUS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30A18"/>
                </a:solidFill>
              </a:rPr>
              <a:t>Processamento</a:t>
            </a:r>
            <a:r>
              <a:rPr lang="en-US" sz="1200" dirty="0">
                <a:solidFill>
                  <a:srgbClr val="030A18"/>
                </a:solidFill>
              </a:rPr>
              <a:t> de </a:t>
            </a:r>
            <a:r>
              <a:rPr lang="en-US" sz="1200" dirty="0" err="1">
                <a:solidFill>
                  <a:srgbClr val="030A18"/>
                </a:solidFill>
              </a:rPr>
              <a:t>grandes</a:t>
            </a:r>
            <a:r>
              <a:rPr lang="en-US" sz="1200" dirty="0">
                <a:solidFill>
                  <a:srgbClr val="030A18"/>
                </a:solidFill>
              </a:rPr>
              <a:t> volumes de dados</a:t>
            </a:r>
            <a:endParaRPr lang="en-US" sz="1200" dirty="0"/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30A18"/>
                </a:solidFill>
              </a:rPr>
              <a:t>Complexidade de vocabulários e tabelas de referência.</a:t>
            </a:r>
            <a:endParaRPr lang="en-US" sz="1200" dirty="0"/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30A18"/>
                </a:solidFill>
              </a:rPr>
              <a:t>Qualidade dos dados </a:t>
            </a:r>
            <a:r>
              <a:rPr lang="en-US" sz="1200" dirty="0" err="1">
                <a:solidFill>
                  <a:srgbClr val="030A18"/>
                </a:solidFill>
              </a:rPr>
              <a:t>dependente</a:t>
            </a:r>
            <a:r>
              <a:rPr lang="en-US" sz="1200" dirty="0">
                <a:solidFill>
                  <a:srgbClr val="030A18"/>
                </a:solidFill>
              </a:rPr>
              <a:t> do </a:t>
            </a:r>
            <a:r>
              <a:rPr lang="en-US" sz="1200" dirty="0" err="1">
                <a:solidFill>
                  <a:srgbClr val="030A18"/>
                </a:solidFill>
              </a:rPr>
              <a:t>correto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preenchimento</a:t>
            </a:r>
            <a:r>
              <a:rPr lang="en-US" sz="1200" dirty="0">
                <a:solidFill>
                  <a:srgbClr val="030A18"/>
                </a:solidFill>
              </a:rPr>
              <a:t> dos dados </a:t>
            </a:r>
            <a:r>
              <a:rPr lang="en-US" sz="1200" dirty="0" err="1">
                <a:solidFill>
                  <a:srgbClr val="030A18"/>
                </a:solidFill>
              </a:rPr>
              <a:t>por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parte</a:t>
            </a:r>
            <a:r>
              <a:rPr lang="en-US" sz="1200" dirty="0">
                <a:solidFill>
                  <a:srgbClr val="030A18"/>
                </a:solidFill>
              </a:rPr>
              <a:t> dos </a:t>
            </a:r>
            <a:r>
              <a:rPr lang="en-US" sz="1200" dirty="0" err="1">
                <a:solidFill>
                  <a:srgbClr val="030A18"/>
                </a:solidFill>
              </a:rPr>
              <a:t>usuários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30A18"/>
                </a:solidFill>
              </a:rPr>
              <a:t>Integração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simultânea</a:t>
            </a:r>
            <a:r>
              <a:rPr lang="en-US" sz="1200" dirty="0">
                <a:solidFill>
                  <a:srgbClr val="030A18"/>
                </a:solidFill>
              </a:rPr>
              <a:t> de </a:t>
            </a:r>
            <a:r>
              <a:rPr lang="en-US" sz="1200" dirty="0" err="1">
                <a:solidFill>
                  <a:srgbClr val="030A18"/>
                </a:solidFill>
              </a:rPr>
              <a:t>múltiplas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plataformas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82160" y="2567940"/>
            <a:ext cx="4114800" cy="2286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just">
              <a:spcAft>
                <a:spcPts val="240"/>
              </a:spcAft>
              <a:buNone/>
            </a:pPr>
            <a:r>
              <a:rPr lang="en-US" sz="1600" b="1" dirty="0" err="1">
                <a:solidFill>
                  <a:srgbClr val="030A18"/>
                </a:solidFill>
              </a:rPr>
              <a:t>Aprendizagens</a:t>
            </a:r>
            <a:endParaRPr lang="en-US" sz="1600" b="1" dirty="0">
              <a:solidFill>
                <a:srgbClr val="030A18"/>
              </a:solidFill>
            </a:endParaRPr>
          </a:p>
          <a:p>
            <a:pPr marL="0" indent="0" algn="just">
              <a:spcAft>
                <a:spcPts val="240"/>
              </a:spcAft>
              <a:buNone/>
            </a:pPr>
            <a:endParaRPr lang="en-US" sz="1600" dirty="0"/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30A18"/>
                </a:solidFill>
              </a:rPr>
              <a:t>Implementar testes e controle de versões para garantir confiabilidade.</a:t>
            </a:r>
            <a:endParaRPr lang="en-US" sz="1200" dirty="0"/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030A18"/>
                </a:solidFill>
              </a:rPr>
              <a:t>Criar dicionários e mapeamentos centralizados para vocabulários e </a:t>
            </a:r>
            <a:r>
              <a:rPr lang="en-US" sz="1200" dirty="0" err="1">
                <a:solidFill>
                  <a:srgbClr val="030A18"/>
                </a:solidFill>
              </a:rPr>
              <a:t>códigos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30A18"/>
                </a:solidFill>
              </a:rPr>
              <a:t>Utilização</a:t>
            </a:r>
            <a:r>
              <a:rPr lang="en-US" sz="1200" dirty="0">
                <a:solidFill>
                  <a:srgbClr val="030A18"/>
                </a:solidFill>
              </a:rPr>
              <a:t> de </a:t>
            </a:r>
            <a:r>
              <a:rPr lang="en-US" sz="1200" dirty="0" err="1">
                <a:solidFill>
                  <a:srgbClr val="030A18"/>
                </a:solidFill>
              </a:rPr>
              <a:t>diversas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plataformas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em</a:t>
            </a:r>
            <a:r>
              <a:rPr lang="en-US" sz="1200" dirty="0">
                <a:solidFill>
                  <a:srgbClr val="030A18"/>
                </a:solidFill>
              </a:rPr>
              <a:t> conjunto.</a:t>
            </a:r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30A18"/>
                </a:solidFill>
              </a:rPr>
              <a:t>Otimização</a:t>
            </a:r>
            <a:r>
              <a:rPr lang="en-US" sz="1200" dirty="0">
                <a:solidFill>
                  <a:srgbClr val="030A18"/>
                </a:solidFill>
              </a:rPr>
              <a:t> de queries e </a:t>
            </a:r>
            <a:r>
              <a:rPr lang="en-US" sz="1200" dirty="0" err="1">
                <a:solidFill>
                  <a:srgbClr val="030A18"/>
                </a:solidFill>
              </a:rPr>
              <a:t>fluxos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</a:p>
          <a:p>
            <a:pPr marL="190500" indent="-190500" algn="just">
              <a:spcAft>
                <a:spcPts val="24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030A18"/>
                </a:solidFill>
              </a:rPr>
              <a:t>Gestão</a:t>
            </a:r>
            <a:r>
              <a:rPr lang="en-US" sz="1200" dirty="0">
                <a:solidFill>
                  <a:srgbClr val="030A18"/>
                </a:solidFill>
              </a:rPr>
              <a:t> de </a:t>
            </a:r>
            <a:r>
              <a:rPr lang="en-US" sz="1200" dirty="0" err="1">
                <a:solidFill>
                  <a:srgbClr val="030A18"/>
                </a:solidFill>
              </a:rPr>
              <a:t>integração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</a:p>
        </p:txBody>
      </p:sp>
      <p:pic>
        <p:nvPicPr>
          <p:cNvPr id="7" name="Image 0" descr="/home/oai/share/1064eb77-52dd-4aa4-a1c6-7158841418dc.png">
            <a:extLst>
              <a:ext uri="{FF2B5EF4-FFF2-40B4-BE49-F238E27FC236}">
                <a16:creationId xmlns:a16="http://schemas.microsoft.com/office/drawing/2014/main" id="{5F164079-BDFA-4439-739E-6CA911F7E56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91" r="23297" b="81616"/>
          <a:stretch>
            <a:fillRect/>
          </a:stretch>
        </p:blipFill>
        <p:spPr>
          <a:xfrm>
            <a:off x="0" y="11435"/>
            <a:ext cx="9144000" cy="525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2920" y="361188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800" b="1" dirty="0">
                <a:latin typeface="+mj-lt"/>
                <a:ea typeface="Arial" pitchFamily="34" charset="-122"/>
                <a:cs typeface="Arial" pitchFamily="34" charset="-120"/>
              </a:rPr>
              <a:t>Inovação &amp; Próximos Passos</a:t>
            </a:r>
            <a:endParaRPr lang="en-US" sz="2800" b="1" dirty="0">
              <a:latin typeface="+mj-lt"/>
            </a:endParaRPr>
          </a:p>
        </p:txBody>
      </p:sp>
      <p:sp>
        <p:nvSpPr>
          <p:cNvPr id="15" name="Shape 10"/>
          <p:cNvSpPr/>
          <p:nvPr/>
        </p:nvSpPr>
        <p:spPr>
          <a:xfrm>
            <a:off x="731520" y="4005072"/>
            <a:ext cx="7680960" cy="18288"/>
          </a:xfrm>
          <a:prstGeom prst="rect">
            <a:avLst/>
          </a:prstGeom>
          <a:solidFill>
            <a:srgbClr val="D7E0EB"/>
          </a:solidFill>
          <a:ln w="12700">
            <a:solidFill>
              <a:srgbClr val="D7E0E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1"/>
          <p:cNvSpPr/>
          <p:nvPr/>
        </p:nvSpPr>
        <p:spPr>
          <a:xfrm>
            <a:off x="1120140" y="3840480"/>
            <a:ext cx="320040" cy="320040"/>
          </a:xfrm>
          <a:prstGeom prst="ellipse">
            <a:avLst/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5860" y="3886200"/>
            <a:ext cx="228600" cy="2286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02920" y="4160520"/>
            <a:ext cx="1554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latin typeface="Arial" pitchFamily="34" charset="0"/>
                <a:ea typeface="Arial" pitchFamily="34" charset="-122"/>
                <a:cs typeface="Arial" pitchFamily="34" charset="-120"/>
              </a:rPr>
              <a:t>Integrar novos sistemas (IVIS, SISNEO, SIM)</a:t>
            </a:r>
            <a:endParaRPr lang="en-US" sz="800" dirty="0"/>
          </a:p>
        </p:txBody>
      </p:sp>
      <p:sp>
        <p:nvSpPr>
          <p:cNvPr id="19" name="Shape 13"/>
          <p:cNvSpPr/>
          <p:nvPr/>
        </p:nvSpPr>
        <p:spPr>
          <a:xfrm>
            <a:off x="2766060" y="3840480"/>
            <a:ext cx="320040" cy="320040"/>
          </a:xfrm>
          <a:prstGeom prst="ellipse">
            <a:avLst/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11780" y="3886200"/>
            <a:ext cx="228600" cy="2286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2148840" y="4160520"/>
            <a:ext cx="1554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latin typeface="Arial" pitchFamily="34" charset="0"/>
                <a:ea typeface="Arial" pitchFamily="34" charset="-122"/>
                <a:cs typeface="Arial" pitchFamily="34" charset="-120"/>
              </a:rPr>
              <a:t>Modelos preditivos para vigilância</a:t>
            </a:r>
            <a:endParaRPr lang="en-US" sz="800" dirty="0"/>
          </a:p>
        </p:txBody>
      </p:sp>
      <p:sp>
        <p:nvSpPr>
          <p:cNvPr id="22" name="Shape 15"/>
          <p:cNvSpPr/>
          <p:nvPr/>
        </p:nvSpPr>
        <p:spPr>
          <a:xfrm>
            <a:off x="4411980" y="3840480"/>
            <a:ext cx="320040" cy="320040"/>
          </a:xfrm>
          <a:prstGeom prst="ellipse">
            <a:avLst/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7700" y="3886200"/>
            <a:ext cx="228600" cy="2286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3794760" y="4160520"/>
            <a:ext cx="1554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latin typeface="Arial" pitchFamily="34" charset="0"/>
                <a:ea typeface="Arial" pitchFamily="34" charset="-122"/>
                <a:cs typeface="Arial" pitchFamily="34" charset="-120"/>
              </a:rPr>
              <a:t>API aberta para </a:t>
            </a:r>
            <a:r>
              <a:rPr lang="en-US" sz="8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investigadores</a:t>
            </a:r>
            <a:endParaRPr lang="en-US" sz="800" dirty="0"/>
          </a:p>
        </p:txBody>
      </p:sp>
      <p:sp>
        <p:nvSpPr>
          <p:cNvPr id="25" name="Shape 17"/>
          <p:cNvSpPr/>
          <p:nvPr/>
        </p:nvSpPr>
        <p:spPr>
          <a:xfrm>
            <a:off x="6057900" y="3840480"/>
            <a:ext cx="320040" cy="320040"/>
          </a:xfrm>
          <a:prstGeom prst="ellipse">
            <a:avLst/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03620" y="3886200"/>
            <a:ext cx="228600" cy="2286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5440680" y="4160520"/>
            <a:ext cx="1554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latin typeface="Arial" pitchFamily="34" charset="0"/>
                <a:ea typeface="Arial" pitchFamily="34" charset="-122"/>
                <a:cs typeface="Arial" pitchFamily="34" charset="-120"/>
              </a:rPr>
              <a:t>Capacitação contínua</a:t>
            </a:r>
            <a:endParaRPr lang="en-US" sz="800" dirty="0"/>
          </a:p>
        </p:txBody>
      </p:sp>
      <p:sp>
        <p:nvSpPr>
          <p:cNvPr id="28" name="Shape 19"/>
          <p:cNvSpPr/>
          <p:nvPr/>
        </p:nvSpPr>
        <p:spPr>
          <a:xfrm>
            <a:off x="7703820" y="3840480"/>
            <a:ext cx="320040" cy="320040"/>
          </a:xfrm>
          <a:prstGeom prst="ellipse">
            <a:avLst/>
          </a:prstGeom>
          <a:solidFill>
            <a:srgbClr val="EAF2FB"/>
          </a:solidFill>
          <a:ln w="12700">
            <a:solidFill>
              <a:srgbClr val="C7D8E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49540" y="3886200"/>
            <a:ext cx="228600" cy="2286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7086600" y="4160520"/>
            <a:ext cx="155448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latin typeface="Arial" pitchFamily="34" charset="0"/>
                <a:ea typeface="Arial" pitchFamily="34" charset="-122"/>
                <a:cs typeface="Arial" pitchFamily="34" charset="-120"/>
              </a:rPr>
              <a:t>Escalar para outros estados</a:t>
            </a:r>
            <a:endParaRPr lang="en-US" sz="800" dirty="0"/>
          </a:p>
        </p:txBody>
      </p:sp>
      <p:sp>
        <p:nvSpPr>
          <p:cNvPr id="32" name="Shape 4"/>
          <p:cNvSpPr/>
          <p:nvPr/>
        </p:nvSpPr>
        <p:spPr>
          <a:xfrm>
            <a:off x="4046220" y="1493520"/>
            <a:ext cx="548640" cy="548640"/>
          </a:xfrm>
          <a:prstGeom prst="ellipse">
            <a:avLst/>
          </a:prstGeom>
          <a:solidFill>
            <a:srgbClr val="F0F5FF"/>
          </a:solidFill>
          <a:ln w="12700">
            <a:solidFill>
              <a:srgbClr val="E0EAF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37660" y="1584960"/>
            <a:ext cx="365760" cy="365760"/>
          </a:xfrm>
          <a:prstGeom prst="rect">
            <a:avLst/>
          </a:prstGeom>
        </p:spPr>
      </p:pic>
      <p:sp>
        <p:nvSpPr>
          <p:cNvPr id="34" name="Text 5"/>
          <p:cNvSpPr/>
          <p:nvPr/>
        </p:nvSpPr>
        <p:spPr>
          <a:xfrm>
            <a:off x="3040380" y="2087880"/>
            <a:ext cx="27432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Analítica Preditiva</a:t>
            </a:r>
            <a:endParaRPr lang="en-US" sz="1600" dirty="0"/>
          </a:p>
        </p:txBody>
      </p:sp>
      <p:sp>
        <p:nvSpPr>
          <p:cNvPr id="35" name="Text 6"/>
          <p:cNvSpPr/>
          <p:nvPr/>
        </p:nvSpPr>
        <p:spPr>
          <a:xfrm>
            <a:off x="3086100" y="2407920"/>
            <a:ext cx="2651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Desenvolver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preditivos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vigilância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epidemiológica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alocação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recursos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7"/>
          <p:cNvSpPr/>
          <p:nvPr/>
        </p:nvSpPr>
        <p:spPr>
          <a:xfrm>
            <a:off x="7002780" y="1508760"/>
            <a:ext cx="548640" cy="548640"/>
          </a:xfrm>
          <a:prstGeom prst="ellipse">
            <a:avLst/>
          </a:prstGeom>
          <a:solidFill>
            <a:srgbClr val="F0F5FF"/>
          </a:solidFill>
          <a:ln w="12700">
            <a:solidFill>
              <a:srgbClr val="E0EAF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7" name="Image 2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4220" y="1600200"/>
            <a:ext cx="365760" cy="365760"/>
          </a:xfrm>
          <a:prstGeom prst="rect">
            <a:avLst/>
          </a:prstGeom>
        </p:spPr>
      </p:pic>
      <p:sp>
        <p:nvSpPr>
          <p:cNvPr id="38" name="Text 8"/>
          <p:cNvSpPr/>
          <p:nvPr/>
        </p:nvSpPr>
        <p:spPr>
          <a:xfrm>
            <a:off x="5996940" y="2103120"/>
            <a:ext cx="27432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Visualização Interativa</a:t>
            </a:r>
            <a:endParaRPr lang="en-US" sz="1600" dirty="0"/>
          </a:p>
        </p:txBody>
      </p:sp>
      <p:sp>
        <p:nvSpPr>
          <p:cNvPr id="39" name="Text 9"/>
          <p:cNvSpPr/>
          <p:nvPr/>
        </p:nvSpPr>
        <p:spPr>
          <a:xfrm>
            <a:off x="6042660" y="2423160"/>
            <a:ext cx="2651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dirty="0">
                <a:latin typeface="Arial" pitchFamily="34" charset="0"/>
                <a:ea typeface="Arial" pitchFamily="34" charset="-122"/>
                <a:cs typeface="Arial" pitchFamily="34" charset="-120"/>
              </a:rPr>
              <a:t>Dashboards </a:t>
            </a:r>
            <a:r>
              <a:rPr lang="en-US" sz="12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mais</a:t>
            </a:r>
            <a:r>
              <a:rPr lang="en-US" sz="1200" dirty="0">
                <a:latin typeface="Arial" pitchFamily="34" charset="0"/>
                <a:ea typeface="Arial" pitchFamily="34" charset="-122"/>
                <a:cs typeface="Arial" pitchFamily="34" charset="-120"/>
              </a:rPr>
              <a:t> amigáveis com filtros dinâmicos democratizam o acesso à informação.</a:t>
            </a:r>
            <a:endParaRPr lang="en-US" sz="1200" dirty="0"/>
          </a:p>
        </p:txBody>
      </p:sp>
      <p:sp>
        <p:nvSpPr>
          <p:cNvPr id="40" name="Shape 1"/>
          <p:cNvSpPr/>
          <p:nvPr/>
        </p:nvSpPr>
        <p:spPr>
          <a:xfrm>
            <a:off x="1272540" y="1501140"/>
            <a:ext cx="548640" cy="548640"/>
          </a:xfrm>
          <a:prstGeom prst="ellipse">
            <a:avLst/>
          </a:prstGeom>
          <a:solidFill>
            <a:srgbClr val="F0F5FF"/>
          </a:solidFill>
          <a:ln w="12700">
            <a:solidFill>
              <a:srgbClr val="E0EAF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1" name="Image 0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63980" y="1592580"/>
            <a:ext cx="365760" cy="365760"/>
          </a:xfrm>
          <a:prstGeom prst="rect">
            <a:avLst/>
          </a:prstGeom>
        </p:spPr>
      </p:pic>
      <p:sp>
        <p:nvSpPr>
          <p:cNvPr id="42" name="Text 2"/>
          <p:cNvSpPr/>
          <p:nvPr/>
        </p:nvSpPr>
        <p:spPr>
          <a:xfrm>
            <a:off x="266700" y="2095500"/>
            <a:ext cx="27432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b="1" dirty="0">
                <a:latin typeface="Arial" pitchFamily="34" charset="0"/>
                <a:ea typeface="Arial" pitchFamily="34" charset="-122"/>
                <a:cs typeface="Arial" pitchFamily="34" charset="-120"/>
              </a:rPr>
              <a:t>Lakehouse Unificado</a:t>
            </a:r>
            <a:endParaRPr lang="en-US" sz="1600" dirty="0"/>
          </a:p>
        </p:txBody>
      </p:sp>
      <p:sp>
        <p:nvSpPr>
          <p:cNvPr id="43" name="Text 3"/>
          <p:cNvSpPr/>
          <p:nvPr/>
        </p:nvSpPr>
        <p:spPr>
          <a:xfrm>
            <a:off x="312420" y="2415540"/>
            <a:ext cx="2651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spcAft>
                <a:spcPts val="240"/>
              </a:spcAft>
              <a:buSzPct val="100000"/>
            </a:pP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Expandir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integração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novos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sistemas</a:t>
            </a:r>
            <a:r>
              <a:rPr lang="en-US" sz="1200" dirty="0">
                <a:solidFill>
                  <a:srgbClr val="030A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(ex.: IVIS, SISNEO, SIM).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Image 0" descr="/home/oai/share/1064eb77-52dd-4aa4-a1c6-7158841418dc.png">
            <a:extLst>
              <a:ext uri="{FF2B5EF4-FFF2-40B4-BE49-F238E27FC236}">
                <a16:creationId xmlns:a16="http://schemas.microsoft.com/office/drawing/2014/main" id="{8EA2AF74-934F-D055-3DF8-B97FBF38BF1C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</a:blip>
          <a:srcRect l="16611" r="16667" b="93000"/>
          <a:stretch>
            <a:fillRect/>
          </a:stretch>
        </p:blipFill>
        <p:spPr>
          <a:xfrm>
            <a:off x="0" y="4754881"/>
            <a:ext cx="9151619" cy="62483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1007</Words>
  <Application>Microsoft Office PowerPoint</Application>
  <PresentationFormat>Apresentação no Ecrã (16:9)</PresentationFormat>
  <Paragraphs>108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Paula Rodrigues (1191505)</cp:lastModifiedBy>
  <cp:revision>12</cp:revision>
  <dcterms:created xsi:type="dcterms:W3CDTF">2025-08-14T02:26:15Z</dcterms:created>
  <dcterms:modified xsi:type="dcterms:W3CDTF">2025-08-14T19:59:57Z</dcterms:modified>
</cp:coreProperties>
</file>