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9" r:id="rId2"/>
    <p:sldId id="257" r:id="rId3"/>
    <p:sldId id="258" r:id="rId4"/>
    <p:sldId id="260" r:id="rId5"/>
    <p:sldId id="262" r:id="rId6"/>
    <p:sldId id="263" r:id="rId7"/>
    <p:sldId id="266" r:id="rId8"/>
    <p:sldId id="268" r:id="rId9"/>
    <p:sldId id="269" r:id="rId10"/>
    <p:sldId id="271" r:id="rId11"/>
    <p:sldId id="272" r:id="rId12"/>
    <p:sldId id="273" r:id="rId13"/>
    <p:sldId id="274" r:id="rId14"/>
    <p:sldId id="275" r:id="rId15"/>
    <p:sldId id="276" r:id="rId16"/>
    <p:sldId id="279" r:id="rId17"/>
    <p:sldId id="277" r:id="rId18"/>
    <p:sldId id="278" r:id="rId19"/>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4F"/>
    <a:srgbClr val="377F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8F71FCE-86E3-4AA9-AA17-9637366FBE27}" type="datetimeFigureOut">
              <a:rPr lang="ro-RO" smtClean="0"/>
              <a:t>14.01.2019</a:t>
            </a:fld>
            <a:endParaRPr lang="ro-RO"/>
          </a:p>
        </p:txBody>
      </p:sp>
      <p:sp>
        <p:nvSpPr>
          <p:cNvPr id="5" name="Footer Placeholder 4"/>
          <p:cNvSpPr>
            <a:spLocks noGrp="1"/>
          </p:cNvSpPr>
          <p:nvPr>
            <p:ph type="ftr" sz="quarter" idx="11"/>
          </p:nvPr>
        </p:nvSpPr>
        <p:spPr/>
        <p:txBody>
          <a:bodyPr/>
          <a:lstStyle/>
          <a:p>
            <a:endParaRPr lang="ro-RO"/>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064C977-F8B5-4055-99C3-383489D7C7A3}" type="slidenum">
              <a:rPr lang="ro-RO" smtClean="0"/>
              <a:t>‹#›</a:t>
            </a:fld>
            <a:endParaRPr lang="ro-RO"/>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71FCE-86E3-4AA9-AA17-9637366FBE27}" type="datetimeFigureOut">
              <a:rPr lang="ro-RO" smtClean="0"/>
              <a:t>14.01.2019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71FCE-86E3-4AA9-AA17-9637366FBE27}" type="datetimeFigureOut">
              <a:rPr lang="ro-RO" smtClean="0"/>
              <a:t>14.01.2019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71FCE-86E3-4AA9-AA17-9637366FBE27}" type="datetimeFigureOut">
              <a:rPr lang="ro-RO" smtClean="0"/>
              <a:t>14.01.2019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8F71FCE-86E3-4AA9-AA17-9637366FBE27}" type="datetimeFigureOut">
              <a:rPr lang="ro-RO" smtClean="0"/>
              <a:t>14.01.2019</a:t>
            </a:fld>
            <a:endParaRPr lang="ro-RO"/>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064C977-F8B5-4055-99C3-383489D7C7A3}" type="slidenum">
              <a:rPr lang="ro-RO" smtClean="0"/>
              <a:t>‹#›</a:t>
            </a:fld>
            <a:endParaRPr lang="ro-RO"/>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F71FCE-86E3-4AA9-AA17-9637366FBE27}" type="datetimeFigureOut">
              <a:rPr lang="ro-RO" smtClean="0"/>
              <a:t>14.01.2019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F71FCE-86E3-4AA9-AA17-9637366FBE27}" type="datetimeFigureOut">
              <a:rPr lang="ro-RO" smtClean="0"/>
              <a:t>14.01.2019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F71FCE-86E3-4AA9-AA17-9637366FBE27}" type="datetimeFigureOut">
              <a:rPr lang="ro-RO" smtClean="0"/>
              <a:t>14.01.2019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F71FCE-86E3-4AA9-AA17-9637366FBE27}" type="datetimeFigureOut">
              <a:rPr lang="ro-RO" smtClean="0"/>
              <a:t>14.01.2019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0064C977-F8B5-4055-99C3-383489D7C7A3}" type="slidenum">
              <a:rPr lang="ro-RO" smtClean="0"/>
              <a:t>‹#›</a:t>
            </a:fld>
            <a:endParaRPr lang="ro-RO"/>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F71FCE-86E3-4AA9-AA17-9637366FBE27}" type="datetimeFigureOut">
              <a:rPr lang="ro-RO" smtClean="0"/>
              <a:t>14.01.2019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064C977-F8B5-4055-99C3-383489D7C7A3}" type="slidenum">
              <a:rPr lang="ro-RO" smtClean="0"/>
              <a:t>‹#›</a:t>
            </a:fld>
            <a:endParaRPr lang="ro-RO"/>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8F71FCE-86E3-4AA9-AA17-9637366FBE27}" type="datetimeFigureOut">
              <a:rPr lang="ro-RO" smtClean="0"/>
              <a:t>14.01.2019</a:t>
            </a:fld>
            <a:endParaRPr lang="ro-RO"/>
          </a:p>
        </p:txBody>
      </p:sp>
      <p:sp>
        <p:nvSpPr>
          <p:cNvPr id="7" name="Slide Number Placeholder 6"/>
          <p:cNvSpPr>
            <a:spLocks noGrp="1"/>
          </p:cNvSpPr>
          <p:nvPr>
            <p:ph type="sldNum" sz="quarter" idx="12"/>
          </p:nvPr>
        </p:nvSpPr>
        <p:spPr/>
        <p:txBody>
          <a:bodyPr/>
          <a:lstStyle/>
          <a:p>
            <a:fld id="{0064C977-F8B5-4055-99C3-383489D7C7A3}" type="slidenum">
              <a:rPr lang="ro-RO" smtClean="0"/>
              <a:t>‹#›</a:t>
            </a:fld>
            <a:endParaRPr lang="ro-RO"/>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ro-RO"/>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8F71FCE-86E3-4AA9-AA17-9637366FBE27}" type="datetimeFigureOut">
              <a:rPr lang="ro-RO" smtClean="0"/>
              <a:t>14.01.2019</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064C977-F8B5-4055-99C3-383489D7C7A3}" type="slidenum">
              <a:rPr lang="ro-RO" smtClean="0"/>
              <a:t>‹#›</a:t>
            </a:fld>
            <a:endParaRPr lang="ro-RO"/>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10" y="620687"/>
            <a:ext cx="8208912" cy="707886"/>
          </a:xfrm>
          <a:prstGeom prst="rect">
            <a:avLst/>
          </a:prstGeom>
          <a:noFill/>
        </p:spPr>
        <p:txBody>
          <a:bodyPr wrap="square" rtlCol="0">
            <a:spAutoFit/>
          </a:bodyPr>
          <a:lstStyle/>
          <a:p>
            <a:pPr algn="ctr"/>
            <a:r>
              <a:rPr lang="ro-RO" sz="2000" i="1" dirty="0" smtClean="0">
                <a:solidFill>
                  <a:srgbClr val="1D434F"/>
                </a:solidFill>
                <a:latin typeface="Times New Roman" pitchFamily="18" charset="0"/>
                <a:cs typeface="Times New Roman" pitchFamily="18" charset="0"/>
              </a:rPr>
              <a:t>Universitatea Tehnică „Gheorghe Asachi” , Iași</a:t>
            </a:r>
          </a:p>
          <a:p>
            <a:pPr algn="ctr"/>
            <a:r>
              <a:rPr lang="ro-RO" sz="2000" i="1" dirty="0" smtClean="0">
                <a:solidFill>
                  <a:srgbClr val="1D434F"/>
                </a:solidFill>
                <a:latin typeface="Times New Roman" pitchFamily="18" charset="0"/>
                <a:cs typeface="Times New Roman" pitchFamily="18" charset="0"/>
              </a:rPr>
              <a:t>Facultatea de Electronică, Telecomunicații și Tehnologia Informației</a:t>
            </a:r>
            <a:endParaRPr lang="ro-RO" sz="2000" i="1" dirty="0">
              <a:solidFill>
                <a:srgbClr val="1D434F"/>
              </a:solidFill>
              <a:latin typeface="Times New Roman" pitchFamily="18" charset="0"/>
              <a:cs typeface="Times New Roman" pitchFamily="18" charset="0"/>
            </a:endParaRPr>
          </a:p>
        </p:txBody>
      </p:sp>
      <p:sp>
        <p:nvSpPr>
          <p:cNvPr id="3" name="TextBox 2"/>
          <p:cNvSpPr txBox="1"/>
          <p:nvPr/>
        </p:nvSpPr>
        <p:spPr>
          <a:xfrm>
            <a:off x="1050682" y="2564904"/>
            <a:ext cx="6912768" cy="1938992"/>
          </a:xfrm>
          <a:prstGeom prst="rect">
            <a:avLst/>
          </a:prstGeom>
          <a:noFill/>
        </p:spPr>
        <p:txBody>
          <a:bodyPr wrap="square" rtlCol="0">
            <a:spAutoFit/>
          </a:bodyPr>
          <a:lstStyle/>
          <a:p>
            <a:pPr algn="ctr"/>
            <a:r>
              <a:rPr lang="ro-RO" sz="48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PROIECT </a:t>
            </a:r>
          </a:p>
          <a:p>
            <a:pPr algn="ctr"/>
            <a:r>
              <a:rPr lang="ro-RO" sz="360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Fundamentele Inteligenței artificiale</a:t>
            </a:r>
            <a:endParaRPr lang="ro-RO" sz="36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3634880" y="5445224"/>
            <a:ext cx="5509120" cy="1046440"/>
          </a:xfrm>
          <a:prstGeom prst="rect">
            <a:avLst/>
          </a:prstGeom>
          <a:noFill/>
        </p:spPr>
        <p:txBody>
          <a:bodyPr wrap="square" rtlCol="0">
            <a:spAutoFit/>
          </a:bodyPr>
          <a:lstStyle/>
          <a:p>
            <a:pPr algn="just"/>
            <a:r>
              <a:rPr lang="ro-RO" sz="2400" dirty="0" smtClean="0">
                <a:latin typeface="Times New Roman" pitchFamily="18" charset="0"/>
                <a:cs typeface="Times New Roman" pitchFamily="18" charset="0"/>
              </a:rPr>
              <a:t>	</a:t>
            </a:r>
            <a:r>
              <a:rPr lang="ro-RO" sz="2400" dirty="0" smtClean="0">
                <a:solidFill>
                  <a:srgbClr val="1D434F"/>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Student : Chelaru Ioana Georgiana</a:t>
            </a:r>
          </a:p>
          <a:p>
            <a:pPr algn="just"/>
            <a:r>
              <a:rPr lang="ro-RO" sz="2000" dirty="0" smtClean="0">
                <a:solidFill>
                  <a:srgbClr val="1D434F"/>
                </a:solidFill>
                <a:latin typeface="Times New Roman" pitchFamily="18" charset="0"/>
                <a:cs typeface="Times New Roman" pitchFamily="18" charset="0"/>
              </a:rPr>
              <a:t>	 Grupa : 55SAEA</a:t>
            </a:r>
          </a:p>
          <a:p>
            <a:pPr algn="just"/>
            <a:endParaRPr lang="ro-RO" dirty="0"/>
          </a:p>
        </p:txBody>
      </p:sp>
    </p:spTree>
    <p:extLst>
      <p:ext uri="{BB962C8B-B14F-4D97-AF65-F5344CB8AC3E}">
        <p14:creationId xmlns:p14="http://schemas.microsoft.com/office/powerpoint/2010/main" val="158551548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22717"/>
            <a:ext cx="4896544" cy="43583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08103" y="6102961"/>
            <a:ext cx="3888432" cy="646331"/>
          </a:xfrm>
          <a:prstGeom prst="rect">
            <a:avLst/>
          </a:prstGeom>
        </p:spPr>
        <p:txBody>
          <a:bodyPr wrap="square">
            <a:spAutoFit/>
          </a:bodyPr>
          <a:lstStyle/>
          <a:p>
            <a:pPr lvl="0" algn="ctr"/>
            <a:r>
              <a:rPr lang="ro-RO" sz="2000" dirty="0" smtClean="0">
                <a:solidFill>
                  <a:srgbClr val="1D434F"/>
                </a:solidFill>
                <a:latin typeface="Times New Roman" pitchFamily="18" charset="0"/>
                <a:cs typeface="Times New Roman" pitchFamily="18" charset="0"/>
              </a:rPr>
              <a:t>     </a:t>
            </a:r>
            <a:r>
              <a:rPr lang="ro-RO" sz="1600" dirty="0" smtClean="0">
                <a:solidFill>
                  <a:srgbClr val="1D434F"/>
                </a:solidFill>
                <a:latin typeface="Times New Roman" pitchFamily="18" charset="0"/>
                <a:cs typeface="Times New Roman" pitchFamily="18" charset="0"/>
              </a:rPr>
              <a:t>Funcția de intrare-ieșire a sistemului fuzzy de tip Sugeno</a:t>
            </a:r>
            <a:endParaRPr lang="ro-RO" sz="16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314927596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sp>
        <p:nvSpPr>
          <p:cNvPr id="9" name="Rectangle 8"/>
          <p:cNvSpPr/>
          <p:nvPr/>
        </p:nvSpPr>
        <p:spPr>
          <a:xfrm>
            <a:off x="179512" y="1799959"/>
            <a:ext cx="8568952" cy="1508105"/>
          </a:xfrm>
          <a:prstGeom prst="rect">
            <a:avLst/>
          </a:prstGeom>
        </p:spPr>
        <p:txBody>
          <a:bodyPr wrap="square">
            <a:spAutoFit/>
          </a:bodyPr>
          <a:lstStyle/>
          <a:p>
            <a:pPr lvl="0"/>
            <a:r>
              <a:rPr lang="ro-RO" sz="2000" dirty="0" smtClean="0">
                <a:solidFill>
                  <a:srgbClr val="C00000"/>
                </a:solidFill>
                <a:latin typeface="Times New Roman" pitchFamily="18" charset="0"/>
                <a:cs typeface="Times New Roman" pitchFamily="18" charset="0"/>
              </a:rPr>
              <a:t>     </a:t>
            </a:r>
            <a:r>
              <a:rPr lang="ro-RO" sz="2400" dirty="0" smtClean="0">
                <a:solidFill>
                  <a:srgbClr val="C00000"/>
                </a:solidFill>
                <a:latin typeface="Times New Roman" pitchFamily="18" charset="0"/>
                <a:cs typeface="Times New Roman" pitchFamily="18" charset="0"/>
              </a:rPr>
              <a:t>2.</a:t>
            </a:r>
            <a:r>
              <a:rPr lang="ro-RO" sz="2400" dirty="0" smtClean="0">
                <a:solidFill>
                  <a:srgbClr val="1D434F"/>
                </a:solidFill>
                <a:latin typeface="Times New Roman" pitchFamily="18" charset="0"/>
                <a:cs typeface="Times New Roman" pitchFamily="18" charset="0"/>
              </a:rPr>
              <a:t>Al doilea </a:t>
            </a:r>
            <a:r>
              <a:rPr lang="ro-RO" sz="2400" dirty="0">
                <a:solidFill>
                  <a:srgbClr val="1D434F"/>
                </a:solidFill>
                <a:latin typeface="Times New Roman" pitchFamily="18" charset="0"/>
                <a:cs typeface="Times New Roman" pitchFamily="18" charset="0"/>
              </a:rPr>
              <a:t>scenariu de simulare constă </a:t>
            </a:r>
            <a:r>
              <a:rPr lang="ro-RO" sz="2400" dirty="0" smtClean="0">
                <a:solidFill>
                  <a:srgbClr val="1D434F"/>
                </a:solidFill>
                <a:latin typeface="Times New Roman" pitchFamily="18" charset="0"/>
                <a:cs typeface="Times New Roman" pitchFamily="18" charset="0"/>
              </a:rPr>
              <a:t>în </a:t>
            </a:r>
            <a:r>
              <a:rPr lang="ro-RO" sz="2400" dirty="0">
                <a:solidFill>
                  <a:srgbClr val="1D434F"/>
                </a:solidFill>
                <a:latin typeface="Times New Roman" pitchFamily="18" charset="0"/>
                <a:cs typeface="Times New Roman" pitchFamily="18" charset="0"/>
              </a:rPr>
              <a:t>m</a:t>
            </a:r>
            <a:r>
              <a:rPr lang="ro-RO" sz="2400" dirty="0" smtClean="0">
                <a:solidFill>
                  <a:srgbClr val="1D434F"/>
                </a:solidFill>
                <a:latin typeface="Times New Roman" pitchFamily="18" charset="0"/>
                <a:cs typeface="Times New Roman" pitchFamily="18" charset="0"/>
              </a:rPr>
              <a:t>odificarea </a:t>
            </a:r>
            <a:r>
              <a:rPr lang="ro-RO" sz="2400" dirty="0">
                <a:solidFill>
                  <a:srgbClr val="1D434F"/>
                </a:solidFill>
                <a:latin typeface="Times New Roman" pitchFamily="18" charset="0"/>
                <a:cs typeface="Times New Roman" pitchFamily="18" charset="0"/>
              </a:rPr>
              <a:t>numărului funcțiilor de apartenență din 5x5 în 3x3. </a:t>
            </a:r>
            <a:endParaRPr lang="ro-RO" sz="2400" dirty="0" smtClean="0">
              <a:solidFill>
                <a:srgbClr val="1D434F"/>
              </a:solidFill>
              <a:latin typeface="Times New Roman" pitchFamily="18" charset="0"/>
              <a:cs typeface="Times New Roman" pitchFamily="18" charset="0"/>
            </a:endParaRPr>
          </a:p>
          <a:p>
            <a:pPr lvl="0"/>
            <a:endParaRPr lang="ro-RO" sz="2400" dirty="0">
              <a:solidFill>
                <a:srgbClr val="1D434F"/>
              </a:solidFill>
              <a:latin typeface="Times New Roman" pitchFamily="18" charset="0"/>
              <a:cs typeface="Times New Roman" pitchFamily="18" charset="0"/>
            </a:endParaRPr>
          </a:p>
          <a:p>
            <a:pPr lvl="0"/>
            <a:r>
              <a:rPr lang="ro-RO" sz="2000" dirty="0" smtClean="0">
                <a:solidFill>
                  <a:srgbClr val="1D434F"/>
                </a:solidFill>
                <a:latin typeface="Times New Roman" pitchFamily="18" charset="0"/>
                <a:cs typeface="Times New Roman" pitchFamily="18" charset="0"/>
              </a:rPr>
              <a:t>Tabelul de reguli modificat pentru al doilea studiu de caz :</a:t>
            </a:r>
            <a:endParaRPr lang="ro-RO" sz="2000" dirty="0">
              <a:solidFill>
                <a:srgbClr val="1D434F"/>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17032"/>
            <a:ext cx="648072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125311"/>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11"/>
          <a:stretch/>
        </p:blipFill>
        <p:spPr bwMode="auto">
          <a:xfrm>
            <a:off x="118138" y="3140969"/>
            <a:ext cx="4671374" cy="359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512" y="1700808"/>
            <a:ext cx="416588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825148"/>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sp>
        <p:nvSpPr>
          <p:cNvPr id="9" name="Rectangle 8"/>
          <p:cNvSpPr/>
          <p:nvPr/>
        </p:nvSpPr>
        <p:spPr>
          <a:xfrm>
            <a:off x="179512" y="1799959"/>
            <a:ext cx="8568952" cy="1508105"/>
          </a:xfrm>
          <a:prstGeom prst="rect">
            <a:avLst/>
          </a:prstGeom>
        </p:spPr>
        <p:txBody>
          <a:bodyPr wrap="square">
            <a:spAutoFit/>
          </a:bodyPr>
          <a:lstStyle/>
          <a:p>
            <a:pPr lvl="0" algn="just"/>
            <a:r>
              <a:rPr lang="ro-RO" sz="2000" dirty="0" smtClean="0">
                <a:solidFill>
                  <a:srgbClr val="C00000"/>
                </a:solidFill>
                <a:latin typeface="Times New Roman" pitchFamily="18" charset="0"/>
                <a:cs typeface="Times New Roman" pitchFamily="18" charset="0"/>
              </a:rPr>
              <a:t>     </a:t>
            </a:r>
            <a:r>
              <a:rPr lang="ro-RO" sz="2400" dirty="0" smtClean="0">
                <a:solidFill>
                  <a:srgbClr val="C00000"/>
                </a:solidFill>
                <a:latin typeface="Times New Roman" pitchFamily="18" charset="0"/>
                <a:cs typeface="Times New Roman" pitchFamily="18" charset="0"/>
              </a:rPr>
              <a:t>3.</a:t>
            </a:r>
            <a:r>
              <a:rPr lang="ro-RO" sz="2400" dirty="0" smtClean="0">
                <a:solidFill>
                  <a:srgbClr val="1D434F"/>
                </a:solidFill>
                <a:latin typeface="Times New Roman" pitchFamily="18" charset="0"/>
                <a:cs typeface="Times New Roman" pitchFamily="18" charset="0"/>
              </a:rPr>
              <a:t>Modificarea </a:t>
            </a:r>
            <a:r>
              <a:rPr lang="ro-RO" sz="2400" dirty="0">
                <a:solidFill>
                  <a:srgbClr val="1D434F"/>
                </a:solidFill>
                <a:latin typeface="Times New Roman" pitchFamily="18" charset="0"/>
                <a:cs typeface="Times New Roman" pitchFamily="18" charset="0"/>
              </a:rPr>
              <a:t>tabelului de reguli cu scopul de a înlatura porțiunile de platou prezente în funcția de intrare-ieșire.</a:t>
            </a:r>
          </a:p>
          <a:p>
            <a:pPr lvl="0"/>
            <a:endParaRPr lang="ro-RO" sz="2400" dirty="0">
              <a:solidFill>
                <a:srgbClr val="1D434F"/>
              </a:solidFill>
              <a:latin typeface="Times New Roman" pitchFamily="18" charset="0"/>
              <a:cs typeface="Times New Roman" pitchFamily="18" charset="0"/>
            </a:endParaRPr>
          </a:p>
          <a:p>
            <a:pPr lvl="0"/>
            <a:r>
              <a:rPr lang="ro-RO" sz="2000" dirty="0" smtClean="0">
                <a:solidFill>
                  <a:srgbClr val="1D434F"/>
                </a:solidFill>
                <a:latin typeface="Times New Roman" pitchFamily="18" charset="0"/>
                <a:cs typeface="Times New Roman" pitchFamily="18" charset="0"/>
              </a:rPr>
              <a:t>Tabelul de reguli modificat pentru al treilea studiu de caz :</a:t>
            </a:r>
            <a:endParaRPr lang="ro-RO" sz="2000" dirty="0">
              <a:solidFill>
                <a:srgbClr val="1D434F"/>
              </a:solidFill>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68145" y="3626176"/>
            <a:ext cx="6279983" cy="2664296"/>
          </a:xfrm>
          <a:prstGeom prst="rect">
            <a:avLst/>
          </a:prstGeom>
        </p:spPr>
      </p:pic>
    </p:spTree>
    <p:extLst>
      <p:ext uri="{BB962C8B-B14F-4D97-AF65-F5344CB8AC3E}">
        <p14:creationId xmlns:p14="http://schemas.microsoft.com/office/powerpoint/2010/main" val="399360487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859" y="3068960"/>
            <a:ext cx="5366274"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79512" y="1799959"/>
            <a:ext cx="8712968" cy="1107996"/>
          </a:xfrm>
          <a:prstGeom prst="rect">
            <a:avLst/>
          </a:prstGeom>
        </p:spPr>
        <p:txBody>
          <a:bodyPr wrap="square">
            <a:spAutoFit/>
          </a:bodyPr>
          <a:lstStyle/>
          <a:p>
            <a:pPr lvl="0" algn="just"/>
            <a:r>
              <a:rPr lang="ro-RO" sz="2000" dirty="0" smtClean="0">
                <a:solidFill>
                  <a:srgbClr val="C00000"/>
                </a:solidFill>
                <a:latin typeface="Times New Roman" pitchFamily="18" charset="0"/>
                <a:cs typeface="Times New Roman" pitchFamily="18" charset="0"/>
              </a:rPr>
              <a:t>     </a:t>
            </a:r>
            <a:r>
              <a:rPr lang="ro-RO" sz="2200" dirty="0" smtClean="0">
                <a:solidFill>
                  <a:srgbClr val="1D434F"/>
                </a:solidFill>
                <a:latin typeface="Times New Roman" pitchFamily="18" charset="0"/>
                <a:cs typeface="Times New Roman" pitchFamily="18" charset="0"/>
              </a:rPr>
              <a:t>Acest studiu de caz a fost ales pentru a înlătura porțiunile de platou ale funcției de intrare-ieșire a sistemului. Noua funcție de intrare-ieșire este prezentată mai jos :</a:t>
            </a:r>
            <a:endParaRPr lang="ro-RO" sz="22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2514628344"/>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191" y="3279900"/>
            <a:ext cx="6285610" cy="277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79512" y="1988840"/>
            <a:ext cx="8712968" cy="769441"/>
          </a:xfrm>
          <a:prstGeom prst="rect">
            <a:avLst/>
          </a:prstGeom>
        </p:spPr>
        <p:txBody>
          <a:bodyPr wrap="square">
            <a:spAutoFit/>
          </a:bodyPr>
          <a:lstStyle/>
          <a:p>
            <a:pPr lvl="0" algn="just"/>
            <a:r>
              <a:rPr lang="ro-RO" sz="2000" dirty="0" smtClean="0">
                <a:solidFill>
                  <a:srgbClr val="C00000"/>
                </a:solidFill>
                <a:latin typeface="Times New Roman" pitchFamily="18" charset="0"/>
                <a:cs typeface="Times New Roman" pitchFamily="18" charset="0"/>
              </a:rPr>
              <a:t>     </a:t>
            </a:r>
            <a:r>
              <a:rPr lang="ro-RO" sz="2200" dirty="0" smtClean="0">
                <a:solidFill>
                  <a:srgbClr val="1D434F"/>
                </a:solidFill>
                <a:latin typeface="Times New Roman" pitchFamily="18" charset="0"/>
                <a:cs typeface="Times New Roman" pitchFamily="18" charset="0"/>
              </a:rPr>
              <a:t>Tabelul de mai jos prezintă valorile de la ieșirile celor patru sisteme prezentate în studiile de caz pentru cinci perechi de variabile de intrare :</a:t>
            </a:r>
            <a:endParaRPr lang="ro-RO" sz="22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388057604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en-GB" sz="4000" b="1" dirty="0">
                <a:solidFill>
                  <a:srgbClr val="C00000"/>
                </a:solidFill>
                <a:latin typeface="Times New Roman" pitchFamily="18" charset="0"/>
                <a:cs typeface="Times New Roman" pitchFamily="18" charset="0"/>
              </a:rPr>
              <a:t>5</a:t>
            </a:r>
            <a:r>
              <a:rPr lang="ro-RO" sz="4000" b="1" dirty="0" smtClean="0">
                <a:solidFill>
                  <a:srgbClr val="C00000"/>
                </a:solidFill>
                <a:latin typeface="Times New Roman" pitchFamily="18" charset="0"/>
                <a:cs typeface="Times New Roman" pitchFamily="18" charset="0"/>
              </a:rPr>
              <a:t>) </a:t>
            </a:r>
            <a:r>
              <a:rPr lang="en-GB" sz="4000" b="1" dirty="0" err="1" smtClean="0">
                <a:solidFill>
                  <a:srgbClr val="C00000"/>
                </a:solidFill>
                <a:latin typeface="Times New Roman" pitchFamily="18" charset="0"/>
                <a:cs typeface="Times New Roman" pitchFamily="18" charset="0"/>
              </a:rPr>
              <a:t>Concluzii</a:t>
            </a:r>
            <a:endParaRPr lang="ro-RO" sz="4000" b="1" dirty="0">
              <a:solidFill>
                <a:srgbClr val="C00000"/>
              </a:solidFill>
              <a:latin typeface="Times New Roman" pitchFamily="18" charset="0"/>
              <a:cs typeface="Times New Roman" pitchFamily="18" charset="0"/>
            </a:endParaRPr>
          </a:p>
        </p:txBody>
      </p:sp>
      <p:sp>
        <p:nvSpPr>
          <p:cNvPr id="9" name="Rectangle 8"/>
          <p:cNvSpPr/>
          <p:nvPr/>
        </p:nvSpPr>
        <p:spPr>
          <a:xfrm>
            <a:off x="179512" y="1988840"/>
            <a:ext cx="8712968" cy="400110"/>
          </a:xfrm>
          <a:prstGeom prst="rect">
            <a:avLst/>
          </a:prstGeom>
        </p:spPr>
        <p:txBody>
          <a:bodyPr wrap="square">
            <a:spAutoFit/>
          </a:bodyPr>
          <a:lstStyle/>
          <a:p>
            <a:pPr lvl="0" algn="just"/>
            <a:r>
              <a:rPr lang="ro-RO" sz="2000" dirty="0" smtClean="0">
                <a:solidFill>
                  <a:srgbClr val="C00000"/>
                </a:solidFill>
                <a:latin typeface="Times New Roman" pitchFamily="18" charset="0"/>
                <a:cs typeface="Times New Roman" pitchFamily="18" charset="0"/>
              </a:rPr>
              <a:t>     </a:t>
            </a:r>
            <a:endParaRPr lang="ro-RO" sz="2200" dirty="0">
              <a:solidFill>
                <a:srgbClr val="1D434F"/>
              </a:solidFill>
              <a:latin typeface="Times New Roman" pitchFamily="18" charset="0"/>
              <a:cs typeface="Times New Roman" pitchFamily="18" charset="0"/>
            </a:endParaRPr>
          </a:p>
        </p:txBody>
      </p:sp>
      <p:sp>
        <p:nvSpPr>
          <p:cNvPr id="3"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179512" y="1988840"/>
            <a:ext cx="8712968" cy="3970318"/>
          </a:xfrm>
          <a:prstGeom prst="rect">
            <a:avLst/>
          </a:prstGeom>
        </p:spPr>
        <p:txBody>
          <a:bodyPr wrap="square">
            <a:spAutoFit/>
          </a:bodyPr>
          <a:lstStyle/>
          <a:p>
            <a:pPr lvl="0" algn="just"/>
            <a:r>
              <a:rPr lang="ro-RO" sz="2000" dirty="0">
                <a:solidFill>
                  <a:srgbClr val="1D434F"/>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        </a:t>
            </a:r>
          </a:p>
          <a:p>
            <a:pPr lvl="0" algn="just"/>
            <a:r>
              <a:rPr lang="ro-RO" sz="2000" dirty="0" smtClean="0">
                <a:solidFill>
                  <a:srgbClr val="1D434F"/>
                </a:solidFill>
                <a:latin typeface="Times New Roman" pitchFamily="18" charset="0"/>
                <a:cs typeface="Times New Roman" pitchFamily="18" charset="0"/>
              </a:rPr>
              <a:t>          </a:t>
            </a:r>
            <a:r>
              <a:rPr lang="ro-RO" sz="2400" dirty="0" smtClean="0">
                <a:solidFill>
                  <a:srgbClr val="1D434F"/>
                </a:solidFill>
                <a:latin typeface="Times New Roman" pitchFamily="18" charset="0"/>
                <a:cs typeface="Times New Roman" pitchFamily="18" charset="0"/>
              </a:rPr>
              <a:t>Sistemele fuzzy de tip Sugeno necesită un timp computațional mult mai scăzut, dar nu sunt la fel de precise spre deosebire de sistemele fuzzy de tip Mandani deoarece ieșirile acestora nu se pot interpreta.</a:t>
            </a:r>
          </a:p>
          <a:p>
            <a:pPr lvl="0" algn="just"/>
            <a:endParaRPr lang="ro-RO" sz="2400" b="1" dirty="0" smtClean="0">
              <a:solidFill>
                <a:srgbClr val="1D434F"/>
              </a:solidFill>
              <a:latin typeface="Times New Roman" pitchFamily="18" charset="0"/>
              <a:cs typeface="Times New Roman" pitchFamily="18" charset="0"/>
            </a:endParaRPr>
          </a:p>
          <a:p>
            <a:pPr algn="just"/>
            <a:r>
              <a:rPr lang="ro-RO" sz="2400" b="1" i="1" dirty="0" smtClean="0">
                <a:solidFill>
                  <a:srgbClr val="C00000"/>
                </a:solidFill>
                <a:latin typeface="Times New Roman" pitchFamily="18" charset="0"/>
                <a:cs typeface="Times New Roman" pitchFamily="18" charset="0"/>
              </a:rPr>
              <a:t>        </a:t>
            </a:r>
            <a:r>
              <a:rPr lang="ro-RO" sz="2400" dirty="0" smtClean="0">
                <a:solidFill>
                  <a:srgbClr val="1D434F"/>
                </a:solidFill>
                <a:latin typeface="Times New Roman" pitchFamily="18" charset="0"/>
                <a:cs typeface="Times New Roman" pitchFamily="18" charset="0"/>
              </a:rPr>
              <a:t>Numărul funcțiilor de apartenență joacă un rol foarte important în ceea ce privește performanța unui sistem fuzzy.  Un număr ridicat de funcții de apartenență oferă sistemului fuzzy un timp scăzut de răspuns. </a:t>
            </a:r>
            <a:endParaRPr lang="ro-RO" sz="2400" i="1" dirty="0" smtClean="0">
              <a:solidFill>
                <a:srgbClr val="1D434F"/>
              </a:solidFill>
              <a:latin typeface="Times New Roman" pitchFamily="18" charset="0"/>
              <a:cs typeface="Times New Roman" pitchFamily="18" charset="0"/>
            </a:endParaRPr>
          </a:p>
          <a:p>
            <a:pPr lvl="0" algn="just"/>
            <a:endParaRPr lang="ro-RO" sz="1600" dirty="0">
              <a:solidFill>
                <a:srgbClr val="1D434F"/>
              </a:solidFill>
              <a:latin typeface="Times New Roman" pitchFamily="18" charset="0"/>
              <a:cs typeface="Times New Roman" pitchFamily="18" charset="0"/>
            </a:endParaRPr>
          </a:p>
        </p:txBody>
      </p:sp>
      <p:sp>
        <p:nvSpPr>
          <p:cNvPr id="8" name="Flowchart: Connector 7"/>
          <p:cNvSpPr/>
          <p:nvPr/>
        </p:nvSpPr>
        <p:spPr>
          <a:xfrm>
            <a:off x="676539" y="2491325"/>
            <a:ext cx="108000" cy="1080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16" name="Flowchart: Connector 15"/>
          <p:cNvSpPr/>
          <p:nvPr/>
        </p:nvSpPr>
        <p:spPr>
          <a:xfrm>
            <a:off x="650706" y="4293096"/>
            <a:ext cx="108000" cy="1080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769124061"/>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en-GB" sz="4000" b="1" dirty="0">
                <a:solidFill>
                  <a:srgbClr val="C00000"/>
                </a:solidFill>
                <a:latin typeface="Times New Roman" pitchFamily="18" charset="0"/>
                <a:cs typeface="Times New Roman" pitchFamily="18" charset="0"/>
              </a:rPr>
              <a:t>6</a:t>
            </a:r>
            <a:r>
              <a:rPr lang="ro-RO" sz="4000" b="1" dirty="0" smtClean="0">
                <a:solidFill>
                  <a:srgbClr val="C00000"/>
                </a:solidFill>
                <a:latin typeface="Times New Roman" pitchFamily="18" charset="0"/>
                <a:cs typeface="Times New Roman" pitchFamily="18" charset="0"/>
              </a:rPr>
              <a:t>) Bibliografie</a:t>
            </a:r>
            <a:endParaRPr lang="ro-RO" sz="4000" b="1" dirty="0">
              <a:solidFill>
                <a:srgbClr val="C00000"/>
              </a:solidFill>
              <a:latin typeface="Times New Roman" pitchFamily="18" charset="0"/>
              <a:cs typeface="Times New Roman" pitchFamily="18" charset="0"/>
            </a:endParaRPr>
          </a:p>
        </p:txBody>
      </p:sp>
      <p:sp>
        <p:nvSpPr>
          <p:cNvPr id="9" name="Rectangle 8"/>
          <p:cNvSpPr/>
          <p:nvPr/>
        </p:nvSpPr>
        <p:spPr>
          <a:xfrm>
            <a:off x="191228" y="1971150"/>
            <a:ext cx="8712968" cy="4308872"/>
          </a:xfrm>
          <a:prstGeom prst="rect">
            <a:avLst/>
          </a:prstGeom>
        </p:spPr>
        <p:txBody>
          <a:bodyPr wrap="square">
            <a:spAutoFit/>
          </a:bodyPr>
          <a:lstStyle/>
          <a:p>
            <a:pPr lvl="0" algn="just"/>
            <a:r>
              <a:rPr lang="ro-RO" sz="2000" dirty="0" smtClean="0">
                <a:solidFill>
                  <a:srgbClr val="C00000"/>
                </a:solidFill>
                <a:latin typeface="Times New Roman" pitchFamily="18" charset="0"/>
                <a:cs typeface="Times New Roman" pitchFamily="18" charset="0"/>
              </a:rPr>
              <a:t>    -  </a:t>
            </a:r>
            <a:r>
              <a:rPr lang="en-US" sz="2000" b="1" i="1" dirty="0">
                <a:solidFill>
                  <a:srgbClr val="C00000"/>
                </a:solidFill>
                <a:latin typeface="Times New Roman" pitchFamily="18" charset="0"/>
                <a:cs typeface="Times New Roman" pitchFamily="18" charset="0"/>
              </a:rPr>
              <a:t>“</a:t>
            </a:r>
            <a:r>
              <a:rPr lang="ro-RO" sz="2000" b="1" dirty="0">
                <a:solidFill>
                  <a:srgbClr val="C00000"/>
                </a:solidFill>
                <a:latin typeface="Times New Roman" pitchFamily="18" charset="0"/>
                <a:cs typeface="Times New Roman" pitchFamily="18" charset="0"/>
              </a:rPr>
              <a:t>Fuzzy logic in traffic engineering</a:t>
            </a:r>
            <a:r>
              <a:rPr lang="en-US" sz="2000" b="1" i="1" dirty="0">
                <a:solidFill>
                  <a:srgbClr val="C00000"/>
                </a:solidFill>
                <a:latin typeface="Times New Roman" pitchFamily="18" charset="0"/>
                <a:cs typeface="Times New Roman" pitchFamily="18" charset="0"/>
              </a:rPr>
              <a:t>”</a:t>
            </a:r>
            <a:r>
              <a:rPr lang="en-US" sz="2000" dirty="0">
                <a:solidFill>
                  <a:srgbClr val="C00000"/>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Milan Koukol, Lenka Zajickova, Lukas Marek, Pavel </a:t>
            </a:r>
            <a:r>
              <a:rPr lang="ro-RO" sz="2000" i="1" dirty="0" smtClean="0">
                <a:solidFill>
                  <a:srgbClr val="1D434F"/>
                </a:solidFill>
                <a:latin typeface="Times New Roman" pitchFamily="18" charset="0"/>
                <a:cs typeface="Times New Roman" pitchFamily="18" charset="0"/>
              </a:rPr>
              <a:t>- </a:t>
            </a:r>
            <a:r>
              <a:rPr lang="ro-RO" sz="2000" i="1" dirty="0">
                <a:solidFill>
                  <a:srgbClr val="1D434F"/>
                </a:solidFill>
                <a:latin typeface="Times New Roman" pitchFamily="18" charset="0"/>
                <a:cs typeface="Times New Roman" pitchFamily="18" charset="0"/>
              </a:rPr>
              <a:t>Departamentul de Informatică Aplicată în Transporturi și controlul acestora, Facultatea de științe ale transporturilor, Universitatea Tehnică Cehia, Praga. </a:t>
            </a:r>
            <a:endParaRPr lang="ro-RO" sz="2000" i="1" dirty="0" smtClean="0">
              <a:solidFill>
                <a:srgbClr val="1D434F"/>
              </a:solidFill>
              <a:latin typeface="Times New Roman" pitchFamily="18" charset="0"/>
              <a:cs typeface="Times New Roman" pitchFamily="18" charset="0"/>
            </a:endParaRPr>
          </a:p>
          <a:p>
            <a:pPr algn="just"/>
            <a:r>
              <a:rPr lang="ro-RO" sz="2000" b="1" i="1" dirty="0" smtClean="0">
                <a:solidFill>
                  <a:srgbClr val="C00000"/>
                </a:solidFill>
                <a:latin typeface="Times New Roman" pitchFamily="18" charset="0"/>
                <a:cs typeface="Times New Roman" pitchFamily="18" charset="0"/>
              </a:rPr>
              <a:t>    -</a:t>
            </a:r>
            <a:r>
              <a:rPr lang="ro-RO" sz="2000" b="1" i="1" dirty="0" smtClean="0">
                <a:solidFill>
                  <a:srgbClr val="1D434F"/>
                </a:solidFill>
                <a:latin typeface="Times New Roman" pitchFamily="18" charset="0"/>
                <a:cs typeface="Times New Roman" pitchFamily="18" charset="0"/>
              </a:rPr>
              <a:t> </a:t>
            </a:r>
            <a:r>
              <a:rPr lang="en-US" sz="2000" b="1" i="1" dirty="0" smtClean="0">
                <a:solidFill>
                  <a:srgbClr val="C00000"/>
                </a:solidFill>
                <a:latin typeface="Times New Roman" pitchFamily="18" charset="0"/>
                <a:cs typeface="Times New Roman" pitchFamily="18" charset="0"/>
              </a:rPr>
              <a:t>“</a:t>
            </a:r>
            <a:r>
              <a:rPr lang="ro-RO" sz="2000" b="1" dirty="0">
                <a:solidFill>
                  <a:srgbClr val="C00000"/>
                </a:solidFill>
                <a:latin typeface="Times New Roman" pitchFamily="18" charset="0"/>
                <a:cs typeface="Times New Roman" pitchFamily="18" charset="0"/>
              </a:rPr>
              <a:t>Traffic management using logistic regression with Fuzzy logic</a:t>
            </a:r>
            <a:r>
              <a:rPr lang="en-US" sz="2000" b="1" i="1" dirty="0">
                <a:solidFill>
                  <a:srgbClr val="C00000"/>
                </a:solidFill>
                <a:latin typeface="Times New Roman" pitchFamily="18" charset="0"/>
                <a:cs typeface="Times New Roman" pitchFamily="18" charset="0"/>
              </a:rPr>
              <a:t>”</a:t>
            </a:r>
            <a:r>
              <a:rPr lang="en-US" sz="2000" dirty="0">
                <a:solidFill>
                  <a:srgbClr val="C00000"/>
                </a:solidFill>
                <a:latin typeface="Times New Roman" pitchFamily="18" charset="0"/>
                <a:cs typeface="Times New Roman" pitchFamily="18" charset="0"/>
              </a:rPr>
              <a:t> </a:t>
            </a:r>
            <a:r>
              <a:rPr lang="en-US" sz="2000" dirty="0">
                <a:solidFill>
                  <a:srgbClr val="1D434F"/>
                </a:solidFill>
                <a:latin typeface="Times New Roman" pitchFamily="18" charset="0"/>
                <a:cs typeface="Times New Roman" pitchFamily="18" charset="0"/>
              </a:rPr>
              <a:t>- </a:t>
            </a:r>
            <a:r>
              <a:rPr lang="ro-RO" sz="2000" dirty="0">
                <a:solidFill>
                  <a:srgbClr val="1D434F"/>
                </a:solidFill>
                <a:latin typeface="Times New Roman" pitchFamily="18" charset="0"/>
                <a:cs typeface="Times New Roman" pitchFamily="18" charset="0"/>
              </a:rPr>
              <a:t>Anurag Singh Tomara,b, Mridula Singhc, Girish Sharmad, K.V. Aryae</a:t>
            </a:r>
            <a:r>
              <a:rPr lang="ro-RO" sz="2000" baseline="30000" dirty="0">
                <a:solidFill>
                  <a:srgbClr val="1D434F"/>
                </a:solidFill>
                <a:latin typeface="Times New Roman" pitchFamily="18" charset="0"/>
                <a:cs typeface="Times New Roman" pitchFamily="18" charset="0"/>
              </a:rPr>
              <a:t>  </a:t>
            </a:r>
            <a:r>
              <a:rPr lang="ro-RO" sz="2000" i="1" dirty="0">
                <a:solidFill>
                  <a:srgbClr val="1D434F"/>
                </a:solidFill>
                <a:latin typeface="Times New Roman" pitchFamily="18" charset="0"/>
                <a:cs typeface="Times New Roman" pitchFamily="18" charset="0"/>
              </a:rPr>
              <a:t>- Facultatea de Informatică, Universitatea de petrol și studii de energie, Dehradun, India și Departamentul Ingineriei Calculatoarelor, Institutul de Inginerie Tehnică, Lucknow, </a:t>
            </a:r>
            <a:r>
              <a:rPr lang="ro-RO" sz="2000" i="1" dirty="0" smtClean="0">
                <a:solidFill>
                  <a:srgbClr val="1D434F"/>
                </a:solidFill>
                <a:latin typeface="Times New Roman" pitchFamily="18" charset="0"/>
                <a:cs typeface="Times New Roman" pitchFamily="18" charset="0"/>
              </a:rPr>
              <a:t>India</a:t>
            </a:r>
          </a:p>
          <a:p>
            <a:pPr algn="just"/>
            <a:r>
              <a:rPr lang="ro-RO" sz="2000" b="1" i="1" dirty="0" smtClean="0">
                <a:solidFill>
                  <a:srgbClr val="1D434F"/>
                </a:solidFill>
                <a:latin typeface="Times New Roman" pitchFamily="18" charset="0"/>
                <a:cs typeface="Times New Roman" pitchFamily="18" charset="0"/>
              </a:rPr>
              <a:t>    </a:t>
            </a:r>
            <a:r>
              <a:rPr lang="ro-RO" sz="2000" b="1" i="1" dirty="0" smtClean="0">
                <a:solidFill>
                  <a:srgbClr val="C00000"/>
                </a:solidFill>
                <a:latin typeface="Times New Roman" pitchFamily="18" charset="0"/>
                <a:cs typeface="Times New Roman" pitchFamily="18" charset="0"/>
              </a:rPr>
              <a:t>- </a:t>
            </a:r>
            <a:r>
              <a:rPr lang="en-US" sz="2000" b="1" i="1" dirty="0" smtClean="0">
                <a:solidFill>
                  <a:srgbClr val="C00000"/>
                </a:solidFill>
                <a:latin typeface="Times New Roman" pitchFamily="18" charset="0"/>
                <a:cs typeface="Times New Roman" pitchFamily="18" charset="0"/>
              </a:rPr>
              <a:t>“</a:t>
            </a:r>
            <a:r>
              <a:rPr lang="ro-RO" sz="2000" b="1" dirty="0">
                <a:solidFill>
                  <a:srgbClr val="C00000"/>
                </a:solidFill>
                <a:latin typeface="Times New Roman" pitchFamily="18" charset="0"/>
                <a:cs typeface="Times New Roman" pitchFamily="18" charset="0"/>
              </a:rPr>
              <a:t>Control of complex Traffic Junction using Fuzzy Inference</a:t>
            </a:r>
            <a:r>
              <a:rPr lang="en-US" sz="2000" b="1" i="1" dirty="0">
                <a:solidFill>
                  <a:srgbClr val="C00000"/>
                </a:solidFill>
                <a:latin typeface="Times New Roman" pitchFamily="18" charset="0"/>
                <a:cs typeface="Times New Roman" pitchFamily="18" charset="0"/>
              </a:rPr>
              <a:t>”</a:t>
            </a:r>
            <a:r>
              <a:rPr lang="en-US" sz="2000" dirty="0">
                <a:solidFill>
                  <a:srgbClr val="C00000"/>
                </a:solidFill>
                <a:latin typeface="Times New Roman" pitchFamily="18" charset="0"/>
                <a:cs typeface="Times New Roman" pitchFamily="18" charset="0"/>
              </a:rPr>
              <a:t> </a:t>
            </a:r>
            <a:r>
              <a:rPr lang="en-US" sz="2000" dirty="0">
                <a:solidFill>
                  <a:srgbClr val="1D434F"/>
                </a:solidFill>
                <a:latin typeface="Times New Roman" pitchFamily="18" charset="0"/>
                <a:cs typeface="Times New Roman" pitchFamily="18" charset="0"/>
              </a:rPr>
              <a:t>- </a:t>
            </a:r>
            <a:r>
              <a:rPr lang="ro-RO" sz="2000" dirty="0">
                <a:solidFill>
                  <a:srgbClr val="1D434F"/>
                </a:solidFill>
                <a:latin typeface="Times New Roman" pitchFamily="18" charset="0"/>
                <a:cs typeface="Times New Roman" pitchFamily="18" charset="0"/>
              </a:rPr>
              <a:t>Anwarul Azim, Nazmul Huda </a:t>
            </a:r>
            <a:r>
              <a:rPr lang="ro-RO" sz="2000" baseline="30000" dirty="0">
                <a:solidFill>
                  <a:srgbClr val="1D434F"/>
                </a:solidFill>
                <a:latin typeface="Times New Roman" pitchFamily="18" charset="0"/>
                <a:cs typeface="Times New Roman" pitchFamily="18" charset="0"/>
              </a:rPr>
              <a:t>  </a:t>
            </a:r>
            <a:r>
              <a:rPr lang="ro-RO" sz="2000" i="1" dirty="0">
                <a:solidFill>
                  <a:srgbClr val="1D434F"/>
                </a:solidFill>
                <a:latin typeface="Times New Roman" pitchFamily="18" charset="0"/>
                <a:cs typeface="Times New Roman" pitchFamily="18" charset="0"/>
              </a:rPr>
              <a:t>- Facultatea de calcul și științe, Universitatea Queen’s,  Canada</a:t>
            </a:r>
            <a:endParaRPr lang="ro-RO" sz="2000" dirty="0">
              <a:solidFill>
                <a:srgbClr val="1D434F"/>
              </a:solidFill>
              <a:latin typeface="Times New Roman" pitchFamily="18" charset="0"/>
              <a:cs typeface="Times New Roman" pitchFamily="18" charset="0"/>
            </a:endParaRPr>
          </a:p>
          <a:p>
            <a:pPr lvl="0" algn="just"/>
            <a:endParaRPr lang="ro-RO" i="1" dirty="0" smtClean="0">
              <a:solidFill>
                <a:srgbClr val="1D434F"/>
              </a:solidFill>
              <a:latin typeface="Times New Roman" pitchFamily="18" charset="0"/>
              <a:cs typeface="Times New Roman" pitchFamily="18" charset="0"/>
            </a:endParaRPr>
          </a:p>
          <a:p>
            <a:pPr lvl="0" algn="just"/>
            <a:endParaRPr lang="ro-RO" sz="16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3637599173"/>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504" y="2636912"/>
            <a:ext cx="8712968" cy="1969770"/>
          </a:xfrm>
          <a:prstGeom prst="rect">
            <a:avLst/>
          </a:prstGeom>
        </p:spPr>
        <p:txBody>
          <a:bodyPr wrap="square">
            <a:spAutoFit/>
          </a:bodyPr>
          <a:lstStyle/>
          <a:p>
            <a:pPr lvl="0" algn="ctr"/>
            <a:r>
              <a:rPr lang="ro-RO" sz="4400" b="1" dirty="0" smtClean="0">
                <a:solidFill>
                  <a:srgbClr val="C00000"/>
                </a:solidFill>
                <a:latin typeface="Times New Roman" pitchFamily="18" charset="0"/>
                <a:cs typeface="Times New Roman" pitchFamily="18" charset="0"/>
              </a:rPr>
              <a:t>Vă mulțumesc pentru atenția acordată ! </a:t>
            </a:r>
            <a:endParaRPr lang="ro-RO" sz="4400" b="1" dirty="0">
              <a:solidFill>
                <a:srgbClr val="1D434F"/>
              </a:solidFill>
              <a:latin typeface="Times New Roman" pitchFamily="18" charset="0"/>
              <a:cs typeface="Times New Roman" pitchFamily="18" charset="0"/>
            </a:endParaRPr>
          </a:p>
          <a:p>
            <a:pPr lvl="0" algn="just"/>
            <a:endParaRPr lang="ro-RO" i="1" dirty="0" smtClean="0">
              <a:solidFill>
                <a:srgbClr val="1D434F"/>
              </a:solidFill>
              <a:latin typeface="Times New Roman" pitchFamily="18" charset="0"/>
              <a:cs typeface="Times New Roman" pitchFamily="18" charset="0"/>
            </a:endParaRPr>
          </a:p>
          <a:p>
            <a:pPr lvl="0" algn="just"/>
            <a:endParaRPr lang="ro-RO" sz="1600" dirty="0">
              <a:solidFill>
                <a:srgbClr val="1D434F"/>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44" y="260648"/>
            <a:ext cx="454504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60648"/>
            <a:ext cx="38957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445" y="259841"/>
            <a:ext cx="454504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95525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507965"/>
            <a:ext cx="6912768" cy="984885"/>
          </a:xfrm>
          <a:prstGeom prst="rect">
            <a:avLst/>
          </a:prstGeom>
          <a:noFill/>
        </p:spPr>
        <p:txBody>
          <a:bodyPr wrap="square" rtlCol="0">
            <a:spAutoFit/>
          </a:bodyPr>
          <a:lstStyle/>
          <a:p>
            <a:r>
              <a:rPr lang="en-GB" sz="4000" b="1" dirty="0" err="1" smtClean="0">
                <a:solidFill>
                  <a:srgbClr val="C00000"/>
                </a:solidFill>
                <a:latin typeface="Times New Roman" pitchFamily="18" charset="0"/>
                <a:cs typeface="Times New Roman" pitchFamily="18" charset="0"/>
              </a:rPr>
              <a:t>Cuprins</a:t>
            </a:r>
            <a:r>
              <a:rPr lang="ro-RO" sz="4000" b="1" dirty="0" smtClean="0">
                <a:solidFill>
                  <a:srgbClr val="C00000"/>
                </a:solidFill>
                <a:latin typeface="Times New Roman" pitchFamily="18" charset="0"/>
                <a:cs typeface="Times New Roman" pitchFamily="18" charset="0"/>
              </a:rPr>
              <a:t> :</a:t>
            </a:r>
          </a:p>
          <a:p>
            <a:endParaRPr lang="ro-RO" dirty="0"/>
          </a:p>
        </p:txBody>
      </p:sp>
      <p:sp>
        <p:nvSpPr>
          <p:cNvPr id="5" name="TextBox 4"/>
          <p:cNvSpPr txBox="1"/>
          <p:nvPr/>
        </p:nvSpPr>
        <p:spPr>
          <a:xfrm>
            <a:off x="323528" y="1795410"/>
            <a:ext cx="7200800" cy="3539430"/>
          </a:xfrm>
          <a:prstGeom prst="rect">
            <a:avLst/>
          </a:prstGeom>
          <a:noFill/>
        </p:spPr>
        <p:txBody>
          <a:bodyPr wrap="square" rtlCol="0">
            <a:spAutoFit/>
          </a:bodyPr>
          <a:lstStyle/>
          <a:p>
            <a:pPr marL="342900" indent="-342900" algn="just">
              <a:buAutoNum type="arabicParenR"/>
            </a:pPr>
            <a:r>
              <a:rPr lang="ro-RO" sz="3200" dirty="0" smtClean="0">
                <a:solidFill>
                  <a:srgbClr val="1D434F"/>
                </a:solidFill>
                <a:latin typeface="Times New Roman" pitchFamily="18" charset="0"/>
                <a:cs typeface="Times New Roman" pitchFamily="18" charset="0"/>
              </a:rPr>
              <a:t> Introducere ;</a:t>
            </a:r>
          </a:p>
          <a:p>
            <a:r>
              <a:rPr lang="ro-RO" sz="3200" dirty="0" smtClean="0">
                <a:solidFill>
                  <a:srgbClr val="1D434F"/>
                </a:solidFill>
                <a:latin typeface="Times New Roman" pitchFamily="18" charset="0"/>
                <a:cs typeface="Times New Roman" pitchFamily="18" charset="0"/>
              </a:rPr>
              <a:t>2) Cercetări științifice ;</a:t>
            </a:r>
          </a:p>
          <a:p>
            <a:r>
              <a:rPr lang="ro-RO" sz="3200" dirty="0" smtClean="0">
                <a:solidFill>
                  <a:srgbClr val="1D434F"/>
                </a:solidFill>
                <a:latin typeface="Times New Roman" pitchFamily="18" charset="0"/>
                <a:cs typeface="Times New Roman" pitchFamily="18" charset="0"/>
              </a:rPr>
              <a:t>3) Descrierea </a:t>
            </a:r>
            <a:r>
              <a:rPr lang="ro-RO" sz="3200" dirty="0">
                <a:solidFill>
                  <a:srgbClr val="1D434F"/>
                </a:solidFill>
                <a:latin typeface="Times New Roman" pitchFamily="18" charset="0"/>
                <a:cs typeface="Times New Roman" pitchFamily="18" charset="0"/>
              </a:rPr>
              <a:t>sistemului fuzzy ;</a:t>
            </a:r>
            <a:endParaRPr lang="ro-RO" sz="3200" dirty="0" smtClean="0">
              <a:solidFill>
                <a:srgbClr val="1D434F"/>
              </a:solidFill>
              <a:latin typeface="Times New Roman" pitchFamily="18" charset="0"/>
              <a:cs typeface="Times New Roman" pitchFamily="18" charset="0"/>
            </a:endParaRPr>
          </a:p>
          <a:p>
            <a:pPr algn="just"/>
            <a:r>
              <a:rPr lang="ro-RO" sz="3200" dirty="0" smtClean="0">
                <a:solidFill>
                  <a:srgbClr val="1D434F"/>
                </a:solidFill>
                <a:latin typeface="Times New Roman" pitchFamily="18" charset="0"/>
                <a:cs typeface="Times New Roman" pitchFamily="18" charset="0"/>
              </a:rPr>
              <a:t>4) Studii </a:t>
            </a:r>
            <a:r>
              <a:rPr lang="ro-RO" sz="3200" dirty="0">
                <a:solidFill>
                  <a:srgbClr val="1D434F"/>
                </a:solidFill>
                <a:latin typeface="Times New Roman" pitchFamily="18" charset="0"/>
                <a:cs typeface="Times New Roman" pitchFamily="18" charset="0"/>
              </a:rPr>
              <a:t>de caz ;</a:t>
            </a:r>
            <a:endParaRPr lang="ro-RO" sz="3200" dirty="0" smtClean="0">
              <a:solidFill>
                <a:srgbClr val="1D434F"/>
              </a:solidFill>
              <a:latin typeface="Times New Roman" pitchFamily="18" charset="0"/>
              <a:cs typeface="Times New Roman" pitchFamily="18" charset="0"/>
            </a:endParaRPr>
          </a:p>
          <a:p>
            <a:pPr algn="just"/>
            <a:r>
              <a:rPr lang="ro-RO" sz="3200" dirty="0">
                <a:solidFill>
                  <a:srgbClr val="1D434F"/>
                </a:solidFill>
                <a:latin typeface="Times New Roman" pitchFamily="18" charset="0"/>
                <a:cs typeface="Times New Roman" pitchFamily="18" charset="0"/>
              </a:rPr>
              <a:t>5</a:t>
            </a:r>
            <a:r>
              <a:rPr lang="ro-RO" sz="3200" dirty="0" smtClean="0">
                <a:solidFill>
                  <a:srgbClr val="1D434F"/>
                </a:solidFill>
                <a:latin typeface="Times New Roman" pitchFamily="18" charset="0"/>
                <a:cs typeface="Times New Roman" pitchFamily="18" charset="0"/>
              </a:rPr>
              <a:t>) Concluzii </a:t>
            </a:r>
            <a:r>
              <a:rPr lang="ro-RO" sz="3200" dirty="0">
                <a:solidFill>
                  <a:srgbClr val="1D434F"/>
                </a:solidFill>
                <a:latin typeface="Times New Roman" pitchFamily="18" charset="0"/>
                <a:cs typeface="Times New Roman" pitchFamily="18" charset="0"/>
              </a:rPr>
              <a:t>; </a:t>
            </a:r>
          </a:p>
          <a:p>
            <a:pPr algn="just"/>
            <a:r>
              <a:rPr lang="ro-RO" sz="3200" dirty="0" smtClean="0">
                <a:solidFill>
                  <a:srgbClr val="1D434F"/>
                </a:solidFill>
                <a:latin typeface="Times New Roman" pitchFamily="18" charset="0"/>
                <a:cs typeface="Times New Roman" pitchFamily="18" charset="0"/>
              </a:rPr>
              <a:t>6) </a:t>
            </a:r>
            <a:r>
              <a:rPr lang="ro-RO" sz="3200" dirty="0">
                <a:solidFill>
                  <a:srgbClr val="1D434F"/>
                </a:solidFill>
                <a:latin typeface="Times New Roman" pitchFamily="18" charset="0"/>
                <a:cs typeface="Times New Roman" pitchFamily="18" charset="0"/>
              </a:rPr>
              <a:t>Bibliografie ; </a:t>
            </a:r>
          </a:p>
          <a:p>
            <a:pPr algn="just"/>
            <a:endParaRPr lang="ro-RO" sz="32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492724541"/>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864" y="547880"/>
            <a:ext cx="7789293" cy="984885"/>
          </a:xfrm>
          <a:prstGeom prst="rect">
            <a:avLst/>
          </a:prstGeom>
          <a:noFill/>
        </p:spPr>
        <p:txBody>
          <a:bodyPr wrap="square" rtlCol="0">
            <a:spAutoFit/>
          </a:bodyPr>
          <a:lstStyle/>
          <a:p>
            <a:r>
              <a:rPr lang="ro-RO" sz="3600" b="1" dirty="0" smtClean="0">
                <a:solidFill>
                  <a:srgbClr val="C00000"/>
                </a:solidFill>
                <a:latin typeface="Times New Roman" pitchFamily="18" charset="0"/>
                <a:cs typeface="Times New Roman" pitchFamily="18" charset="0"/>
              </a:rPr>
              <a:t>1</a:t>
            </a:r>
            <a:r>
              <a:rPr lang="ro-RO" sz="4000" b="1" dirty="0" smtClean="0">
                <a:solidFill>
                  <a:srgbClr val="C00000"/>
                </a:solidFill>
                <a:latin typeface="Times New Roman" pitchFamily="18" charset="0"/>
                <a:cs typeface="Times New Roman" pitchFamily="18" charset="0"/>
              </a:rPr>
              <a:t>) Introducere</a:t>
            </a:r>
          </a:p>
          <a:p>
            <a:endParaRPr lang="ro-RO"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666361" y="4509120"/>
            <a:ext cx="5867295" cy="1800200"/>
          </a:xfrm>
          <a:prstGeom prst="rect">
            <a:avLst/>
          </a:prstGeom>
          <a:noFill/>
          <a:ln>
            <a:noFill/>
          </a:ln>
        </p:spPr>
      </p:pic>
      <p:sp>
        <p:nvSpPr>
          <p:cNvPr id="5" name="TextBox 4"/>
          <p:cNvSpPr txBox="1"/>
          <p:nvPr/>
        </p:nvSpPr>
        <p:spPr>
          <a:xfrm>
            <a:off x="395536" y="2201385"/>
            <a:ext cx="8408946" cy="1785104"/>
          </a:xfrm>
          <a:prstGeom prst="rect">
            <a:avLst/>
          </a:prstGeom>
          <a:noFill/>
        </p:spPr>
        <p:txBody>
          <a:bodyPr wrap="square" rtlCol="0">
            <a:spAutoFit/>
          </a:bodyPr>
          <a:lstStyle/>
          <a:p>
            <a:pPr algn="just"/>
            <a:r>
              <a:rPr lang="ro-RO" sz="2000" dirty="0" smtClean="0">
                <a:solidFill>
                  <a:srgbClr val="1D434F"/>
                </a:solidFill>
                <a:latin typeface="Times New Roman" pitchFamily="18" charset="0"/>
                <a:cs typeface="Times New Roman" pitchFamily="18" charset="0"/>
              </a:rPr>
              <a:t>     </a:t>
            </a:r>
            <a:r>
              <a:rPr lang="ro-RO" sz="2200" dirty="0" smtClean="0">
                <a:solidFill>
                  <a:srgbClr val="1D434F"/>
                </a:solidFill>
                <a:latin typeface="Times New Roman" pitchFamily="18" charset="0"/>
                <a:cs typeface="Times New Roman" pitchFamily="18" charset="0"/>
              </a:rPr>
              <a:t>Un controler fuzzy sau un mecanism fuzzy nu este altceva decât o mașină ce folosește logica fuzzy. Acesta poate fi un sistem hardware sau software, sau amândouă, având scopul final de a aplica logica fuzzy în așa fel încât să poată interpreta datele așa cum ar face o persoană, dar într-un timp mai scurt.  </a:t>
            </a:r>
            <a:endParaRPr lang="ro-RO" sz="22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396365742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4067" y="548680"/>
            <a:ext cx="7920880" cy="707886"/>
          </a:xfrm>
          <a:prstGeom prst="rect">
            <a:avLst/>
          </a:prstGeom>
        </p:spPr>
        <p:txBody>
          <a:bodyPr wrap="square">
            <a:spAutoFit/>
          </a:bodyPr>
          <a:lstStyle/>
          <a:p>
            <a:r>
              <a:rPr lang="ro-RO" sz="4000" b="1" dirty="0" smtClean="0">
                <a:solidFill>
                  <a:srgbClr val="C00000"/>
                </a:solidFill>
                <a:latin typeface="Times New Roman" pitchFamily="18" charset="0"/>
                <a:cs typeface="Times New Roman" pitchFamily="18" charset="0"/>
              </a:rPr>
              <a:t>2) Cercetări științifice</a:t>
            </a:r>
          </a:p>
        </p:txBody>
      </p:sp>
      <p:sp>
        <p:nvSpPr>
          <p:cNvPr id="5" name="TextBox 4"/>
          <p:cNvSpPr txBox="1"/>
          <p:nvPr/>
        </p:nvSpPr>
        <p:spPr>
          <a:xfrm>
            <a:off x="251520" y="1844824"/>
            <a:ext cx="8640960" cy="430887"/>
          </a:xfrm>
          <a:prstGeom prst="rect">
            <a:avLst/>
          </a:prstGeom>
          <a:noFill/>
        </p:spPr>
        <p:txBody>
          <a:bodyPr wrap="square" rtlCol="0">
            <a:spAutoFit/>
          </a:bodyPr>
          <a:lstStyle/>
          <a:p>
            <a:pPr algn="just"/>
            <a:r>
              <a:rPr lang="ro-RO" sz="2200" dirty="0" smtClean="0">
                <a:solidFill>
                  <a:srgbClr val="1D434F"/>
                </a:solidFill>
                <a:latin typeface="Times New Roman" pitchFamily="18" charset="0"/>
                <a:cs typeface="Times New Roman" pitchFamily="18" charset="0"/>
              </a:rPr>
              <a:t>    </a:t>
            </a:r>
            <a:endParaRPr lang="ro-RO" sz="2200" dirty="0">
              <a:solidFill>
                <a:srgbClr val="1D434F"/>
              </a:solidFill>
              <a:latin typeface="Times New Roman" pitchFamily="18" charset="0"/>
              <a:cs typeface="Times New Roman" pitchFamily="18" charset="0"/>
            </a:endParaRPr>
          </a:p>
        </p:txBody>
      </p:sp>
      <p:sp>
        <p:nvSpPr>
          <p:cNvPr id="6" name="TextBox 5"/>
          <p:cNvSpPr txBox="1"/>
          <p:nvPr/>
        </p:nvSpPr>
        <p:spPr>
          <a:xfrm>
            <a:off x="172019" y="5013176"/>
            <a:ext cx="8784976" cy="369332"/>
          </a:xfrm>
          <a:prstGeom prst="rect">
            <a:avLst/>
          </a:prstGeom>
          <a:noFill/>
        </p:spPr>
        <p:txBody>
          <a:bodyPr wrap="square" rtlCol="0">
            <a:spAutoFit/>
          </a:bodyPr>
          <a:lstStyle/>
          <a:p>
            <a:pPr algn="just"/>
            <a:r>
              <a:rPr lang="ro-RO" i="1" dirty="0" smtClean="0">
                <a:solidFill>
                  <a:srgbClr val="C00000"/>
                </a:solidFill>
                <a:latin typeface="Times New Roman" pitchFamily="18" charset="0"/>
                <a:cs typeface="Times New Roman" pitchFamily="18" charset="0"/>
              </a:rPr>
              <a:t>  </a:t>
            </a:r>
            <a:endParaRPr lang="ro-RO" dirty="0"/>
          </a:p>
        </p:txBody>
      </p:sp>
      <p:sp>
        <p:nvSpPr>
          <p:cNvPr id="2" name="Rectangle 1"/>
          <p:cNvSpPr/>
          <p:nvPr/>
        </p:nvSpPr>
        <p:spPr>
          <a:xfrm>
            <a:off x="197884" y="2060267"/>
            <a:ext cx="8640960" cy="3816429"/>
          </a:xfrm>
          <a:prstGeom prst="rect">
            <a:avLst/>
          </a:prstGeom>
        </p:spPr>
        <p:txBody>
          <a:bodyPr wrap="square">
            <a:spAutoFit/>
          </a:bodyPr>
          <a:lstStyle/>
          <a:p>
            <a:pPr algn="just"/>
            <a:r>
              <a:rPr lang="ro-RO" sz="1600" dirty="0">
                <a:solidFill>
                  <a:srgbClr val="1D434F"/>
                </a:solidFill>
                <a:latin typeface="Times New Roman" pitchFamily="18" charset="0"/>
                <a:cs typeface="Times New Roman" pitchFamily="18" charset="0"/>
              </a:rPr>
              <a:t> </a:t>
            </a:r>
            <a:r>
              <a:rPr lang="ro-RO" sz="1600" dirty="0" smtClean="0">
                <a:solidFill>
                  <a:srgbClr val="1D434F"/>
                </a:solidFill>
                <a:latin typeface="Times New Roman" pitchFamily="18" charset="0"/>
                <a:cs typeface="Times New Roman" pitchFamily="18" charset="0"/>
              </a:rPr>
              <a:t>     </a:t>
            </a:r>
            <a:r>
              <a:rPr lang="ro-RO" sz="2200" dirty="0" smtClean="0">
                <a:solidFill>
                  <a:srgbClr val="1D434F"/>
                </a:solidFill>
                <a:latin typeface="Times New Roman" pitchFamily="18" charset="0"/>
                <a:cs typeface="Times New Roman" pitchFamily="18" charset="0"/>
              </a:rPr>
              <a:t>Prima încercare de aplicare a logicei fuzzy într-un sistem de semnalizare luminoasă a fost realizat la finalul anului 1970 de către Papps și Mandani. În timp, supraîncarcarea intersecțiilor, schimbarea radicală a vremii sau creșterea numărului de accidente rutiere a condus la apariția unor noi situații critice pentru aceste sisteme de monitorizare și control al traficului, acestea regăsindu-se și astăzi într-o continuă optimizare. </a:t>
            </a:r>
          </a:p>
          <a:p>
            <a:pPr algn="just"/>
            <a:endParaRPr lang="ro-RO" sz="2200" dirty="0" smtClean="0">
              <a:solidFill>
                <a:srgbClr val="1D434F"/>
              </a:solidFill>
              <a:latin typeface="Times New Roman" pitchFamily="18" charset="0"/>
              <a:cs typeface="Times New Roman" pitchFamily="18" charset="0"/>
            </a:endParaRPr>
          </a:p>
          <a:p>
            <a:pPr algn="just"/>
            <a:r>
              <a:rPr lang="ro-RO" sz="2200" dirty="0">
                <a:solidFill>
                  <a:srgbClr val="1D434F"/>
                </a:solidFill>
                <a:latin typeface="Times New Roman" pitchFamily="18" charset="0"/>
                <a:cs typeface="Times New Roman" pitchFamily="18" charset="0"/>
              </a:rPr>
              <a:t> </a:t>
            </a:r>
            <a:r>
              <a:rPr lang="ro-RO" sz="2200" dirty="0" smtClean="0">
                <a:solidFill>
                  <a:srgbClr val="1D434F"/>
                </a:solidFill>
                <a:latin typeface="Times New Roman" pitchFamily="18" charset="0"/>
                <a:cs typeface="Times New Roman" pitchFamily="18" charset="0"/>
              </a:rPr>
              <a:t>    Sistemele fuzzy de monitorizare și control al traficului încearcă să descrie și să abordeze cât mai bine șituațiile reale, oferind posibilitatea de lucru cu schimbările semnificative care pot impacta comportamentul șoferilor.</a:t>
            </a:r>
          </a:p>
        </p:txBody>
      </p:sp>
    </p:spTree>
    <p:extLst>
      <p:ext uri="{BB962C8B-B14F-4D97-AF65-F5344CB8AC3E}">
        <p14:creationId xmlns:p14="http://schemas.microsoft.com/office/powerpoint/2010/main" val="2914880112"/>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36736"/>
            <a:ext cx="7200800" cy="707886"/>
          </a:xfrm>
          <a:prstGeom prst="rect">
            <a:avLst/>
          </a:prstGeom>
          <a:noFill/>
        </p:spPr>
        <p:txBody>
          <a:bodyPr wrap="square" rtlCol="0">
            <a:spAutoFit/>
          </a:bodyPr>
          <a:lstStyle/>
          <a:p>
            <a:r>
              <a:rPr lang="ro-RO" sz="4000" b="1" dirty="0" smtClean="0">
                <a:solidFill>
                  <a:srgbClr val="C00000"/>
                </a:solidFill>
                <a:latin typeface="Times New Roman" pitchFamily="18" charset="0"/>
                <a:cs typeface="Times New Roman" pitchFamily="18" charset="0"/>
              </a:rPr>
              <a:t>3) Descrierea sistemului fuzzy</a:t>
            </a:r>
            <a:endParaRPr lang="ro-RO" sz="4000" b="1" dirty="0">
              <a:solidFill>
                <a:srgbClr val="C00000"/>
              </a:solidFill>
              <a:latin typeface="Times New Roman" pitchFamily="18" charset="0"/>
              <a:cs typeface="Times New Roman" pitchFamily="18" charset="0"/>
            </a:endParaRPr>
          </a:p>
        </p:txBody>
      </p:sp>
      <p:sp>
        <p:nvSpPr>
          <p:cNvPr id="5" name="TextBox 4"/>
          <p:cNvSpPr txBox="1"/>
          <p:nvPr/>
        </p:nvSpPr>
        <p:spPr>
          <a:xfrm>
            <a:off x="224880" y="1844824"/>
            <a:ext cx="8604448" cy="2554545"/>
          </a:xfrm>
          <a:prstGeom prst="rect">
            <a:avLst/>
          </a:prstGeom>
          <a:noFill/>
        </p:spPr>
        <p:txBody>
          <a:bodyPr wrap="square" rtlCol="0">
            <a:spAutoFit/>
          </a:bodyPr>
          <a:lstStyle/>
          <a:p>
            <a:r>
              <a:rPr lang="ro-RO" sz="2000" dirty="0" smtClean="0">
                <a:solidFill>
                  <a:srgbClr val="1D434F"/>
                </a:solidFill>
                <a:latin typeface="Times New Roman" pitchFamily="18" charset="0"/>
                <a:cs typeface="Times New Roman" pitchFamily="18" charset="0"/>
              </a:rPr>
              <a:t>    Sistemul fuzzy ales de către mine este un sistem fuzzy de tip Mandani care are scopul de a preveni aglomerațiile și blocajele din interecții folosind </a:t>
            </a:r>
            <a:r>
              <a:rPr lang="ro-RO" sz="2000" b="1" dirty="0" smtClean="0">
                <a:solidFill>
                  <a:srgbClr val="C00000"/>
                </a:solidFill>
                <a:latin typeface="Times New Roman" pitchFamily="18" charset="0"/>
                <a:cs typeface="Times New Roman" pitchFamily="18" charset="0"/>
              </a:rPr>
              <a:t>senzori de proximitate</a:t>
            </a:r>
            <a:r>
              <a:rPr lang="ro-RO" sz="2000" dirty="0" smtClean="0">
                <a:solidFill>
                  <a:srgbClr val="1D434F"/>
                </a:solidFill>
                <a:latin typeface="Times New Roman" pitchFamily="18" charset="0"/>
                <a:cs typeface="Times New Roman" pitchFamily="18" charset="0"/>
              </a:rPr>
              <a:t> și </a:t>
            </a:r>
            <a:r>
              <a:rPr lang="ro-RO" sz="2000" b="1" dirty="0" smtClean="0">
                <a:solidFill>
                  <a:srgbClr val="C00000"/>
                </a:solidFill>
                <a:latin typeface="Times New Roman" pitchFamily="18" charset="0"/>
                <a:cs typeface="Times New Roman" pitchFamily="18" charset="0"/>
              </a:rPr>
              <a:t>scannere lasere </a:t>
            </a:r>
            <a:r>
              <a:rPr lang="ro-RO" sz="2000" dirty="0" smtClean="0">
                <a:solidFill>
                  <a:srgbClr val="1D434F"/>
                </a:solidFill>
                <a:latin typeface="Times New Roman" pitchFamily="18" charset="0"/>
                <a:cs typeface="Times New Roman" pitchFamily="18" charset="0"/>
              </a:rPr>
              <a:t>care pot obține informații precise despre obiectele aflate la distanță mare. </a:t>
            </a:r>
          </a:p>
          <a:p>
            <a:endParaRPr lang="ro-RO" sz="2000" dirty="0">
              <a:solidFill>
                <a:srgbClr val="1D434F"/>
              </a:solidFill>
              <a:latin typeface="Times New Roman" pitchFamily="18" charset="0"/>
              <a:cs typeface="Times New Roman" pitchFamily="18" charset="0"/>
            </a:endParaRPr>
          </a:p>
          <a:p>
            <a:r>
              <a:rPr lang="en-US" sz="2000" b="1" dirty="0" err="1">
                <a:solidFill>
                  <a:srgbClr val="C00000"/>
                </a:solidFill>
                <a:latin typeface="Times New Roman" pitchFamily="18" charset="0"/>
                <a:cs typeface="Times New Roman" pitchFamily="18" charset="0"/>
              </a:rPr>
              <a:t>Variabilele</a:t>
            </a:r>
            <a:r>
              <a:rPr lang="en-US" sz="2000" b="1" dirty="0">
                <a:solidFill>
                  <a:srgbClr val="C00000"/>
                </a:solidFill>
                <a:latin typeface="Times New Roman" pitchFamily="18" charset="0"/>
                <a:cs typeface="Times New Roman" pitchFamily="18" charset="0"/>
              </a:rPr>
              <a:t> de </a:t>
            </a:r>
            <a:r>
              <a:rPr lang="en-US" sz="2000" b="1" dirty="0" err="1">
                <a:solidFill>
                  <a:srgbClr val="C00000"/>
                </a:solidFill>
                <a:latin typeface="Times New Roman" pitchFamily="18" charset="0"/>
                <a:cs typeface="Times New Roman" pitchFamily="18" charset="0"/>
              </a:rPr>
              <a:t>intrare</a:t>
            </a:r>
            <a:r>
              <a:rPr lang="en-US" sz="2000" b="1" dirty="0">
                <a:solidFill>
                  <a:srgbClr val="C00000"/>
                </a:solidFill>
                <a:latin typeface="Times New Roman" pitchFamily="18" charset="0"/>
                <a:cs typeface="Times New Roman" pitchFamily="18" charset="0"/>
              </a:rPr>
              <a:t> : </a:t>
            </a:r>
            <a:endParaRPr lang="ro-RO" sz="2000" b="1" dirty="0">
              <a:solidFill>
                <a:srgbClr val="C00000"/>
              </a:solidFill>
              <a:latin typeface="Times New Roman" pitchFamily="18" charset="0"/>
              <a:cs typeface="Times New Roman" pitchFamily="18" charset="0"/>
            </a:endParaRPr>
          </a:p>
          <a:p>
            <a:pPr marL="342900" lvl="0" indent="-342900">
              <a:buFontTx/>
              <a:buChar char="-"/>
            </a:pPr>
            <a:r>
              <a:rPr lang="en-US" sz="2000" dirty="0" smtClean="0">
                <a:solidFill>
                  <a:srgbClr val="1D434F"/>
                </a:solidFill>
                <a:latin typeface="Times New Roman" pitchFamily="18" charset="0"/>
                <a:cs typeface="Times New Roman" pitchFamily="18" charset="0"/>
              </a:rPr>
              <a:t>Prima </a:t>
            </a:r>
            <a:r>
              <a:rPr lang="en-US" sz="2000" dirty="0" err="1">
                <a:solidFill>
                  <a:srgbClr val="1D434F"/>
                </a:solidFill>
                <a:latin typeface="Times New Roman" pitchFamily="18" charset="0"/>
                <a:cs typeface="Times New Roman" pitchFamily="18" charset="0"/>
              </a:rPr>
              <a:t>variabilă</a:t>
            </a:r>
            <a:r>
              <a:rPr lang="en-US" sz="2000" dirty="0">
                <a:solidFill>
                  <a:srgbClr val="1D434F"/>
                </a:solidFill>
                <a:latin typeface="Times New Roman" pitchFamily="18" charset="0"/>
                <a:cs typeface="Times New Roman" pitchFamily="18" charset="0"/>
              </a:rPr>
              <a:t> de </a:t>
            </a:r>
            <a:r>
              <a:rPr lang="en-US" sz="2000" dirty="0" err="1">
                <a:solidFill>
                  <a:srgbClr val="1D434F"/>
                </a:solidFill>
                <a:latin typeface="Times New Roman" pitchFamily="18" charset="0"/>
                <a:cs typeface="Times New Roman" pitchFamily="18" charset="0"/>
              </a:rPr>
              <a:t>intrare</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va</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reprezenta</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densitatea</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traficului</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mai</a:t>
            </a:r>
            <a:r>
              <a:rPr lang="en-US" sz="2000" dirty="0">
                <a:solidFill>
                  <a:srgbClr val="1D434F"/>
                </a:solidFill>
                <a:latin typeface="Times New Roman" pitchFamily="18" charset="0"/>
                <a:cs typeface="Times New Roman" pitchFamily="18" charset="0"/>
              </a:rPr>
              <a:t> exact </a:t>
            </a:r>
            <a:r>
              <a:rPr lang="en-US" sz="2000" dirty="0" err="1">
                <a:solidFill>
                  <a:srgbClr val="1D434F"/>
                </a:solidFill>
                <a:latin typeface="Times New Roman" pitchFamily="18" charset="0"/>
                <a:cs typeface="Times New Roman" pitchFamily="18" charset="0"/>
              </a:rPr>
              <a:t>numărul</a:t>
            </a:r>
            <a:r>
              <a:rPr lang="en-US" sz="2000" dirty="0">
                <a:solidFill>
                  <a:srgbClr val="1D434F"/>
                </a:solidFill>
                <a:latin typeface="Times New Roman" pitchFamily="18" charset="0"/>
                <a:cs typeface="Times New Roman" pitchFamily="18" charset="0"/>
              </a:rPr>
              <a:t> de </a:t>
            </a:r>
            <a:r>
              <a:rPr lang="en-US" sz="2000" dirty="0" err="1">
                <a:solidFill>
                  <a:srgbClr val="1D434F"/>
                </a:solidFill>
                <a:latin typeface="Times New Roman" pitchFamily="18" charset="0"/>
                <a:cs typeface="Times New Roman" pitchFamily="18" charset="0"/>
              </a:rPr>
              <a:t>vehicule</a:t>
            </a:r>
            <a:r>
              <a:rPr lang="en-US" sz="2000" dirty="0">
                <a:solidFill>
                  <a:srgbClr val="1D434F"/>
                </a:solidFill>
                <a:latin typeface="Times New Roman" pitchFamily="18" charset="0"/>
                <a:cs typeface="Times New Roman" pitchFamily="18" charset="0"/>
              </a:rPr>
              <a:t> din </a:t>
            </a:r>
            <a:r>
              <a:rPr lang="en-US" sz="2000" dirty="0" err="1">
                <a:solidFill>
                  <a:srgbClr val="1D434F"/>
                </a:solidFill>
                <a:latin typeface="Times New Roman" pitchFamily="18" charset="0"/>
                <a:cs typeface="Times New Roman" pitchFamily="18" charset="0"/>
              </a:rPr>
              <a:t>intersecție</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exprimată</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în</a:t>
            </a:r>
            <a:r>
              <a:rPr lang="en-US" sz="2000" dirty="0">
                <a:solidFill>
                  <a:srgbClr val="1D434F"/>
                </a:solidFill>
                <a:latin typeface="Times New Roman" pitchFamily="18" charset="0"/>
                <a:cs typeface="Times New Roman" pitchFamily="18" charset="0"/>
              </a:rPr>
              <a:t> </a:t>
            </a:r>
            <a:r>
              <a:rPr lang="en-US" sz="2000" dirty="0" err="1">
                <a:solidFill>
                  <a:srgbClr val="1D434F"/>
                </a:solidFill>
                <a:latin typeface="Times New Roman" pitchFamily="18" charset="0"/>
                <a:cs typeface="Times New Roman" pitchFamily="18" charset="0"/>
              </a:rPr>
              <a:t>numar</a:t>
            </a:r>
            <a:r>
              <a:rPr lang="en-US" sz="2000" dirty="0">
                <a:solidFill>
                  <a:srgbClr val="1D434F"/>
                </a:solidFill>
                <a:latin typeface="Times New Roman" pitchFamily="18" charset="0"/>
                <a:cs typeface="Times New Roman" pitchFamily="18" charset="0"/>
              </a:rPr>
              <a:t> de </a:t>
            </a:r>
            <a:r>
              <a:rPr lang="en-US" sz="2000" dirty="0" err="1" smtClean="0">
                <a:solidFill>
                  <a:srgbClr val="1D434F"/>
                </a:solidFill>
                <a:latin typeface="Times New Roman" pitchFamily="18" charset="0"/>
                <a:cs typeface="Times New Roman" pitchFamily="18" charset="0"/>
              </a:rPr>
              <a:t>vehicule</a:t>
            </a:r>
            <a:r>
              <a:rPr lang="en-US" sz="2000" dirty="0" smtClean="0">
                <a:solidFill>
                  <a:srgbClr val="1D434F"/>
                </a:solidFill>
                <a:latin typeface="Times New Roman" pitchFamily="18" charset="0"/>
                <a:cs typeface="Times New Roman" pitchFamily="18" charset="0"/>
              </a:rPr>
              <a:t>/km</a:t>
            </a:r>
            <a:r>
              <a:rPr lang="ro-RO" sz="2000" dirty="0">
                <a:solidFill>
                  <a:srgbClr val="1D434F"/>
                </a:solidFill>
                <a:latin typeface="Times New Roman" pitchFamily="18" charset="0"/>
                <a:cs typeface="Times New Roman" pitchFamily="18" charset="0"/>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832" y="4581128"/>
            <a:ext cx="4896544" cy="191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976060"/>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20688"/>
            <a:ext cx="8640960" cy="707886"/>
          </a:xfrm>
          <a:prstGeom prst="rect">
            <a:avLst/>
          </a:prstGeom>
          <a:noFill/>
        </p:spPr>
        <p:txBody>
          <a:bodyPr wrap="square" rtlCol="0">
            <a:spAutoFit/>
          </a:bodyPr>
          <a:lstStyle/>
          <a:p>
            <a:r>
              <a:rPr lang="ro-RO" sz="4000" b="1" dirty="0">
                <a:solidFill>
                  <a:srgbClr val="C00000"/>
                </a:solidFill>
                <a:latin typeface="Times New Roman" pitchFamily="18" charset="0"/>
                <a:cs typeface="Times New Roman" pitchFamily="18" charset="0"/>
              </a:rPr>
              <a:t>3) Descrierea sistemului fuzzy</a:t>
            </a:r>
          </a:p>
        </p:txBody>
      </p:sp>
      <p:sp>
        <p:nvSpPr>
          <p:cNvPr id="2" name="Rectangle 1"/>
          <p:cNvSpPr/>
          <p:nvPr/>
        </p:nvSpPr>
        <p:spPr>
          <a:xfrm>
            <a:off x="179512" y="4293096"/>
            <a:ext cx="8784976" cy="923330"/>
          </a:xfrm>
          <a:prstGeom prst="rect">
            <a:avLst/>
          </a:prstGeom>
        </p:spPr>
        <p:txBody>
          <a:bodyPr wrap="square">
            <a:spAutoFit/>
          </a:bodyPr>
          <a:lstStyle/>
          <a:p>
            <a:r>
              <a:rPr lang="en-US" b="1" dirty="0" err="1">
                <a:solidFill>
                  <a:srgbClr val="C00000"/>
                </a:solidFill>
                <a:latin typeface="Times New Roman" pitchFamily="18" charset="0"/>
                <a:cs typeface="Times New Roman" pitchFamily="18" charset="0"/>
              </a:rPr>
              <a:t>Variabila</a:t>
            </a:r>
            <a:r>
              <a:rPr lang="en-US" b="1" dirty="0">
                <a:solidFill>
                  <a:srgbClr val="C00000"/>
                </a:solidFill>
                <a:latin typeface="Times New Roman" pitchFamily="18" charset="0"/>
                <a:cs typeface="Times New Roman" pitchFamily="18" charset="0"/>
              </a:rPr>
              <a:t> de </a:t>
            </a:r>
            <a:r>
              <a:rPr lang="en-US" b="1" dirty="0" err="1">
                <a:solidFill>
                  <a:srgbClr val="C00000"/>
                </a:solidFill>
                <a:latin typeface="Times New Roman" pitchFamily="18" charset="0"/>
                <a:cs typeface="Times New Roman" pitchFamily="18" charset="0"/>
              </a:rPr>
              <a:t>ieșire</a:t>
            </a:r>
            <a:r>
              <a:rPr lang="en-US" b="1" dirty="0">
                <a:solidFill>
                  <a:srgbClr val="C0000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a:t>
            </a:r>
            <a:endParaRPr lang="ro-RO" b="1" dirty="0" smtClean="0">
              <a:solidFill>
                <a:srgbClr val="C00000"/>
              </a:solidFill>
              <a:latin typeface="Times New Roman" pitchFamily="18" charset="0"/>
              <a:cs typeface="Times New Roman" pitchFamily="18" charset="0"/>
            </a:endParaRPr>
          </a:p>
          <a:p>
            <a:r>
              <a:rPr lang="ro-RO" dirty="0" smtClean="0">
                <a:latin typeface="Times New Roman" pitchFamily="18" charset="0"/>
                <a:cs typeface="Times New Roman" pitchFamily="18" charset="0"/>
              </a:rPr>
              <a:t>-    </a:t>
            </a:r>
            <a:r>
              <a:rPr lang="en-US" dirty="0" err="1" smtClean="0">
                <a:solidFill>
                  <a:srgbClr val="1D434F"/>
                </a:solidFill>
                <a:latin typeface="Times New Roman" pitchFamily="18" charset="0"/>
                <a:cs typeface="Times New Roman" pitchFamily="18" charset="0"/>
              </a:rPr>
              <a:t>Varabile</a:t>
            </a:r>
            <a:r>
              <a:rPr lang="en-US" dirty="0" smtClean="0">
                <a:solidFill>
                  <a:srgbClr val="1D434F"/>
                </a:solidFill>
                <a:latin typeface="Times New Roman" pitchFamily="18" charset="0"/>
                <a:cs typeface="Times New Roman" pitchFamily="18" charset="0"/>
              </a:rPr>
              <a:t> </a:t>
            </a:r>
            <a:r>
              <a:rPr lang="en-US" dirty="0">
                <a:solidFill>
                  <a:srgbClr val="1D434F"/>
                </a:solidFill>
                <a:latin typeface="Times New Roman" pitchFamily="18" charset="0"/>
                <a:cs typeface="Times New Roman" pitchFamily="18" charset="0"/>
              </a:rPr>
              <a:t>de </a:t>
            </a:r>
            <a:r>
              <a:rPr lang="en-US" dirty="0" err="1">
                <a:solidFill>
                  <a:srgbClr val="1D434F"/>
                </a:solidFill>
                <a:latin typeface="Times New Roman" pitchFamily="18" charset="0"/>
                <a:cs typeface="Times New Roman" pitchFamily="18" charset="0"/>
              </a:rPr>
              <a:t>ieșire</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reprezintă</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numărul</a:t>
            </a:r>
            <a:r>
              <a:rPr lang="en-US" dirty="0">
                <a:solidFill>
                  <a:srgbClr val="1D434F"/>
                </a:solidFill>
                <a:latin typeface="Times New Roman" pitchFamily="18" charset="0"/>
                <a:cs typeface="Times New Roman" pitchFamily="18" charset="0"/>
              </a:rPr>
              <a:t> de </a:t>
            </a:r>
            <a:r>
              <a:rPr lang="en-US" dirty="0" err="1">
                <a:solidFill>
                  <a:srgbClr val="1D434F"/>
                </a:solidFill>
                <a:latin typeface="Times New Roman" pitchFamily="18" charset="0"/>
                <a:cs typeface="Times New Roman" pitchFamily="18" charset="0"/>
              </a:rPr>
              <a:t>secunde</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în</a:t>
            </a:r>
            <a:r>
              <a:rPr lang="en-US" dirty="0">
                <a:solidFill>
                  <a:srgbClr val="1D434F"/>
                </a:solidFill>
                <a:latin typeface="Times New Roman" pitchFamily="18" charset="0"/>
                <a:cs typeface="Times New Roman" pitchFamily="18" charset="0"/>
              </a:rPr>
              <a:t> care </a:t>
            </a:r>
            <a:r>
              <a:rPr lang="en-US" dirty="0" err="1">
                <a:solidFill>
                  <a:srgbClr val="1D434F"/>
                </a:solidFill>
                <a:latin typeface="Times New Roman" pitchFamily="18" charset="0"/>
                <a:cs typeface="Times New Roman" pitchFamily="18" charset="0"/>
              </a:rPr>
              <a:t>semaforul</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își</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va</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păstra</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culoarea</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verde</a:t>
            </a:r>
            <a:r>
              <a:rPr lang="en-US" dirty="0">
                <a:solidFill>
                  <a:srgbClr val="1D434F"/>
                </a:solidFill>
                <a:latin typeface="Times New Roman" pitchFamily="18" charset="0"/>
                <a:cs typeface="Times New Roman" pitchFamily="18" charset="0"/>
              </a:rPr>
              <a:t> ;</a:t>
            </a:r>
            <a:endParaRPr lang="ro-RO" dirty="0">
              <a:solidFill>
                <a:srgbClr val="1D434F"/>
              </a:solidFill>
              <a:latin typeface="Times New Roman" pitchFamily="18" charset="0"/>
              <a:cs typeface="Times New Roman" pitchFamily="18" charset="0"/>
            </a:endParaRPr>
          </a:p>
        </p:txBody>
      </p:sp>
      <p:sp>
        <p:nvSpPr>
          <p:cNvPr id="3" name="Rectangle 2"/>
          <p:cNvSpPr/>
          <p:nvPr/>
        </p:nvSpPr>
        <p:spPr>
          <a:xfrm>
            <a:off x="179512" y="1752925"/>
            <a:ext cx="8483624" cy="646331"/>
          </a:xfrm>
          <a:prstGeom prst="rect">
            <a:avLst/>
          </a:prstGeom>
        </p:spPr>
        <p:txBody>
          <a:bodyPr wrap="square">
            <a:spAutoFit/>
          </a:bodyPr>
          <a:lstStyle/>
          <a:p>
            <a:pPr lvl="0"/>
            <a:r>
              <a:rPr lang="ro-RO" dirty="0">
                <a:solidFill>
                  <a:srgbClr val="1D434F"/>
                </a:solidFill>
                <a:latin typeface="Times New Roman" pitchFamily="18" charset="0"/>
                <a:cs typeface="Times New Roman" pitchFamily="18" charset="0"/>
              </a:rPr>
              <a:t>-     </a:t>
            </a:r>
            <a:r>
              <a:rPr lang="en-US" dirty="0">
                <a:solidFill>
                  <a:srgbClr val="1D434F"/>
                </a:solidFill>
                <a:latin typeface="Times New Roman" pitchFamily="18" charset="0"/>
                <a:cs typeface="Times New Roman" pitchFamily="18" charset="0"/>
              </a:rPr>
              <a:t>A </a:t>
            </a:r>
            <a:r>
              <a:rPr lang="en-US" dirty="0" err="1">
                <a:solidFill>
                  <a:srgbClr val="1D434F"/>
                </a:solidFill>
                <a:latin typeface="Times New Roman" pitchFamily="18" charset="0"/>
                <a:cs typeface="Times New Roman" pitchFamily="18" charset="0"/>
              </a:rPr>
              <a:t>doua</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variabilă</a:t>
            </a:r>
            <a:r>
              <a:rPr lang="en-US" dirty="0">
                <a:solidFill>
                  <a:srgbClr val="1D434F"/>
                </a:solidFill>
                <a:latin typeface="Times New Roman" pitchFamily="18" charset="0"/>
                <a:cs typeface="Times New Roman" pitchFamily="18" charset="0"/>
              </a:rPr>
              <a:t> de </a:t>
            </a:r>
            <a:r>
              <a:rPr lang="en-US" dirty="0" err="1">
                <a:solidFill>
                  <a:srgbClr val="1D434F"/>
                </a:solidFill>
                <a:latin typeface="Times New Roman" pitchFamily="18" charset="0"/>
                <a:cs typeface="Times New Roman" pitchFamily="18" charset="0"/>
              </a:rPr>
              <a:t>intrare</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constă</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în</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viteza</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medie</a:t>
            </a:r>
            <a:r>
              <a:rPr lang="en-US" dirty="0">
                <a:solidFill>
                  <a:srgbClr val="1D434F"/>
                </a:solidFill>
                <a:latin typeface="Times New Roman" pitchFamily="18" charset="0"/>
                <a:cs typeface="Times New Roman" pitchFamily="18" charset="0"/>
              </a:rPr>
              <a:t> de </a:t>
            </a:r>
            <a:r>
              <a:rPr lang="en-US" dirty="0" err="1">
                <a:solidFill>
                  <a:srgbClr val="1D434F"/>
                </a:solidFill>
                <a:latin typeface="Times New Roman" pitchFamily="18" charset="0"/>
                <a:cs typeface="Times New Roman" pitchFamily="18" charset="0"/>
              </a:rPr>
              <a:t>deplasare</a:t>
            </a:r>
            <a:r>
              <a:rPr lang="en-US" dirty="0">
                <a:solidFill>
                  <a:srgbClr val="1D434F"/>
                </a:solidFill>
                <a:latin typeface="Times New Roman" pitchFamily="18" charset="0"/>
                <a:cs typeface="Times New Roman" pitchFamily="18" charset="0"/>
              </a:rPr>
              <a:t> a </a:t>
            </a:r>
            <a:r>
              <a:rPr lang="en-US" dirty="0" err="1">
                <a:solidFill>
                  <a:srgbClr val="1D434F"/>
                </a:solidFill>
                <a:latin typeface="Times New Roman" pitchFamily="18" charset="0"/>
                <a:cs typeface="Times New Roman" pitchFamily="18" charset="0"/>
              </a:rPr>
              <a:t>fiecărui</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vehicul</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în</a:t>
            </a:r>
            <a:r>
              <a:rPr lang="en-US" dirty="0">
                <a:solidFill>
                  <a:srgbClr val="1D434F"/>
                </a:solidFill>
                <a:latin typeface="Times New Roman" pitchFamily="18" charset="0"/>
                <a:cs typeface="Times New Roman" pitchFamily="18" charset="0"/>
              </a:rPr>
              <a:t> parte, </a:t>
            </a:r>
            <a:r>
              <a:rPr lang="en-US" dirty="0" err="1">
                <a:solidFill>
                  <a:srgbClr val="1D434F"/>
                </a:solidFill>
                <a:latin typeface="Times New Roman" pitchFamily="18" charset="0"/>
                <a:cs typeface="Times New Roman" pitchFamily="18" charset="0"/>
              </a:rPr>
              <a:t>exprimându</a:t>
            </a:r>
            <a:r>
              <a:rPr lang="en-US" dirty="0">
                <a:solidFill>
                  <a:srgbClr val="1D434F"/>
                </a:solidFill>
                <a:latin typeface="Times New Roman" pitchFamily="18" charset="0"/>
                <a:cs typeface="Times New Roman" pitchFamily="18" charset="0"/>
              </a:rPr>
              <a:t>-se </a:t>
            </a:r>
            <a:r>
              <a:rPr lang="en-US" dirty="0" err="1">
                <a:solidFill>
                  <a:srgbClr val="1D434F"/>
                </a:solidFill>
                <a:latin typeface="Times New Roman" pitchFamily="18" charset="0"/>
                <a:cs typeface="Times New Roman" pitchFamily="18" charset="0"/>
              </a:rPr>
              <a:t>în</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numar</a:t>
            </a:r>
            <a:r>
              <a:rPr lang="en-US" dirty="0">
                <a:solidFill>
                  <a:srgbClr val="1D434F"/>
                </a:solidFill>
                <a:latin typeface="Times New Roman" pitchFamily="18" charset="0"/>
                <a:cs typeface="Times New Roman" pitchFamily="18" charset="0"/>
              </a:rPr>
              <a:t> de kilometric </a:t>
            </a:r>
            <a:r>
              <a:rPr lang="en-US" dirty="0" err="1">
                <a:solidFill>
                  <a:srgbClr val="1D434F"/>
                </a:solidFill>
                <a:latin typeface="Times New Roman" pitchFamily="18" charset="0"/>
                <a:cs typeface="Times New Roman" pitchFamily="18" charset="0"/>
              </a:rPr>
              <a:t>parcurși</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în</a:t>
            </a:r>
            <a:r>
              <a:rPr lang="en-US" dirty="0">
                <a:solidFill>
                  <a:srgbClr val="1D434F"/>
                </a:solidFill>
                <a:latin typeface="Times New Roman" pitchFamily="18" charset="0"/>
                <a:cs typeface="Times New Roman" pitchFamily="18" charset="0"/>
              </a:rPr>
              <a:t> </a:t>
            </a:r>
            <a:r>
              <a:rPr lang="en-US" dirty="0" err="1">
                <a:solidFill>
                  <a:srgbClr val="1D434F"/>
                </a:solidFill>
                <a:latin typeface="Times New Roman" pitchFamily="18" charset="0"/>
                <a:cs typeface="Times New Roman" pitchFamily="18" charset="0"/>
              </a:rPr>
              <a:t>unitatea</a:t>
            </a:r>
            <a:r>
              <a:rPr lang="en-US" dirty="0">
                <a:solidFill>
                  <a:srgbClr val="1D434F"/>
                </a:solidFill>
                <a:latin typeface="Times New Roman" pitchFamily="18" charset="0"/>
                <a:cs typeface="Times New Roman" pitchFamily="18" charset="0"/>
              </a:rPr>
              <a:t> de </a:t>
            </a:r>
            <a:r>
              <a:rPr lang="en-US" dirty="0" err="1">
                <a:solidFill>
                  <a:srgbClr val="1D434F"/>
                </a:solidFill>
                <a:latin typeface="Times New Roman" pitchFamily="18" charset="0"/>
                <a:cs typeface="Times New Roman" pitchFamily="18" charset="0"/>
              </a:rPr>
              <a:t>timp</a:t>
            </a:r>
            <a:r>
              <a:rPr lang="en-US" dirty="0">
                <a:solidFill>
                  <a:srgbClr val="1D434F"/>
                </a:solidFill>
                <a:latin typeface="Times New Roman" pitchFamily="18" charset="0"/>
                <a:cs typeface="Times New Roman" pitchFamily="18" charset="0"/>
              </a:rPr>
              <a:t> (km/h</a:t>
            </a:r>
            <a:r>
              <a:rPr lang="en-US" dirty="0" smtClean="0">
                <a:solidFill>
                  <a:srgbClr val="1D434F"/>
                </a:solidFill>
                <a:latin typeface="Times New Roman" pitchFamily="18" charset="0"/>
                <a:cs typeface="Times New Roman" pitchFamily="18" charset="0"/>
              </a:rPr>
              <a:t>)</a:t>
            </a:r>
            <a:r>
              <a:rPr lang="ro-RO" dirty="0" smtClean="0">
                <a:solidFill>
                  <a:srgbClr val="1D434F"/>
                </a:solidFill>
                <a:latin typeface="Times New Roman" pitchFamily="18" charset="0"/>
                <a:cs typeface="Times New Roman" pitchFamily="18" charset="0"/>
              </a:rPr>
              <a:t> .</a:t>
            </a:r>
            <a:endParaRPr lang="ro-RO" dirty="0">
              <a:solidFill>
                <a:srgbClr val="1D434F"/>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847" y="2586389"/>
            <a:ext cx="46482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093" y="5020272"/>
            <a:ext cx="4595813" cy="169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76451"/>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a:solidFill>
                  <a:srgbClr val="C00000"/>
                </a:solidFill>
                <a:latin typeface="Times New Roman" pitchFamily="18" charset="0"/>
                <a:cs typeface="Times New Roman" pitchFamily="18" charset="0"/>
              </a:rPr>
              <a:t>3) Descrierea sistemului fuzzy</a:t>
            </a:r>
            <a:endParaRPr lang="ro-RO" sz="4000" b="1" dirty="0">
              <a:solidFill>
                <a:srgbClr val="C00000"/>
              </a:solidFill>
              <a:latin typeface="Times New Roman" pitchFamily="18" charset="0"/>
              <a:cs typeface="Times New Roman" pitchFamily="18" charset="0"/>
            </a:endParaRPr>
          </a:p>
        </p:txBody>
      </p:sp>
      <p:sp>
        <p:nvSpPr>
          <p:cNvPr id="6" name="Rectangle 5"/>
          <p:cNvSpPr/>
          <p:nvPr/>
        </p:nvSpPr>
        <p:spPr>
          <a:xfrm>
            <a:off x="179512" y="1752925"/>
            <a:ext cx="8483624" cy="707886"/>
          </a:xfrm>
          <a:prstGeom prst="rect">
            <a:avLst/>
          </a:prstGeom>
        </p:spPr>
        <p:txBody>
          <a:bodyPr wrap="square">
            <a:spAutoFit/>
          </a:bodyPr>
          <a:lstStyle/>
          <a:p>
            <a:pPr lvl="0"/>
            <a:r>
              <a:rPr lang="ro-RO" sz="2000" dirty="0" smtClean="0">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Funcțiile de apartenență a variabilelor sunt reprezentate de către termenii:   </a:t>
            </a:r>
            <a:r>
              <a:rPr lang="ro-RO" sz="2000" dirty="0" smtClean="0">
                <a:solidFill>
                  <a:srgbClr val="C00000"/>
                </a:solidFill>
                <a:latin typeface="Times New Roman" pitchFamily="18" charset="0"/>
                <a:cs typeface="Times New Roman" pitchFamily="18" charset="0"/>
              </a:rPr>
              <a:t>fm</a:t>
            </a:r>
            <a:r>
              <a:rPr lang="ro-RO" sz="2000" dirty="0" smtClean="0">
                <a:solidFill>
                  <a:srgbClr val="1D434F"/>
                </a:solidFill>
                <a:latin typeface="Times New Roman" pitchFamily="18" charset="0"/>
                <a:cs typeface="Times New Roman" pitchFamily="18" charset="0"/>
              </a:rPr>
              <a:t>(foarte </a:t>
            </a:r>
            <a:r>
              <a:rPr lang="ro-RO" sz="2000" dirty="0">
                <a:solidFill>
                  <a:srgbClr val="1D434F"/>
                </a:solidFill>
                <a:latin typeface="Times New Roman" pitchFamily="18" charset="0"/>
                <a:cs typeface="Times New Roman" pitchFamily="18" charset="0"/>
              </a:rPr>
              <a:t>mic), </a:t>
            </a:r>
            <a:r>
              <a:rPr lang="ro-RO" sz="2000" dirty="0" smtClean="0">
                <a:solidFill>
                  <a:srgbClr val="1D434F"/>
                </a:solidFill>
                <a:latin typeface="Times New Roman" pitchFamily="18" charset="0"/>
                <a:cs typeface="Times New Roman" pitchFamily="18" charset="0"/>
              </a:rPr>
              <a:t> </a:t>
            </a:r>
            <a:r>
              <a:rPr lang="ro-RO" sz="2000" dirty="0" smtClean="0">
                <a:solidFill>
                  <a:srgbClr val="C00000"/>
                </a:solidFill>
                <a:latin typeface="Times New Roman" pitchFamily="18" charset="0"/>
                <a:cs typeface="Times New Roman" pitchFamily="18" charset="0"/>
              </a:rPr>
              <a:t>m</a:t>
            </a:r>
            <a:r>
              <a:rPr lang="ro-RO" sz="2000" dirty="0" smtClean="0">
                <a:solidFill>
                  <a:srgbClr val="1D434F"/>
                </a:solidFill>
                <a:latin typeface="Times New Roman" pitchFamily="18" charset="0"/>
                <a:cs typeface="Times New Roman" pitchFamily="18" charset="0"/>
              </a:rPr>
              <a:t>(mic</a:t>
            </a:r>
            <a:r>
              <a:rPr lang="ro-RO" sz="2000" dirty="0">
                <a:solidFill>
                  <a:srgbClr val="1D434F"/>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 </a:t>
            </a:r>
            <a:r>
              <a:rPr lang="ro-RO" sz="2000" dirty="0" smtClean="0">
                <a:solidFill>
                  <a:srgbClr val="C00000"/>
                </a:solidFill>
                <a:latin typeface="Times New Roman" pitchFamily="18" charset="0"/>
                <a:cs typeface="Times New Roman" pitchFamily="18" charset="0"/>
              </a:rPr>
              <a:t>med</a:t>
            </a:r>
            <a:r>
              <a:rPr lang="ro-RO" sz="2000" dirty="0" smtClean="0">
                <a:solidFill>
                  <a:srgbClr val="1D434F"/>
                </a:solidFill>
                <a:latin typeface="Times New Roman" pitchFamily="18" charset="0"/>
                <a:cs typeface="Times New Roman" pitchFamily="18" charset="0"/>
              </a:rPr>
              <a:t>(mediu</a:t>
            </a:r>
            <a:r>
              <a:rPr lang="ro-RO" sz="2000" dirty="0">
                <a:solidFill>
                  <a:srgbClr val="1D434F"/>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 </a:t>
            </a:r>
            <a:r>
              <a:rPr lang="ro-RO" sz="2000" dirty="0" smtClean="0">
                <a:solidFill>
                  <a:srgbClr val="C00000"/>
                </a:solidFill>
                <a:latin typeface="Times New Roman" pitchFamily="18" charset="0"/>
                <a:cs typeface="Times New Roman" pitchFamily="18" charset="0"/>
              </a:rPr>
              <a:t>M</a:t>
            </a:r>
            <a:r>
              <a:rPr lang="ro-RO" sz="2000" dirty="0" smtClean="0">
                <a:solidFill>
                  <a:srgbClr val="1D434F"/>
                </a:solidFill>
                <a:latin typeface="Times New Roman" pitchFamily="18" charset="0"/>
                <a:cs typeface="Times New Roman" pitchFamily="18" charset="0"/>
              </a:rPr>
              <a:t>(mare</a:t>
            </a:r>
            <a:r>
              <a:rPr lang="ro-RO" sz="2000" dirty="0">
                <a:solidFill>
                  <a:srgbClr val="1D434F"/>
                </a:solidFill>
                <a:latin typeface="Times New Roman" pitchFamily="18" charset="0"/>
                <a:cs typeface="Times New Roman" pitchFamily="18" charset="0"/>
              </a:rPr>
              <a:t>), </a:t>
            </a:r>
            <a:r>
              <a:rPr lang="ro-RO" sz="2000" dirty="0" smtClean="0">
                <a:solidFill>
                  <a:srgbClr val="1D434F"/>
                </a:solidFill>
                <a:latin typeface="Times New Roman" pitchFamily="18" charset="0"/>
                <a:cs typeface="Times New Roman" pitchFamily="18" charset="0"/>
              </a:rPr>
              <a:t> </a:t>
            </a:r>
            <a:r>
              <a:rPr lang="ro-RO" sz="2000" dirty="0" smtClean="0">
                <a:solidFill>
                  <a:srgbClr val="C00000"/>
                </a:solidFill>
                <a:latin typeface="Times New Roman" pitchFamily="18" charset="0"/>
                <a:cs typeface="Times New Roman" pitchFamily="18" charset="0"/>
              </a:rPr>
              <a:t>FM</a:t>
            </a:r>
            <a:r>
              <a:rPr lang="ro-RO" sz="2000" dirty="0" smtClean="0">
                <a:solidFill>
                  <a:srgbClr val="1D434F"/>
                </a:solidFill>
                <a:latin typeface="Times New Roman" pitchFamily="18" charset="0"/>
                <a:cs typeface="Times New Roman" pitchFamily="18" charset="0"/>
              </a:rPr>
              <a:t>(foarte mare) . </a:t>
            </a:r>
            <a:endParaRPr lang="ro-RO" sz="2000" dirty="0">
              <a:solidFill>
                <a:srgbClr val="1D434F"/>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234293"/>
              </p:ext>
            </p:extLst>
          </p:nvPr>
        </p:nvGraphicFramePr>
        <p:xfrm>
          <a:off x="985455" y="3429000"/>
          <a:ext cx="7173090" cy="2808804"/>
        </p:xfrm>
        <a:graphic>
          <a:graphicData uri="http://schemas.openxmlformats.org/drawingml/2006/table">
            <a:tbl>
              <a:tblPr firstRow="1" firstCol="1" bandRow="1">
                <a:tableStyleId>{21E4AEA4-8DFA-4A89-87EB-49C32662AFE0}</a:tableStyleId>
              </a:tblPr>
              <a:tblGrid>
                <a:gridCol w="2132530"/>
                <a:gridCol w="1080120"/>
                <a:gridCol w="1008112"/>
                <a:gridCol w="936104"/>
                <a:gridCol w="1008112"/>
                <a:gridCol w="1008112"/>
              </a:tblGrid>
              <a:tr h="867437">
                <a:tc>
                  <a:txBody>
                    <a:bodyPr/>
                    <a:lstStyle/>
                    <a:p>
                      <a:pPr>
                        <a:lnSpc>
                          <a:spcPct val="150000"/>
                        </a:lnSpc>
                        <a:spcAft>
                          <a:spcPts val="0"/>
                        </a:spcAft>
                      </a:pPr>
                      <a:r>
                        <a:rPr lang="en-US" sz="1200" dirty="0">
                          <a:effectLst/>
                        </a:rPr>
                        <a:t>         </a:t>
                      </a:r>
                      <a:r>
                        <a:rPr lang="en-US" sz="1200" dirty="0" err="1">
                          <a:effectLst/>
                        </a:rPr>
                        <a:t>Densitate</a:t>
                      </a:r>
                      <a:r>
                        <a:rPr lang="en-US" sz="1200" dirty="0">
                          <a:effectLst/>
                        </a:rPr>
                        <a:t> </a:t>
                      </a:r>
                      <a:r>
                        <a:rPr lang="en-US" sz="1200" dirty="0" err="1">
                          <a:effectLst/>
                        </a:rPr>
                        <a:t>trafic</a:t>
                      </a:r>
                      <a:endParaRPr lang="ro-RO" sz="1100" dirty="0">
                        <a:effectLst/>
                      </a:endParaRPr>
                    </a:p>
                    <a:p>
                      <a:pPr>
                        <a:lnSpc>
                          <a:spcPct val="150000"/>
                        </a:lnSpc>
                        <a:spcAft>
                          <a:spcPts val="0"/>
                        </a:spcAft>
                      </a:pPr>
                      <a:r>
                        <a:rPr lang="en-US" sz="1200" dirty="0">
                          <a:effectLst/>
                        </a:rPr>
                        <a:t> </a:t>
                      </a:r>
                      <a:endParaRPr lang="ro-RO" sz="1100" dirty="0">
                        <a:effectLst/>
                      </a:endParaRPr>
                    </a:p>
                    <a:p>
                      <a:pPr>
                        <a:lnSpc>
                          <a:spcPct val="150000"/>
                        </a:lnSpc>
                        <a:spcAft>
                          <a:spcPts val="0"/>
                        </a:spcAft>
                      </a:pPr>
                      <a:r>
                        <a:rPr lang="en-US" sz="1200" dirty="0" err="1">
                          <a:effectLst/>
                        </a:rPr>
                        <a:t>Vitez</a:t>
                      </a:r>
                      <a:r>
                        <a:rPr lang="ro-RO" sz="1200" dirty="0">
                          <a:effectLst/>
                        </a:rPr>
                        <a:t>ă</a:t>
                      </a:r>
                      <a:r>
                        <a:rPr lang="en-US" sz="1200" dirty="0">
                          <a:effectLst/>
                        </a:rPr>
                        <a:t> </a:t>
                      </a:r>
                      <a:r>
                        <a:rPr lang="en-US" sz="1200" dirty="0" err="1">
                          <a:effectLst/>
                        </a:rPr>
                        <a:t>medie</a:t>
                      </a:r>
                      <a:endParaRPr lang="ro-RO" sz="1100" dirty="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foarte mică (fm)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dirty="0" err="1">
                          <a:effectLst/>
                        </a:rPr>
                        <a:t>Mică</a:t>
                      </a:r>
                      <a:r>
                        <a:rPr lang="en-US" sz="1200" dirty="0">
                          <a:effectLst/>
                        </a:rPr>
                        <a:t> (m)</a:t>
                      </a:r>
                      <a:endParaRPr lang="ro-RO" sz="1100" dirty="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Medie (med)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Mare (M)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Foarte Mare (FM)</a:t>
                      </a:r>
                      <a:endParaRPr lang="ro-RO" sz="1100">
                        <a:effectLst/>
                        <a:latin typeface="Calibri"/>
                        <a:ea typeface="Calibri"/>
                        <a:cs typeface="Times New Roman"/>
                      </a:endParaRPr>
                    </a:p>
                  </a:txBody>
                  <a:tcPr marL="68580" marR="68580" marT="0" marB="0"/>
                </a:tc>
              </a:tr>
              <a:tr h="289145">
                <a:tc>
                  <a:txBody>
                    <a:bodyPr/>
                    <a:lstStyle/>
                    <a:p>
                      <a:pPr algn="ctr">
                        <a:lnSpc>
                          <a:spcPct val="150000"/>
                        </a:lnSpc>
                        <a:spcAft>
                          <a:spcPts val="0"/>
                        </a:spcAft>
                      </a:pPr>
                      <a:r>
                        <a:rPr lang="en-US" sz="1200" dirty="0" err="1">
                          <a:effectLst/>
                        </a:rPr>
                        <a:t>foarte</a:t>
                      </a:r>
                      <a:r>
                        <a:rPr lang="en-US" sz="1200" dirty="0">
                          <a:effectLst/>
                        </a:rPr>
                        <a:t> </a:t>
                      </a:r>
                      <a:r>
                        <a:rPr lang="en-US" sz="1200" dirty="0" err="1">
                          <a:effectLst/>
                        </a:rPr>
                        <a:t>mică</a:t>
                      </a:r>
                      <a:r>
                        <a:rPr lang="en-US" sz="1200" dirty="0">
                          <a:effectLst/>
                        </a:rPr>
                        <a:t> (</a:t>
                      </a:r>
                      <a:r>
                        <a:rPr lang="en-US" sz="1200" dirty="0" err="1">
                          <a:effectLst/>
                        </a:rPr>
                        <a:t>fm</a:t>
                      </a:r>
                      <a:r>
                        <a:rPr lang="en-US" sz="1200" dirty="0">
                          <a:effectLst/>
                        </a:rPr>
                        <a:t>)</a:t>
                      </a:r>
                      <a:endParaRPr lang="ro-RO" sz="1100" dirty="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r>
              <a:tr h="289145">
                <a:tc>
                  <a:txBody>
                    <a:bodyPr/>
                    <a:lstStyle/>
                    <a:p>
                      <a:pPr algn="ctr">
                        <a:lnSpc>
                          <a:spcPct val="150000"/>
                        </a:lnSpc>
                        <a:spcAft>
                          <a:spcPts val="0"/>
                        </a:spcAft>
                      </a:pPr>
                      <a:r>
                        <a:rPr lang="en-US" sz="1200" dirty="0" err="1">
                          <a:effectLst/>
                        </a:rPr>
                        <a:t>mică</a:t>
                      </a:r>
                      <a:r>
                        <a:rPr lang="en-US" sz="1200" dirty="0">
                          <a:effectLst/>
                        </a:rPr>
                        <a:t> (m)</a:t>
                      </a:r>
                      <a:endParaRPr lang="ro-RO" sz="1100" dirty="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r>
              <a:tr h="784787">
                <a:tc>
                  <a:txBody>
                    <a:bodyPr/>
                    <a:lstStyle/>
                    <a:p>
                      <a:pPr algn="ctr">
                        <a:lnSpc>
                          <a:spcPct val="150000"/>
                        </a:lnSpc>
                        <a:spcAft>
                          <a:spcPts val="0"/>
                        </a:spcAft>
                      </a:pPr>
                      <a:r>
                        <a:rPr lang="en-US" sz="1200">
                          <a:effectLst/>
                        </a:rPr>
                        <a:t>medie (med)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r>
              <a:tr h="289145">
                <a:tc>
                  <a:txBody>
                    <a:bodyPr/>
                    <a:lstStyle/>
                    <a:p>
                      <a:pPr algn="ctr">
                        <a:lnSpc>
                          <a:spcPct val="150000"/>
                        </a:lnSpc>
                        <a:spcAft>
                          <a:spcPts val="0"/>
                        </a:spcAft>
                      </a:pPr>
                      <a:r>
                        <a:rPr lang="en-US" sz="1200">
                          <a:effectLst/>
                        </a:rPr>
                        <a:t>Mare (M)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med</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r>
              <a:tr h="289145">
                <a:tc>
                  <a:txBody>
                    <a:bodyPr/>
                    <a:lstStyle/>
                    <a:p>
                      <a:pPr algn="ctr">
                        <a:lnSpc>
                          <a:spcPct val="150000"/>
                        </a:lnSpc>
                        <a:spcAft>
                          <a:spcPts val="0"/>
                        </a:spcAft>
                      </a:pPr>
                      <a:r>
                        <a:rPr lang="en-US" sz="1200">
                          <a:effectLst/>
                        </a:rPr>
                        <a:t>Foarte Mare (FM)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dirty="0" err="1">
                          <a:effectLst/>
                        </a:rPr>
                        <a:t>fm</a:t>
                      </a:r>
                      <a:endParaRPr lang="ro-RO" sz="1100" dirty="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fm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a:effectLst/>
                        </a:rPr>
                        <a:t>m</a:t>
                      </a:r>
                      <a:endParaRPr lang="ro-RO" sz="1100">
                        <a:effectLst/>
                        <a:latin typeface="Calibri"/>
                        <a:ea typeface="Calibri"/>
                        <a:cs typeface="Times New Roman"/>
                      </a:endParaRPr>
                    </a:p>
                  </a:txBody>
                  <a:tcPr marL="68580" marR="68580" marT="0" marB="0"/>
                </a:tc>
                <a:tc>
                  <a:txBody>
                    <a:bodyPr/>
                    <a:lstStyle/>
                    <a:p>
                      <a:pPr algn="ctr">
                        <a:lnSpc>
                          <a:spcPct val="150000"/>
                        </a:lnSpc>
                        <a:spcAft>
                          <a:spcPts val="0"/>
                        </a:spcAft>
                      </a:pPr>
                      <a:r>
                        <a:rPr lang="en-US" sz="1200" dirty="0">
                          <a:effectLst/>
                        </a:rPr>
                        <a:t>med</a:t>
                      </a:r>
                      <a:endParaRPr lang="ro-RO" sz="1100" dirty="0">
                        <a:effectLst/>
                        <a:latin typeface="Calibri"/>
                        <a:ea typeface="Calibri"/>
                        <a:cs typeface="Times New Roman"/>
                      </a:endParaRPr>
                    </a:p>
                  </a:txBody>
                  <a:tcPr marL="68580" marR="68580" marT="0" marB="0"/>
                </a:tc>
              </a:tr>
            </a:tbl>
          </a:graphicData>
        </a:graphic>
      </p:graphicFrame>
      <p:sp>
        <p:nvSpPr>
          <p:cNvPr id="3" name="Rectangle 1"/>
          <p:cNvSpPr>
            <a:spLocks noChangeArrowheads="1"/>
          </p:cNvSpPr>
          <p:nvPr/>
        </p:nvSpPr>
        <p:spPr bwMode="auto">
          <a:xfrm>
            <a:off x="473016" y="2852936"/>
            <a:ext cx="69379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sz="2000" b="0" i="0" u="none" strike="noStrike" cap="none" normalizeH="0" baseline="0" dirty="0" smtClean="0">
                <a:ln>
                  <a:noFill/>
                </a:ln>
                <a:solidFill>
                  <a:srgbClr val="1D434F"/>
                </a:solidFill>
                <a:effectLst/>
                <a:latin typeface="Times New Roman" pitchFamily="18" charset="0"/>
                <a:ea typeface="Calibri" pitchFamily="34" charset="0"/>
                <a:cs typeface="Times New Roman" pitchFamily="18" charset="0"/>
              </a:rPr>
              <a:t>Regulile aplicate sistemului sunt descrise în următorul tabel :</a:t>
            </a:r>
            <a:endParaRPr kumimoji="0" lang="ro-RO" sz="2000" b="0" i="0" u="none" strike="noStrike" cap="none" normalizeH="0" baseline="0" dirty="0" smtClean="0">
              <a:ln>
                <a:noFill/>
              </a:ln>
              <a:solidFill>
                <a:srgbClr val="1D434F"/>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7786604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a:solidFill>
                  <a:srgbClr val="C00000"/>
                </a:solidFill>
                <a:latin typeface="Times New Roman" pitchFamily="18" charset="0"/>
                <a:cs typeface="Times New Roman" pitchFamily="18" charset="0"/>
              </a:rPr>
              <a:t>3) Descrierea sistemului fuzzy</a:t>
            </a:r>
            <a:endParaRPr lang="ro-RO" sz="4000" b="1" dirty="0">
              <a:solidFill>
                <a:srgbClr val="C00000"/>
              </a:solidFill>
              <a:latin typeface="Times New Roman" pitchFamily="18" charset="0"/>
              <a:cs typeface="Times New Roman" pitchFamily="18" charset="0"/>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l="10711" t="14582" r="17989" b="34698"/>
          <a:stretch/>
        </p:blipFill>
        <p:spPr bwMode="auto">
          <a:xfrm>
            <a:off x="1877171" y="2564904"/>
            <a:ext cx="5040560" cy="3816424"/>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179512" y="1799959"/>
            <a:ext cx="8568952" cy="461665"/>
          </a:xfrm>
          <a:prstGeom prst="rect">
            <a:avLst/>
          </a:prstGeom>
        </p:spPr>
        <p:txBody>
          <a:bodyPr wrap="square">
            <a:spAutoFit/>
          </a:bodyPr>
          <a:lstStyle/>
          <a:p>
            <a:pPr lvl="0"/>
            <a:r>
              <a:rPr lang="ro-RO" sz="2000" dirty="0" smtClean="0">
                <a:solidFill>
                  <a:srgbClr val="1D434F"/>
                </a:solidFill>
                <a:latin typeface="Times New Roman" pitchFamily="18" charset="0"/>
                <a:cs typeface="Times New Roman" pitchFamily="18" charset="0"/>
              </a:rPr>
              <a:t>     </a:t>
            </a:r>
            <a:r>
              <a:rPr lang="ro-RO" sz="2400" dirty="0" smtClean="0">
                <a:solidFill>
                  <a:srgbClr val="1D434F"/>
                </a:solidFill>
                <a:latin typeface="Times New Roman" pitchFamily="18" charset="0"/>
                <a:cs typeface="Times New Roman" pitchFamily="18" charset="0"/>
              </a:rPr>
              <a:t>Funcția de intrare-ieșire a sistemului fuzzy :</a:t>
            </a:r>
            <a:endParaRPr lang="ro-RO" sz="2400" dirty="0">
              <a:solidFill>
                <a:srgbClr val="1D434F"/>
              </a:solidFill>
              <a:latin typeface="Times New Roman" pitchFamily="18" charset="0"/>
              <a:cs typeface="Times New Roman" pitchFamily="18" charset="0"/>
            </a:endParaRPr>
          </a:p>
        </p:txBody>
      </p:sp>
    </p:spTree>
    <p:extLst>
      <p:ext uri="{BB962C8B-B14F-4D97-AF65-F5344CB8AC3E}">
        <p14:creationId xmlns:p14="http://schemas.microsoft.com/office/powerpoint/2010/main" val="2058681054"/>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015" y="620688"/>
            <a:ext cx="7848873" cy="707886"/>
          </a:xfrm>
          <a:prstGeom prst="rect">
            <a:avLst/>
          </a:prstGeom>
        </p:spPr>
        <p:txBody>
          <a:bodyPr wrap="square">
            <a:spAutoFit/>
          </a:bodyPr>
          <a:lstStyle/>
          <a:p>
            <a:r>
              <a:rPr lang="ro-RO" sz="4000" b="1" dirty="0">
                <a:solidFill>
                  <a:srgbClr val="C00000"/>
                </a:solidFill>
                <a:latin typeface="Times New Roman" pitchFamily="18" charset="0"/>
                <a:cs typeface="Times New Roman" pitchFamily="18" charset="0"/>
              </a:rPr>
              <a:t>4</a:t>
            </a:r>
            <a:r>
              <a:rPr lang="ro-RO" sz="4000" b="1" dirty="0" smtClean="0">
                <a:solidFill>
                  <a:srgbClr val="C00000"/>
                </a:solidFill>
                <a:latin typeface="Times New Roman" pitchFamily="18" charset="0"/>
                <a:cs typeface="Times New Roman" pitchFamily="18" charset="0"/>
              </a:rPr>
              <a:t>) Studii de caz</a:t>
            </a:r>
            <a:endParaRPr lang="ro-RO" sz="4000" b="1" dirty="0">
              <a:solidFill>
                <a:srgbClr val="C00000"/>
              </a:solidFill>
              <a:latin typeface="Times New Roman" pitchFamily="18" charset="0"/>
              <a:cs typeface="Times New Roman" pitchFamily="18" charset="0"/>
            </a:endParaRPr>
          </a:p>
        </p:txBody>
      </p:sp>
      <p:sp>
        <p:nvSpPr>
          <p:cNvPr id="9" name="Rectangle 8"/>
          <p:cNvSpPr/>
          <p:nvPr/>
        </p:nvSpPr>
        <p:spPr>
          <a:xfrm>
            <a:off x="179512" y="1799959"/>
            <a:ext cx="8568952" cy="830997"/>
          </a:xfrm>
          <a:prstGeom prst="rect">
            <a:avLst/>
          </a:prstGeom>
        </p:spPr>
        <p:txBody>
          <a:bodyPr wrap="square">
            <a:spAutoFit/>
          </a:bodyPr>
          <a:lstStyle/>
          <a:p>
            <a:pPr lvl="0"/>
            <a:r>
              <a:rPr lang="ro-RO" sz="2000" dirty="0" smtClean="0">
                <a:solidFill>
                  <a:srgbClr val="C00000"/>
                </a:solidFill>
                <a:latin typeface="Times New Roman" pitchFamily="18" charset="0"/>
                <a:cs typeface="Times New Roman" pitchFamily="18" charset="0"/>
              </a:rPr>
              <a:t>     </a:t>
            </a:r>
            <a:r>
              <a:rPr lang="ro-RO" sz="2400" dirty="0" smtClean="0">
                <a:solidFill>
                  <a:srgbClr val="C00000"/>
                </a:solidFill>
                <a:latin typeface="Times New Roman" pitchFamily="18" charset="0"/>
                <a:cs typeface="Times New Roman" pitchFamily="18" charset="0"/>
              </a:rPr>
              <a:t>1.</a:t>
            </a:r>
            <a:r>
              <a:rPr lang="ro-RO" sz="2400" dirty="0" smtClean="0">
                <a:solidFill>
                  <a:srgbClr val="1D434F"/>
                </a:solidFill>
                <a:latin typeface="Times New Roman" pitchFamily="18" charset="0"/>
                <a:cs typeface="Times New Roman" pitchFamily="18" charset="0"/>
              </a:rPr>
              <a:t>Primul </a:t>
            </a:r>
            <a:r>
              <a:rPr lang="ro-RO" sz="2400" dirty="0">
                <a:solidFill>
                  <a:srgbClr val="1D434F"/>
                </a:solidFill>
                <a:latin typeface="Times New Roman" pitchFamily="18" charset="0"/>
                <a:cs typeface="Times New Roman" pitchFamily="18" charset="0"/>
              </a:rPr>
              <a:t>scenariu de simulare constă în schimbarea sistemului fuzzy ales inițial de tip Mandani în sistem fuzzy de tip Sugeno. </a:t>
            </a:r>
            <a:r>
              <a:rPr lang="ro-RO" sz="2400" dirty="0" smtClean="0">
                <a:solidFill>
                  <a:srgbClr val="1D434F"/>
                </a:solidFill>
                <a:latin typeface="Times New Roman" pitchFamily="18" charset="0"/>
                <a:cs typeface="Times New Roman" pitchFamily="18" charset="0"/>
              </a:rPr>
              <a:t>:</a:t>
            </a:r>
            <a:endParaRPr lang="ro-RO" sz="2400" dirty="0">
              <a:solidFill>
                <a:srgbClr val="1D434F"/>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75" y="2780928"/>
            <a:ext cx="4896544" cy="3866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341638"/>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435</TotalTime>
  <Words>874</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Eugenia</dc:creator>
  <cp:lastModifiedBy>Eugenia</cp:lastModifiedBy>
  <cp:revision>77</cp:revision>
  <dcterms:created xsi:type="dcterms:W3CDTF">2018-03-25T14:15:48Z</dcterms:created>
  <dcterms:modified xsi:type="dcterms:W3CDTF">2019-01-14T19:57:11Z</dcterms:modified>
</cp:coreProperties>
</file>