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Controlul</a:t>
            </a:r>
            <a:r>
              <a:rPr lang="en-US" b="1" dirty="0"/>
              <a:t> </a:t>
            </a:r>
            <a:r>
              <a:rPr lang="en-US" b="1" dirty="0" err="1"/>
              <a:t>inteligent</a:t>
            </a:r>
            <a:r>
              <a:rPr lang="en-US" b="1" dirty="0"/>
              <a:t> al     			</a:t>
            </a:r>
            <a:r>
              <a:rPr lang="en-US" b="1" dirty="0" err="1"/>
              <a:t>traficului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719" y="4275806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B</a:t>
            </a:r>
            <a:r>
              <a:rPr lang="ro-MD" dirty="0"/>
              <a:t>ălău evelin</a:t>
            </a:r>
            <a:endParaRPr lang="en-US" dirty="0"/>
          </a:p>
          <a:p>
            <a:pPr algn="r"/>
            <a:r>
              <a:rPr lang="en-US" dirty="0" err="1"/>
              <a:t>Grupa</a:t>
            </a:r>
            <a:r>
              <a:rPr lang="en-US" dirty="0"/>
              <a:t> 55SEIII</a:t>
            </a:r>
          </a:p>
          <a:p>
            <a:pPr algn="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842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 err="1"/>
              <a:t>schimbarea</a:t>
            </a:r>
            <a:r>
              <a:rPr lang="en-US" b="1" dirty="0"/>
              <a:t> </a:t>
            </a:r>
            <a:r>
              <a:rPr lang="en-US" b="1" dirty="0" err="1"/>
              <a:t>tipului</a:t>
            </a:r>
            <a:r>
              <a:rPr lang="en-US" b="1" dirty="0"/>
              <a:t> de </a:t>
            </a:r>
            <a:r>
              <a:rPr lang="en-US" b="1" dirty="0" err="1"/>
              <a:t>sistem</a:t>
            </a:r>
            <a:r>
              <a:rPr lang="en-US" b="1" dirty="0"/>
              <a:t> Fuzzy din Mamdani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Sugeno</a:t>
            </a:r>
            <a:r>
              <a:rPr lang="en-US" b="1" dirty="0"/>
              <a:t>.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625-48FF-4A14-86DF-162E13E8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modificării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de system Fuzzy din Mamdani </a:t>
            </a:r>
            <a:r>
              <a:rPr lang="ro-RO" dirty="0"/>
              <a:t>în Sugeno</a:t>
            </a:r>
            <a:r>
              <a:rPr lang="en-US" dirty="0"/>
              <a:t> se </a:t>
            </a:r>
            <a:r>
              <a:rPr lang="en-US" dirty="0" err="1"/>
              <a:t>observă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variază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decizia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ca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cu </a:t>
            </a:r>
            <a:r>
              <a:rPr lang="en-US" dirty="0" err="1"/>
              <a:t>Mandani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2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9865"/>
            <a:ext cx="9905998" cy="147857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sz="3200" dirty="0"/>
              <a:t>. </a:t>
            </a:r>
            <a:r>
              <a:rPr lang="en-US" sz="3200" dirty="0" err="1"/>
              <a:t>Inlocuirea</a:t>
            </a:r>
            <a:r>
              <a:rPr lang="en-US" sz="3200" dirty="0"/>
              <a:t> </a:t>
            </a:r>
            <a:r>
              <a:rPr lang="en-US" sz="3200" dirty="0" err="1"/>
              <a:t>functiilor</a:t>
            </a:r>
            <a:r>
              <a:rPr lang="en-US" sz="3200" dirty="0"/>
              <a:t> de </a:t>
            </a:r>
            <a:r>
              <a:rPr lang="en-US" sz="3200" dirty="0" err="1"/>
              <a:t>apartenenta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o </a:t>
            </a:r>
            <a:r>
              <a:rPr lang="en-US" sz="3200" dirty="0" err="1"/>
              <a:t>intrare</a:t>
            </a:r>
            <a:r>
              <a:rPr lang="en-US" sz="3200" dirty="0"/>
              <a:t> cu </a:t>
            </a:r>
            <a:r>
              <a:rPr lang="en-US" sz="3200" dirty="0" err="1"/>
              <a:t>functii</a:t>
            </a:r>
            <a:r>
              <a:rPr lang="en-US" sz="3200" dirty="0"/>
              <a:t> </a:t>
            </a:r>
            <a:r>
              <a:rPr lang="en-US" sz="3200" dirty="0" err="1"/>
              <a:t>trapezoidale</a:t>
            </a:r>
            <a:endParaRPr lang="ro-RO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A68CA8-D160-4345-9FE6-8812A1BF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71" y="1696205"/>
            <a:ext cx="6433782" cy="322471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BE0707-D7C6-4D45-A729-7E8890F88DC4}"/>
              </a:ext>
            </a:extLst>
          </p:cNvPr>
          <p:cNvSpPr/>
          <p:nvPr/>
        </p:nvSpPr>
        <p:spPr>
          <a:xfrm>
            <a:off x="844229" y="4920924"/>
            <a:ext cx="10964029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variază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această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însă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același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cazuri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obținute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apartenență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vitezei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deplasare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triungiuri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deoarece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precizie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mare,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restrictive.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intrări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decât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prima.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5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3397"/>
          </a:xfrm>
        </p:spPr>
        <p:txBody>
          <a:bodyPr>
            <a:normAutofit/>
          </a:bodyPr>
          <a:lstStyle/>
          <a:p>
            <a:r>
              <a:rPr lang="en-US" sz="2800" dirty="0" err="1"/>
              <a:t>Analizând</a:t>
            </a:r>
            <a:r>
              <a:rPr lang="en-US" sz="2800" dirty="0"/>
              <a:t> </a:t>
            </a:r>
            <a:r>
              <a:rPr lang="en-US" sz="2800" dirty="0" err="1"/>
              <a:t>studiile</a:t>
            </a:r>
            <a:r>
              <a:rPr lang="en-US" sz="2800" dirty="0"/>
              <a:t> de </a:t>
            </a:r>
            <a:r>
              <a:rPr lang="en-US" sz="2800" dirty="0" err="1"/>
              <a:t>caz</a:t>
            </a:r>
            <a:r>
              <a:rPr lang="en-US" sz="2800" dirty="0"/>
              <a:t> </a:t>
            </a:r>
            <a:r>
              <a:rPr lang="en-US" sz="2800" dirty="0" err="1"/>
              <a:t>făcute</a:t>
            </a:r>
            <a:r>
              <a:rPr lang="en-US" sz="2800" dirty="0"/>
              <a:t>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spune</a:t>
            </a:r>
            <a:r>
              <a:rPr lang="en-US" sz="2800" dirty="0"/>
              <a:t> ca nu </a:t>
            </a:r>
            <a:r>
              <a:rPr lang="en-US" sz="2800" dirty="0" err="1"/>
              <a:t>exista</a:t>
            </a:r>
            <a:r>
              <a:rPr lang="en-US" sz="2800" dirty="0"/>
              <a:t> o </a:t>
            </a:r>
            <a:r>
              <a:rPr lang="en-US" sz="2800" dirty="0" err="1"/>
              <a:t>diferență</a:t>
            </a:r>
            <a:r>
              <a:rPr lang="en-US" sz="2800" dirty="0"/>
              <a:t> mare </a:t>
            </a:r>
            <a:r>
              <a:rPr lang="en-US" sz="2800" dirty="0" err="1"/>
              <a:t>între</a:t>
            </a:r>
            <a:r>
              <a:rPr lang="en-US" sz="2800" dirty="0"/>
              <a:t> </a:t>
            </a:r>
            <a:r>
              <a:rPr lang="en-US" sz="2800" dirty="0" err="1"/>
              <a:t>folosirea</a:t>
            </a:r>
            <a:r>
              <a:rPr lang="en-US" sz="2800" dirty="0"/>
              <a:t> </a:t>
            </a:r>
            <a:r>
              <a:rPr lang="en-US" sz="2800" dirty="0" err="1"/>
              <a:t>sistemelor</a:t>
            </a:r>
            <a:r>
              <a:rPr lang="en-US" sz="2800" dirty="0"/>
              <a:t> de tip </a:t>
            </a:r>
            <a:r>
              <a:rPr lang="en-US" sz="2800" dirty="0" err="1"/>
              <a:t>Sugeno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Mamdani,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rezultatele</a:t>
            </a:r>
            <a:r>
              <a:rPr lang="en-US" sz="2800" dirty="0"/>
              <a:t> sunt </a:t>
            </a:r>
            <a:r>
              <a:rPr lang="en-US" sz="2800" dirty="0" err="1"/>
              <a:t>chiar</a:t>
            </a:r>
            <a:r>
              <a:rPr lang="en-US" sz="2800" dirty="0"/>
              <a:t> </a:t>
            </a:r>
            <a:r>
              <a:rPr lang="en-US" sz="2800" dirty="0" err="1"/>
              <a:t>foarte</a:t>
            </a:r>
            <a:r>
              <a:rPr lang="en-US" sz="2800" dirty="0"/>
              <a:t> </a:t>
            </a:r>
            <a:r>
              <a:rPr lang="en-US" sz="2800" dirty="0" err="1"/>
              <a:t>apropiate</a:t>
            </a:r>
            <a:r>
              <a:rPr lang="en-US" sz="2800" dirty="0"/>
              <a:t>. </a:t>
            </a:r>
            <a:r>
              <a:rPr lang="en-US" sz="2800" dirty="0" err="1"/>
              <a:t>Posibil</a:t>
            </a:r>
            <a:r>
              <a:rPr lang="en-US" sz="2800" dirty="0"/>
              <a:t> la </a:t>
            </a:r>
            <a:r>
              <a:rPr lang="en-US" sz="2800" dirty="0" err="1"/>
              <a:t>utilizare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intrări</a:t>
            </a:r>
            <a:r>
              <a:rPr lang="en-US" sz="2800" dirty="0"/>
              <a:t>, </a:t>
            </a:r>
            <a:r>
              <a:rPr lang="en-US" sz="2800" dirty="0" err="1"/>
              <a:t>metodele</a:t>
            </a:r>
            <a:r>
              <a:rPr lang="en-US" sz="2800" dirty="0"/>
              <a:t> </a:t>
            </a:r>
            <a:r>
              <a:rPr lang="en-US" sz="2800" dirty="0" err="1"/>
              <a:t>vor</a:t>
            </a:r>
            <a:r>
              <a:rPr lang="en-US" sz="2800" dirty="0"/>
              <a:t> da </a:t>
            </a:r>
            <a:r>
              <a:rPr lang="en-US" sz="2800" dirty="0" err="1"/>
              <a:t>rezultate</a:t>
            </a:r>
            <a:r>
              <a:rPr lang="en-US" sz="2800" dirty="0"/>
              <a:t> cu </a:t>
            </a:r>
            <a:r>
              <a:rPr lang="en-US" sz="2800" dirty="0" err="1"/>
              <a:t>diferențe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mari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selectarea</a:t>
            </a:r>
            <a:r>
              <a:rPr lang="en-US" sz="2800" dirty="0"/>
              <a:t> </a:t>
            </a:r>
            <a:r>
              <a:rPr lang="en-US" sz="2800" dirty="0" err="1"/>
              <a:t>timpului</a:t>
            </a:r>
            <a:r>
              <a:rPr lang="en-US" sz="2800" dirty="0"/>
              <a:t> </a:t>
            </a:r>
            <a:r>
              <a:rPr lang="en-US" sz="2800" dirty="0" err="1"/>
              <a:t>potrivit</a:t>
            </a:r>
            <a:r>
              <a:rPr lang="en-US" sz="2800" dirty="0"/>
              <a:t>. </a:t>
            </a:r>
            <a:r>
              <a:rPr lang="en-US" sz="2800" dirty="0" err="1"/>
              <a:t>Selectarea</a:t>
            </a:r>
            <a:r>
              <a:rPr lang="en-US" sz="2800" dirty="0"/>
              <a:t> </a:t>
            </a:r>
            <a:r>
              <a:rPr lang="en-US" sz="2800" dirty="0" err="1"/>
              <a:t>corecta</a:t>
            </a:r>
            <a:r>
              <a:rPr lang="en-US" sz="2800" dirty="0"/>
              <a:t> a </a:t>
            </a:r>
            <a:r>
              <a:rPr lang="en-US" sz="2800" dirty="0" err="1"/>
              <a:t>timpului</a:t>
            </a:r>
            <a:r>
              <a:rPr lang="en-US" sz="2800" dirty="0"/>
              <a:t>  ne </a:t>
            </a:r>
            <a:r>
              <a:rPr lang="en-US" sz="2800" dirty="0" err="1"/>
              <a:t>ajută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reducem</a:t>
            </a:r>
            <a:r>
              <a:rPr lang="en-US" sz="2800" dirty="0"/>
              <a:t> </a:t>
            </a:r>
            <a:r>
              <a:rPr lang="en-US" sz="2800" dirty="0" err="1"/>
              <a:t>aglomarația</a:t>
            </a:r>
            <a:r>
              <a:rPr lang="en-US" sz="2800" dirty="0"/>
              <a:t> din </a:t>
            </a:r>
            <a:r>
              <a:rPr lang="en-US" sz="2800" dirty="0" err="1"/>
              <a:t>trafic</a:t>
            </a:r>
            <a:r>
              <a:rPr lang="en-US" sz="2800" dirty="0"/>
              <a:t> 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evitarea</a:t>
            </a:r>
            <a:r>
              <a:rPr lang="en-US" sz="2800" dirty="0"/>
              <a:t> </a:t>
            </a:r>
            <a:r>
              <a:rPr lang="en-US" sz="2800" dirty="0" err="1"/>
              <a:t>blocării</a:t>
            </a:r>
            <a:r>
              <a:rPr lang="en-US" sz="2800" dirty="0"/>
              <a:t> </a:t>
            </a:r>
            <a:r>
              <a:rPr lang="en-US" sz="2800" dirty="0" err="1"/>
              <a:t>sensului</a:t>
            </a:r>
            <a:r>
              <a:rPr lang="en-US" sz="2800" dirty="0"/>
              <a:t> de </a:t>
            </a:r>
            <a:r>
              <a:rPr lang="en-US" sz="2800" dirty="0" err="1"/>
              <a:t>mers</a:t>
            </a:r>
            <a:r>
              <a:rPr lang="en-US" sz="2800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55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7A6-DF85-4432-850B-EB79AEC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971" y="2689715"/>
            <a:ext cx="9905998" cy="1478570"/>
          </a:xfrm>
        </p:spPr>
        <p:txBody>
          <a:bodyPr/>
          <a:lstStyle/>
          <a:p>
            <a:r>
              <a:rPr lang="ro-MD" dirty="0"/>
              <a:t> Va mulțumesc pentru atenția acordată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ro-MD" dirty="0"/>
              <a:t>Referințe științifice</a:t>
            </a:r>
            <a:endParaRPr lang="en-US" dirty="0"/>
          </a:p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Discu</a:t>
            </a:r>
            <a:r>
              <a:rPr lang="ro-MD" dirty="0"/>
              <a:t>ț</a:t>
            </a:r>
            <a:r>
              <a:rPr lang="en-US" dirty="0"/>
              <a:t>ii </a:t>
            </a:r>
            <a:r>
              <a:rPr lang="ro-MD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Concluzii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6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Sisteme</a:t>
            </a:r>
            <a:r>
              <a:rPr lang="en-US" dirty="0"/>
              <a:t> fuzzy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Logica Fuzzy  a </a:t>
            </a:r>
            <a:r>
              <a:rPr lang="en-US" sz="2200" dirty="0" err="1"/>
              <a:t>fost</a:t>
            </a:r>
            <a:r>
              <a:rPr lang="en-US" sz="2200" dirty="0"/>
              <a:t> </a:t>
            </a:r>
            <a:r>
              <a:rPr lang="en-US" sz="2200" dirty="0" err="1"/>
              <a:t>definit</a:t>
            </a:r>
            <a:r>
              <a:rPr lang="ro-MD" sz="2200" dirty="0"/>
              <a:t>ă</a:t>
            </a:r>
            <a:r>
              <a:rPr lang="en-US" sz="2200" dirty="0"/>
              <a:t> </a:t>
            </a:r>
            <a:r>
              <a:rPr lang="ro-MD" sz="2200" dirty="0"/>
              <a:t>î</a:t>
            </a:r>
            <a:r>
              <a:rPr lang="en-US" sz="2200" dirty="0"/>
              <a:t>n 1965 de c</a:t>
            </a:r>
            <a:r>
              <a:rPr lang="ro-MD" sz="2200" dirty="0"/>
              <a:t>ă</a:t>
            </a:r>
            <a:r>
              <a:rPr lang="en-US" sz="2200" dirty="0" err="1"/>
              <a:t>tre</a:t>
            </a:r>
            <a:r>
              <a:rPr lang="en-US" sz="2200" dirty="0"/>
              <a:t> prof. </a:t>
            </a:r>
            <a:r>
              <a:rPr lang="en-US" sz="2200" dirty="0" err="1"/>
              <a:t>Lotfi</a:t>
            </a:r>
            <a:r>
              <a:rPr lang="en-US" sz="2200" dirty="0"/>
              <a:t> </a:t>
            </a:r>
            <a:r>
              <a:rPr lang="en-US" sz="2200" dirty="0" err="1"/>
              <a:t>Zadeh</a:t>
            </a:r>
            <a:r>
              <a:rPr lang="en-US" sz="2200" dirty="0"/>
              <a:t>, de la </a:t>
            </a:r>
            <a:r>
              <a:rPr lang="en-US" sz="2200" dirty="0" err="1"/>
              <a:t>Universitatea</a:t>
            </a:r>
            <a:r>
              <a:rPr lang="en-US" sz="2200" dirty="0"/>
              <a:t> Berkeley</a:t>
            </a:r>
          </a:p>
          <a:p>
            <a:r>
              <a:rPr lang="en-US" sz="2200" dirty="0" err="1"/>
              <a:t>Diferen</a:t>
            </a:r>
            <a:r>
              <a:rPr lang="ro-MD" sz="2200" dirty="0"/>
              <a:t>ț</a:t>
            </a:r>
            <a:r>
              <a:rPr lang="en-US" sz="2200" dirty="0"/>
              <a:t>a major</a:t>
            </a:r>
            <a:r>
              <a:rPr lang="ro-MD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logica</a:t>
            </a:r>
            <a:r>
              <a:rPr lang="en-US" sz="2200" dirty="0"/>
              <a:t> fuzzy </a:t>
            </a:r>
            <a:r>
              <a:rPr lang="ro-MD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logica</a:t>
            </a:r>
            <a:r>
              <a:rPr lang="en-US" sz="2200" dirty="0"/>
              <a:t> </a:t>
            </a:r>
            <a:r>
              <a:rPr lang="en-US" sz="2200" dirty="0" err="1"/>
              <a:t>clasic</a:t>
            </a:r>
            <a:r>
              <a:rPr lang="ro-MD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c</a:t>
            </a:r>
            <a:r>
              <a:rPr lang="ro-MD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logica</a:t>
            </a:r>
            <a:r>
              <a:rPr lang="en-US" sz="2200" dirty="0"/>
              <a:t> fuzzy </a:t>
            </a:r>
            <a:r>
              <a:rPr lang="en-US" sz="2200" dirty="0" err="1"/>
              <a:t>folose</a:t>
            </a:r>
            <a:r>
              <a:rPr lang="ro-MD" sz="2200" dirty="0"/>
              <a:t>ș</a:t>
            </a:r>
            <a:r>
              <a:rPr lang="en-US" sz="2200" dirty="0" err="1"/>
              <a:t>te</a:t>
            </a:r>
            <a:r>
              <a:rPr lang="en-US" sz="2200" dirty="0"/>
              <a:t> o </a:t>
            </a:r>
            <a:r>
              <a:rPr lang="en-US" sz="2200" dirty="0" err="1"/>
              <a:t>plaj</a:t>
            </a:r>
            <a:r>
              <a:rPr lang="ro-MD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continu</a:t>
            </a:r>
            <a:r>
              <a:rPr lang="ro-MD" sz="2200" dirty="0"/>
              <a:t>ă</a:t>
            </a:r>
            <a:r>
              <a:rPr lang="en-US" sz="2200" dirty="0"/>
              <a:t> de </a:t>
            </a:r>
            <a:r>
              <a:rPr lang="en-US" sz="2200" dirty="0" err="1"/>
              <a:t>valori</a:t>
            </a:r>
            <a:r>
              <a:rPr lang="en-US" sz="2200" dirty="0"/>
              <a:t> </a:t>
            </a:r>
            <a:r>
              <a:rPr lang="en-US" sz="2200" dirty="0" err="1"/>
              <a:t>logice</a:t>
            </a:r>
            <a:r>
              <a:rPr lang="en-US" sz="2200" dirty="0"/>
              <a:t> </a:t>
            </a:r>
            <a:r>
              <a:rPr lang="en-US" sz="2200" dirty="0" err="1"/>
              <a:t>cuprinse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0 </a:t>
            </a:r>
            <a:r>
              <a:rPr lang="ro-MD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1, </a:t>
            </a:r>
            <a:r>
              <a:rPr lang="en-US" sz="2200" dirty="0" err="1"/>
              <a:t>iar</a:t>
            </a:r>
            <a:r>
              <a:rPr lang="en-US" sz="2200" dirty="0"/>
              <a:t> </a:t>
            </a:r>
            <a:r>
              <a:rPr lang="en-US" sz="2200" dirty="0" err="1"/>
              <a:t>logica</a:t>
            </a:r>
            <a:r>
              <a:rPr lang="en-US" sz="2200" dirty="0"/>
              <a:t> </a:t>
            </a:r>
            <a:r>
              <a:rPr lang="en-US" sz="2200" dirty="0" err="1"/>
              <a:t>clasica</a:t>
            </a:r>
            <a:r>
              <a:rPr lang="en-US" sz="2200" dirty="0"/>
              <a:t> </a:t>
            </a:r>
            <a:r>
              <a:rPr lang="en-US" sz="2200" dirty="0" err="1"/>
              <a:t>folose</a:t>
            </a:r>
            <a:r>
              <a:rPr lang="ro-MD" sz="2200" dirty="0"/>
              <a:t>ș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0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fals</a:t>
            </a:r>
            <a:r>
              <a:rPr lang="en-US" sz="2200" dirty="0"/>
              <a:t> </a:t>
            </a:r>
            <a:r>
              <a:rPr lang="ro-MD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1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adevarat</a:t>
            </a:r>
            <a:r>
              <a:rPr lang="en-US" sz="2200" dirty="0"/>
              <a:t>.</a:t>
            </a:r>
          </a:p>
          <a:p>
            <a:r>
              <a:rPr lang="en-US" sz="2200" dirty="0"/>
              <a:t>Logica fuzzy </a:t>
            </a:r>
            <a:r>
              <a:rPr lang="en-US" sz="2200" dirty="0" err="1"/>
              <a:t>ofer</a:t>
            </a:r>
            <a:r>
              <a:rPr lang="ro-MD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instrumentele</a:t>
            </a:r>
            <a:r>
              <a:rPr lang="en-US" sz="2200" dirty="0"/>
              <a:t> </a:t>
            </a:r>
            <a:r>
              <a:rPr lang="en-US" sz="2200" dirty="0" err="1"/>
              <a:t>necesare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reprezentarea</a:t>
            </a:r>
            <a:r>
              <a:rPr lang="en-US" sz="2200" dirty="0"/>
              <a:t> </a:t>
            </a:r>
            <a:r>
              <a:rPr lang="ro-MD" sz="2200" dirty="0"/>
              <a:t>î</a:t>
            </a:r>
            <a:r>
              <a:rPr lang="en-US" sz="2200" dirty="0"/>
              <a:t>n </a:t>
            </a:r>
            <a:r>
              <a:rPr lang="en-US" sz="2200" dirty="0" err="1"/>
              <a:t>sistemele</a:t>
            </a:r>
            <a:r>
              <a:rPr lang="en-US" sz="2200" dirty="0"/>
              <a:t> </a:t>
            </a:r>
            <a:r>
              <a:rPr lang="en-US" sz="2200" dirty="0" err="1"/>
              <a:t>inteligente</a:t>
            </a:r>
            <a:r>
              <a:rPr lang="en-US" sz="2200" dirty="0"/>
              <a:t> a </a:t>
            </a:r>
            <a:r>
              <a:rPr lang="en-US" sz="2200" dirty="0" err="1"/>
              <a:t>unor</a:t>
            </a:r>
            <a:r>
              <a:rPr lang="en-US" sz="2200" dirty="0"/>
              <a:t> </a:t>
            </a:r>
            <a:r>
              <a:rPr lang="en-US" sz="2200" dirty="0" err="1"/>
              <a:t>concepte</a:t>
            </a:r>
            <a:r>
              <a:rPr lang="en-US" sz="2200" dirty="0"/>
              <a:t> imprecise cum sunt „mare”, „mic”, „</a:t>
            </a:r>
            <a:r>
              <a:rPr lang="en-US" sz="2200" dirty="0" err="1"/>
              <a:t>scump</a:t>
            </a:r>
            <a:r>
              <a:rPr lang="en-US" sz="2200" dirty="0"/>
              <a:t>”, „</a:t>
            </a:r>
            <a:r>
              <a:rPr lang="en-US" sz="2200" dirty="0" err="1"/>
              <a:t>ieftin</a:t>
            </a:r>
            <a:r>
              <a:rPr lang="en-US" sz="2200" dirty="0"/>
              <a:t>” </a:t>
            </a:r>
            <a:r>
              <a:rPr lang="en-US" sz="2200" dirty="0" err="1"/>
              <a:t>s.a.</a:t>
            </a:r>
            <a:r>
              <a:rPr lang="en-US" sz="2200" dirty="0"/>
              <a:t>, </a:t>
            </a:r>
            <a:r>
              <a:rPr lang="en-US" sz="2200" dirty="0" err="1"/>
              <a:t>concepte</a:t>
            </a:r>
            <a:r>
              <a:rPr lang="en-US" sz="2200" dirty="0"/>
              <a:t> </a:t>
            </a:r>
            <a:r>
              <a:rPr lang="en-US" sz="2200" dirty="0" err="1"/>
              <a:t>numite</a:t>
            </a:r>
            <a:r>
              <a:rPr lang="en-US" sz="2200" dirty="0"/>
              <a:t> </a:t>
            </a:r>
            <a:r>
              <a:rPr lang="en-US" sz="2200" dirty="0" err="1"/>
              <a:t>variabile</a:t>
            </a:r>
            <a:r>
              <a:rPr lang="en-US" sz="2200" dirty="0"/>
              <a:t> </a:t>
            </a:r>
            <a:r>
              <a:rPr lang="en-US" sz="2200" dirty="0" err="1"/>
              <a:t>lingvistice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variabile</a:t>
            </a:r>
            <a:r>
              <a:rPr lang="en-US" sz="2200" dirty="0"/>
              <a:t> fuzzy</a:t>
            </a: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12703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Referin</a:t>
            </a:r>
            <a:r>
              <a:rPr lang="ro-MD" dirty="0"/>
              <a:t>ț</a:t>
            </a:r>
            <a:r>
              <a:rPr lang="en-US" dirty="0"/>
              <a:t>e </a:t>
            </a:r>
            <a:r>
              <a:rPr lang="ro-MD" dirty="0"/>
              <a:t>ș</a:t>
            </a:r>
            <a:r>
              <a:rPr lang="en-US" dirty="0" err="1"/>
              <a:t>tiin</a:t>
            </a:r>
            <a:r>
              <a:rPr lang="ro-MD" dirty="0"/>
              <a:t>ț</a:t>
            </a:r>
            <a:r>
              <a:rPr lang="en-US" dirty="0" err="1"/>
              <a:t>ifice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1971"/>
            <a:ext cx="9905999" cy="3541714"/>
          </a:xfrm>
        </p:spPr>
        <p:txBody>
          <a:bodyPr/>
          <a:lstStyle/>
          <a:p>
            <a:endParaRPr lang="ro-RO" dirty="0"/>
          </a:p>
          <a:p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FF39-4EBB-4A5B-B5A0-F94CF9989F23}"/>
              </a:ext>
            </a:extLst>
          </p:cNvPr>
          <p:cNvSpPr/>
          <p:nvPr/>
        </p:nvSpPr>
        <p:spPr>
          <a:xfrm>
            <a:off x="1021347" y="1671971"/>
            <a:ext cx="8122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Intelligent  traffic  control  and  warning  system  and  method”</a:t>
            </a:r>
            <a:endParaRPr lang="en-US" sz="2400" dirty="0"/>
          </a:p>
        </p:txBody>
      </p:sp>
      <p:pic>
        <p:nvPicPr>
          <p:cNvPr id="6" name="Imagine 2">
            <a:extLst>
              <a:ext uri="{FF2B5EF4-FFF2-40B4-BE49-F238E27FC236}">
                <a16:creationId xmlns:a16="http://schemas.microsoft.com/office/drawing/2014/main" id="{91648C35-74B0-4C36-8EB7-16029CD98A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42" y="2547936"/>
            <a:ext cx="583932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0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3874"/>
            <a:ext cx="9905999" cy="3807327"/>
          </a:xfrm>
        </p:spPr>
        <p:txBody>
          <a:bodyPr>
            <a:normAutofit/>
          </a:bodyPr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ro-MD" dirty="0"/>
              <a:t>traficului unei intersecții variind timpul</a:t>
            </a:r>
            <a:r>
              <a:rPr lang="en-US" dirty="0"/>
              <a:t> </a:t>
            </a:r>
            <a:r>
              <a:rPr lang="en-US" dirty="0" err="1"/>
              <a:t>culorii</a:t>
            </a:r>
            <a:r>
              <a:rPr lang="en-US" dirty="0"/>
              <a:t> </a:t>
            </a:r>
            <a:r>
              <a:rPr lang="en-US" dirty="0" err="1"/>
              <a:t>verzi</a:t>
            </a:r>
            <a:r>
              <a:rPr lang="en-US" dirty="0"/>
              <a:t>,</a:t>
            </a:r>
            <a:r>
              <a:rPr lang="ro-MD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cu </a:t>
            </a:r>
            <a:r>
              <a:rPr lang="en-US" dirty="0" err="1"/>
              <a:t>logica</a:t>
            </a:r>
            <a:r>
              <a:rPr lang="en-US" dirty="0"/>
              <a:t> de control Fuzzy. </a:t>
            </a:r>
          </a:p>
          <a:p>
            <a:pPr lvl="0"/>
            <a:r>
              <a:rPr lang="en-US" dirty="0" err="1"/>
              <a:t>intrarea</a:t>
            </a:r>
            <a:r>
              <a:rPr lang="en-US" dirty="0"/>
              <a:t> 1 - </a:t>
            </a:r>
            <a:r>
              <a:rPr lang="en-US" dirty="0" err="1"/>
              <a:t>densitatea</a:t>
            </a:r>
            <a:r>
              <a:rPr lang="en-US" dirty="0"/>
              <a:t> </a:t>
            </a:r>
            <a:r>
              <a:rPr lang="en-US" dirty="0" err="1"/>
              <a:t>traficului</a:t>
            </a:r>
            <a:r>
              <a:rPr lang="en-US" dirty="0"/>
              <a:t>, </a:t>
            </a:r>
            <a:r>
              <a:rPr lang="en-US" dirty="0" err="1"/>
              <a:t>exprimată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vehicule</a:t>
            </a:r>
            <a:r>
              <a:rPr lang="en-US" dirty="0"/>
              <a:t> / km;</a:t>
            </a:r>
            <a:endParaRPr lang="ro-RO" dirty="0"/>
          </a:p>
          <a:p>
            <a:pPr lvl="0"/>
            <a:r>
              <a:rPr lang="en-US" dirty="0" err="1"/>
              <a:t>intrarea</a:t>
            </a:r>
            <a:r>
              <a:rPr lang="en-US" dirty="0"/>
              <a:t> 2 -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deplasare</a:t>
            </a:r>
            <a:r>
              <a:rPr lang="en-US" dirty="0"/>
              <a:t>, </a:t>
            </a:r>
            <a:r>
              <a:rPr lang="en-US" dirty="0" err="1"/>
              <a:t>exprimată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traversează</a:t>
            </a:r>
            <a:r>
              <a:rPr lang="en-US" dirty="0"/>
              <a:t> </a:t>
            </a:r>
            <a:r>
              <a:rPr lang="en-US" dirty="0" err="1"/>
              <a:t>intersecția</a:t>
            </a:r>
            <a:r>
              <a:rPr lang="en-US" dirty="0"/>
              <a:t> / </a:t>
            </a:r>
            <a:r>
              <a:rPr lang="en-US" dirty="0" err="1"/>
              <a:t>unitatea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(</a:t>
            </a:r>
            <a:r>
              <a:rPr lang="en-US" dirty="0" err="1"/>
              <a:t>oră</a:t>
            </a:r>
            <a:r>
              <a:rPr lang="en-US" dirty="0"/>
              <a:t>);</a:t>
            </a:r>
            <a:endParaRPr lang="ro-MD" dirty="0"/>
          </a:p>
          <a:p>
            <a:pPr lvl="0"/>
            <a:r>
              <a:rPr lang="en-US" dirty="0" err="1"/>
              <a:t>iesirea</a:t>
            </a:r>
            <a:r>
              <a:rPr lang="en-US" dirty="0"/>
              <a:t> -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secunde</a:t>
            </a:r>
            <a:r>
              <a:rPr lang="en-US" dirty="0"/>
              <a:t> cu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prelungită</a:t>
            </a:r>
            <a:r>
              <a:rPr lang="en-US" dirty="0"/>
              <a:t>/</a:t>
            </a:r>
            <a:r>
              <a:rPr lang="en-US" dirty="0" err="1"/>
              <a:t>scurtată</a:t>
            </a:r>
            <a:r>
              <a:rPr lang="en-US" dirty="0"/>
              <a:t> </a:t>
            </a:r>
            <a:r>
              <a:rPr lang="en-US" dirty="0" err="1"/>
              <a:t>perioada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lumina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a </a:t>
            </a:r>
            <a:r>
              <a:rPr lang="en-US" dirty="0" err="1"/>
              <a:t>semaforului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activă</a:t>
            </a:r>
            <a:r>
              <a:rPr lang="en-US" dirty="0"/>
              <a:t>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2884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folo</a:t>
            </a:r>
            <a:r>
              <a:rPr lang="ro-MD" dirty="0"/>
              <a:t>ș</a:t>
            </a:r>
            <a:r>
              <a:rPr lang="en-US" dirty="0" err="1"/>
              <a:t>i</a:t>
            </a:r>
            <a:r>
              <a:rPr lang="ro-MD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MD" dirty="0"/>
              <a:t>ă</a:t>
            </a:r>
            <a:r>
              <a:rPr lang="en-US" dirty="0" err="1"/>
              <a:t>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dirty="0"/>
              <a:t>Am folosit senzori de proximitate</a:t>
            </a:r>
            <a:r>
              <a:rPr lang="en-US" dirty="0"/>
              <a:t>.</a:t>
            </a:r>
            <a:endParaRPr lang="ro-MD" dirty="0"/>
          </a:p>
          <a:p>
            <a:r>
              <a:rPr lang="ro-MD" dirty="0"/>
              <a:t>S</a:t>
            </a:r>
            <a:r>
              <a:rPr lang="en-US" dirty="0"/>
              <a:t>canner-laser (IBEO LD Laser)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obțină</a:t>
            </a:r>
            <a:r>
              <a:rPr lang="en-US" dirty="0"/>
              <a:t> date </a:t>
            </a:r>
            <a:r>
              <a:rPr lang="en-US" dirty="0" err="1"/>
              <a:t>detaliate</a:t>
            </a:r>
            <a:r>
              <a:rPr lang="en-US" dirty="0"/>
              <a:t> </a:t>
            </a:r>
            <a:r>
              <a:rPr lang="en-US" dirty="0" err="1"/>
              <a:t>statice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dinamice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la mare </a:t>
            </a:r>
            <a:r>
              <a:rPr lang="en-US" dirty="0" err="1"/>
              <a:t>distanță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8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intrate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5 </a:t>
            </a:r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. </a:t>
            </a:r>
          </a:p>
          <a:p>
            <a:r>
              <a:rPr lang="en-US" dirty="0" err="1"/>
              <a:t>Intrarea</a:t>
            </a:r>
            <a:r>
              <a:rPr lang="en-US" dirty="0"/>
              <a:t> 1</a:t>
            </a:r>
            <a:r>
              <a:rPr lang="ro-MD" dirty="0"/>
              <a:t> și 2 </a:t>
            </a:r>
            <a:r>
              <a:rPr lang="en-US" dirty="0"/>
              <a:t> a</a:t>
            </a:r>
            <a:r>
              <a:rPr lang="ro-MD" dirty="0"/>
              <a:t>u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: </a:t>
            </a:r>
            <a:r>
              <a:rPr lang="en-US" i="1" dirty="0" err="1"/>
              <a:t>Fmica</a:t>
            </a:r>
            <a:r>
              <a:rPr lang="en-US" dirty="0"/>
              <a:t> (</a:t>
            </a:r>
            <a:r>
              <a:rPr lang="en-US" dirty="0" err="1"/>
              <a:t>foarte</a:t>
            </a:r>
            <a:r>
              <a:rPr lang="en-US" dirty="0"/>
              <a:t> mica), </a:t>
            </a:r>
            <a:r>
              <a:rPr lang="en-US" i="1" dirty="0"/>
              <a:t>mica</a:t>
            </a:r>
            <a:r>
              <a:rPr lang="en-US" dirty="0"/>
              <a:t>, </a:t>
            </a:r>
            <a:r>
              <a:rPr lang="en-US" i="1" dirty="0" err="1"/>
              <a:t>medie</a:t>
            </a:r>
            <a:r>
              <a:rPr lang="en-US" dirty="0"/>
              <a:t>, </a:t>
            </a:r>
            <a:r>
              <a:rPr lang="en-US" i="1" dirty="0"/>
              <a:t>Mare</a:t>
            </a:r>
            <a:r>
              <a:rPr lang="en-US" dirty="0"/>
              <a:t>, </a:t>
            </a:r>
            <a:r>
              <a:rPr lang="en-US" i="1" dirty="0" err="1"/>
              <a:t>FMare</a:t>
            </a:r>
            <a:r>
              <a:rPr lang="en-US" dirty="0"/>
              <a:t> (</a:t>
            </a:r>
            <a:r>
              <a:rPr lang="en-US" dirty="0" err="1"/>
              <a:t>foarte</a:t>
            </a:r>
            <a:r>
              <a:rPr lang="en-US" dirty="0"/>
              <a:t> mare). </a:t>
            </a:r>
          </a:p>
          <a:p>
            <a:pPr marL="0" indent="0">
              <a:buNone/>
            </a:pPr>
            <a:r>
              <a:rPr lang="en-US" dirty="0" err="1"/>
              <a:t>Ieșirea</a:t>
            </a:r>
            <a:r>
              <a:rPr lang="en-US" dirty="0"/>
              <a:t> o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reprezenta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tot </a:t>
            </a:r>
            <a:r>
              <a:rPr lang="en-US" dirty="0" err="1"/>
              <a:t>prin</a:t>
            </a:r>
            <a:r>
              <a:rPr lang="en-US" dirty="0"/>
              <a:t> 5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lingvistici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cum </a:t>
            </a:r>
            <a:r>
              <a:rPr lang="en-US" dirty="0" err="1"/>
              <a:t>urmează</a:t>
            </a:r>
            <a:r>
              <a:rPr lang="en-US" dirty="0"/>
              <a:t>:  “</a:t>
            </a:r>
            <a:r>
              <a:rPr lang="en-US" dirty="0" err="1"/>
              <a:t>negativ</a:t>
            </a:r>
            <a:r>
              <a:rPr lang="en-US" dirty="0"/>
              <a:t> mare (NM)”, “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(Nm)”, “zero (Z)”, “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(Pm)”, “</a:t>
            </a:r>
            <a:r>
              <a:rPr lang="en-US" dirty="0" err="1"/>
              <a:t>pozitiv</a:t>
            </a:r>
            <a:r>
              <a:rPr lang="en-US" dirty="0"/>
              <a:t> mare (PM)”.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646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9A2F-D309-41F8-A7CB-CCDDA9A2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/>
              <a:t>de reguli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FF617F-51E2-4DCC-BDF0-82ECDE7C2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74122"/>
              </p:ext>
            </p:extLst>
          </p:nvPr>
        </p:nvGraphicFramePr>
        <p:xfrm>
          <a:off x="1936679" y="2383604"/>
          <a:ext cx="7158744" cy="28161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930">
                  <a:extLst>
                    <a:ext uri="{9D8B030D-6E8A-4147-A177-3AD203B41FA5}">
                      <a16:colId xmlns:a16="http://schemas.microsoft.com/office/drawing/2014/main" val="3065232039"/>
                    </a:ext>
                  </a:extLst>
                </a:gridCol>
                <a:gridCol w="1073963">
                  <a:extLst>
                    <a:ext uri="{9D8B030D-6E8A-4147-A177-3AD203B41FA5}">
                      <a16:colId xmlns:a16="http://schemas.microsoft.com/office/drawing/2014/main" val="2407925126"/>
                    </a:ext>
                  </a:extLst>
                </a:gridCol>
                <a:gridCol w="955812">
                  <a:extLst>
                    <a:ext uri="{9D8B030D-6E8A-4147-A177-3AD203B41FA5}">
                      <a16:colId xmlns:a16="http://schemas.microsoft.com/office/drawing/2014/main" val="2761257791"/>
                    </a:ext>
                  </a:extLst>
                </a:gridCol>
                <a:gridCol w="718752">
                  <a:extLst>
                    <a:ext uri="{9D8B030D-6E8A-4147-A177-3AD203B41FA5}">
                      <a16:colId xmlns:a16="http://schemas.microsoft.com/office/drawing/2014/main" val="1201509314"/>
                    </a:ext>
                  </a:extLst>
                </a:gridCol>
                <a:gridCol w="1092898">
                  <a:extLst>
                    <a:ext uri="{9D8B030D-6E8A-4147-A177-3AD203B41FA5}">
                      <a16:colId xmlns:a16="http://schemas.microsoft.com/office/drawing/2014/main" val="874808108"/>
                    </a:ext>
                  </a:extLst>
                </a:gridCol>
                <a:gridCol w="1066389">
                  <a:extLst>
                    <a:ext uri="{9D8B030D-6E8A-4147-A177-3AD203B41FA5}">
                      <a16:colId xmlns:a16="http://schemas.microsoft.com/office/drawing/2014/main" val="1388092243"/>
                    </a:ext>
                  </a:extLst>
                </a:gridCol>
              </a:tblGrid>
              <a:tr h="11057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Densitate-trafic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Viteza-deplasare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foarte mică (fm)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Mică (m)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Medie (med)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Mare (M)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foarte mare (FM)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354346"/>
                  </a:ext>
                </a:extLst>
              </a:tr>
              <a:tr h="342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foarte mică (fm)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931344"/>
                  </a:ext>
                </a:extLst>
              </a:tr>
              <a:tr h="342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Mică (m)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554197"/>
                  </a:ext>
                </a:extLst>
              </a:tr>
              <a:tr h="342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Medie (med)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899278"/>
                  </a:ext>
                </a:extLst>
              </a:tr>
              <a:tr h="342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Mare (M)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426"/>
                  </a:ext>
                </a:extLst>
              </a:tr>
              <a:tr h="342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foarte mare (FM)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Zero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82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6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Descriere</a:t>
            </a:r>
            <a:r>
              <a:rPr lang="en-US" b="1" dirty="0"/>
              <a:t> </a:t>
            </a:r>
            <a:r>
              <a:rPr lang="en-US" b="1" dirty="0" err="1"/>
              <a:t>algoritm</a:t>
            </a:r>
            <a:r>
              <a:rPr lang="en-US" b="1" dirty="0"/>
              <a:t> </a:t>
            </a:r>
            <a:r>
              <a:rPr lang="en-US" b="1" dirty="0" err="1"/>
              <a:t>utilizat</a:t>
            </a:r>
            <a:br>
              <a:rPr lang="ro-RO" dirty="0"/>
            </a:b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6E578-5B4C-4B87-B0A0-0BE887592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8705" y="1605052"/>
            <a:ext cx="3133618" cy="4081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97C76-9A0A-454A-9E6D-FF7009826CC2}"/>
              </a:ext>
            </a:extLst>
          </p:cNvPr>
          <p:cNvSpPr/>
          <p:nvPr/>
        </p:nvSpPr>
        <p:spPr>
          <a:xfrm>
            <a:off x="962346" y="1845062"/>
            <a:ext cx="6096000" cy="3276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Definirea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termenilor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variabilelor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lingvistice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Construirea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funcțiilor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apartenență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Construirea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reguli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tip crisp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fuzzy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regulilor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reguli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Combinarea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fiec</a:t>
            </a:r>
            <a:r>
              <a:rPr lang="ro-RO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Defuzificare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3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142</TotalTime>
  <Words>554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Controlul inteligent al        traficului</vt:lpstr>
      <vt:lpstr>Cuprins</vt:lpstr>
      <vt:lpstr>Sisteme fuzzy</vt:lpstr>
      <vt:lpstr>Referințe științifice</vt:lpstr>
      <vt:lpstr>Scopul proiectul</vt:lpstr>
      <vt:lpstr>Senzori foloșiți pentru intrări</vt:lpstr>
      <vt:lpstr>Descrierea proiectului</vt:lpstr>
      <vt:lpstr>Tabela de reguli</vt:lpstr>
      <vt:lpstr>Descriere algoritm utilizat </vt:lpstr>
      <vt:lpstr>1. schimbarea tipului de sistem Fuzzy din Mamdani în Sugeno.</vt:lpstr>
      <vt:lpstr>2. Inlocuirea functiilor de apartenenta pentru o intrare cu functii trapezoidale</vt:lpstr>
      <vt:lpstr>Concluzii</vt:lpstr>
      <vt:lpstr> Va mulțumesc pentru atenția acordată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unei cutii de viteze cu ajutorul unui sistem cu logica de control Fuzzy</dc:title>
  <dc:creator>motruc vadim</dc:creator>
  <cp:lastModifiedBy>Marcel</cp:lastModifiedBy>
  <cp:revision>15</cp:revision>
  <dcterms:created xsi:type="dcterms:W3CDTF">2018-05-13T16:44:40Z</dcterms:created>
  <dcterms:modified xsi:type="dcterms:W3CDTF">2018-05-31T08:04:49Z</dcterms:modified>
</cp:coreProperties>
</file>