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77" r:id="rId3"/>
    <p:sldId id="392" r:id="rId4"/>
    <p:sldId id="408" r:id="rId5"/>
    <p:sldId id="310" r:id="rId6"/>
    <p:sldId id="388" r:id="rId7"/>
    <p:sldId id="415" r:id="rId8"/>
    <p:sldId id="260" r:id="rId9"/>
    <p:sldId id="268" r:id="rId10"/>
    <p:sldId id="413" r:id="rId11"/>
    <p:sldId id="409" r:id="rId12"/>
    <p:sldId id="271" r:id="rId13"/>
    <p:sldId id="266" r:id="rId14"/>
    <p:sldId id="410" r:id="rId15"/>
    <p:sldId id="411" r:id="rId16"/>
    <p:sldId id="412" r:id="rId17"/>
    <p:sldId id="391" r:id="rId18"/>
    <p:sldId id="292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Alexander Gutierrez Velandia" initials="RAGV" lastIdx="3" clrIdx="0">
    <p:extLst>
      <p:ext uri="{19B8F6BF-5375-455C-9EA6-DF929625EA0E}">
        <p15:presenceInfo xmlns:p15="http://schemas.microsoft.com/office/powerpoint/2012/main" userId="S-1-5-21-982434693-219372449-2593624604-229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744"/>
    <a:srgbClr val="346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94718"/>
  </p:normalViewPr>
  <p:slideViewPr>
    <p:cSldViewPr snapToGrid="0" snapToObjects="1" showGuides="1">
      <p:cViewPr varScale="1">
        <p:scale>
          <a:sx n="88" d="100"/>
          <a:sy n="88" d="100"/>
        </p:scale>
        <p:origin x="624" y="176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4ADB-1833-4050-B190-0F967FB9A0CB}" type="datetimeFigureOut">
              <a:rPr lang="es-CO" smtClean="0"/>
              <a:t>7/03/19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ADCD2-3E85-48F0-8BBC-FCDAA8206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3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7/3/19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D28F2D6-5540-3F4F-93F0-6E7CE28DFBF0}"/>
              </a:ext>
            </a:extLst>
          </p:cNvPr>
          <p:cNvSpPr/>
          <p:nvPr/>
        </p:nvSpPr>
        <p:spPr>
          <a:xfrm>
            <a:off x="6096000" y="946793"/>
            <a:ext cx="59902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DOTACIONES 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DIRECCIÓN DE PRIMERA INFANCIA</a:t>
            </a:r>
            <a:endParaRPr lang="es-CO" sz="32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1E3E73D-61CF-4253-80FE-173DB8FABEAA}"/>
              </a:ext>
            </a:extLst>
          </p:cNvPr>
          <p:cNvSpPr txBox="1"/>
          <p:nvPr/>
        </p:nvSpPr>
        <p:spPr>
          <a:xfrm>
            <a:off x="2053883" y="1594523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LEVANTAMIENTO DE NECESIDADES DE LOS ELEMENTOS POR UDS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4685F2F-BD5C-4F3C-8601-025786903062}"/>
              </a:ext>
            </a:extLst>
          </p:cNvPr>
          <p:cNvSpPr/>
          <p:nvPr/>
        </p:nvSpPr>
        <p:spPr>
          <a:xfrm>
            <a:off x="1342977" y="1728866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1A25FF3-BFB5-48CA-8F07-4229FA181073}"/>
              </a:ext>
            </a:extLst>
          </p:cNvPr>
          <p:cNvSpPr txBox="1"/>
          <p:nvPr/>
        </p:nvSpPr>
        <p:spPr>
          <a:xfrm>
            <a:off x="2053883" y="2854918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CONTRACTUALES DE COMPRA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82DAB7-0F29-40C4-833E-942C01D369AD}"/>
              </a:ext>
            </a:extLst>
          </p:cNvPr>
          <p:cNvSpPr/>
          <p:nvPr/>
        </p:nvSpPr>
        <p:spPr>
          <a:xfrm>
            <a:off x="1342977" y="2749196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15D358C-FFA7-4517-932B-0A2A9ECC4F1C}"/>
              </a:ext>
            </a:extLst>
          </p:cNvPr>
          <p:cNvSpPr txBox="1"/>
          <p:nvPr/>
        </p:nvSpPr>
        <p:spPr>
          <a:xfrm>
            <a:off x="2053883" y="3794862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ENTREGA EN SITIO (UDS)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3E8B4E-0A42-4BB2-902A-30761287F157}"/>
              </a:ext>
            </a:extLst>
          </p:cNvPr>
          <p:cNvSpPr/>
          <p:nvPr/>
        </p:nvSpPr>
        <p:spPr>
          <a:xfrm>
            <a:off x="1342977" y="3724134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2778A03-4130-4E7F-81F3-95616DA48DC1}"/>
              </a:ext>
            </a:extLst>
          </p:cNvPr>
          <p:cNvSpPr txBox="1"/>
          <p:nvPr/>
        </p:nvSpPr>
        <p:spPr>
          <a:xfrm>
            <a:off x="2053883" y="477561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INGRESO AL INVENTARIO DEL ICBF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25C832F-6837-49FD-A439-D8F766707DDA}"/>
              </a:ext>
            </a:extLst>
          </p:cNvPr>
          <p:cNvSpPr/>
          <p:nvPr/>
        </p:nvSpPr>
        <p:spPr>
          <a:xfrm>
            <a:off x="1342977" y="469385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0" y="222018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FASES PROCESO COMPRA CENTRALIZADA DOTACIONES</a:t>
            </a:r>
          </a:p>
        </p:txBody>
      </p:sp>
    </p:spTree>
    <p:extLst>
      <p:ext uri="{BB962C8B-B14F-4D97-AF65-F5344CB8AC3E}">
        <p14:creationId xmlns:p14="http://schemas.microsoft.com/office/powerpoint/2010/main" val="223012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1E3E73D-61CF-4253-80FE-173DB8FABEAA}"/>
              </a:ext>
            </a:extLst>
          </p:cNvPr>
          <p:cNvSpPr txBox="1"/>
          <p:nvPr/>
        </p:nvSpPr>
        <p:spPr>
          <a:xfrm>
            <a:off x="942536" y="28742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LEVANTAMIENTO DE NECESIDADES DE LOS ELEMENTOS POR UDS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4685F2F-BD5C-4F3C-8601-025786903062}"/>
              </a:ext>
            </a:extLst>
          </p:cNvPr>
          <p:cNvSpPr/>
          <p:nvPr/>
        </p:nvSpPr>
        <p:spPr>
          <a:xfrm>
            <a:off x="231630" y="163085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Sistema de información: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4836943" y="2097051"/>
            <a:ext cx="3856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CUENTAME</a:t>
            </a:r>
          </a:p>
        </p:txBody>
      </p:sp>
      <p:sp>
        <p:nvSpPr>
          <p:cNvPr id="6" name="Flecha: arriba y abajo 5">
            <a:extLst>
              <a:ext uri="{FF2B5EF4-FFF2-40B4-BE49-F238E27FC236}">
                <a16:creationId xmlns:a16="http://schemas.microsoft.com/office/drawing/2014/main" id="{08FF6140-DF02-4B90-8FD7-C77620F815C0}"/>
              </a:ext>
            </a:extLst>
          </p:cNvPr>
          <p:cNvSpPr/>
          <p:nvPr/>
        </p:nvSpPr>
        <p:spPr>
          <a:xfrm>
            <a:off x="6513342" y="2514415"/>
            <a:ext cx="422030" cy="747459"/>
          </a:xfrm>
          <a:prstGeom prst="upDownArrow">
            <a:avLst>
              <a:gd name="adj1" fmla="val 70000"/>
              <a:gd name="adj2" fmla="val 63333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DEB8083-2FD5-43AE-8C55-67E439F6B99A}"/>
              </a:ext>
            </a:extLst>
          </p:cNvPr>
          <p:cNvSpPr txBox="1"/>
          <p:nvPr/>
        </p:nvSpPr>
        <p:spPr>
          <a:xfrm>
            <a:off x="4119491" y="3291882"/>
            <a:ext cx="52917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Formato Inventario de dotación (Supervisión)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1319135" y="4799304"/>
            <a:ext cx="1046724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DOCUMENTO: Definición de recursos humanos, financieros, técnicos y operativos necesarios para la compra de los elementos de dotación y protocolo de entregas.</a:t>
            </a:r>
          </a:p>
        </p:txBody>
      </p:sp>
    </p:spTree>
    <p:extLst>
      <p:ext uri="{BB962C8B-B14F-4D97-AF65-F5344CB8AC3E}">
        <p14:creationId xmlns:p14="http://schemas.microsoft.com/office/powerpoint/2010/main" val="195864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1C6EC05D-4F9A-4E20-93CF-AC4E489BBC4C}"/>
              </a:ext>
            </a:extLst>
          </p:cNvPr>
          <p:cNvSpPr txBox="1"/>
          <p:nvPr/>
        </p:nvSpPr>
        <p:spPr>
          <a:xfrm>
            <a:off x="1993960" y="202139"/>
            <a:ext cx="6674117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333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CRONOGRAMA</a:t>
            </a:r>
          </a:p>
        </p:txBody>
      </p:sp>
      <p:pic>
        <p:nvPicPr>
          <p:cNvPr id="18" name="2 Imagen">
            <a:extLst>
              <a:ext uri="{FF2B5EF4-FFF2-40B4-BE49-F238E27FC236}">
                <a16:creationId xmlns:a16="http://schemas.microsoft.com/office/drawing/2014/main" id="{DCF515F0-88CC-4451-97AC-231168E1C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875" y="1105416"/>
            <a:ext cx="415892" cy="530059"/>
          </a:xfrm>
          <a:prstGeom prst="rect">
            <a:avLst/>
          </a:prstGeom>
        </p:spPr>
      </p:pic>
      <p:pic>
        <p:nvPicPr>
          <p:cNvPr id="19" name="3 Imagen">
            <a:extLst>
              <a:ext uri="{FF2B5EF4-FFF2-40B4-BE49-F238E27FC236}">
                <a16:creationId xmlns:a16="http://schemas.microsoft.com/office/drawing/2014/main" id="{C25A45BB-AE5D-4E76-A8F4-F6605AC6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8940" y="1099308"/>
            <a:ext cx="383273" cy="489285"/>
          </a:xfrm>
          <a:prstGeom prst="rect">
            <a:avLst/>
          </a:prstGeom>
        </p:spPr>
      </p:pic>
      <p:pic>
        <p:nvPicPr>
          <p:cNvPr id="20" name="2 Imagen">
            <a:extLst>
              <a:ext uri="{FF2B5EF4-FFF2-40B4-BE49-F238E27FC236}">
                <a16:creationId xmlns:a16="http://schemas.microsoft.com/office/drawing/2014/main" id="{5A6E9DD3-623C-492E-A976-ACAFF301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0037" y="1105416"/>
            <a:ext cx="415892" cy="530059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8ED5C7F-6E1E-49A5-B357-446550CF4676}"/>
              </a:ext>
            </a:extLst>
          </p:cNvPr>
          <p:cNvSpPr/>
          <p:nvPr/>
        </p:nvSpPr>
        <p:spPr>
          <a:xfrm>
            <a:off x="2104888" y="1534705"/>
            <a:ext cx="9961040" cy="488375"/>
          </a:xfrm>
          <a:prstGeom prst="roundRect">
            <a:avLst/>
          </a:prstGeom>
          <a:solidFill>
            <a:srgbClr val="77AD2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48000" dist="381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9FB867E-F890-4067-976F-7A86A8BD4DB9}"/>
              </a:ext>
            </a:extLst>
          </p:cNvPr>
          <p:cNvSpPr/>
          <p:nvPr/>
        </p:nvSpPr>
        <p:spPr>
          <a:xfrm>
            <a:off x="2104890" y="1531825"/>
            <a:ext cx="8944508" cy="4883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F0B01EBB-6235-4D0A-98E0-70DA5170DF0B}"/>
              </a:ext>
            </a:extLst>
          </p:cNvPr>
          <p:cNvSpPr txBox="1"/>
          <p:nvPr/>
        </p:nvSpPr>
        <p:spPr>
          <a:xfrm>
            <a:off x="2104890" y="1588673"/>
            <a:ext cx="128342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Ene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B7203BC1-C481-4EB9-95B0-A4997052B996}"/>
              </a:ext>
            </a:extLst>
          </p:cNvPr>
          <p:cNvSpPr txBox="1"/>
          <p:nvPr/>
        </p:nvSpPr>
        <p:spPr>
          <a:xfrm>
            <a:off x="5187254" y="1606540"/>
            <a:ext cx="61781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Mar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9E2B729F-F7C9-4448-87DD-78C55C8A9E7B}"/>
              </a:ext>
            </a:extLst>
          </p:cNvPr>
          <p:cNvSpPr txBox="1"/>
          <p:nvPr/>
        </p:nvSpPr>
        <p:spPr>
          <a:xfrm>
            <a:off x="6695753" y="1606541"/>
            <a:ext cx="68134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Abr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7DC91499-6737-4A32-97F5-08675BA76F79}"/>
              </a:ext>
            </a:extLst>
          </p:cNvPr>
          <p:cNvSpPr txBox="1"/>
          <p:nvPr/>
        </p:nvSpPr>
        <p:spPr>
          <a:xfrm>
            <a:off x="8091586" y="1603016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May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E6763CD5-337D-4068-9A04-C14562E44694}"/>
              </a:ext>
            </a:extLst>
          </p:cNvPr>
          <p:cNvSpPr txBox="1"/>
          <p:nvPr/>
        </p:nvSpPr>
        <p:spPr>
          <a:xfrm>
            <a:off x="3625000" y="1601604"/>
            <a:ext cx="57666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Feb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D3F6B758-B8D4-4493-B614-DC211935675E}"/>
              </a:ext>
            </a:extLst>
          </p:cNvPr>
          <p:cNvSpPr txBox="1"/>
          <p:nvPr/>
        </p:nvSpPr>
        <p:spPr>
          <a:xfrm>
            <a:off x="2091491" y="927059"/>
            <a:ext cx="1283428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067" b="1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n-US" sz="106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C97E8726-F31E-42F0-B5CE-F63F9CB00ADF}"/>
              </a:ext>
            </a:extLst>
          </p:cNvPr>
          <p:cNvSpPr txBox="1"/>
          <p:nvPr/>
        </p:nvSpPr>
        <p:spPr>
          <a:xfrm>
            <a:off x="11650037" y="888627"/>
            <a:ext cx="482879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n-US" sz="106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C0DDE29E-4934-49E2-9768-45261291A415}"/>
              </a:ext>
            </a:extLst>
          </p:cNvPr>
          <p:cNvSpPr txBox="1"/>
          <p:nvPr/>
        </p:nvSpPr>
        <p:spPr>
          <a:xfrm>
            <a:off x="2091491" y="2184458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Acopio material</a:t>
            </a:r>
            <a:endParaRPr lang="en-US" sz="1333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012424D0-D632-4C76-948D-400BB52F2BB4}"/>
              </a:ext>
            </a:extLst>
          </p:cNvPr>
          <p:cNvSpPr txBox="1"/>
          <p:nvPr/>
        </p:nvSpPr>
        <p:spPr>
          <a:xfrm>
            <a:off x="1708727" y="2444134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 general 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4DC8EE3B-B059-4348-9AED-54DC5B174335}"/>
              </a:ext>
            </a:extLst>
          </p:cNvPr>
          <p:cNvSpPr txBox="1"/>
          <p:nvPr/>
        </p:nvSpPr>
        <p:spPr>
          <a:xfrm>
            <a:off x="1708725" y="264900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Clasificacion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27F856-916E-4A9E-9970-D8D137522C8B}"/>
              </a:ext>
            </a:extLst>
          </p:cNvPr>
          <p:cNvCxnSpPr>
            <a:cxnSpLocks/>
          </p:cNvCxnSpPr>
          <p:nvPr/>
        </p:nvCxnSpPr>
        <p:spPr>
          <a:xfrm flipV="1">
            <a:off x="3361521" y="2582432"/>
            <a:ext cx="955041" cy="2973"/>
          </a:xfrm>
          <a:prstGeom prst="line">
            <a:avLst/>
          </a:prstGeom>
          <a:ln>
            <a:solidFill>
              <a:srgbClr val="72A1DC"/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EDFAC2F-C7FE-4C7C-8939-5C1AB3A9523D}"/>
              </a:ext>
            </a:extLst>
          </p:cNvPr>
          <p:cNvCxnSpPr>
            <a:cxnSpLocks/>
          </p:cNvCxnSpPr>
          <p:nvPr/>
        </p:nvCxnSpPr>
        <p:spPr>
          <a:xfrm>
            <a:off x="3378993" y="2793265"/>
            <a:ext cx="1698616" cy="0"/>
          </a:xfrm>
          <a:prstGeom prst="line">
            <a:avLst/>
          </a:prstGeom>
          <a:ln>
            <a:solidFill>
              <a:srgbClr val="72A1DC"/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4">
            <a:extLst>
              <a:ext uri="{FF2B5EF4-FFF2-40B4-BE49-F238E27FC236}">
                <a16:creationId xmlns:a16="http://schemas.microsoft.com/office/drawing/2014/main" id="{D1969D14-D4BA-49AC-BA15-12C8161C66E2}"/>
              </a:ext>
            </a:extLst>
          </p:cNvPr>
          <p:cNvSpPr txBox="1"/>
          <p:nvPr/>
        </p:nvSpPr>
        <p:spPr>
          <a:xfrm>
            <a:off x="4513284" y="2444132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15/02/2018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3AB286CE-B3A1-4E1D-8ADD-6856D024C42C}"/>
              </a:ext>
            </a:extLst>
          </p:cNvPr>
          <p:cNvSpPr txBox="1"/>
          <p:nvPr/>
        </p:nvSpPr>
        <p:spPr>
          <a:xfrm>
            <a:off x="5376361" y="2649004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28/02/2018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C09F9EDA-D596-4A9A-B035-314211FE21A1}"/>
              </a:ext>
            </a:extLst>
          </p:cNvPr>
          <p:cNvSpPr txBox="1"/>
          <p:nvPr/>
        </p:nvSpPr>
        <p:spPr>
          <a:xfrm>
            <a:off x="2074017" y="2806582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Documentacion </a:t>
            </a:r>
            <a:endParaRPr lang="en-US" sz="1333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">
            <a:extLst>
              <a:ext uri="{FF2B5EF4-FFF2-40B4-BE49-F238E27FC236}">
                <a16:creationId xmlns:a16="http://schemas.microsoft.com/office/drawing/2014/main" id="{231D44CF-F786-4B47-80D7-BEB08843D85B}"/>
              </a:ext>
            </a:extLst>
          </p:cNvPr>
          <p:cNvSpPr txBox="1"/>
          <p:nvPr/>
        </p:nvSpPr>
        <p:spPr>
          <a:xfrm>
            <a:off x="1691253" y="3066258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Recopilacion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1397618B-C2D9-4517-95D0-3031ABEEACF0}"/>
              </a:ext>
            </a:extLst>
          </p:cNvPr>
          <p:cNvSpPr txBox="1"/>
          <p:nvPr/>
        </p:nvSpPr>
        <p:spPr>
          <a:xfrm>
            <a:off x="1691252" y="3271128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Radicado almacen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D7786382-7059-48B3-9D0F-C85EA6CF1C79}"/>
              </a:ext>
            </a:extLst>
          </p:cNvPr>
          <p:cNvCxnSpPr>
            <a:cxnSpLocks/>
          </p:cNvCxnSpPr>
          <p:nvPr/>
        </p:nvCxnSpPr>
        <p:spPr>
          <a:xfrm>
            <a:off x="3361521" y="3195863"/>
            <a:ext cx="140053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807656A-930F-4A31-A67E-77E13A787049}"/>
              </a:ext>
            </a:extLst>
          </p:cNvPr>
          <p:cNvCxnSpPr>
            <a:cxnSpLocks/>
          </p:cNvCxnSpPr>
          <p:nvPr/>
        </p:nvCxnSpPr>
        <p:spPr>
          <a:xfrm>
            <a:off x="3378994" y="3414757"/>
            <a:ext cx="242607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">
            <a:extLst>
              <a:ext uri="{FF2B5EF4-FFF2-40B4-BE49-F238E27FC236}">
                <a16:creationId xmlns:a16="http://schemas.microsoft.com/office/drawing/2014/main" id="{52F0B22E-9ABE-4699-9227-0E14B2D169AA}"/>
              </a:ext>
            </a:extLst>
          </p:cNvPr>
          <p:cNvSpPr txBox="1"/>
          <p:nvPr/>
        </p:nvSpPr>
        <p:spPr>
          <a:xfrm>
            <a:off x="4928744" y="3052231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22/02/2018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2232A541-26C1-41C1-9728-91CD81A9D66B}"/>
              </a:ext>
            </a:extLst>
          </p:cNvPr>
          <p:cNvSpPr txBox="1"/>
          <p:nvPr/>
        </p:nvSpPr>
        <p:spPr>
          <a:xfrm>
            <a:off x="5954084" y="3282672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15/03/2018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24FBB517-6E52-4C96-92CD-4130E54FB63B}"/>
              </a:ext>
            </a:extLst>
          </p:cNvPr>
          <p:cNvSpPr txBox="1"/>
          <p:nvPr/>
        </p:nvSpPr>
        <p:spPr>
          <a:xfrm>
            <a:off x="1708725" y="3512990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77A6EDE3-93E9-4D30-B800-AFE5B7C53A3A}"/>
              </a:ext>
            </a:extLst>
          </p:cNvPr>
          <p:cNvCxnSpPr>
            <a:cxnSpLocks/>
          </p:cNvCxnSpPr>
          <p:nvPr/>
        </p:nvCxnSpPr>
        <p:spPr>
          <a:xfrm>
            <a:off x="3378993" y="3670645"/>
            <a:ext cx="24260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4">
            <a:extLst>
              <a:ext uri="{FF2B5EF4-FFF2-40B4-BE49-F238E27FC236}">
                <a16:creationId xmlns:a16="http://schemas.microsoft.com/office/drawing/2014/main" id="{542BF848-1B63-4D0F-AA69-216F2F6F9504}"/>
              </a:ext>
            </a:extLst>
          </p:cNvPr>
          <p:cNvSpPr txBox="1"/>
          <p:nvPr/>
        </p:nvSpPr>
        <p:spPr>
          <a:xfrm>
            <a:off x="5973481" y="3524532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15/03/2018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D1AB894A-FE43-4410-A722-5F52760F40E7}"/>
              </a:ext>
            </a:extLst>
          </p:cNvPr>
          <p:cNvSpPr txBox="1"/>
          <p:nvPr/>
        </p:nvSpPr>
        <p:spPr>
          <a:xfrm>
            <a:off x="2056544" y="3678319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Logistica </a:t>
            </a:r>
            <a:endParaRPr lang="en-US" sz="1333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4">
            <a:extLst>
              <a:ext uri="{FF2B5EF4-FFF2-40B4-BE49-F238E27FC236}">
                <a16:creationId xmlns:a16="http://schemas.microsoft.com/office/drawing/2014/main" id="{9F23718D-DE0A-40A9-9CF4-F1DAE2E76024}"/>
              </a:ext>
            </a:extLst>
          </p:cNvPr>
          <p:cNvSpPr txBox="1"/>
          <p:nvPr/>
        </p:nvSpPr>
        <p:spPr>
          <a:xfrm>
            <a:off x="1673780" y="393799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Radicacion Adm.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4">
            <a:extLst>
              <a:ext uri="{FF2B5EF4-FFF2-40B4-BE49-F238E27FC236}">
                <a16:creationId xmlns:a16="http://schemas.microsoft.com/office/drawing/2014/main" id="{5627A6BB-7E20-424D-92D6-79A2AC62C6B3}"/>
              </a:ext>
            </a:extLst>
          </p:cNvPr>
          <p:cNvSpPr txBox="1"/>
          <p:nvPr/>
        </p:nvSpPr>
        <p:spPr>
          <a:xfrm>
            <a:off x="1673779" y="414286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Cosolidado almacen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2405D5A1-9C5B-4FAB-B985-60A0C7973399}"/>
              </a:ext>
            </a:extLst>
          </p:cNvPr>
          <p:cNvCxnSpPr>
            <a:cxnSpLocks/>
          </p:cNvCxnSpPr>
          <p:nvPr/>
        </p:nvCxnSpPr>
        <p:spPr>
          <a:xfrm>
            <a:off x="3326573" y="4079267"/>
            <a:ext cx="384519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4DD62247-42CD-425D-83BA-934C33EE48EA}"/>
              </a:ext>
            </a:extLst>
          </p:cNvPr>
          <p:cNvCxnSpPr>
            <a:cxnSpLocks/>
          </p:cNvCxnSpPr>
          <p:nvPr/>
        </p:nvCxnSpPr>
        <p:spPr>
          <a:xfrm>
            <a:off x="3344047" y="4300521"/>
            <a:ext cx="382771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4">
            <a:extLst>
              <a:ext uri="{FF2B5EF4-FFF2-40B4-BE49-F238E27FC236}">
                <a16:creationId xmlns:a16="http://schemas.microsoft.com/office/drawing/2014/main" id="{5339A9A0-2A36-4B6D-8CE4-02A9426C34E2}"/>
              </a:ext>
            </a:extLst>
          </p:cNvPr>
          <p:cNvSpPr txBox="1"/>
          <p:nvPr/>
        </p:nvSpPr>
        <p:spPr>
          <a:xfrm>
            <a:off x="7300619" y="3937993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01/04/2018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4">
            <a:extLst>
              <a:ext uri="{FF2B5EF4-FFF2-40B4-BE49-F238E27FC236}">
                <a16:creationId xmlns:a16="http://schemas.microsoft.com/office/drawing/2014/main" id="{B435988C-4FE5-4B50-BFE5-B416C3D1A5F9}"/>
              </a:ext>
            </a:extLst>
          </p:cNvPr>
          <p:cNvSpPr txBox="1"/>
          <p:nvPr/>
        </p:nvSpPr>
        <p:spPr>
          <a:xfrm>
            <a:off x="7316168" y="4154409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01/04/2018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6C498C1E-AB44-4B2A-9164-A7CBCB43BD80}"/>
              </a:ext>
            </a:extLst>
          </p:cNvPr>
          <p:cNvSpPr txBox="1"/>
          <p:nvPr/>
        </p:nvSpPr>
        <p:spPr>
          <a:xfrm>
            <a:off x="1691252" y="4384727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comunicaciones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0550DD2-3415-42B5-8941-E974C13879FB}"/>
              </a:ext>
            </a:extLst>
          </p:cNvPr>
          <p:cNvCxnSpPr>
            <a:cxnSpLocks/>
          </p:cNvCxnSpPr>
          <p:nvPr/>
        </p:nvCxnSpPr>
        <p:spPr>
          <a:xfrm>
            <a:off x="3361520" y="4542383"/>
            <a:ext cx="381024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4">
            <a:extLst>
              <a:ext uri="{FF2B5EF4-FFF2-40B4-BE49-F238E27FC236}">
                <a16:creationId xmlns:a16="http://schemas.microsoft.com/office/drawing/2014/main" id="{F34FACB6-0D12-41C1-A6DD-B01B9A25EEDB}"/>
              </a:ext>
            </a:extLst>
          </p:cNvPr>
          <p:cNvSpPr txBox="1"/>
          <p:nvPr/>
        </p:nvSpPr>
        <p:spPr>
          <a:xfrm>
            <a:off x="7323577" y="4398753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01/04/2018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4">
            <a:extLst>
              <a:ext uri="{FF2B5EF4-FFF2-40B4-BE49-F238E27FC236}">
                <a16:creationId xmlns:a16="http://schemas.microsoft.com/office/drawing/2014/main" id="{9832BD73-5670-4931-A45C-3BA43E90C43A}"/>
              </a:ext>
            </a:extLst>
          </p:cNvPr>
          <p:cNvSpPr txBox="1"/>
          <p:nvPr/>
        </p:nvSpPr>
        <p:spPr>
          <a:xfrm>
            <a:off x="2074017" y="4794812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 </a:t>
            </a:r>
            <a:endParaRPr lang="en-US" sz="1333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4">
            <a:extLst>
              <a:ext uri="{FF2B5EF4-FFF2-40B4-BE49-F238E27FC236}">
                <a16:creationId xmlns:a16="http://schemas.microsoft.com/office/drawing/2014/main" id="{306CE5C0-952E-47C5-96E2-39C5DFA93E94}"/>
              </a:ext>
            </a:extLst>
          </p:cNvPr>
          <p:cNvSpPr txBox="1"/>
          <p:nvPr/>
        </p:nvSpPr>
        <p:spPr>
          <a:xfrm>
            <a:off x="1691253" y="5054489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Acta de entrega</a:t>
            </a:r>
            <a:endParaRPr lang="en-US" sz="1067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E424B876-A69A-4226-9739-3AD7832988F4}"/>
              </a:ext>
            </a:extLst>
          </p:cNvPr>
          <p:cNvCxnSpPr>
            <a:cxnSpLocks/>
          </p:cNvCxnSpPr>
          <p:nvPr/>
        </p:nvCxnSpPr>
        <p:spPr>
          <a:xfrm>
            <a:off x="3344047" y="5195760"/>
            <a:ext cx="7103269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lg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4">
            <a:extLst>
              <a:ext uri="{FF2B5EF4-FFF2-40B4-BE49-F238E27FC236}">
                <a16:creationId xmlns:a16="http://schemas.microsoft.com/office/drawing/2014/main" id="{16AA7766-8687-4B8B-B293-9F14D52F006B}"/>
              </a:ext>
            </a:extLst>
          </p:cNvPr>
          <p:cNvSpPr txBox="1"/>
          <p:nvPr/>
        </p:nvSpPr>
        <p:spPr>
          <a:xfrm>
            <a:off x="10415135" y="5041023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30/09/2018</a:t>
            </a:r>
            <a:endParaRPr lang="en-US" sz="1067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4">
            <a:extLst>
              <a:ext uri="{FF2B5EF4-FFF2-40B4-BE49-F238E27FC236}">
                <a16:creationId xmlns:a16="http://schemas.microsoft.com/office/drawing/2014/main" id="{5072FFE9-089F-4E77-A11B-E06592BEEB04}"/>
              </a:ext>
            </a:extLst>
          </p:cNvPr>
          <p:cNvSpPr txBox="1"/>
          <p:nvPr/>
        </p:nvSpPr>
        <p:spPr>
          <a:xfrm>
            <a:off x="1691253" y="462908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 a entrega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ED9A97A3-C9FC-4FD5-991C-A26332CD56D5}"/>
              </a:ext>
            </a:extLst>
          </p:cNvPr>
          <p:cNvCxnSpPr>
            <a:cxnSpLocks/>
          </p:cNvCxnSpPr>
          <p:nvPr/>
        </p:nvCxnSpPr>
        <p:spPr>
          <a:xfrm>
            <a:off x="3361521" y="4773343"/>
            <a:ext cx="505986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4">
            <a:extLst>
              <a:ext uri="{FF2B5EF4-FFF2-40B4-BE49-F238E27FC236}">
                <a16:creationId xmlns:a16="http://schemas.microsoft.com/office/drawing/2014/main" id="{E8F5E346-A506-4774-B8BE-AC0A8BFDAEC2}"/>
              </a:ext>
            </a:extLst>
          </p:cNvPr>
          <p:cNvSpPr txBox="1"/>
          <p:nvPr/>
        </p:nvSpPr>
        <p:spPr>
          <a:xfrm>
            <a:off x="8414351" y="4629084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25/05/2018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4">
            <a:extLst>
              <a:ext uri="{FF2B5EF4-FFF2-40B4-BE49-F238E27FC236}">
                <a16:creationId xmlns:a16="http://schemas.microsoft.com/office/drawing/2014/main" id="{15CD50A6-2967-4AD2-AA05-24239CEC258B}"/>
              </a:ext>
            </a:extLst>
          </p:cNvPr>
          <p:cNvSpPr txBox="1"/>
          <p:nvPr/>
        </p:nvSpPr>
        <p:spPr>
          <a:xfrm>
            <a:off x="7960993" y="943055"/>
            <a:ext cx="1283428" cy="4207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Primer envio</a:t>
            </a:r>
          </a:p>
          <a:p>
            <a:pPr algn="r"/>
            <a:r>
              <a:rPr lang="en-US" sz="1067" dirty="0">
                <a:latin typeface="Arial" panose="020B0604020202020204" pitchFamily="34" charset="0"/>
                <a:cs typeface="Arial" panose="020B0604020202020204" pitchFamily="34" charset="0"/>
              </a:rPr>
              <a:t>16/03/2018</a:t>
            </a: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id="{5F898B46-313C-4A4D-9882-6E4D7B51BC9E}"/>
              </a:ext>
            </a:extLst>
          </p:cNvPr>
          <p:cNvSpPr txBox="1"/>
          <p:nvPr/>
        </p:nvSpPr>
        <p:spPr>
          <a:xfrm>
            <a:off x="6768595" y="5450538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Proceso cerrado</a:t>
            </a: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CDF8B4E-19BA-42E1-94BC-A3A3221476D7}"/>
              </a:ext>
            </a:extLst>
          </p:cNvPr>
          <p:cNvCxnSpPr>
            <a:cxnSpLocks/>
          </p:cNvCxnSpPr>
          <p:nvPr/>
        </p:nvCxnSpPr>
        <p:spPr>
          <a:xfrm>
            <a:off x="8421389" y="5591810"/>
            <a:ext cx="2181095" cy="2356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4">
            <a:extLst>
              <a:ext uri="{FF2B5EF4-FFF2-40B4-BE49-F238E27FC236}">
                <a16:creationId xmlns:a16="http://schemas.microsoft.com/office/drawing/2014/main" id="{6C847DA5-CCF6-4691-B3E0-642EBFDC3E84}"/>
              </a:ext>
            </a:extLst>
          </p:cNvPr>
          <p:cNvSpPr txBox="1"/>
          <p:nvPr/>
        </p:nvSpPr>
        <p:spPr>
          <a:xfrm>
            <a:off x="6768595" y="5669556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Proceso en desarrollo</a:t>
            </a: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9EFB3A8-2456-4F8C-ACF2-2FD5F4AEC3E9}"/>
              </a:ext>
            </a:extLst>
          </p:cNvPr>
          <p:cNvCxnSpPr>
            <a:cxnSpLocks/>
          </p:cNvCxnSpPr>
          <p:nvPr/>
        </p:nvCxnSpPr>
        <p:spPr>
          <a:xfrm>
            <a:off x="8421389" y="5810829"/>
            <a:ext cx="2181095" cy="2356"/>
          </a:xfrm>
          <a:prstGeom prst="line">
            <a:avLst/>
          </a:prstGeom>
          <a:ln>
            <a:solidFill>
              <a:schemeClr val="tx1"/>
            </a:solidFill>
            <a:prstDash val="lg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4">
            <a:extLst>
              <a:ext uri="{FF2B5EF4-FFF2-40B4-BE49-F238E27FC236}">
                <a16:creationId xmlns:a16="http://schemas.microsoft.com/office/drawing/2014/main" id="{0E23B016-D46D-46A4-9535-237D7FAC3F75}"/>
              </a:ext>
            </a:extLst>
          </p:cNvPr>
          <p:cNvSpPr txBox="1"/>
          <p:nvPr/>
        </p:nvSpPr>
        <p:spPr>
          <a:xfrm>
            <a:off x="6768595" y="5865653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Proceso pendiente</a:t>
            </a: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FA16251D-CE39-4D9E-BD10-D1656718BCF2}"/>
              </a:ext>
            </a:extLst>
          </p:cNvPr>
          <p:cNvCxnSpPr>
            <a:cxnSpLocks/>
          </p:cNvCxnSpPr>
          <p:nvPr/>
        </p:nvCxnSpPr>
        <p:spPr>
          <a:xfrm>
            <a:off x="8421389" y="6006926"/>
            <a:ext cx="2181095" cy="2356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4">
            <a:extLst>
              <a:ext uri="{FF2B5EF4-FFF2-40B4-BE49-F238E27FC236}">
                <a16:creationId xmlns:a16="http://schemas.microsoft.com/office/drawing/2014/main" id="{D784BF62-4831-47A4-9D72-2161A1B07D89}"/>
              </a:ext>
            </a:extLst>
          </p:cNvPr>
          <p:cNvSpPr txBox="1"/>
          <p:nvPr/>
        </p:nvSpPr>
        <p:spPr>
          <a:xfrm>
            <a:off x="11490426" y="1606107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Dic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0301C470-C235-43A9-99B2-AA8F93CE6D6F}"/>
              </a:ext>
            </a:extLst>
          </p:cNvPr>
          <p:cNvSpPr txBox="1"/>
          <p:nvPr/>
        </p:nvSpPr>
        <p:spPr>
          <a:xfrm>
            <a:off x="9311634" y="1605311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Ago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72" name="TextBox 4">
            <a:extLst>
              <a:ext uri="{FF2B5EF4-FFF2-40B4-BE49-F238E27FC236}">
                <a16:creationId xmlns:a16="http://schemas.microsoft.com/office/drawing/2014/main" id="{1222B819-FAB0-4DA7-841E-E51BB17AE1BE}"/>
              </a:ext>
            </a:extLst>
          </p:cNvPr>
          <p:cNvSpPr txBox="1"/>
          <p:nvPr/>
        </p:nvSpPr>
        <p:spPr>
          <a:xfrm>
            <a:off x="10447317" y="1605311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Oct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4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068" y="226111"/>
            <a:ext cx="6674117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333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INTERESADOS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2F36CD-8904-4082-816A-6FB5DAEB082A}"/>
              </a:ext>
            </a:extLst>
          </p:cNvPr>
          <p:cNvSpPr txBox="1"/>
          <p:nvPr/>
        </p:nvSpPr>
        <p:spPr>
          <a:xfrm>
            <a:off x="954370" y="2138724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TIEMPO FELIZ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AUDIOTECA TOMO 1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CANTIDAD 528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0DC7524-424F-465B-AA6B-C42D3BE5DFDB}"/>
              </a:ext>
            </a:extLst>
          </p:cNvPr>
          <p:cNvSpPr/>
          <p:nvPr/>
        </p:nvSpPr>
        <p:spPr>
          <a:xfrm>
            <a:off x="2570358" y="2113131"/>
            <a:ext cx="2689833" cy="2558980"/>
          </a:xfrm>
          <a:prstGeom prst="ellipse">
            <a:avLst/>
          </a:prstGeom>
          <a:solidFill>
            <a:srgbClr val="269C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Arial Rounded MT Bold" panose="020F0704030504030204" pitchFamily="34" charset="0"/>
              </a:rPr>
              <a:t>SGTAPI</a:t>
            </a:r>
          </a:p>
          <a:p>
            <a:pPr algn="ctr"/>
            <a:r>
              <a:rPr lang="es-CO" sz="1067" dirty="0">
                <a:latin typeface="Arial Rounded MT Bold" panose="020F0704030504030204" pitchFamily="34" charset="0"/>
              </a:rPr>
              <a:t>Sara Elena Mestre </a:t>
            </a:r>
          </a:p>
          <a:p>
            <a:pPr algn="ctr"/>
            <a:r>
              <a:rPr lang="es-CO" sz="1067" dirty="0">
                <a:latin typeface="Arial Rounded MT Bold" panose="020F0704030504030204" pitchFamily="34" charset="0"/>
              </a:rPr>
              <a:t>Supervisora contratos y convenios del material literario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6EF6D4F0-2F41-4FF0-A8D6-0E87E0AB67A7}"/>
              </a:ext>
            </a:extLst>
          </p:cNvPr>
          <p:cNvSpPr/>
          <p:nvPr/>
        </p:nvSpPr>
        <p:spPr>
          <a:xfrm>
            <a:off x="373119" y="3488169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992198-D1F4-4EAE-8B0F-E24CCE43319B}"/>
              </a:ext>
            </a:extLst>
          </p:cNvPr>
          <p:cNvSpPr txBox="1"/>
          <p:nvPr/>
        </p:nvSpPr>
        <p:spPr>
          <a:xfrm>
            <a:off x="373117" y="3458540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DIRECCION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ADMINISTRATIVA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(Almacén) </a:t>
            </a:r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1059CBF6-D284-4AF4-964C-9B8A871ABBB7}"/>
              </a:ext>
            </a:extLst>
          </p:cNvPr>
          <p:cNvSpPr/>
          <p:nvPr/>
        </p:nvSpPr>
        <p:spPr>
          <a:xfrm>
            <a:off x="373119" y="4197207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F39A94B-00A4-4F9D-8952-D91360FAA15D}"/>
              </a:ext>
            </a:extLst>
          </p:cNvPr>
          <p:cNvSpPr txBox="1"/>
          <p:nvPr/>
        </p:nvSpPr>
        <p:spPr>
          <a:xfrm>
            <a:off x="373117" y="4167579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DIRECCION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ABASTECIMIENTO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(Portes de Colombia)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9888EBE6-E375-4452-B40B-1D2A6E04AE20}"/>
              </a:ext>
            </a:extLst>
          </p:cNvPr>
          <p:cNvSpPr/>
          <p:nvPr/>
        </p:nvSpPr>
        <p:spPr>
          <a:xfrm>
            <a:off x="5359435" y="2723914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2706D0-5DAE-4D13-A703-64D0D57F3073}"/>
              </a:ext>
            </a:extLst>
          </p:cNvPr>
          <p:cNvSpPr txBox="1"/>
          <p:nvPr/>
        </p:nvSpPr>
        <p:spPr>
          <a:xfrm flipH="1">
            <a:off x="5344639" y="2694286"/>
            <a:ext cx="1829261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REGIONALES Y CZ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ENLACE TECNICO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(Planes de distribución)</a:t>
            </a:r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5E42D6EE-6336-4177-B5AC-952E7AFEDC60}"/>
              </a:ext>
            </a:extLst>
          </p:cNvPr>
          <p:cNvSpPr/>
          <p:nvPr/>
        </p:nvSpPr>
        <p:spPr>
          <a:xfrm>
            <a:off x="5359435" y="3432953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FF369F-A6AC-4952-BD06-B94DCDE02250}"/>
              </a:ext>
            </a:extLst>
          </p:cNvPr>
          <p:cNvSpPr txBox="1"/>
          <p:nvPr/>
        </p:nvSpPr>
        <p:spPr>
          <a:xfrm flipH="1">
            <a:off x="5344639" y="3403324"/>
            <a:ext cx="1829261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EAS/CONVENIOS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(Acta de entrega)</a:t>
            </a:r>
          </a:p>
        </p:txBody>
      </p:sp>
      <p:sp>
        <p:nvSpPr>
          <p:cNvPr id="21" name="Flecha: pentágono 20">
            <a:extLst>
              <a:ext uri="{FF2B5EF4-FFF2-40B4-BE49-F238E27FC236}">
                <a16:creationId xmlns:a16="http://schemas.microsoft.com/office/drawing/2014/main" id="{DD9D1F76-AD58-4954-95D8-FB2E402B82B6}"/>
              </a:ext>
            </a:extLst>
          </p:cNvPr>
          <p:cNvSpPr/>
          <p:nvPr/>
        </p:nvSpPr>
        <p:spPr>
          <a:xfrm>
            <a:off x="373122" y="2803990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8F0692-DA10-4D99-92EF-B6213EE84C3E}"/>
              </a:ext>
            </a:extLst>
          </p:cNvPr>
          <p:cNvSpPr txBox="1"/>
          <p:nvPr/>
        </p:nvSpPr>
        <p:spPr>
          <a:xfrm>
            <a:off x="373119" y="2774362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MINISTERIO DE 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EDUCACION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(Socio estratégico)</a:t>
            </a:r>
          </a:p>
        </p:txBody>
      </p:sp>
      <p:sp>
        <p:nvSpPr>
          <p:cNvPr id="23" name="Flecha: pentágono 22">
            <a:extLst>
              <a:ext uri="{FF2B5EF4-FFF2-40B4-BE49-F238E27FC236}">
                <a16:creationId xmlns:a16="http://schemas.microsoft.com/office/drawing/2014/main" id="{AD0DAAC2-AA4D-4A85-88D0-F7A35AEDA1AC}"/>
              </a:ext>
            </a:extLst>
          </p:cNvPr>
          <p:cNvSpPr/>
          <p:nvPr/>
        </p:nvSpPr>
        <p:spPr>
          <a:xfrm>
            <a:off x="373125" y="2142759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737E80-017F-4402-ABBE-93CE553F3536}"/>
              </a:ext>
            </a:extLst>
          </p:cNvPr>
          <p:cNvSpPr txBox="1"/>
          <p:nvPr/>
        </p:nvSpPr>
        <p:spPr>
          <a:xfrm>
            <a:off x="373122" y="2113131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MINISTERIO DE 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CULTURA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(Socio estratégico)</a:t>
            </a:r>
          </a:p>
        </p:txBody>
      </p:sp>
    </p:spTree>
    <p:extLst>
      <p:ext uri="{BB962C8B-B14F-4D97-AF65-F5344CB8AC3E}">
        <p14:creationId xmlns:p14="http://schemas.microsoft.com/office/powerpoint/2010/main" val="155611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Elaboración de pliegos: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4" y="2184717"/>
            <a:ext cx="6091311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Operaciones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(Términos de referencia)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Técnica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(Respuestas a inquietudes técnicas)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Financiero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(Definición costo fases de proyecto)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Procedimiento para acceder a los bienes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Selección y contratación de proveedores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770142" y="57502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4836943" y="5741189"/>
            <a:ext cx="639141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TIEMPO DEL PROCESO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NECESIDADES PARTICULARES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6FDC113-0E68-433F-97C6-514AAE78A11C}"/>
              </a:ext>
            </a:extLst>
          </p:cNvPr>
          <p:cNvSpPr txBox="1"/>
          <p:nvPr/>
        </p:nvSpPr>
        <p:spPr>
          <a:xfrm>
            <a:off x="835172" y="220413"/>
            <a:ext cx="971790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PRE Y CONTRACTUALES DE COMPRA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0895820-9E04-4F66-B597-93F0FF68C30F}"/>
              </a:ext>
            </a:extLst>
          </p:cNvPr>
          <p:cNvSpPr/>
          <p:nvPr/>
        </p:nvSpPr>
        <p:spPr>
          <a:xfrm>
            <a:off x="124266" y="114691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1253397" y="2393811"/>
            <a:ext cx="385689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Pliegos: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Regional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Tipologías de acceso</a:t>
            </a:r>
          </a:p>
        </p:txBody>
      </p:sp>
    </p:spTree>
    <p:extLst>
      <p:ext uri="{BB962C8B-B14F-4D97-AF65-F5344CB8AC3E}">
        <p14:creationId xmlns:p14="http://schemas.microsoft.com/office/powerpoint/2010/main" val="93354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Alistamiento y logística: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5" y="2378144"/>
            <a:ext cx="477832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 a entregas por </a:t>
            </a:r>
            <a:r>
              <a:rPr lang="es-CO" sz="2800" b="1" dirty="0" err="1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Soportes de entrega (Protocolo)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092550" y="56389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3995225" y="5514186"/>
            <a:ext cx="723313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INCUMPLIMIENTOS TRANSPORTADOR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COSTOS MOVILIZACION SUPERVISORES PARA ENTREGA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2744371" y="2572043"/>
            <a:ext cx="385689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CBA7B23-8329-4D38-937C-695421D387F3}"/>
              </a:ext>
            </a:extLst>
          </p:cNvPr>
          <p:cNvSpPr txBox="1"/>
          <p:nvPr/>
        </p:nvSpPr>
        <p:spPr>
          <a:xfrm>
            <a:off x="847777" y="163698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ENTREGA EN SITIO (UDS)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76F931E-07FA-4700-B43B-87FF851DD950}"/>
              </a:ext>
            </a:extLst>
          </p:cNvPr>
          <p:cNvSpPr/>
          <p:nvPr/>
        </p:nvSpPr>
        <p:spPr>
          <a:xfrm>
            <a:off x="136871" y="9297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726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Actas de recepción/registro fotográfico: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5" y="2378144"/>
            <a:ext cx="477832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supervisores </a:t>
            </a:r>
            <a:r>
              <a:rPr lang="es-CO" sz="2800" b="1" dirty="0" err="1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Reporte inventario actualizado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092550" y="56389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3995225" y="5514186"/>
            <a:ext cx="723313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RECLAMACIONES Y GARANTÍAS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COORDINACIÓN PARA LA RECEPCIÓN EN SITIO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2744371" y="2572043"/>
            <a:ext cx="385689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D6AF8114-AFA4-44B9-9DA9-64EC334E3C82}"/>
              </a:ext>
            </a:extLst>
          </p:cNvPr>
          <p:cNvSpPr txBox="1"/>
          <p:nvPr/>
        </p:nvSpPr>
        <p:spPr>
          <a:xfrm>
            <a:off x="835172" y="1751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INGRESO AL INVENTARIO DEL ICBF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7140109-2C5B-4DE9-B572-4EF2745407CC}"/>
              </a:ext>
            </a:extLst>
          </p:cNvPr>
          <p:cNvSpPr/>
          <p:nvPr/>
        </p:nvSpPr>
        <p:spPr>
          <a:xfrm>
            <a:off x="124266" y="9342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302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BF5364-B944-46B4-9CF7-62E0CE91C389}"/>
              </a:ext>
            </a:extLst>
          </p:cNvPr>
          <p:cNvSpPr/>
          <p:nvPr/>
        </p:nvSpPr>
        <p:spPr>
          <a:xfrm>
            <a:off x="752169" y="1358619"/>
            <a:ext cx="46498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Control de recursos.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Unidad de precios.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Estandarización de las características de los productos.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Diseño proyecto acorde a metodologías de gestión: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Inicio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Planeación 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Ejecución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Seguimiento y control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Cierre</a:t>
            </a:r>
          </a:p>
          <a:p>
            <a:r>
              <a:rPr lang="es-CO" sz="2000" dirty="0">
                <a:latin typeface="Arial  "/>
                <a:cs typeface="Arial"/>
              </a:rPr>
              <a:t>5. Diseño de equipo de alto rendimiento</a:t>
            </a:r>
          </a:p>
          <a:p>
            <a:r>
              <a:rPr lang="es-CO" sz="2000" dirty="0">
                <a:latin typeface="Arial  "/>
                <a:cs typeface="Arial"/>
              </a:rPr>
              <a:t>6. Diseño de material pedagógico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6B8A6-D18E-44D2-8021-D87C5A8A6676}"/>
              </a:ext>
            </a:extLst>
          </p:cNvPr>
          <p:cNvSpPr txBox="1"/>
          <p:nvPr/>
        </p:nvSpPr>
        <p:spPr>
          <a:xfrm>
            <a:off x="124246" y="858110"/>
            <a:ext cx="36472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OPORTUNIDADES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91E2B5-FA3F-4AAE-9376-B825E9288693}"/>
              </a:ext>
            </a:extLst>
          </p:cNvPr>
          <p:cNvSpPr/>
          <p:nvPr/>
        </p:nvSpPr>
        <p:spPr>
          <a:xfrm>
            <a:off x="6091168" y="1361119"/>
            <a:ext cx="55287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Costos imprevistos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Equipo de trabajo definido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Prolongación tiempo de ejecución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Insuficiente talento humano en regionales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Sistemas de información eficientes y confiables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Proveedores con capacidad económica, técnica y productiva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Diseño sistema de logística (procesos de entrega y verificación)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Cronograma definido con hitos</a:t>
            </a:r>
          </a:p>
          <a:p>
            <a:endParaRPr lang="es-CO" sz="2000" dirty="0">
              <a:latin typeface="Arial  "/>
              <a:cs typeface="Arial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0455130-84C0-4141-A623-51F5CE1AE42F}"/>
              </a:ext>
            </a:extLst>
          </p:cNvPr>
          <p:cNvSpPr txBox="1"/>
          <p:nvPr/>
        </p:nvSpPr>
        <p:spPr>
          <a:xfrm>
            <a:off x="5829006" y="858110"/>
            <a:ext cx="36472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ALERTAS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5F5EA69-45A2-478C-A6AD-CA7913DCB6DD}"/>
              </a:ext>
            </a:extLst>
          </p:cNvPr>
          <p:cNvSpPr txBox="1"/>
          <p:nvPr/>
        </p:nvSpPr>
        <p:spPr>
          <a:xfrm>
            <a:off x="0" y="222018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ASPECTOS GENERALES A TENER EN CUENTA</a:t>
            </a:r>
          </a:p>
        </p:txBody>
      </p:sp>
    </p:spTree>
    <p:extLst>
      <p:ext uri="{BB962C8B-B14F-4D97-AF65-F5344CB8AC3E}">
        <p14:creationId xmlns:p14="http://schemas.microsoft.com/office/powerpoint/2010/main" val="344285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7C00C8-EE65-DE46-AE28-85297FE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AC8E2AD-757E-47E0-9CA9-8993A00E9C7D}"/>
              </a:ext>
            </a:extLst>
          </p:cNvPr>
          <p:cNvSpPr/>
          <p:nvPr/>
        </p:nvSpPr>
        <p:spPr>
          <a:xfrm>
            <a:off x="6096000" y="829487"/>
            <a:ext cx="5431436" cy="4590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Compra centralizada de dotaciones antecedente 2015</a:t>
            </a:r>
          </a:p>
          <a:p>
            <a:pPr algn="ctr">
              <a:lnSpc>
                <a:spcPct val="15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Dotación HCB</a:t>
            </a:r>
          </a:p>
          <a:p>
            <a:pPr algn="ctr">
              <a:lnSpc>
                <a:spcPct val="150000"/>
              </a:lnSpc>
            </a:pPr>
            <a:endParaRPr lang="es-CO" sz="40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7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2775114D-6C01-46BC-A609-15937412DCB6}"/>
              </a:ext>
            </a:extLst>
          </p:cNvPr>
          <p:cNvSpPr txBox="1"/>
          <p:nvPr/>
        </p:nvSpPr>
        <p:spPr>
          <a:xfrm>
            <a:off x="-16433" y="2656183"/>
            <a:ext cx="364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42.367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6B8A6-D18E-44D2-8021-D87C5A8A6676}"/>
              </a:ext>
            </a:extLst>
          </p:cNvPr>
          <p:cNvSpPr txBox="1"/>
          <p:nvPr/>
        </p:nvSpPr>
        <p:spPr>
          <a:xfrm>
            <a:off x="-16432" y="247551"/>
            <a:ext cx="59107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SASI018 Y SASI19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877BD5-553C-4FA6-8F7E-F31092826658}"/>
              </a:ext>
            </a:extLst>
          </p:cNvPr>
          <p:cNvSpPr/>
          <p:nvPr/>
        </p:nvSpPr>
        <p:spPr>
          <a:xfrm>
            <a:off x="153562" y="857858"/>
            <a:ext cx="55708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+mj-lt"/>
                <a:cs typeface="Arial"/>
              </a:rPr>
              <a:t>Compra, almacenamiento y despacho kits de dotación a las Regionales: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B4C7D1-EEE3-417F-8623-01F57931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605" y="-39408"/>
            <a:ext cx="5413330" cy="672736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D2C7F04D-9500-46BB-BF4E-D905275307BD}"/>
              </a:ext>
            </a:extLst>
          </p:cNvPr>
          <p:cNvSpPr txBox="1"/>
          <p:nvPr/>
        </p:nvSpPr>
        <p:spPr>
          <a:xfrm>
            <a:off x="0" y="1695920"/>
            <a:ext cx="157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26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D98E9AD-BD0D-48A8-A1DE-110687A25AC0}"/>
              </a:ext>
            </a:extLst>
          </p:cNvPr>
          <p:cNvSpPr txBox="1"/>
          <p:nvPr/>
        </p:nvSpPr>
        <p:spPr>
          <a:xfrm>
            <a:off x="332017" y="2322499"/>
            <a:ext cx="625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2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Regionales (9 macrorregionales)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B5A5B06-9022-4E21-8999-D4A5E3A5D004}"/>
              </a:ext>
            </a:extLst>
          </p:cNvPr>
          <p:cNvSpPr txBox="1"/>
          <p:nvPr/>
        </p:nvSpPr>
        <p:spPr>
          <a:xfrm>
            <a:off x="3417265" y="3209702"/>
            <a:ext cx="295560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Kits (Por UDS)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630706F8-8075-48ED-BB3E-4510121630CE}"/>
              </a:ext>
            </a:extLst>
          </p:cNvPr>
          <p:cNvSpPr txBox="1"/>
          <p:nvPr/>
        </p:nvSpPr>
        <p:spPr>
          <a:xfrm>
            <a:off x="153562" y="3724598"/>
            <a:ext cx="609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Compuesto por 02 cajas (Elementos madera y varios) que representa el: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0595DEB-5E88-4C64-8084-4CEDD8CC141E}"/>
              </a:ext>
            </a:extLst>
          </p:cNvPr>
          <p:cNvSpPr txBox="1"/>
          <p:nvPr/>
        </p:nvSpPr>
        <p:spPr>
          <a:xfrm>
            <a:off x="-17616" y="4286647"/>
            <a:ext cx="173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6%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BD792119-3864-41D7-B5DD-CC8450535F51}"/>
              </a:ext>
            </a:extLst>
          </p:cNvPr>
          <p:cNvSpPr txBox="1"/>
          <p:nvPr/>
        </p:nvSpPr>
        <p:spPr>
          <a:xfrm>
            <a:off x="1600658" y="4940043"/>
            <a:ext cx="625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Del material pedagógico para una UDS</a:t>
            </a:r>
          </a:p>
        </p:txBody>
      </p:sp>
    </p:spTree>
    <p:extLst>
      <p:ext uri="{BB962C8B-B14F-4D97-AF65-F5344CB8AC3E}">
        <p14:creationId xmlns:p14="http://schemas.microsoft.com/office/powerpoint/2010/main" val="196983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2775114D-6C01-46BC-A609-15937412DCB6}"/>
              </a:ext>
            </a:extLst>
          </p:cNvPr>
          <p:cNvSpPr txBox="1"/>
          <p:nvPr/>
        </p:nvSpPr>
        <p:spPr>
          <a:xfrm>
            <a:off x="3248453" y="4233131"/>
            <a:ext cx="49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$57.393*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6B8A6-D18E-44D2-8021-D87C5A8A6676}"/>
              </a:ext>
            </a:extLst>
          </p:cNvPr>
          <p:cNvSpPr txBox="1"/>
          <p:nvPr/>
        </p:nvSpPr>
        <p:spPr>
          <a:xfrm>
            <a:off x="-16433" y="247551"/>
            <a:ext cx="1076414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SASI018 Y SASI19 – ASPECTO FINANCIERO/TIEMPO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877BD5-553C-4FA6-8F7E-F31092826658}"/>
              </a:ext>
            </a:extLst>
          </p:cNvPr>
          <p:cNvSpPr/>
          <p:nvPr/>
        </p:nvSpPr>
        <p:spPr>
          <a:xfrm>
            <a:off x="153562" y="1026674"/>
            <a:ext cx="65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+mj-lt"/>
                <a:cs typeface="Arial"/>
              </a:rPr>
              <a:t>Costos fase logística y cronograma general del proyecto: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2C7F04D-9500-46BB-BF4E-D905275307BD}"/>
              </a:ext>
            </a:extLst>
          </p:cNvPr>
          <p:cNvSpPr txBox="1"/>
          <p:nvPr/>
        </p:nvSpPr>
        <p:spPr>
          <a:xfrm>
            <a:off x="-1" y="1513036"/>
            <a:ext cx="4346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$3.443*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D98E9AD-BD0D-48A8-A1DE-110687A25AC0}"/>
              </a:ext>
            </a:extLst>
          </p:cNvPr>
          <p:cNvSpPr txBox="1"/>
          <p:nvPr/>
        </p:nvSpPr>
        <p:spPr>
          <a:xfrm>
            <a:off x="4145513" y="1646891"/>
            <a:ext cx="420108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Mercadeo directo</a:t>
            </a:r>
          </a:p>
          <a:p>
            <a:pPr>
              <a:lnSpc>
                <a:spcPct val="90000"/>
              </a:lnSpc>
            </a:pPr>
            <a:r>
              <a:rPr lang="es-CO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Alistamiento</a:t>
            </a:r>
          </a:p>
          <a:p>
            <a:pPr>
              <a:lnSpc>
                <a:spcPct val="90000"/>
              </a:lnSpc>
            </a:pPr>
            <a:r>
              <a:rPr lang="es-CO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Logística y distribución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B5A5B06-9022-4E21-8999-D4A5E3A5D004}"/>
              </a:ext>
            </a:extLst>
          </p:cNvPr>
          <p:cNvSpPr txBox="1"/>
          <p:nvPr/>
        </p:nvSpPr>
        <p:spPr>
          <a:xfrm>
            <a:off x="153562" y="3681056"/>
            <a:ext cx="1127640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Proyección costos fase logística para el 100% de la dotación: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BD792119-3864-41D7-B5DD-CC8450535F51}"/>
              </a:ext>
            </a:extLst>
          </p:cNvPr>
          <p:cNvSpPr txBox="1"/>
          <p:nvPr/>
        </p:nvSpPr>
        <p:spPr>
          <a:xfrm>
            <a:off x="2522310" y="5505404"/>
            <a:ext cx="67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Esta fase no incluye el valor de la dotación y el TH.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D028463-9210-4D42-957C-C353026BBE9E}"/>
              </a:ext>
            </a:extLst>
          </p:cNvPr>
          <p:cNvSpPr txBox="1"/>
          <p:nvPr/>
        </p:nvSpPr>
        <p:spPr>
          <a:xfrm>
            <a:off x="6096000" y="6388769"/>
            <a:ext cx="533396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* Valor representando en millones de esos</a:t>
            </a:r>
          </a:p>
        </p:txBody>
      </p:sp>
      <p:pic>
        <p:nvPicPr>
          <p:cNvPr id="18" name="2 Imagen">
            <a:extLst>
              <a:ext uri="{FF2B5EF4-FFF2-40B4-BE49-F238E27FC236}">
                <a16:creationId xmlns:a16="http://schemas.microsoft.com/office/drawing/2014/main" id="{EAC9006C-9AA0-4339-BBBA-DA02CEB2B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583" y="2791114"/>
            <a:ext cx="311919" cy="397544"/>
          </a:xfrm>
          <a:prstGeom prst="rect">
            <a:avLst/>
          </a:prstGeom>
        </p:spPr>
      </p:pic>
      <p:pic>
        <p:nvPicPr>
          <p:cNvPr id="19" name="3 Imagen">
            <a:extLst>
              <a:ext uri="{FF2B5EF4-FFF2-40B4-BE49-F238E27FC236}">
                <a16:creationId xmlns:a16="http://schemas.microsoft.com/office/drawing/2014/main" id="{D32DD79C-0ECA-4700-94AE-90B54F1F2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381" y="2786533"/>
            <a:ext cx="287455" cy="366964"/>
          </a:xfrm>
          <a:prstGeom prst="rect">
            <a:avLst/>
          </a:prstGeom>
        </p:spPr>
      </p:pic>
      <p:pic>
        <p:nvPicPr>
          <p:cNvPr id="20" name="2 Imagen">
            <a:extLst>
              <a:ext uri="{FF2B5EF4-FFF2-40B4-BE49-F238E27FC236}">
                <a16:creationId xmlns:a16="http://schemas.microsoft.com/office/drawing/2014/main" id="{51572776-2C7B-4AFF-A0ED-FE24CBAE6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0457" y="2791114"/>
            <a:ext cx="311919" cy="397544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0E2E1A4-20BC-4460-943E-7D26F052B06B}"/>
              </a:ext>
            </a:extLst>
          </p:cNvPr>
          <p:cNvSpPr/>
          <p:nvPr/>
        </p:nvSpPr>
        <p:spPr>
          <a:xfrm>
            <a:off x="275342" y="3113080"/>
            <a:ext cx="11641313" cy="366281"/>
          </a:xfrm>
          <a:prstGeom prst="roundRect">
            <a:avLst/>
          </a:prstGeom>
          <a:solidFill>
            <a:srgbClr val="77AD2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48000" dist="381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38225A69-3765-47C4-827F-91325FEC2A18}"/>
              </a:ext>
            </a:extLst>
          </p:cNvPr>
          <p:cNvSpPr txBox="1"/>
          <p:nvPr/>
        </p:nvSpPr>
        <p:spPr>
          <a:xfrm>
            <a:off x="275344" y="3153556"/>
            <a:ext cx="962571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SEP 2015</a:t>
            </a:r>
            <a:endParaRPr lang="en-US" sz="105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816E58B9-5113-401A-B89D-ADD6BA3F404F}"/>
              </a:ext>
            </a:extLst>
          </p:cNvPr>
          <p:cNvSpPr txBox="1"/>
          <p:nvPr/>
        </p:nvSpPr>
        <p:spPr>
          <a:xfrm>
            <a:off x="2488845" y="3166957"/>
            <a:ext cx="595508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NOV</a:t>
            </a:r>
            <a:endParaRPr lang="en-US" sz="105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F6A0C017-3F60-4992-9B22-D46F7CEABB1B}"/>
              </a:ext>
            </a:extLst>
          </p:cNvPr>
          <p:cNvSpPr txBox="1"/>
          <p:nvPr/>
        </p:nvSpPr>
        <p:spPr>
          <a:xfrm>
            <a:off x="4765366" y="3164314"/>
            <a:ext cx="959001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MAR 2016</a:t>
            </a:r>
            <a:endParaRPr lang="en-US" sz="105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5D533BA3-04C0-4435-BA8B-CF035D90AA60}"/>
              </a:ext>
            </a:extLst>
          </p:cNvPr>
          <p:cNvSpPr txBox="1"/>
          <p:nvPr/>
        </p:nvSpPr>
        <p:spPr>
          <a:xfrm>
            <a:off x="1415426" y="3163255"/>
            <a:ext cx="635825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OCT</a:t>
            </a:r>
            <a:endParaRPr lang="en-US" sz="105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4266311C-456E-4946-8FB5-36A0FD4639A5}"/>
              </a:ext>
            </a:extLst>
          </p:cNvPr>
          <p:cNvSpPr txBox="1"/>
          <p:nvPr/>
        </p:nvSpPr>
        <p:spPr>
          <a:xfrm>
            <a:off x="265295" y="2657346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800" b="1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0B36D1F0-B473-4A40-971C-3B79C9B3FD82}"/>
              </a:ext>
            </a:extLst>
          </p:cNvPr>
          <p:cNvSpPr txBox="1"/>
          <p:nvPr/>
        </p:nvSpPr>
        <p:spPr>
          <a:xfrm>
            <a:off x="11710457" y="2628522"/>
            <a:ext cx="362159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B2A2F8AC-90C4-4353-8FBD-C386FD29240D}"/>
              </a:ext>
            </a:extLst>
          </p:cNvPr>
          <p:cNvSpPr txBox="1"/>
          <p:nvPr/>
        </p:nvSpPr>
        <p:spPr>
          <a:xfrm>
            <a:off x="4584794" y="2795994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54B7705D-8F89-430E-8AE4-4D1F1342F20D}"/>
              </a:ext>
            </a:extLst>
          </p:cNvPr>
          <p:cNvSpPr txBox="1"/>
          <p:nvPr/>
        </p:nvSpPr>
        <p:spPr>
          <a:xfrm>
            <a:off x="11025312" y="3166632"/>
            <a:ext cx="809311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DIC 2017</a:t>
            </a:r>
            <a:endParaRPr lang="en-US" sz="105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pic>
        <p:nvPicPr>
          <p:cNvPr id="34" name="3 Imagen">
            <a:extLst>
              <a:ext uri="{FF2B5EF4-FFF2-40B4-BE49-F238E27FC236}">
                <a16:creationId xmlns:a16="http://schemas.microsoft.com/office/drawing/2014/main" id="{1D773D11-AB26-4B71-A6F4-CC7E15FD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0726" y="2786533"/>
            <a:ext cx="287455" cy="366964"/>
          </a:xfrm>
          <a:prstGeom prst="rect">
            <a:avLst/>
          </a:prstGeom>
        </p:spPr>
      </p:pic>
      <p:sp>
        <p:nvSpPr>
          <p:cNvPr id="35" name="TextBox 4">
            <a:extLst>
              <a:ext uri="{FF2B5EF4-FFF2-40B4-BE49-F238E27FC236}">
                <a16:creationId xmlns:a16="http://schemas.microsoft.com/office/drawing/2014/main" id="{B3E1CAAF-2755-420E-90B6-8947D889A8F0}"/>
              </a:ext>
            </a:extLst>
          </p:cNvPr>
          <p:cNvSpPr txBox="1"/>
          <p:nvPr/>
        </p:nvSpPr>
        <p:spPr>
          <a:xfrm>
            <a:off x="1542636" y="2784373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Adjudicación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8AFE3EA9-978A-48BF-9D87-973BC45136F9}"/>
              </a:ext>
            </a:extLst>
          </p:cNvPr>
          <p:cNvSpPr txBox="1"/>
          <p:nvPr/>
        </p:nvSpPr>
        <p:spPr>
          <a:xfrm>
            <a:off x="565501" y="2809746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800" b="1" dirty="0">
                <a:latin typeface="Arial" panose="020B0604020202020204" pitchFamily="34" charset="0"/>
                <a:cs typeface="Arial" panose="020B0604020202020204" pitchFamily="34" charset="0"/>
              </a:rPr>
              <a:t>Convocatoria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3 Imagen">
            <a:extLst>
              <a:ext uri="{FF2B5EF4-FFF2-40B4-BE49-F238E27FC236}">
                <a16:creationId xmlns:a16="http://schemas.microsoft.com/office/drawing/2014/main" id="{91199023-685C-41F8-B87F-A83DF246A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283" y="2798154"/>
            <a:ext cx="287455" cy="366964"/>
          </a:xfrm>
          <a:prstGeom prst="rect">
            <a:avLst/>
          </a:prstGeom>
        </p:spPr>
      </p:pic>
      <p:sp>
        <p:nvSpPr>
          <p:cNvPr id="38" name="TextBox 4">
            <a:extLst>
              <a:ext uri="{FF2B5EF4-FFF2-40B4-BE49-F238E27FC236}">
                <a16:creationId xmlns:a16="http://schemas.microsoft.com/office/drawing/2014/main" id="{08FE96F7-D2AC-43BE-8426-5C9A4831177A}"/>
              </a:ext>
            </a:extLst>
          </p:cNvPr>
          <p:cNvSpPr txBox="1"/>
          <p:nvPr/>
        </p:nvSpPr>
        <p:spPr>
          <a:xfrm>
            <a:off x="2526193" y="2795994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Celebración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4">
            <a:extLst>
              <a:ext uri="{FF2B5EF4-FFF2-40B4-BE49-F238E27FC236}">
                <a16:creationId xmlns:a16="http://schemas.microsoft.com/office/drawing/2014/main" id="{321AB02C-70FC-4895-AF30-57AC6B2E3F6F}"/>
              </a:ext>
            </a:extLst>
          </p:cNvPr>
          <p:cNvSpPr txBox="1"/>
          <p:nvPr/>
        </p:nvSpPr>
        <p:spPr>
          <a:xfrm>
            <a:off x="10853029" y="2806650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800" b="1" dirty="0">
                <a:latin typeface="Arial" panose="020B0604020202020204" pitchFamily="34" charset="0"/>
                <a:cs typeface="Arial" panose="020B0604020202020204" pitchFamily="34" charset="0"/>
              </a:rPr>
              <a:t>Liquidacion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6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AC8E2AD-757E-47E0-9CA9-8993A00E9C7D}"/>
              </a:ext>
            </a:extLst>
          </p:cNvPr>
          <p:cNvSpPr/>
          <p:nvPr/>
        </p:nvSpPr>
        <p:spPr>
          <a:xfrm>
            <a:off x="6421483" y="1092480"/>
            <a:ext cx="49488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IMPLICACIONES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COMPRA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CENTRALIZADA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DOTACIONES</a:t>
            </a:r>
          </a:p>
        </p:txBody>
      </p:sp>
    </p:spTree>
    <p:extLst>
      <p:ext uri="{BB962C8B-B14F-4D97-AF65-F5344CB8AC3E}">
        <p14:creationId xmlns:p14="http://schemas.microsoft.com/office/powerpoint/2010/main" val="259458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290286" y="163960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JUSTIFICACION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5B72BDD-82FF-CA4D-92B3-199EDDAF4676}"/>
              </a:ext>
            </a:extLst>
          </p:cNvPr>
          <p:cNvSpPr txBox="1"/>
          <p:nvPr/>
        </p:nvSpPr>
        <p:spPr>
          <a:xfrm>
            <a:off x="553552" y="921974"/>
            <a:ext cx="10764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Operaciones (Términos de referencia)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Técnica (Respuestas a inquietudes técnicas)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Financiero (Definición costo fases de proyecto)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182A0D45-78EC-2142-873E-C3233984CC33}"/>
              </a:ext>
            </a:extLst>
          </p:cNvPr>
          <p:cNvSpPr txBox="1"/>
          <p:nvPr/>
        </p:nvSpPr>
        <p:spPr>
          <a:xfrm>
            <a:off x="290286" y="2269827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OBJETIVOS</a:t>
            </a:r>
          </a:p>
        </p:txBody>
      </p:sp>
      <p:sp>
        <p:nvSpPr>
          <p:cNvPr id="19" name="Flecha: pentágono 3">
            <a:extLst>
              <a:ext uri="{FF2B5EF4-FFF2-40B4-BE49-F238E27FC236}">
                <a16:creationId xmlns:a16="http://schemas.microsoft.com/office/drawing/2014/main" id="{53441711-BA39-DB4E-98C6-615DFBD5B65A}"/>
              </a:ext>
            </a:extLst>
          </p:cNvPr>
          <p:cNvSpPr/>
          <p:nvPr/>
        </p:nvSpPr>
        <p:spPr>
          <a:xfrm>
            <a:off x="1" y="2883876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489ECCCB-073C-BA40-8B21-33E9E12C889E}"/>
              </a:ext>
            </a:extLst>
          </p:cNvPr>
          <p:cNvSpPr txBox="1"/>
          <p:nvPr/>
        </p:nvSpPr>
        <p:spPr>
          <a:xfrm>
            <a:off x="124266" y="2943432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GENERAL</a:t>
            </a:r>
          </a:p>
        </p:txBody>
      </p:sp>
      <p:sp>
        <p:nvSpPr>
          <p:cNvPr id="21" name="Flecha: pentágono 3">
            <a:extLst>
              <a:ext uri="{FF2B5EF4-FFF2-40B4-BE49-F238E27FC236}">
                <a16:creationId xmlns:a16="http://schemas.microsoft.com/office/drawing/2014/main" id="{23159CA2-E10D-6041-8088-98DC14C0AA2E}"/>
              </a:ext>
            </a:extLst>
          </p:cNvPr>
          <p:cNvSpPr/>
          <p:nvPr/>
        </p:nvSpPr>
        <p:spPr>
          <a:xfrm>
            <a:off x="0" y="463356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754279A5-5D8E-6F4D-9BA7-4A5AA35C1081}"/>
              </a:ext>
            </a:extLst>
          </p:cNvPr>
          <p:cNvSpPr txBox="1"/>
          <p:nvPr/>
        </p:nvSpPr>
        <p:spPr>
          <a:xfrm>
            <a:off x="124265" y="469312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ESPECIFICOS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B055E55-26EE-FA47-B9AF-B9EAA4000BBF}"/>
              </a:ext>
            </a:extLst>
          </p:cNvPr>
          <p:cNvSpPr txBox="1"/>
          <p:nvPr/>
        </p:nvSpPr>
        <p:spPr>
          <a:xfrm>
            <a:off x="2222693" y="5391261"/>
            <a:ext cx="10764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Operaciones (Términos de referencia)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Técnica (Respuestas a inquietudes técnicas)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Financiero (Definición costo fases de proyecto)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91F3FFC9-1F5E-054F-BACB-B74CBC415A5E}"/>
              </a:ext>
            </a:extLst>
          </p:cNvPr>
          <p:cNvSpPr txBox="1"/>
          <p:nvPr/>
        </p:nvSpPr>
        <p:spPr>
          <a:xfrm>
            <a:off x="553552" y="3509469"/>
            <a:ext cx="10764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Operaciones (Términos de referencia)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Técnica (Respuestas a inquietudes técnicas)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Financiero (Definición costo fases de proyecto)</a:t>
            </a:r>
          </a:p>
        </p:txBody>
      </p:sp>
    </p:spTree>
    <p:extLst>
      <p:ext uri="{BB962C8B-B14F-4D97-AF65-F5344CB8AC3E}">
        <p14:creationId xmlns:p14="http://schemas.microsoft.com/office/powerpoint/2010/main" val="121158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290286" y="163960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IDENTIFICACION DEL PROBLEMA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F3D2AD1-C2D8-1E4C-BFB9-8333A65E9EB2}"/>
              </a:ext>
            </a:extLst>
          </p:cNvPr>
          <p:cNvSpPr txBox="1"/>
          <p:nvPr/>
        </p:nvSpPr>
        <p:spPr>
          <a:xfrm>
            <a:off x="553552" y="921974"/>
            <a:ext cx="10764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Operaciones (Términos de referencia)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Técnica (Respuestas a inquietudes técnicas)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Financiero (Definición costo fases de proyecto)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9867016-7E69-684A-9855-7656269A4412}"/>
              </a:ext>
            </a:extLst>
          </p:cNvPr>
          <p:cNvSpPr txBox="1"/>
          <p:nvPr/>
        </p:nvSpPr>
        <p:spPr>
          <a:xfrm>
            <a:off x="442686" y="2998955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POBLACION OBJETIVO E INTERESADOS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3678F7D-77F7-174E-A5AB-4DF41CB6EBF7}"/>
              </a:ext>
            </a:extLst>
          </p:cNvPr>
          <p:cNvSpPr txBox="1"/>
          <p:nvPr/>
        </p:nvSpPr>
        <p:spPr>
          <a:xfrm>
            <a:off x="705952" y="3756969"/>
            <a:ext cx="10764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Operaciones (Términos de referencia)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Técnica (Respuestas a inquietudes técnicas)</a:t>
            </a:r>
          </a:p>
          <a:p>
            <a:pPr>
              <a:lnSpc>
                <a:spcPct val="90000"/>
              </a:lnSpc>
            </a:pPr>
            <a:r>
              <a:rPr lang="es-CO" b="1" dirty="0">
                <a:latin typeface="Arial Rounded MT Bold" panose="020F0704030504030204" pitchFamily="34" charset="0"/>
              </a:rPr>
              <a:t>Financiero (Definición costo fases de proyecto)</a:t>
            </a:r>
          </a:p>
        </p:txBody>
      </p:sp>
    </p:spTree>
    <p:extLst>
      <p:ext uri="{BB962C8B-B14F-4D97-AF65-F5344CB8AC3E}">
        <p14:creationId xmlns:p14="http://schemas.microsoft.com/office/powerpoint/2010/main" val="154593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echa: pentágono 42">
            <a:extLst>
              <a:ext uri="{FF2B5EF4-FFF2-40B4-BE49-F238E27FC236}">
                <a16:creationId xmlns:a16="http://schemas.microsoft.com/office/drawing/2014/main" id="{C83251A9-3654-47BE-827C-C5C15FA805E6}"/>
              </a:ext>
            </a:extLst>
          </p:cNvPr>
          <p:cNvSpPr/>
          <p:nvPr/>
        </p:nvSpPr>
        <p:spPr>
          <a:xfrm>
            <a:off x="8616237" y="4056823"/>
            <a:ext cx="2566175" cy="720000"/>
          </a:xfrm>
          <a:prstGeom prst="homePlate">
            <a:avLst>
              <a:gd name="adj" fmla="val 31159"/>
            </a:avLst>
          </a:prstGeom>
          <a:solidFill>
            <a:srgbClr val="99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41C1D58-26A3-4D1B-AF1C-DCADF040B5EB}"/>
              </a:ext>
            </a:extLst>
          </p:cNvPr>
          <p:cNvSpPr txBox="1"/>
          <p:nvPr/>
        </p:nvSpPr>
        <p:spPr>
          <a:xfrm>
            <a:off x="8998854" y="4004707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PAQUETE CON 40 APROX. LIBROS DE DISTINTOS GENEROS</a:t>
            </a:r>
          </a:p>
        </p:txBody>
      </p:sp>
      <p:sp>
        <p:nvSpPr>
          <p:cNvPr id="39" name="Flecha: pentágono 38">
            <a:extLst>
              <a:ext uri="{FF2B5EF4-FFF2-40B4-BE49-F238E27FC236}">
                <a16:creationId xmlns:a16="http://schemas.microsoft.com/office/drawing/2014/main" id="{B8FE0E28-37DC-4DC5-8EC9-B99722760CA5}"/>
              </a:ext>
            </a:extLst>
          </p:cNvPr>
          <p:cNvSpPr/>
          <p:nvPr/>
        </p:nvSpPr>
        <p:spPr>
          <a:xfrm>
            <a:off x="8597538" y="2425947"/>
            <a:ext cx="2566175" cy="720000"/>
          </a:xfrm>
          <a:prstGeom prst="homePlate">
            <a:avLst>
              <a:gd name="adj" fmla="val 31159"/>
            </a:avLst>
          </a:prstGeom>
          <a:solidFill>
            <a:srgbClr val="00D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40" name="Flecha: pentágono 39">
            <a:extLst>
              <a:ext uri="{FF2B5EF4-FFF2-40B4-BE49-F238E27FC236}">
                <a16:creationId xmlns:a16="http://schemas.microsoft.com/office/drawing/2014/main" id="{16A14460-23EB-4E39-B0AD-6CA51883561C}"/>
              </a:ext>
            </a:extLst>
          </p:cNvPr>
          <p:cNvSpPr/>
          <p:nvPr/>
        </p:nvSpPr>
        <p:spPr>
          <a:xfrm>
            <a:off x="8597538" y="1631011"/>
            <a:ext cx="2566175" cy="720000"/>
          </a:xfrm>
          <a:prstGeom prst="homePlate">
            <a:avLst>
              <a:gd name="adj" fmla="val 31159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EFA4861-A033-4B85-89D5-2F504EA1BA98}"/>
              </a:ext>
            </a:extLst>
          </p:cNvPr>
          <p:cNvSpPr txBox="1"/>
          <p:nvPr/>
        </p:nvSpPr>
        <p:spPr>
          <a:xfrm>
            <a:off x="8998853" y="1655257"/>
            <a:ext cx="2041824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LIBRO “AGUA, VIENTO Y VERDOR T1”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1F25193-E613-48DB-8835-4DE29CEDD65A}"/>
              </a:ext>
            </a:extLst>
          </p:cNvPr>
          <p:cNvSpPr txBox="1"/>
          <p:nvPr/>
        </p:nvSpPr>
        <p:spPr>
          <a:xfrm>
            <a:off x="8967315" y="2516433"/>
            <a:ext cx="219723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LIBRO “AGUA, VIENTO Y VERDOR T1/T2”</a:t>
            </a:r>
          </a:p>
        </p:txBody>
      </p:sp>
      <p:sp>
        <p:nvSpPr>
          <p:cNvPr id="31" name="Flecha: pentágono 30">
            <a:extLst>
              <a:ext uri="{FF2B5EF4-FFF2-40B4-BE49-F238E27FC236}">
                <a16:creationId xmlns:a16="http://schemas.microsoft.com/office/drawing/2014/main" id="{66533A0B-373C-4476-98A4-187E071AA3B8}"/>
              </a:ext>
            </a:extLst>
          </p:cNvPr>
          <p:cNvSpPr/>
          <p:nvPr/>
        </p:nvSpPr>
        <p:spPr>
          <a:xfrm>
            <a:off x="8616237" y="3246484"/>
            <a:ext cx="2566175" cy="720000"/>
          </a:xfrm>
          <a:prstGeom prst="homePlate">
            <a:avLst>
              <a:gd name="adj" fmla="val 31159"/>
            </a:avLst>
          </a:prstGeom>
          <a:solidFill>
            <a:srgbClr val="00C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2A80DA1-CCA7-427D-9EF3-3502ABED3498}"/>
              </a:ext>
            </a:extLst>
          </p:cNvPr>
          <p:cNvSpPr txBox="1"/>
          <p:nvPr/>
        </p:nvSpPr>
        <p:spPr>
          <a:xfrm>
            <a:off x="8966474" y="3266707"/>
            <a:ext cx="219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PAQUETE CON 20 LIBROS DE DISTINTOS GENEROS</a:t>
            </a:r>
          </a:p>
        </p:txBody>
      </p:sp>
      <p:sp>
        <p:nvSpPr>
          <p:cNvPr id="28" name="Flecha: pentágono 27">
            <a:extLst>
              <a:ext uri="{FF2B5EF4-FFF2-40B4-BE49-F238E27FC236}">
                <a16:creationId xmlns:a16="http://schemas.microsoft.com/office/drawing/2014/main" id="{063E7D9D-50DE-45BD-B787-B8ED04FCC376}"/>
              </a:ext>
            </a:extLst>
          </p:cNvPr>
          <p:cNvSpPr/>
          <p:nvPr/>
        </p:nvSpPr>
        <p:spPr>
          <a:xfrm>
            <a:off x="6431837" y="4056823"/>
            <a:ext cx="2566175" cy="720000"/>
          </a:xfrm>
          <a:prstGeom prst="homePlate">
            <a:avLst>
              <a:gd name="adj" fmla="val 31159"/>
            </a:avLst>
          </a:prstGeom>
          <a:solidFill>
            <a:srgbClr val="99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0" name="Flecha: pentágono 29">
            <a:extLst>
              <a:ext uri="{FF2B5EF4-FFF2-40B4-BE49-F238E27FC236}">
                <a16:creationId xmlns:a16="http://schemas.microsoft.com/office/drawing/2014/main" id="{BC5B446E-8B17-4D8E-8A6D-FA2AE6E8AECF}"/>
              </a:ext>
            </a:extLst>
          </p:cNvPr>
          <p:cNvSpPr/>
          <p:nvPr/>
        </p:nvSpPr>
        <p:spPr>
          <a:xfrm>
            <a:off x="6431837" y="3242440"/>
            <a:ext cx="2566175" cy="720000"/>
          </a:xfrm>
          <a:prstGeom prst="homePlate">
            <a:avLst>
              <a:gd name="adj" fmla="val 31159"/>
            </a:avLst>
          </a:prstGeom>
          <a:solidFill>
            <a:srgbClr val="00C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2" name="Flecha: pentágono 31">
            <a:extLst>
              <a:ext uri="{FF2B5EF4-FFF2-40B4-BE49-F238E27FC236}">
                <a16:creationId xmlns:a16="http://schemas.microsoft.com/office/drawing/2014/main" id="{B7A22766-9D03-4F8D-8305-9B19DDC32C4A}"/>
              </a:ext>
            </a:extLst>
          </p:cNvPr>
          <p:cNvSpPr/>
          <p:nvPr/>
        </p:nvSpPr>
        <p:spPr>
          <a:xfrm>
            <a:off x="6431837" y="2434252"/>
            <a:ext cx="2566175" cy="720000"/>
          </a:xfrm>
          <a:prstGeom prst="homePlate">
            <a:avLst>
              <a:gd name="adj" fmla="val 31159"/>
            </a:avLst>
          </a:prstGeom>
          <a:solidFill>
            <a:srgbClr val="00D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4" name="Flecha: pentágono 33">
            <a:extLst>
              <a:ext uri="{FF2B5EF4-FFF2-40B4-BE49-F238E27FC236}">
                <a16:creationId xmlns:a16="http://schemas.microsoft.com/office/drawing/2014/main" id="{BD33B5FA-C0BF-42D3-ABD6-0745559F6B76}"/>
              </a:ext>
            </a:extLst>
          </p:cNvPr>
          <p:cNvSpPr/>
          <p:nvPr/>
        </p:nvSpPr>
        <p:spPr>
          <a:xfrm>
            <a:off x="6431837" y="1639316"/>
            <a:ext cx="2566175" cy="720000"/>
          </a:xfrm>
          <a:prstGeom prst="homePlate">
            <a:avLst>
              <a:gd name="adj" fmla="val 31159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BEBFAA-8CE5-450E-B70A-7EEE052F5DF5}"/>
              </a:ext>
            </a:extLst>
          </p:cNvPr>
          <p:cNvSpPr txBox="1"/>
          <p:nvPr/>
        </p:nvSpPr>
        <p:spPr>
          <a:xfrm>
            <a:off x="6801615" y="1741256"/>
            <a:ext cx="219723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MODALIDAD COMUNITARIA</a:t>
            </a:r>
          </a:p>
        </p:txBody>
      </p:sp>
      <p:sp>
        <p:nvSpPr>
          <p:cNvPr id="26" name="Flecha: pentágono 25">
            <a:extLst>
              <a:ext uri="{FF2B5EF4-FFF2-40B4-BE49-F238E27FC236}">
                <a16:creationId xmlns:a16="http://schemas.microsoft.com/office/drawing/2014/main" id="{63C0C874-ED21-4345-85DF-084CD0600593}"/>
              </a:ext>
            </a:extLst>
          </p:cNvPr>
          <p:cNvSpPr/>
          <p:nvPr/>
        </p:nvSpPr>
        <p:spPr>
          <a:xfrm>
            <a:off x="3458417" y="4056823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99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39D23B5-583E-4588-BEBC-014A1904A99F}"/>
              </a:ext>
            </a:extLst>
          </p:cNvPr>
          <p:cNvSpPr txBox="1"/>
          <p:nvPr/>
        </p:nvSpPr>
        <p:spPr>
          <a:xfrm>
            <a:off x="4031398" y="4054040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16 REGIONALES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100 PAQUETES POR REGIONAL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8D786998-2518-4391-82E1-A07B7F006C6A}"/>
              </a:ext>
            </a:extLst>
          </p:cNvPr>
          <p:cNvSpPr/>
          <p:nvPr/>
        </p:nvSpPr>
        <p:spPr>
          <a:xfrm>
            <a:off x="3458417" y="3242440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00C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F028009-4DF4-4BD0-9F40-146536F1F8E2}"/>
              </a:ext>
            </a:extLst>
          </p:cNvPr>
          <p:cNvSpPr txBox="1"/>
          <p:nvPr/>
        </p:nvSpPr>
        <p:spPr>
          <a:xfrm>
            <a:off x="4031398" y="3234355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7 REGIONALES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REALIZA ENTREGA EN REGIONAL Y/O CZ</a:t>
            </a:r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39FCE9B3-E536-465C-9D28-9DA91FBE2D77}"/>
              </a:ext>
            </a:extLst>
          </p:cNvPr>
          <p:cNvSpPr/>
          <p:nvPr/>
        </p:nvSpPr>
        <p:spPr>
          <a:xfrm>
            <a:off x="3458417" y="2434252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00D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D092856-43D6-40D2-A5A9-CC28A9D0AE70}"/>
              </a:ext>
            </a:extLst>
          </p:cNvPr>
          <p:cNvSpPr txBox="1"/>
          <p:nvPr/>
        </p:nvSpPr>
        <p:spPr>
          <a:xfrm>
            <a:off x="4031398" y="2426167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8 REGIONALES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REALIZA ENTREGA EN REGIONAL</a:t>
            </a:r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4A058E63-3690-4B0C-BADB-D1C68DBB8C4E}"/>
              </a:ext>
            </a:extLst>
          </p:cNvPr>
          <p:cNvSpPr/>
          <p:nvPr/>
        </p:nvSpPr>
        <p:spPr>
          <a:xfrm>
            <a:off x="3458417" y="1639316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2A63F-9514-4730-8CF6-54A08D05D198}"/>
              </a:ext>
            </a:extLst>
          </p:cNvPr>
          <p:cNvSpPr txBox="1"/>
          <p:nvPr/>
        </p:nvSpPr>
        <p:spPr>
          <a:xfrm>
            <a:off x="595754" y="266607"/>
            <a:ext cx="6674117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333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FASES PROYECTO</a:t>
            </a: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B4295B41-E7B5-4F42-B9F2-1C76F141707A}"/>
              </a:ext>
            </a:extLst>
          </p:cNvPr>
          <p:cNvSpPr/>
          <p:nvPr/>
        </p:nvSpPr>
        <p:spPr>
          <a:xfrm>
            <a:off x="473833" y="1638536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1405431" y="1643703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TIEMPO FELIZ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AUDIOTECA TOMO 1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CANTIDAD 528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9278F8-5168-42F6-9399-6C66677378B6}"/>
              </a:ext>
            </a:extLst>
          </p:cNvPr>
          <p:cNvSpPr txBox="1"/>
          <p:nvPr/>
        </p:nvSpPr>
        <p:spPr>
          <a:xfrm>
            <a:off x="596429" y="1495036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C53559DB-8FC5-4A3D-9DE1-7E52ABE6F4EC}"/>
              </a:ext>
            </a:extLst>
          </p:cNvPr>
          <p:cNvSpPr/>
          <p:nvPr/>
        </p:nvSpPr>
        <p:spPr>
          <a:xfrm>
            <a:off x="473833" y="2434252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00D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B69B1F-2FB6-40C5-9174-6DD2D2239536}"/>
              </a:ext>
            </a:extLst>
          </p:cNvPr>
          <p:cNvSpPr txBox="1"/>
          <p:nvPr/>
        </p:nvSpPr>
        <p:spPr>
          <a:xfrm>
            <a:off x="1405431" y="2426167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CIRCULO ABIERTO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AUDIOTECA TOMO 1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CANTIDAD 1056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F5D981-4934-4266-83C4-FC7AF594D90F}"/>
              </a:ext>
            </a:extLst>
          </p:cNvPr>
          <p:cNvSpPr txBox="1"/>
          <p:nvPr/>
        </p:nvSpPr>
        <p:spPr>
          <a:xfrm>
            <a:off x="596429" y="2277500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86520FD7-6309-40CA-AF51-89FAD1608C81}"/>
              </a:ext>
            </a:extLst>
          </p:cNvPr>
          <p:cNvSpPr/>
          <p:nvPr/>
        </p:nvSpPr>
        <p:spPr>
          <a:xfrm>
            <a:off x="473833" y="3246484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00C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0E73EF-6858-4572-8311-0E82637D79B7}"/>
              </a:ext>
            </a:extLst>
          </p:cNvPr>
          <p:cNvSpPr txBox="1"/>
          <p:nvPr/>
        </p:nvSpPr>
        <p:spPr>
          <a:xfrm>
            <a:off x="1405431" y="3238399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MEN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KITS LECTURA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CANTIDAD 800 KITS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C82377-F56F-4B66-ACDE-1D06D0B91D51}"/>
              </a:ext>
            </a:extLst>
          </p:cNvPr>
          <p:cNvSpPr txBox="1"/>
          <p:nvPr/>
        </p:nvSpPr>
        <p:spPr>
          <a:xfrm>
            <a:off x="596429" y="3089732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0D07B665-9422-4882-BD85-C07C560A0A91}"/>
              </a:ext>
            </a:extLst>
          </p:cNvPr>
          <p:cNvSpPr/>
          <p:nvPr/>
        </p:nvSpPr>
        <p:spPr>
          <a:xfrm>
            <a:off x="473833" y="4056823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99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D8B69B-1C32-4035-9AC1-E4897E3B8BAE}"/>
              </a:ext>
            </a:extLst>
          </p:cNvPr>
          <p:cNvSpPr txBox="1"/>
          <p:nvPr/>
        </p:nvSpPr>
        <p:spPr>
          <a:xfrm>
            <a:off x="1405431" y="4035486"/>
            <a:ext cx="241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SGT DPI</a:t>
            </a:r>
          </a:p>
          <a:p>
            <a:r>
              <a:rPr lang="es-CO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EST. PROMOCION LECTURA</a:t>
            </a:r>
          </a:p>
          <a:p>
            <a:r>
              <a:rPr lang="es-CO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CANTIDAD 1400 APROX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8384F97-DF6C-49A8-8230-47AF2C9633D1}"/>
              </a:ext>
            </a:extLst>
          </p:cNvPr>
          <p:cNvSpPr txBox="1"/>
          <p:nvPr/>
        </p:nvSpPr>
        <p:spPr>
          <a:xfrm>
            <a:off x="596429" y="3886818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B596E7F-B3D7-4335-9D60-8C614396F273}"/>
              </a:ext>
            </a:extLst>
          </p:cNvPr>
          <p:cNvSpPr txBox="1"/>
          <p:nvPr/>
        </p:nvSpPr>
        <p:spPr>
          <a:xfrm>
            <a:off x="4031398" y="1638663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4 REGIONALES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REALIZA ENTREGA EN REGIONAL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9167D16-4B92-407F-B094-D559F2CE0436}"/>
              </a:ext>
            </a:extLst>
          </p:cNvPr>
          <p:cNvSpPr txBox="1"/>
          <p:nvPr/>
        </p:nvSpPr>
        <p:spPr>
          <a:xfrm>
            <a:off x="6801614" y="2524740"/>
            <a:ext cx="219723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MODALIDAD COMUNITARIA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C9BC88D-8305-4133-BB53-6A248118CACD}"/>
              </a:ext>
            </a:extLst>
          </p:cNvPr>
          <p:cNvSpPr txBox="1"/>
          <p:nvPr/>
        </p:nvSpPr>
        <p:spPr>
          <a:xfrm>
            <a:off x="6801615" y="3338436"/>
            <a:ext cx="219723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MODALIDAD COMUNITARIA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0091965-B5D8-4FDA-91D6-30D0368AE5E8}"/>
              </a:ext>
            </a:extLst>
          </p:cNvPr>
          <p:cNvSpPr txBox="1"/>
          <p:nvPr/>
        </p:nvSpPr>
        <p:spPr>
          <a:xfrm>
            <a:off x="6800773" y="4156633"/>
            <a:ext cx="219723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MODALIDAD COMUNITARIA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8CBF931-6AB7-4B48-84F6-D43115E335E2}"/>
              </a:ext>
            </a:extLst>
          </p:cNvPr>
          <p:cNvSpPr txBox="1"/>
          <p:nvPr/>
        </p:nvSpPr>
        <p:spPr>
          <a:xfrm>
            <a:off x="600849" y="4686362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3100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7DDA4F-8B2A-48D8-8D9A-D53FB814EB27}"/>
              </a:ext>
            </a:extLst>
          </p:cNvPr>
          <p:cNvSpPr txBox="1"/>
          <p:nvPr/>
        </p:nvSpPr>
        <p:spPr>
          <a:xfrm>
            <a:off x="1847740" y="591142"/>
            <a:ext cx="8496520" cy="68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267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ESTRUCTURA DE TRABAJO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099865A-F301-43E4-BD8E-390F23DF3C68}"/>
              </a:ext>
            </a:extLst>
          </p:cNvPr>
          <p:cNvSpPr/>
          <p:nvPr/>
        </p:nvSpPr>
        <p:spPr>
          <a:xfrm>
            <a:off x="2565677" y="1523893"/>
            <a:ext cx="5948625" cy="522515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 Distribución material literario a las distintas modalidades de atención en la primera infancia </a:t>
            </a:r>
          </a:p>
        </p:txBody>
      </p:sp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9DAE7E0F-46E8-47A2-BB89-C241A4839A69}"/>
              </a:ext>
            </a:extLst>
          </p:cNvPr>
          <p:cNvSpPr/>
          <p:nvPr/>
        </p:nvSpPr>
        <p:spPr>
          <a:xfrm rot="5400000">
            <a:off x="5372519" y="1933679"/>
            <a:ext cx="334945" cy="656492"/>
          </a:xfrm>
          <a:prstGeom prst="chevron">
            <a:avLst>
              <a:gd name="adj" fmla="val 46000"/>
            </a:avLst>
          </a:prstGeom>
          <a:solidFill>
            <a:srgbClr val="77AD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7722A4-7221-4FDA-BF6D-FBAEBC8FC38F}"/>
              </a:ext>
            </a:extLst>
          </p:cNvPr>
          <p:cNvSpPr/>
          <p:nvPr/>
        </p:nvSpPr>
        <p:spPr>
          <a:xfrm>
            <a:off x="1673548" y="2509782"/>
            <a:ext cx="1814487" cy="196477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 Acopio material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A3C519-2AC4-4580-8336-314AED6FDD07}"/>
              </a:ext>
            </a:extLst>
          </p:cNvPr>
          <p:cNvSpPr/>
          <p:nvPr/>
        </p:nvSpPr>
        <p:spPr>
          <a:xfrm>
            <a:off x="1673548" y="2852576"/>
            <a:ext cx="1814487" cy="19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1.1.1 Inventario general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3285EBB-2624-47ED-8B13-71641498A769}"/>
              </a:ext>
            </a:extLst>
          </p:cNvPr>
          <p:cNvSpPr/>
          <p:nvPr/>
        </p:nvSpPr>
        <p:spPr>
          <a:xfrm>
            <a:off x="3624586" y="2511137"/>
            <a:ext cx="1814487" cy="195612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 Documentación 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D481BB-7109-4D8C-B405-A5F46E266438}"/>
              </a:ext>
            </a:extLst>
          </p:cNvPr>
          <p:cNvSpPr/>
          <p:nvPr/>
        </p:nvSpPr>
        <p:spPr>
          <a:xfrm>
            <a:off x="3624586" y="2852577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 Recopilación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F9D8CE-0698-47AE-B558-5AD295722451}"/>
              </a:ext>
            </a:extLst>
          </p:cNvPr>
          <p:cNvSpPr/>
          <p:nvPr/>
        </p:nvSpPr>
        <p:spPr>
          <a:xfrm>
            <a:off x="1673548" y="3181975"/>
            <a:ext cx="1814487" cy="19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 Clasificación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FB3529-44B6-4E87-BA77-A5028E5C9FA0}"/>
              </a:ext>
            </a:extLst>
          </p:cNvPr>
          <p:cNvSpPr/>
          <p:nvPr/>
        </p:nvSpPr>
        <p:spPr>
          <a:xfrm>
            <a:off x="3624584" y="4745915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1.2.2 Radicado Almacén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C19A82-08D3-406D-9F68-0EFBA7474376}"/>
              </a:ext>
            </a:extLst>
          </p:cNvPr>
          <p:cNvSpPr/>
          <p:nvPr/>
        </p:nvSpPr>
        <p:spPr>
          <a:xfrm>
            <a:off x="5561647" y="2511136"/>
            <a:ext cx="1814487" cy="182672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 Logística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952FAA6-64FF-4064-9A90-4EBBBAD53F6F}"/>
              </a:ext>
            </a:extLst>
          </p:cNvPr>
          <p:cNvSpPr/>
          <p:nvPr/>
        </p:nvSpPr>
        <p:spPr>
          <a:xfrm>
            <a:off x="5575690" y="2852576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1.3.1 Radicación plan </a:t>
            </a:r>
            <a:r>
              <a:rPr lang="es-CO" sz="933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Adm</a:t>
            </a:r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.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61491C-7B58-4FD2-BE4F-194484C8D589}"/>
              </a:ext>
            </a:extLst>
          </p:cNvPr>
          <p:cNvSpPr/>
          <p:nvPr/>
        </p:nvSpPr>
        <p:spPr>
          <a:xfrm>
            <a:off x="5575690" y="3824517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1.3.2 Consolidado material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82924A-B4EA-4AF0-B163-4D43C653ECD3}"/>
              </a:ext>
            </a:extLst>
          </p:cNvPr>
          <p:cNvSpPr/>
          <p:nvPr/>
        </p:nvSpPr>
        <p:spPr>
          <a:xfrm>
            <a:off x="7499928" y="2506000"/>
            <a:ext cx="1814487" cy="196477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1.4 Entrega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F1F72A-9D71-4DCC-9B9E-EC98CCD2B736}"/>
              </a:ext>
            </a:extLst>
          </p:cNvPr>
          <p:cNvSpPr/>
          <p:nvPr/>
        </p:nvSpPr>
        <p:spPr>
          <a:xfrm>
            <a:off x="7499928" y="2854812"/>
            <a:ext cx="1814487" cy="2001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1.4.1 Acta entrega firmada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56FC6E-1254-4783-8861-E122690EF9AB}"/>
              </a:ext>
            </a:extLst>
          </p:cNvPr>
          <p:cNvSpPr/>
          <p:nvPr/>
        </p:nvSpPr>
        <p:spPr>
          <a:xfrm>
            <a:off x="3624583" y="3205317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1.2.1.1 Plan individual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64ABD3-789F-4853-9001-266B9DA41185}"/>
              </a:ext>
            </a:extLst>
          </p:cNvPr>
          <p:cNvSpPr/>
          <p:nvPr/>
        </p:nvSpPr>
        <p:spPr>
          <a:xfrm>
            <a:off x="3624582" y="351817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1.2.1.2 Plan general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8270005-5C7D-41F4-A45C-AA3F21814A55}"/>
              </a:ext>
            </a:extLst>
          </p:cNvPr>
          <p:cNvSpPr/>
          <p:nvPr/>
        </p:nvSpPr>
        <p:spPr>
          <a:xfrm>
            <a:off x="3624586" y="3831042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1.2.1.3 Copia minuta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BC7B052-9203-47BC-AD28-0255D2E7A2C5}"/>
              </a:ext>
            </a:extLst>
          </p:cNvPr>
          <p:cNvSpPr/>
          <p:nvPr/>
        </p:nvSpPr>
        <p:spPr>
          <a:xfrm>
            <a:off x="3624580" y="4132047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1.2.1.4 Acta legalización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9BDD730-4563-4BC0-8C7F-61979BBA6E33}"/>
              </a:ext>
            </a:extLst>
          </p:cNvPr>
          <p:cNvSpPr/>
          <p:nvPr/>
        </p:nvSpPr>
        <p:spPr>
          <a:xfrm>
            <a:off x="3624586" y="4433053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1.2.1.5 Memorando </a:t>
            </a:r>
            <a:r>
              <a:rPr lang="es-CO" sz="933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sup</a:t>
            </a:r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507F00E-6131-4A84-BB8F-E2B1539B579D}"/>
              </a:ext>
            </a:extLst>
          </p:cNvPr>
          <p:cNvSpPr/>
          <p:nvPr/>
        </p:nvSpPr>
        <p:spPr>
          <a:xfrm>
            <a:off x="5561215" y="319345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1.3.1.1 Plan individual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54C0D99-2C52-4E2B-A150-0AB57FB6E45D}"/>
              </a:ext>
            </a:extLst>
          </p:cNvPr>
          <p:cNvSpPr/>
          <p:nvPr/>
        </p:nvSpPr>
        <p:spPr>
          <a:xfrm>
            <a:off x="5561214" y="3506322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1.3.1.2 Plan general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A35AB8-9FF8-4298-9660-BE332D7069A1}"/>
              </a:ext>
            </a:extLst>
          </p:cNvPr>
          <p:cNvSpPr/>
          <p:nvPr/>
        </p:nvSpPr>
        <p:spPr>
          <a:xfrm>
            <a:off x="1673548" y="350632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1.1.2.1 Fases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5664309-336A-4A60-9D4F-5383CCA17523}"/>
              </a:ext>
            </a:extLst>
          </p:cNvPr>
          <p:cNvSpPr/>
          <p:nvPr/>
        </p:nvSpPr>
        <p:spPr>
          <a:xfrm>
            <a:off x="3624586" y="5062098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1.2.3 Formato acta entrega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A1BB502-1F42-43E8-A081-419908716029}"/>
              </a:ext>
            </a:extLst>
          </p:cNvPr>
          <p:cNvSpPr/>
          <p:nvPr/>
        </p:nvSpPr>
        <p:spPr>
          <a:xfrm>
            <a:off x="3624586" y="5409473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1.2.4 Base de datos UDS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0A699C1-D87B-4BA6-B35D-EC99414BDF96}"/>
              </a:ext>
            </a:extLst>
          </p:cNvPr>
          <p:cNvSpPr/>
          <p:nvPr/>
        </p:nvSpPr>
        <p:spPr>
          <a:xfrm>
            <a:off x="5563874" y="4433052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1.3.3 Plan comunicaciones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58CB671-2CCF-450B-8DE8-939DF2511FE3}"/>
              </a:ext>
            </a:extLst>
          </p:cNvPr>
          <p:cNvSpPr/>
          <p:nvPr/>
        </p:nvSpPr>
        <p:spPr>
          <a:xfrm>
            <a:off x="5561212" y="473830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1.3.3.1 Regionales y CZ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6BCF16-EC89-4E5A-92D7-60FFD1240429}"/>
              </a:ext>
            </a:extLst>
          </p:cNvPr>
          <p:cNvSpPr/>
          <p:nvPr/>
        </p:nvSpPr>
        <p:spPr>
          <a:xfrm>
            <a:off x="1673548" y="383104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1.1.2.2 Tipos de paquete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6ADDE1C-B94A-434C-8459-C96848C52164}"/>
              </a:ext>
            </a:extLst>
          </p:cNvPr>
          <p:cNvSpPr/>
          <p:nvPr/>
        </p:nvSpPr>
        <p:spPr>
          <a:xfrm>
            <a:off x="1673547" y="415576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1.1.2.3 Modalidades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A880B34-5E8A-488F-A7B5-8D441A564EF1}"/>
              </a:ext>
            </a:extLst>
          </p:cNvPr>
          <p:cNvSpPr/>
          <p:nvPr/>
        </p:nvSpPr>
        <p:spPr>
          <a:xfrm>
            <a:off x="1673546" y="447924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1.1.2.4 Regionales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9D75304-10E4-4ECE-A3EF-CB432592856E}"/>
              </a:ext>
            </a:extLst>
          </p:cNvPr>
          <p:cNvSpPr/>
          <p:nvPr/>
        </p:nvSpPr>
        <p:spPr>
          <a:xfrm>
            <a:off x="7497847" y="319345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1.4.1.1 Validación firma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8E24A2C-C553-40CF-A707-8D090940D602}"/>
              </a:ext>
            </a:extLst>
          </p:cNvPr>
          <p:cNvSpPr/>
          <p:nvPr/>
        </p:nvSpPr>
        <p:spPr>
          <a:xfrm>
            <a:off x="3624579" y="5747746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1.2.4.1 Validación data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622C8CD-6934-4091-B0EC-142915088F98}"/>
              </a:ext>
            </a:extLst>
          </p:cNvPr>
          <p:cNvSpPr/>
          <p:nvPr/>
        </p:nvSpPr>
        <p:spPr>
          <a:xfrm>
            <a:off x="3624578" y="606060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1.2.4.2 Validación x fase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E112A43-E660-4233-B507-B75DD69A14E0}"/>
              </a:ext>
            </a:extLst>
          </p:cNvPr>
          <p:cNvSpPr/>
          <p:nvPr/>
        </p:nvSpPr>
        <p:spPr>
          <a:xfrm>
            <a:off x="5563874" y="4122315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1.3.2.1 Armado paquetes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9431A17-F389-4F54-B6EF-F97D3A952C31}"/>
              </a:ext>
            </a:extLst>
          </p:cNvPr>
          <p:cNvSpPr/>
          <p:nvPr/>
        </p:nvSpPr>
        <p:spPr>
          <a:xfrm>
            <a:off x="5575690" y="5065033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1.3.4 Salida a entrega</a:t>
            </a:r>
          </a:p>
        </p:txBody>
      </p:sp>
    </p:spTree>
    <p:extLst>
      <p:ext uri="{BB962C8B-B14F-4D97-AF65-F5344CB8AC3E}">
        <p14:creationId xmlns:p14="http://schemas.microsoft.com/office/powerpoint/2010/main" val="379622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943</Words>
  <Application>Microsoft Macintosh PowerPoint</Application>
  <PresentationFormat>Panorámica</PresentationFormat>
  <Paragraphs>279</Paragraphs>
  <Slides>18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Arial  </vt:lpstr>
      <vt:lpstr>Arial Black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Nelson Felipe Rodriguez Velez</cp:lastModifiedBy>
  <cp:revision>332</cp:revision>
  <dcterms:created xsi:type="dcterms:W3CDTF">2018-08-24T05:26:58Z</dcterms:created>
  <dcterms:modified xsi:type="dcterms:W3CDTF">2019-03-07T15:54:05Z</dcterms:modified>
</cp:coreProperties>
</file>