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14" r:id="rId3"/>
    <p:sldId id="267" r:id="rId4"/>
  </p:sldIdLst>
  <p:sldSz cx="9144000" cy="5143500" type="screen16x9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FFFF8B"/>
    <a:srgbClr val="C4BD97"/>
    <a:srgbClr val="DAEEF3"/>
    <a:srgbClr val="00B0F0"/>
    <a:srgbClr val="FFCCFF"/>
    <a:srgbClr val="D8E4BC"/>
    <a:srgbClr val="9BBB59"/>
    <a:srgbClr val="BD9B53"/>
    <a:srgbClr val="B8C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0DFC1-9460-4ABA-B2DD-337690953B2E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EEF67458-FA32-42CB-8D1E-873A8292BD58}">
      <dgm:prSet phldrT="[Texto]" custT="1"/>
      <dgm:spPr/>
      <dgm:t>
        <a:bodyPr/>
        <a:lstStyle/>
        <a:p>
          <a:r>
            <a:rPr lang="es-ES" sz="2100" dirty="0">
              <a:latin typeface="+mn-lt"/>
              <a:cs typeface="Arial" panose="020B0604020202020204" pitchFamily="34" charset="0"/>
            </a:rPr>
            <a:t>Infraestructura FID- Dir. Administrativa-SNBF</a:t>
          </a:r>
        </a:p>
      </dgm:t>
    </dgm:pt>
    <dgm:pt modelId="{09A702F4-C909-45C9-88D0-1CCFDC1DF8D4}" type="parTrans" cxnId="{B5003C55-3246-4425-A362-0508E4401D90}">
      <dgm:prSet/>
      <dgm:spPr/>
      <dgm:t>
        <a:bodyPr/>
        <a:lstStyle/>
        <a:p>
          <a:endParaRPr lang="es-ES"/>
        </a:p>
      </dgm:t>
    </dgm:pt>
    <dgm:pt modelId="{EC867BBB-2FC1-4555-9485-D981C13A5E86}" type="sibTrans" cxnId="{B5003C55-3246-4425-A362-0508E4401D90}">
      <dgm:prSet/>
      <dgm:spPr/>
      <dgm:t>
        <a:bodyPr/>
        <a:lstStyle/>
        <a:p>
          <a:endParaRPr lang="es-ES"/>
        </a:p>
      </dgm:t>
    </dgm:pt>
    <dgm:pt modelId="{8782AC9A-424E-46F7-95FF-C90AC0128973}">
      <dgm:prSet phldrT="[Texto]" custT="1"/>
      <dgm:spPr/>
      <dgm:t>
        <a:bodyPr/>
        <a:lstStyle/>
        <a:p>
          <a:endParaRPr lang="es-ES" sz="1200" dirty="0">
            <a:latin typeface="+mn-lt"/>
            <a:cs typeface="Arial" panose="020B0604020202020204" pitchFamily="34" charset="0"/>
          </a:endParaRPr>
        </a:p>
        <a:p>
          <a:r>
            <a:rPr lang="es-ES" sz="1200" dirty="0">
              <a:latin typeface="+mn-lt"/>
              <a:cs typeface="Arial" panose="020B0604020202020204" pitchFamily="34" charset="0"/>
            </a:rPr>
            <a:t>-Diagnóstico de infraestructuras propias.</a:t>
          </a:r>
        </a:p>
        <a:p>
          <a:r>
            <a:rPr lang="es-ES" sz="1200" dirty="0">
              <a:latin typeface="+mn-lt"/>
              <a:cs typeface="Arial" panose="020B0604020202020204" pitchFamily="34" charset="0"/>
            </a:rPr>
            <a:t>-Seguimiento a nuevas infraestructuras.</a:t>
          </a:r>
        </a:p>
      </dgm:t>
    </dgm:pt>
    <dgm:pt modelId="{1D64C61A-6AD0-4613-9C77-5E3BD89EB7A7}" type="parTrans" cxnId="{C0E47A24-BE48-4637-A187-3688B0925E08}">
      <dgm:prSet/>
      <dgm:spPr/>
      <dgm:t>
        <a:bodyPr/>
        <a:lstStyle/>
        <a:p>
          <a:endParaRPr lang="es-ES"/>
        </a:p>
      </dgm:t>
    </dgm:pt>
    <dgm:pt modelId="{7F7E2057-5B03-41BB-BCD5-D84E0317F49E}" type="sibTrans" cxnId="{C0E47A24-BE48-4637-A187-3688B0925E08}">
      <dgm:prSet/>
      <dgm:spPr/>
      <dgm:t>
        <a:bodyPr/>
        <a:lstStyle/>
        <a:p>
          <a:endParaRPr lang="es-ES"/>
        </a:p>
      </dgm:t>
    </dgm:pt>
    <dgm:pt modelId="{E3147BF4-1FB7-4272-BA9C-1A2C85B1F845}">
      <dgm:prSet phldrT="[Texto]" custT="1"/>
      <dgm:spPr/>
      <dgm:t>
        <a:bodyPr/>
        <a:lstStyle/>
        <a:p>
          <a:r>
            <a:rPr lang="es-ES" sz="2100" dirty="0">
              <a:latin typeface="+mn-lt"/>
              <a:cs typeface="Arial" panose="020B0604020202020204" pitchFamily="34" charset="0"/>
            </a:rPr>
            <a:t>Seguimiento Infraestructura</a:t>
          </a:r>
        </a:p>
      </dgm:t>
    </dgm:pt>
    <dgm:pt modelId="{B3D97416-BFC5-4603-A9BA-7F2B69EF8BEE}" type="parTrans" cxnId="{C4D33A1C-A154-48A4-8DE3-FF815A26D7DD}">
      <dgm:prSet/>
      <dgm:spPr/>
      <dgm:t>
        <a:bodyPr/>
        <a:lstStyle/>
        <a:p>
          <a:endParaRPr lang="es-ES"/>
        </a:p>
      </dgm:t>
    </dgm:pt>
    <dgm:pt modelId="{AD3C19E5-E37B-4046-9077-E65D2662AACA}" type="sibTrans" cxnId="{C4D33A1C-A154-48A4-8DE3-FF815A26D7DD}">
      <dgm:prSet/>
      <dgm:spPr/>
      <dgm:t>
        <a:bodyPr/>
        <a:lstStyle/>
        <a:p>
          <a:endParaRPr lang="es-ES"/>
        </a:p>
      </dgm:t>
    </dgm:pt>
    <dgm:pt modelId="{16442795-3969-4863-A14C-29D7C0FE3FDF}">
      <dgm:prSet phldrT="[Texto]" custT="1"/>
      <dgm:spPr/>
      <dgm:t>
        <a:bodyPr/>
        <a:lstStyle/>
        <a:p>
          <a:r>
            <a:rPr lang="es-ES" sz="1200" dirty="0">
              <a:latin typeface="+mn-lt"/>
              <a:cs typeface="Arial" panose="020B0604020202020204" pitchFamily="34" charset="0"/>
            </a:rPr>
            <a:t>-Alertas a Dir. </a:t>
          </a:r>
          <a:r>
            <a:rPr lang="es-ES" sz="1200" dirty="0" err="1">
              <a:latin typeface="+mn-lt"/>
              <a:cs typeface="Arial" panose="020B0604020202020204" pitchFamily="34" charset="0"/>
            </a:rPr>
            <a:t>Admin</a:t>
          </a:r>
          <a:r>
            <a:rPr lang="es-ES" sz="1200" dirty="0">
              <a:latin typeface="+mn-lt"/>
              <a:cs typeface="Arial" panose="020B0604020202020204" pitchFamily="34" charset="0"/>
            </a:rPr>
            <a:t>. y referentes Regionales.</a:t>
          </a:r>
        </a:p>
        <a:p>
          <a:r>
            <a:rPr lang="es-ES" sz="1200" dirty="0">
              <a:latin typeface="+mn-lt"/>
              <a:cs typeface="Arial" panose="020B0604020202020204" pitchFamily="34" charset="0"/>
            </a:rPr>
            <a:t>-Alertas a entes territoriales y entidades gubernamentales.</a:t>
          </a:r>
        </a:p>
        <a:p>
          <a:endParaRPr lang="es-ES" sz="1200" dirty="0">
            <a:latin typeface="+mn-lt"/>
            <a:cs typeface="Arial" panose="020B0604020202020204" pitchFamily="34" charset="0"/>
          </a:endParaRPr>
        </a:p>
        <a:p>
          <a:endParaRPr lang="es-ES" sz="1200" dirty="0">
            <a:latin typeface="+mn-lt"/>
            <a:cs typeface="Arial" panose="020B0604020202020204" pitchFamily="34" charset="0"/>
          </a:endParaRPr>
        </a:p>
        <a:p>
          <a:endParaRPr lang="es-ES" sz="1200" dirty="0">
            <a:latin typeface="+mn-lt"/>
            <a:cs typeface="Arial" panose="020B0604020202020204" pitchFamily="34" charset="0"/>
          </a:endParaRPr>
        </a:p>
        <a:p>
          <a:endParaRPr lang="es-ES" sz="1200" dirty="0">
            <a:latin typeface="+mn-lt"/>
            <a:cs typeface="Arial" panose="020B0604020202020204" pitchFamily="34" charset="0"/>
          </a:endParaRPr>
        </a:p>
        <a:p>
          <a:endParaRPr lang="es-ES" sz="800" dirty="0">
            <a:latin typeface="+mn-lt"/>
            <a:cs typeface="Arial" panose="020B0604020202020204" pitchFamily="34" charset="0"/>
          </a:endParaRPr>
        </a:p>
        <a:p>
          <a:r>
            <a:rPr lang="es-ES" sz="1200" dirty="0">
              <a:latin typeface="+mn-lt"/>
              <a:cs typeface="Arial" panose="020B0604020202020204" pitchFamily="34" charset="0"/>
            </a:rPr>
            <a:t>-Garantizar la puesta en operación una vez la infraestructura esté lista, se cuente con los recursos de operación y dotaciones.</a:t>
          </a:r>
        </a:p>
        <a:p>
          <a:r>
            <a:rPr lang="es-ES" sz="1200" dirty="0">
              <a:latin typeface="+mn-lt"/>
              <a:cs typeface="Arial" panose="020B0604020202020204" pitchFamily="34" charset="0"/>
            </a:rPr>
            <a:t>-Apoyo desde equipo FID  a las inauguraciones.</a:t>
          </a:r>
        </a:p>
      </dgm:t>
    </dgm:pt>
    <dgm:pt modelId="{10E202F2-F37A-452C-B743-14A067864ED8}" type="parTrans" cxnId="{017A2BD2-1783-41B2-B264-9A8C62ABCC86}">
      <dgm:prSet/>
      <dgm:spPr/>
      <dgm:t>
        <a:bodyPr/>
        <a:lstStyle/>
        <a:p>
          <a:endParaRPr lang="es-ES"/>
        </a:p>
      </dgm:t>
    </dgm:pt>
    <dgm:pt modelId="{AF7B8508-96A7-4423-922E-2BDC611EDCB6}" type="sibTrans" cxnId="{017A2BD2-1783-41B2-B264-9A8C62ABCC86}">
      <dgm:prSet/>
      <dgm:spPr/>
      <dgm:t>
        <a:bodyPr/>
        <a:lstStyle/>
        <a:p>
          <a:endParaRPr lang="es-ES"/>
        </a:p>
      </dgm:t>
    </dgm:pt>
    <dgm:pt modelId="{3E97F47E-BFA4-4B9D-934D-73505E738DA5}">
      <dgm:prSet phldrT="[Texto]" custT="1"/>
      <dgm:spPr/>
      <dgm:t>
        <a:bodyPr/>
        <a:lstStyle/>
        <a:p>
          <a:r>
            <a:rPr lang="es-ES" sz="2100" dirty="0">
              <a:latin typeface="+mn-lt"/>
              <a:cs typeface="Arial" panose="020B0604020202020204" pitchFamily="34" charset="0"/>
            </a:rPr>
            <a:t>Dotaciones</a:t>
          </a:r>
        </a:p>
      </dgm:t>
    </dgm:pt>
    <dgm:pt modelId="{36EFE827-A1A0-4FD3-9ADD-2F20B4A34876}" type="parTrans" cxnId="{729B48A2-3A3D-4E18-BE46-B7A98BEAA10F}">
      <dgm:prSet/>
      <dgm:spPr/>
      <dgm:t>
        <a:bodyPr/>
        <a:lstStyle/>
        <a:p>
          <a:endParaRPr lang="es-ES"/>
        </a:p>
      </dgm:t>
    </dgm:pt>
    <dgm:pt modelId="{A6C118D2-9CCD-4A5F-91C5-02C937A375D4}" type="sibTrans" cxnId="{729B48A2-3A3D-4E18-BE46-B7A98BEAA10F}">
      <dgm:prSet/>
      <dgm:spPr/>
      <dgm:t>
        <a:bodyPr/>
        <a:lstStyle/>
        <a:p>
          <a:endParaRPr lang="es-ES"/>
        </a:p>
      </dgm:t>
    </dgm:pt>
    <dgm:pt modelId="{0B1CE80E-F45B-486C-B6F0-150BBCF23142}">
      <dgm:prSet phldrT="[Texto]" custT="1"/>
      <dgm:spPr/>
      <dgm:t>
        <a:bodyPr/>
        <a:lstStyle/>
        <a:p>
          <a:r>
            <a:rPr lang="es-ES" sz="1200" dirty="0">
              <a:latin typeface="+mn-lt"/>
              <a:cs typeface="Arial" panose="020B0604020202020204" pitchFamily="34" charset="0"/>
            </a:rPr>
            <a:t>- Articulación con Infraestructuras  para determinar necesidades de dotación.</a:t>
          </a:r>
        </a:p>
        <a:p>
          <a:endParaRPr lang="es-ES" sz="1200" dirty="0">
            <a:latin typeface="+mn-lt"/>
            <a:cs typeface="Arial" panose="020B0604020202020204" pitchFamily="34" charset="0"/>
          </a:endParaRPr>
        </a:p>
        <a:p>
          <a:endParaRPr lang="es-ES" sz="1200" dirty="0">
            <a:latin typeface="+mn-lt"/>
            <a:cs typeface="Arial" panose="020B0604020202020204" pitchFamily="34" charset="0"/>
          </a:endParaRPr>
        </a:p>
        <a:p>
          <a:endParaRPr lang="es-ES" sz="1200" dirty="0">
            <a:latin typeface="+mn-lt"/>
            <a:cs typeface="Arial" panose="020B0604020202020204" pitchFamily="34" charset="0"/>
          </a:endParaRPr>
        </a:p>
        <a:p>
          <a:r>
            <a:rPr lang="es-ES" sz="1200" dirty="0">
              <a:latin typeface="+mn-lt"/>
              <a:cs typeface="Arial" panose="020B0604020202020204" pitchFamily="34" charset="0"/>
            </a:rPr>
            <a:t>- Articulación con SNBF, para gestionar recursos dotación con entes territoriales.</a:t>
          </a:r>
        </a:p>
      </dgm:t>
    </dgm:pt>
    <dgm:pt modelId="{42D25D24-788A-414D-BC3E-85E0596E7D6A}" type="parTrans" cxnId="{6652AEF2-0CE9-4A4F-97AB-6A185A776EF4}">
      <dgm:prSet/>
      <dgm:spPr/>
      <dgm:t>
        <a:bodyPr/>
        <a:lstStyle/>
        <a:p>
          <a:endParaRPr lang="es-ES"/>
        </a:p>
      </dgm:t>
    </dgm:pt>
    <dgm:pt modelId="{40D5F8AA-CFD9-4DCC-A2E3-B487405A3465}" type="sibTrans" cxnId="{6652AEF2-0CE9-4A4F-97AB-6A185A776EF4}">
      <dgm:prSet/>
      <dgm:spPr/>
      <dgm:t>
        <a:bodyPr/>
        <a:lstStyle/>
        <a:p>
          <a:endParaRPr lang="es-ES"/>
        </a:p>
      </dgm:t>
    </dgm:pt>
    <dgm:pt modelId="{D757FF93-D632-4B44-AF91-AB1868033965}">
      <dgm:prSet phldrT="[Texto]" custT="1"/>
      <dgm:spPr/>
      <dgm:t>
        <a:bodyPr/>
        <a:lstStyle/>
        <a:p>
          <a:r>
            <a:rPr lang="es-ES" sz="2100" dirty="0">
              <a:latin typeface="+mn-lt"/>
              <a:cs typeface="Arial" panose="020B0604020202020204" pitchFamily="34" charset="0"/>
            </a:rPr>
            <a:t>Focalización</a:t>
          </a:r>
        </a:p>
      </dgm:t>
    </dgm:pt>
    <dgm:pt modelId="{0D569DD2-0485-42D4-8F69-2791B8F54609}" type="parTrans" cxnId="{84445DFC-8FDB-4437-B7B3-56B493804703}">
      <dgm:prSet/>
      <dgm:spPr/>
      <dgm:t>
        <a:bodyPr/>
        <a:lstStyle/>
        <a:p>
          <a:endParaRPr lang="es-ES"/>
        </a:p>
      </dgm:t>
    </dgm:pt>
    <dgm:pt modelId="{A5C0F6AC-7FA5-499B-9184-D75EBF31B2CB}" type="sibTrans" cxnId="{84445DFC-8FDB-4437-B7B3-56B493804703}">
      <dgm:prSet/>
      <dgm:spPr/>
      <dgm:t>
        <a:bodyPr/>
        <a:lstStyle/>
        <a:p>
          <a:endParaRPr lang="es-ES"/>
        </a:p>
      </dgm:t>
    </dgm:pt>
    <dgm:pt modelId="{D5EFA6C8-37F4-48B7-84E0-52889AACFB8D}">
      <dgm:prSet phldrT="[Texto]" custT="1"/>
      <dgm:spPr/>
      <dgm:t>
        <a:bodyPr/>
        <a:lstStyle/>
        <a:p>
          <a:r>
            <a:rPr lang="es-ES" sz="1200" dirty="0">
              <a:latin typeface="+mn-lt"/>
              <a:cs typeface="Arial" panose="020B0604020202020204" pitchFamily="34" charset="0"/>
            </a:rPr>
            <a:t>-Solicitud de conceptos de focalización al Equipo FID desde Dirección administrativa.</a:t>
          </a:r>
        </a:p>
        <a:p>
          <a:endParaRPr lang="es-ES" sz="1200" dirty="0">
            <a:latin typeface="+mn-lt"/>
            <a:cs typeface="Arial" panose="020B0604020202020204" pitchFamily="34" charset="0"/>
          </a:endParaRPr>
        </a:p>
        <a:p>
          <a:r>
            <a:rPr lang="es-ES" sz="1200" dirty="0">
              <a:latin typeface="+mn-lt"/>
              <a:cs typeface="Arial" panose="020B0604020202020204" pitchFamily="34" charset="0"/>
            </a:rPr>
            <a:t>-Equipo FID elabora Concepto de focalización e informa a Dirección </a:t>
          </a:r>
          <a:r>
            <a:rPr lang="es-ES" sz="1200" dirty="0" err="1">
              <a:latin typeface="+mn-lt"/>
              <a:cs typeface="Arial" panose="020B0604020202020204" pitchFamily="34" charset="0"/>
            </a:rPr>
            <a:t>Admin</a:t>
          </a:r>
          <a:r>
            <a:rPr lang="es-ES" sz="1200" dirty="0">
              <a:latin typeface="+mn-lt"/>
              <a:cs typeface="Arial" panose="020B0604020202020204" pitchFamily="34" charset="0"/>
            </a:rPr>
            <a:t>., en momentos: en la proyección de la obra y cuando la obra este a un 90% de avance.</a:t>
          </a:r>
        </a:p>
        <a:p>
          <a:endParaRPr lang="es-ES" sz="1200" dirty="0">
            <a:latin typeface="+mn-lt"/>
            <a:cs typeface="Arial" panose="020B0604020202020204" pitchFamily="34" charset="0"/>
          </a:endParaRPr>
        </a:p>
        <a:p>
          <a:r>
            <a:rPr lang="es-ES" sz="1200" dirty="0">
              <a:latin typeface="+mn-lt"/>
              <a:cs typeface="Arial" panose="020B0604020202020204" pitchFamily="34" charset="0"/>
            </a:rPr>
            <a:t>- Consolidación de Listas de espera desde Equipo FID y validación desde Dir. Planeación</a:t>
          </a:r>
        </a:p>
      </dgm:t>
    </dgm:pt>
    <dgm:pt modelId="{507A4788-80C3-442A-8134-A948DC569089}" type="parTrans" cxnId="{1568D292-DB8F-4FE9-B462-4D91E36D85FD}">
      <dgm:prSet/>
      <dgm:spPr/>
      <dgm:t>
        <a:bodyPr/>
        <a:lstStyle/>
        <a:p>
          <a:endParaRPr lang="es-ES"/>
        </a:p>
      </dgm:t>
    </dgm:pt>
    <dgm:pt modelId="{E9367D99-5C0B-486C-A5E3-671D6DE4BE37}" type="sibTrans" cxnId="{1568D292-DB8F-4FE9-B462-4D91E36D85FD}">
      <dgm:prSet/>
      <dgm:spPr/>
      <dgm:t>
        <a:bodyPr/>
        <a:lstStyle/>
        <a:p>
          <a:endParaRPr lang="es-ES"/>
        </a:p>
      </dgm:t>
    </dgm:pt>
    <dgm:pt modelId="{8E2348D8-E0D1-4EA5-B28F-6DA7A0C447B3}" type="pres">
      <dgm:prSet presAssocID="{08F0DFC1-9460-4ABA-B2DD-337690953B2E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A4F1ADEE-09A4-4B49-9257-51075F507828}" type="pres">
      <dgm:prSet presAssocID="{D757FF93-D632-4B44-AF91-AB1868033965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CA65E867-2DF3-4AB1-946F-C16255603EC2}" type="pres">
      <dgm:prSet presAssocID="{D757FF93-D632-4B44-AF91-AB1868033965}" presName="childText1" presStyleLbl="solidAlignAcc1" presStyleIdx="0" presStyleCnt="4" custScaleY="122206" custLinFactNeighborY="11779">
        <dgm:presLayoutVars>
          <dgm:chMax val="0"/>
          <dgm:chPref val="0"/>
          <dgm:bulletEnabled val="1"/>
        </dgm:presLayoutVars>
      </dgm:prSet>
      <dgm:spPr/>
    </dgm:pt>
    <dgm:pt modelId="{C8A0CE5B-6AA9-4AE9-843E-02C62B0183BC}" type="pres">
      <dgm:prSet presAssocID="{EEF67458-FA32-42CB-8D1E-873A8292BD58}" presName="parentText2" presStyleLbl="node1" presStyleIdx="1" presStyleCnt="4" custLinFactNeighborX="0" custLinFactNeighborY="-848">
        <dgm:presLayoutVars>
          <dgm:chMax/>
          <dgm:chPref val="3"/>
          <dgm:bulletEnabled val="1"/>
        </dgm:presLayoutVars>
      </dgm:prSet>
      <dgm:spPr/>
    </dgm:pt>
    <dgm:pt modelId="{16E5B2FA-DB21-43AD-AC9B-6E2164AB798C}" type="pres">
      <dgm:prSet presAssocID="{EEF67458-FA32-42CB-8D1E-873A8292BD58}" presName="childText2" presStyleLbl="solidAlignAcc1" presStyleIdx="1" presStyleCnt="4" custScaleY="70631" custLinFactNeighborY="-14829">
        <dgm:presLayoutVars>
          <dgm:chMax val="0"/>
          <dgm:chPref val="0"/>
          <dgm:bulletEnabled val="1"/>
        </dgm:presLayoutVars>
      </dgm:prSet>
      <dgm:spPr/>
    </dgm:pt>
    <dgm:pt modelId="{5BC6C0A4-87F1-435D-8F79-05B6410ED498}" type="pres">
      <dgm:prSet presAssocID="{E3147BF4-1FB7-4272-BA9C-1A2C85B1F845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C7131B7F-2389-44A5-AE82-E9F6111E2F9C}" type="pres">
      <dgm:prSet presAssocID="{E3147BF4-1FB7-4272-BA9C-1A2C85B1F845}" presName="childText3" presStyleLbl="solidAlignAcc1" presStyleIdx="2" presStyleCnt="4" custScaleY="133629" custLinFactNeighborY="17610">
        <dgm:presLayoutVars>
          <dgm:chMax val="0"/>
          <dgm:chPref val="0"/>
          <dgm:bulletEnabled val="1"/>
        </dgm:presLayoutVars>
      </dgm:prSet>
      <dgm:spPr/>
    </dgm:pt>
    <dgm:pt modelId="{7263846B-F284-4E9F-8A4B-FB8D60429C41}" type="pres">
      <dgm:prSet presAssocID="{3E97F47E-BFA4-4B9D-934D-73505E738DA5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  <dgm:pt modelId="{DA8B898B-4395-4782-B1F8-E56DB3EDD5CF}" type="pres">
      <dgm:prSet presAssocID="{3E97F47E-BFA4-4B9D-934D-73505E738DA5}" presName="childText4" presStyleLbl="solidAlignAcc1" presStyleIdx="3" presStyleCnt="4" custScaleY="91834" custLinFactNeighborY="-5640">
        <dgm:presLayoutVars>
          <dgm:chMax val="0"/>
          <dgm:chPref val="0"/>
          <dgm:bulletEnabled val="1"/>
        </dgm:presLayoutVars>
      </dgm:prSet>
      <dgm:spPr/>
    </dgm:pt>
  </dgm:ptLst>
  <dgm:cxnLst>
    <dgm:cxn modelId="{F0E71D1B-FE59-4FD2-BB1A-46073A91A16F}" type="presOf" srcId="{3E97F47E-BFA4-4B9D-934D-73505E738DA5}" destId="{7263846B-F284-4E9F-8A4B-FB8D60429C41}" srcOrd="0" destOrd="0" presId="urn:microsoft.com/office/officeart/2009/3/layout/IncreasingArrowsProcess"/>
    <dgm:cxn modelId="{C4D33A1C-A154-48A4-8DE3-FF815A26D7DD}" srcId="{08F0DFC1-9460-4ABA-B2DD-337690953B2E}" destId="{E3147BF4-1FB7-4272-BA9C-1A2C85B1F845}" srcOrd="2" destOrd="0" parTransId="{B3D97416-BFC5-4603-A9BA-7F2B69EF8BEE}" sibTransId="{AD3C19E5-E37B-4046-9077-E65D2662AACA}"/>
    <dgm:cxn modelId="{C0E47A24-BE48-4637-A187-3688B0925E08}" srcId="{EEF67458-FA32-42CB-8D1E-873A8292BD58}" destId="{8782AC9A-424E-46F7-95FF-C90AC0128973}" srcOrd="0" destOrd="0" parTransId="{1D64C61A-6AD0-4613-9C77-5E3BD89EB7A7}" sibTransId="{7F7E2057-5B03-41BB-BCD5-D84E0317F49E}"/>
    <dgm:cxn modelId="{F79A826F-5953-4B89-A79F-665136B82E1D}" type="presOf" srcId="{D757FF93-D632-4B44-AF91-AB1868033965}" destId="{A4F1ADEE-09A4-4B49-9257-51075F507828}" srcOrd="0" destOrd="0" presId="urn:microsoft.com/office/officeart/2009/3/layout/IncreasingArrowsProcess"/>
    <dgm:cxn modelId="{FA4F7054-AC96-4782-BDAA-770C9603BF79}" type="presOf" srcId="{D5EFA6C8-37F4-48B7-84E0-52889AACFB8D}" destId="{CA65E867-2DF3-4AB1-946F-C16255603EC2}" srcOrd="0" destOrd="0" presId="urn:microsoft.com/office/officeart/2009/3/layout/IncreasingArrowsProcess"/>
    <dgm:cxn modelId="{B5003C55-3246-4425-A362-0508E4401D90}" srcId="{08F0DFC1-9460-4ABA-B2DD-337690953B2E}" destId="{EEF67458-FA32-42CB-8D1E-873A8292BD58}" srcOrd="1" destOrd="0" parTransId="{09A702F4-C909-45C9-88D0-1CCFDC1DF8D4}" sibTransId="{EC867BBB-2FC1-4555-9485-D981C13A5E86}"/>
    <dgm:cxn modelId="{22AC7A75-DAA3-4E0A-9D67-CAD5C828073C}" type="presOf" srcId="{EEF67458-FA32-42CB-8D1E-873A8292BD58}" destId="{C8A0CE5B-6AA9-4AE9-843E-02C62B0183BC}" srcOrd="0" destOrd="0" presId="urn:microsoft.com/office/officeart/2009/3/layout/IncreasingArrowsProcess"/>
    <dgm:cxn modelId="{24C1E781-9A04-4465-BED9-9315F691FD72}" type="presOf" srcId="{E3147BF4-1FB7-4272-BA9C-1A2C85B1F845}" destId="{5BC6C0A4-87F1-435D-8F79-05B6410ED498}" srcOrd="0" destOrd="0" presId="urn:microsoft.com/office/officeart/2009/3/layout/IncreasingArrowsProcess"/>
    <dgm:cxn modelId="{1568D292-DB8F-4FE9-B462-4D91E36D85FD}" srcId="{D757FF93-D632-4B44-AF91-AB1868033965}" destId="{D5EFA6C8-37F4-48B7-84E0-52889AACFB8D}" srcOrd="0" destOrd="0" parTransId="{507A4788-80C3-442A-8134-A948DC569089}" sibTransId="{E9367D99-5C0B-486C-A5E3-671D6DE4BE37}"/>
    <dgm:cxn modelId="{729B48A2-3A3D-4E18-BE46-B7A98BEAA10F}" srcId="{08F0DFC1-9460-4ABA-B2DD-337690953B2E}" destId="{3E97F47E-BFA4-4B9D-934D-73505E738DA5}" srcOrd="3" destOrd="0" parTransId="{36EFE827-A1A0-4FD3-9ADD-2F20B4A34876}" sibTransId="{A6C118D2-9CCD-4A5F-91C5-02C937A375D4}"/>
    <dgm:cxn modelId="{70B6FDA2-8EAC-4138-8486-D286287EF35B}" type="presOf" srcId="{16442795-3969-4863-A14C-29D7C0FE3FDF}" destId="{C7131B7F-2389-44A5-AE82-E9F6111E2F9C}" srcOrd="0" destOrd="0" presId="urn:microsoft.com/office/officeart/2009/3/layout/IncreasingArrowsProcess"/>
    <dgm:cxn modelId="{976D69D1-3089-493A-8E49-3683D7B29AA3}" type="presOf" srcId="{08F0DFC1-9460-4ABA-B2DD-337690953B2E}" destId="{8E2348D8-E0D1-4EA5-B28F-6DA7A0C447B3}" srcOrd="0" destOrd="0" presId="urn:microsoft.com/office/officeart/2009/3/layout/IncreasingArrowsProcess"/>
    <dgm:cxn modelId="{017A2BD2-1783-41B2-B264-9A8C62ABCC86}" srcId="{E3147BF4-1FB7-4272-BA9C-1A2C85B1F845}" destId="{16442795-3969-4863-A14C-29D7C0FE3FDF}" srcOrd="0" destOrd="0" parTransId="{10E202F2-F37A-452C-B743-14A067864ED8}" sibTransId="{AF7B8508-96A7-4423-922E-2BDC611EDCB6}"/>
    <dgm:cxn modelId="{ACF8E9DE-C18A-46DE-AC19-2B1A575D8375}" type="presOf" srcId="{8782AC9A-424E-46F7-95FF-C90AC0128973}" destId="{16E5B2FA-DB21-43AD-AC9B-6E2164AB798C}" srcOrd="0" destOrd="0" presId="urn:microsoft.com/office/officeart/2009/3/layout/IncreasingArrowsProcess"/>
    <dgm:cxn modelId="{DD70D6EF-21A0-41DC-9021-57822ED4E5BF}" type="presOf" srcId="{0B1CE80E-F45B-486C-B6F0-150BBCF23142}" destId="{DA8B898B-4395-4782-B1F8-E56DB3EDD5CF}" srcOrd="0" destOrd="0" presId="urn:microsoft.com/office/officeart/2009/3/layout/IncreasingArrowsProcess"/>
    <dgm:cxn modelId="{6652AEF2-0CE9-4A4F-97AB-6A185A776EF4}" srcId="{3E97F47E-BFA4-4B9D-934D-73505E738DA5}" destId="{0B1CE80E-F45B-486C-B6F0-150BBCF23142}" srcOrd="0" destOrd="0" parTransId="{42D25D24-788A-414D-BC3E-85E0596E7D6A}" sibTransId="{40D5F8AA-CFD9-4DCC-A2E3-B487405A3465}"/>
    <dgm:cxn modelId="{84445DFC-8FDB-4437-B7B3-56B493804703}" srcId="{08F0DFC1-9460-4ABA-B2DD-337690953B2E}" destId="{D757FF93-D632-4B44-AF91-AB1868033965}" srcOrd="0" destOrd="0" parTransId="{0D569DD2-0485-42D4-8F69-2791B8F54609}" sibTransId="{A5C0F6AC-7FA5-499B-9184-D75EBF31B2CB}"/>
    <dgm:cxn modelId="{8ECFFE8B-79D6-4CDB-B74A-257869AD7B84}" type="presParOf" srcId="{8E2348D8-E0D1-4EA5-B28F-6DA7A0C447B3}" destId="{A4F1ADEE-09A4-4B49-9257-51075F507828}" srcOrd="0" destOrd="0" presId="urn:microsoft.com/office/officeart/2009/3/layout/IncreasingArrowsProcess"/>
    <dgm:cxn modelId="{EFD93A72-164E-4A38-81F4-06C9C96C574D}" type="presParOf" srcId="{8E2348D8-E0D1-4EA5-B28F-6DA7A0C447B3}" destId="{CA65E867-2DF3-4AB1-946F-C16255603EC2}" srcOrd="1" destOrd="0" presId="urn:microsoft.com/office/officeart/2009/3/layout/IncreasingArrowsProcess"/>
    <dgm:cxn modelId="{6200444A-6E69-4AEE-8476-C4A957C4705A}" type="presParOf" srcId="{8E2348D8-E0D1-4EA5-B28F-6DA7A0C447B3}" destId="{C8A0CE5B-6AA9-4AE9-843E-02C62B0183BC}" srcOrd="2" destOrd="0" presId="urn:microsoft.com/office/officeart/2009/3/layout/IncreasingArrowsProcess"/>
    <dgm:cxn modelId="{7A0694ED-FFCB-4B2C-910B-06C23CCEECA5}" type="presParOf" srcId="{8E2348D8-E0D1-4EA5-B28F-6DA7A0C447B3}" destId="{16E5B2FA-DB21-43AD-AC9B-6E2164AB798C}" srcOrd="3" destOrd="0" presId="urn:microsoft.com/office/officeart/2009/3/layout/IncreasingArrowsProcess"/>
    <dgm:cxn modelId="{8E4CE229-DFC0-4E93-8592-CF4CC3A64E35}" type="presParOf" srcId="{8E2348D8-E0D1-4EA5-B28F-6DA7A0C447B3}" destId="{5BC6C0A4-87F1-435D-8F79-05B6410ED498}" srcOrd="4" destOrd="0" presId="urn:microsoft.com/office/officeart/2009/3/layout/IncreasingArrowsProcess"/>
    <dgm:cxn modelId="{6BDEF00E-9F3B-4CAC-B458-C350A7F71C74}" type="presParOf" srcId="{8E2348D8-E0D1-4EA5-B28F-6DA7A0C447B3}" destId="{C7131B7F-2389-44A5-AE82-E9F6111E2F9C}" srcOrd="5" destOrd="0" presId="urn:microsoft.com/office/officeart/2009/3/layout/IncreasingArrowsProcess"/>
    <dgm:cxn modelId="{5F57BC55-A124-4BEA-96A8-0A3A735B6F39}" type="presParOf" srcId="{8E2348D8-E0D1-4EA5-B28F-6DA7A0C447B3}" destId="{7263846B-F284-4E9F-8A4B-FB8D60429C41}" srcOrd="6" destOrd="0" presId="urn:microsoft.com/office/officeart/2009/3/layout/IncreasingArrowsProcess"/>
    <dgm:cxn modelId="{784CCEF0-A293-4755-8DD4-54512F1A2B13}" type="presParOf" srcId="{8E2348D8-E0D1-4EA5-B28F-6DA7A0C447B3}" destId="{DA8B898B-4395-4782-B1F8-E56DB3EDD5CF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1ADEE-09A4-4B49-9257-51075F507828}">
      <dsp:nvSpPr>
        <dsp:cNvPr id="0" name=""/>
        <dsp:cNvSpPr/>
      </dsp:nvSpPr>
      <dsp:spPr>
        <a:xfrm>
          <a:off x="80399" y="441481"/>
          <a:ext cx="8983200" cy="1307819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20761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+mn-lt"/>
              <a:cs typeface="Arial" panose="020B0604020202020204" pitchFamily="34" charset="0"/>
            </a:rPr>
            <a:t>Focalización</a:t>
          </a:r>
        </a:p>
      </dsp:txBody>
      <dsp:txXfrm>
        <a:off x="80399" y="768436"/>
        <a:ext cx="8656245" cy="653909"/>
      </dsp:txXfrm>
    </dsp:sp>
    <dsp:sp modelId="{CA65E867-2DF3-4AB1-946F-C16255603EC2}">
      <dsp:nvSpPr>
        <dsp:cNvPr id="0" name=""/>
        <dsp:cNvSpPr/>
      </dsp:nvSpPr>
      <dsp:spPr>
        <a:xfrm>
          <a:off x="80399" y="1468484"/>
          <a:ext cx="2070627" cy="29562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+mn-lt"/>
              <a:cs typeface="Arial" panose="020B0604020202020204" pitchFamily="34" charset="0"/>
            </a:rPr>
            <a:t>-Solicitud de conceptos de focalización al Equipo FID desde Dirección administrativa.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 dirty="0">
            <a:latin typeface="+mn-lt"/>
            <a:cs typeface="Arial" panose="020B0604020202020204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+mn-lt"/>
              <a:cs typeface="Arial" panose="020B0604020202020204" pitchFamily="34" charset="0"/>
            </a:rPr>
            <a:t>-Equipo FID elabora Concepto de focalización e informa a Dirección </a:t>
          </a:r>
          <a:r>
            <a:rPr lang="es-ES" sz="1200" kern="1200" dirty="0" err="1">
              <a:latin typeface="+mn-lt"/>
              <a:cs typeface="Arial" panose="020B0604020202020204" pitchFamily="34" charset="0"/>
            </a:rPr>
            <a:t>Admin</a:t>
          </a:r>
          <a:r>
            <a:rPr lang="es-ES" sz="1200" kern="1200" dirty="0">
              <a:latin typeface="+mn-lt"/>
              <a:cs typeface="Arial" panose="020B0604020202020204" pitchFamily="34" charset="0"/>
            </a:rPr>
            <a:t>., en momentos: en la proyección de la obra y cuando la obra este a un 90% de avance.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 dirty="0">
            <a:latin typeface="+mn-lt"/>
            <a:cs typeface="Arial" panose="020B0604020202020204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+mn-lt"/>
              <a:cs typeface="Arial" panose="020B0604020202020204" pitchFamily="34" charset="0"/>
            </a:rPr>
            <a:t>- Consolidación de Listas de espera desde Equipo FID y validación desde Dir. Planeación</a:t>
          </a:r>
        </a:p>
      </dsp:txBody>
      <dsp:txXfrm>
        <a:off x="80399" y="1468484"/>
        <a:ext cx="2070627" cy="2956250"/>
      </dsp:txXfrm>
    </dsp:sp>
    <dsp:sp modelId="{C8A0CE5B-6AA9-4AE9-843E-02C62B0183BC}">
      <dsp:nvSpPr>
        <dsp:cNvPr id="0" name=""/>
        <dsp:cNvSpPr/>
      </dsp:nvSpPr>
      <dsp:spPr>
        <a:xfrm>
          <a:off x="2151027" y="866175"/>
          <a:ext cx="6912572" cy="1307819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20761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+mn-lt"/>
              <a:cs typeface="Arial" panose="020B0604020202020204" pitchFamily="34" charset="0"/>
            </a:rPr>
            <a:t>Infraestructura FID- Dir. Administrativa-SNBF</a:t>
          </a:r>
        </a:p>
      </dsp:txBody>
      <dsp:txXfrm>
        <a:off x="2151027" y="1193130"/>
        <a:ext cx="6585617" cy="653909"/>
      </dsp:txXfrm>
    </dsp:sp>
    <dsp:sp modelId="{16E5B2FA-DB21-43AD-AC9B-6E2164AB798C}">
      <dsp:nvSpPr>
        <dsp:cNvPr id="0" name=""/>
        <dsp:cNvSpPr/>
      </dsp:nvSpPr>
      <dsp:spPr>
        <a:xfrm>
          <a:off x="2151027" y="1884510"/>
          <a:ext cx="2070627" cy="16650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 dirty="0">
            <a:latin typeface="+mn-lt"/>
            <a:cs typeface="Arial" panose="020B0604020202020204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+mn-lt"/>
              <a:cs typeface="Arial" panose="020B0604020202020204" pitchFamily="34" charset="0"/>
            </a:rPr>
            <a:t>-Diagnóstico de infraestructuras propias.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+mn-lt"/>
              <a:cs typeface="Arial" panose="020B0604020202020204" pitchFamily="34" charset="0"/>
            </a:rPr>
            <a:t>-Seguimiento a nuevas infraestructuras.</a:t>
          </a:r>
        </a:p>
      </dsp:txBody>
      <dsp:txXfrm>
        <a:off x="2151027" y="1884510"/>
        <a:ext cx="2070627" cy="1665063"/>
      </dsp:txXfrm>
    </dsp:sp>
    <dsp:sp modelId="{5BC6C0A4-87F1-435D-8F79-05B6410ED498}">
      <dsp:nvSpPr>
        <dsp:cNvPr id="0" name=""/>
        <dsp:cNvSpPr/>
      </dsp:nvSpPr>
      <dsp:spPr>
        <a:xfrm>
          <a:off x="4221655" y="1313051"/>
          <a:ext cx="4841945" cy="1307819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20761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+mn-lt"/>
              <a:cs typeface="Arial" panose="020B0604020202020204" pitchFamily="34" charset="0"/>
            </a:rPr>
            <a:t>Seguimiento Infraestructura</a:t>
          </a:r>
        </a:p>
      </dsp:txBody>
      <dsp:txXfrm>
        <a:off x="4221655" y="1640006"/>
        <a:ext cx="4514990" cy="653909"/>
      </dsp:txXfrm>
    </dsp:sp>
    <dsp:sp modelId="{C7131B7F-2389-44A5-AE82-E9F6111E2F9C}">
      <dsp:nvSpPr>
        <dsp:cNvPr id="0" name=""/>
        <dsp:cNvSpPr/>
      </dsp:nvSpPr>
      <dsp:spPr>
        <a:xfrm>
          <a:off x="4221655" y="2342580"/>
          <a:ext cx="2070627" cy="31712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+mn-lt"/>
              <a:cs typeface="Arial" panose="020B0604020202020204" pitchFamily="34" charset="0"/>
            </a:rPr>
            <a:t>-Alertas a Dir. </a:t>
          </a:r>
          <a:r>
            <a:rPr lang="es-ES" sz="1200" kern="1200" dirty="0" err="1">
              <a:latin typeface="+mn-lt"/>
              <a:cs typeface="Arial" panose="020B0604020202020204" pitchFamily="34" charset="0"/>
            </a:rPr>
            <a:t>Admin</a:t>
          </a:r>
          <a:r>
            <a:rPr lang="es-ES" sz="1200" kern="1200" dirty="0">
              <a:latin typeface="+mn-lt"/>
              <a:cs typeface="Arial" panose="020B0604020202020204" pitchFamily="34" charset="0"/>
            </a:rPr>
            <a:t>. y referentes Regionales.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+mn-lt"/>
              <a:cs typeface="Arial" panose="020B0604020202020204" pitchFamily="34" charset="0"/>
            </a:rPr>
            <a:t>-Alertas a entes territoriales y entidades gubernamentales.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 dirty="0">
            <a:latin typeface="+mn-lt"/>
            <a:cs typeface="Arial" panose="020B0604020202020204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 dirty="0">
            <a:latin typeface="+mn-lt"/>
            <a:cs typeface="Arial" panose="020B0604020202020204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 dirty="0">
            <a:latin typeface="+mn-lt"/>
            <a:cs typeface="Arial" panose="020B0604020202020204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 dirty="0">
            <a:latin typeface="+mn-lt"/>
            <a:cs typeface="Arial" panose="020B0604020202020204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 dirty="0">
            <a:latin typeface="+mn-lt"/>
            <a:cs typeface="Arial" panose="020B0604020202020204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+mn-lt"/>
              <a:cs typeface="Arial" panose="020B0604020202020204" pitchFamily="34" charset="0"/>
            </a:rPr>
            <a:t>-Garantizar la puesta en operación una vez la infraestructura esté lista, se cuente con los recursos de operación y dotaciones.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+mn-lt"/>
              <a:cs typeface="Arial" panose="020B0604020202020204" pitchFamily="34" charset="0"/>
            </a:rPr>
            <a:t>-Apoyo desde equipo FID  a las inauguraciones.</a:t>
          </a:r>
        </a:p>
      </dsp:txBody>
      <dsp:txXfrm>
        <a:off x="4221655" y="2342580"/>
        <a:ext cx="2070627" cy="3171249"/>
      </dsp:txXfrm>
    </dsp:sp>
    <dsp:sp modelId="{7263846B-F284-4E9F-8A4B-FB8D60429C41}">
      <dsp:nvSpPr>
        <dsp:cNvPr id="0" name=""/>
        <dsp:cNvSpPr/>
      </dsp:nvSpPr>
      <dsp:spPr>
        <a:xfrm>
          <a:off x="6292282" y="1748836"/>
          <a:ext cx="2771317" cy="1307819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20761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+mn-lt"/>
              <a:cs typeface="Arial" panose="020B0604020202020204" pitchFamily="34" charset="0"/>
            </a:rPr>
            <a:t>Dotaciones</a:t>
          </a:r>
        </a:p>
      </dsp:txBody>
      <dsp:txXfrm>
        <a:off x="6292282" y="2075791"/>
        <a:ext cx="2444362" cy="653909"/>
      </dsp:txXfrm>
    </dsp:sp>
    <dsp:sp modelId="{DA8B898B-4395-4782-B1F8-E56DB3EDD5CF}">
      <dsp:nvSpPr>
        <dsp:cNvPr id="0" name=""/>
        <dsp:cNvSpPr/>
      </dsp:nvSpPr>
      <dsp:spPr>
        <a:xfrm>
          <a:off x="6292282" y="2722103"/>
          <a:ext cx="2089492" cy="22049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+mn-lt"/>
              <a:cs typeface="Arial" panose="020B0604020202020204" pitchFamily="34" charset="0"/>
            </a:rPr>
            <a:t>- Articulación con Infraestructuras  para determinar necesidades de dotación.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 dirty="0">
            <a:latin typeface="+mn-lt"/>
            <a:cs typeface="Arial" panose="020B0604020202020204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 dirty="0">
            <a:latin typeface="+mn-lt"/>
            <a:cs typeface="Arial" panose="020B0604020202020204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 dirty="0">
            <a:latin typeface="+mn-lt"/>
            <a:cs typeface="Arial" panose="020B0604020202020204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+mn-lt"/>
              <a:cs typeface="Arial" panose="020B0604020202020204" pitchFamily="34" charset="0"/>
            </a:rPr>
            <a:t>- Articulación con SNBF, para gestionar recursos dotación con entes territoriales.</a:t>
          </a:r>
        </a:p>
      </dsp:txBody>
      <dsp:txXfrm>
        <a:off x="6292282" y="2722103"/>
        <a:ext cx="2089492" cy="2204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1071581-7628-48BE-A82F-D5520DD76D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035E8A-CE84-428B-AF37-979E8B67D5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EDC4811-509D-4F9F-BDFF-192D3A68DCC8}" type="datetimeFigureOut">
              <a:rPr lang="es-CO" smtClean="0"/>
              <a:t>23/01/2018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335261-CB5B-488E-B104-F76FF932AD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0EF765-F3B4-48A9-9CBC-621228559D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FDB6DE25-B935-4846-8130-3A30EB8758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0847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16A5DCCB-409F-43D4-AD63-E77FC8A3DA03}" type="datetimeFigureOut">
              <a:rPr lang="es-CO" smtClean="0"/>
              <a:t>23/01/2018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04CB2D8-1B7A-404E-88CE-1B928FF0F6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372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D27-20BF-5743-A911-7A6A24A50E0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46EB-7C15-8B42-B6F5-CA7051003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3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D27-20BF-5743-A911-7A6A24A50E0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46EB-7C15-8B42-B6F5-CA7051003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1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D27-20BF-5743-A911-7A6A24A50E0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46EB-7C15-8B42-B6F5-CA7051003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2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D27-20BF-5743-A911-7A6A24A50E0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46EB-7C15-8B42-B6F5-CA7051003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2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D27-20BF-5743-A911-7A6A24A50E0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46EB-7C15-8B42-B6F5-CA7051003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6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D27-20BF-5743-A911-7A6A24A50E0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46EB-7C15-8B42-B6F5-CA7051003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4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D27-20BF-5743-A911-7A6A24A50E0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46EB-7C15-8B42-B6F5-CA7051003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2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D27-20BF-5743-A911-7A6A24A50E0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46EB-7C15-8B42-B6F5-CA7051003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D27-20BF-5743-A911-7A6A24A50E0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46EB-7C15-8B42-B6F5-CA7051003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2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D27-20BF-5743-A911-7A6A24A50E0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46EB-7C15-8B42-B6F5-CA7051003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0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CD27-20BF-5743-A911-7A6A24A50E0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46EB-7C15-8B42-B6F5-CA7051003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CD27-20BF-5743-A911-7A6A24A50E0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D46EB-7C15-8B42-B6F5-CA7051003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9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2601EBE-6318-48CA-8F1C-35F3D655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6756" y="1951507"/>
            <a:ext cx="3765555" cy="269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s-CO" sz="4400" b="1" dirty="0">
                <a:solidFill>
                  <a:schemeClr val="bg1"/>
                </a:solidFill>
                <a:latin typeface="Asap Bold"/>
              </a:rPr>
              <a:t>RUTA ARTICULACIÓNDPI-DA</a:t>
            </a:r>
          </a:p>
          <a:p>
            <a:pPr algn="r">
              <a:lnSpc>
                <a:spcPct val="90000"/>
              </a:lnSpc>
            </a:pPr>
            <a:r>
              <a:rPr lang="es-CO" dirty="0">
                <a:solidFill>
                  <a:srgbClr val="FFFFFF"/>
                </a:solidFill>
                <a:latin typeface="Asap Medium"/>
              </a:rPr>
              <a:t>Focalización-Infraestructura-Dotaciones</a:t>
            </a:r>
          </a:p>
          <a:p>
            <a:pPr algn="r"/>
            <a:r>
              <a:rPr lang="es-CO" dirty="0">
                <a:solidFill>
                  <a:srgbClr val="FFFFFF"/>
                </a:solidFill>
                <a:latin typeface="Asap Medium"/>
              </a:rPr>
              <a:t>FID</a:t>
            </a:r>
            <a:endParaRPr lang="en-US" dirty="0">
              <a:solidFill>
                <a:srgbClr val="FFFFFF"/>
              </a:solidFill>
              <a:latin typeface="Asap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5866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3547C470-7D1A-4E7E-81E0-BF7FFDD81699}"/>
              </a:ext>
            </a:extLst>
          </p:cNvPr>
          <p:cNvGrpSpPr/>
          <p:nvPr/>
        </p:nvGrpSpPr>
        <p:grpSpPr>
          <a:xfrm>
            <a:off x="0" y="-225083"/>
            <a:ext cx="9144000" cy="5537395"/>
            <a:chOff x="0" y="-225083"/>
            <a:chExt cx="9144000" cy="5537395"/>
          </a:xfrm>
        </p:grpSpPr>
        <p:graphicFrame>
          <p:nvGraphicFramePr>
            <p:cNvPr id="2" name="Diagrama 1">
              <a:extLst>
                <a:ext uri="{FF2B5EF4-FFF2-40B4-BE49-F238E27FC236}">
                  <a16:creationId xmlns:a16="http://schemas.microsoft.com/office/drawing/2014/main" id="{3CD5FFBE-E7B4-4F73-95C6-A900E719C0C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69426884"/>
                </p:ext>
              </p:extLst>
            </p:nvPr>
          </p:nvGraphicFramePr>
          <p:xfrm>
            <a:off x="0" y="-225083"/>
            <a:ext cx="9144000" cy="55373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624EFAB9-9C22-4CF3-95F8-410B3DC29131}"/>
                </a:ext>
              </a:extLst>
            </p:cNvPr>
            <p:cNvSpPr txBox="1"/>
            <p:nvPr/>
          </p:nvSpPr>
          <p:spPr>
            <a:xfrm>
              <a:off x="101600" y="136187"/>
              <a:ext cx="3447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solidFill>
                    <a:srgbClr val="5C9A38"/>
                  </a:solidFill>
                  <a:latin typeface="Asap Bold"/>
                </a:rPr>
                <a:t>RUTA ARTICULACIÓN DPI-DA 2019</a:t>
              </a:r>
            </a:p>
          </p:txBody>
        </p:sp>
        <p:sp>
          <p:nvSpPr>
            <p:cNvPr id="6" name="Flecha: pentágono 5">
              <a:extLst>
                <a:ext uri="{FF2B5EF4-FFF2-40B4-BE49-F238E27FC236}">
                  <a16:creationId xmlns:a16="http://schemas.microsoft.com/office/drawing/2014/main" id="{C9373F18-FCB2-4DFC-AB43-993B6D0B777B}"/>
                </a:ext>
              </a:extLst>
            </p:cNvPr>
            <p:cNvSpPr/>
            <p:nvPr/>
          </p:nvSpPr>
          <p:spPr>
            <a:xfrm>
              <a:off x="2133600" y="3352803"/>
              <a:ext cx="4775200" cy="598312"/>
            </a:xfrm>
            <a:prstGeom prst="homePlate">
              <a:avLst/>
            </a:prstGeom>
            <a:solidFill>
              <a:srgbClr val="FFFF8B"/>
            </a:solidFill>
            <a:ln>
              <a:solidFill>
                <a:srgbClr val="BD9B53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- Equipo FID: Visitas de seguimiento a infraestructuras (avance a 0%, 30%, 60% y 90%).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02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0C56AA8-01A5-47F1-B141-05C67CA4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0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187</Words>
  <Application>Microsoft Office PowerPoint</Application>
  <PresentationFormat>Presentación en pantalla (16:9)</PresentationFormat>
  <Paragraphs>31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Asap Bold</vt:lpstr>
      <vt:lpstr>Asap Medium</vt:lpstr>
      <vt:lpstr>Calibri</vt:lpstr>
      <vt:lpstr>Office Theme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Felipe Perez Melo</dc:creator>
  <cp:lastModifiedBy>Paula  Andrea Ospina Patino</cp:lastModifiedBy>
  <cp:revision>142</cp:revision>
  <cp:lastPrinted>2017-11-14T20:36:01Z</cp:lastPrinted>
  <dcterms:created xsi:type="dcterms:W3CDTF">2017-10-28T16:21:39Z</dcterms:created>
  <dcterms:modified xsi:type="dcterms:W3CDTF">2018-01-23T20:48:45Z</dcterms:modified>
</cp:coreProperties>
</file>