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4" r:id="rId3"/>
    <p:sldId id="296" r:id="rId4"/>
    <p:sldId id="257" r:id="rId5"/>
    <p:sldId id="295" r:id="rId6"/>
    <p:sldId id="297" r:id="rId7"/>
    <p:sldId id="29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744"/>
    <a:srgbClr val="346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/>
    <p:restoredTop sz="94643"/>
  </p:normalViewPr>
  <p:slideViewPr>
    <p:cSldViewPr snapToGrid="0" snapToObjects="1" showGuides="1">
      <p:cViewPr varScale="1">
        <p:scale>
          <a:sx n="64" d="100"/>
          <a:sy n="64" d="100"/>
        </p:scale>
        <p:origin x="1236" y="72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B3-92D9-6849-8233-D6B01DEF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BCB79-3FA7-C045-BDEB-986D0B01E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A20F6-366C-464E-9104-2A28ECAA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06/02/2019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6B544-49DB-8149-B60F-A32EF11A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42E03-5CAB-E940-B93D-E5A8505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97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A70C-19B7-0C48-99D2-98C9FFD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8FFC7-E408-4E48-8090-A08E9C33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2DE4B-2C34-4D4C-8855-569793D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06/02/2019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1F27C-39FD-044C-B684-A2DCCC72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AD838-8CB8-8847-9498-D6F7A79F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17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B0DE8A-9B9B-FB4F-A1BD-2F303FB7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61034-3084-2340-88D9-17B1CD839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4541D-BF28-154B-868A-B1EC8321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06/02/2019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8DC45-E60D-F245-A04E-67957AE9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71AA8-4671-AC42-B675-94488AE4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551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4490-A7E1-614E-A338-45F0C6C7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26A3B-18D2-914D-9FB9-5DC3B8A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2A55E-F12E-664E-9AD5-B430A72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06/02/2019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A5242-8CD7-0943-8327-A7B63BB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DC869-DED3-E049-938D-E204AB1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76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136F-1C95-7E41-9321-076715A4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AD233-03B4-0448-B1F4-BC6EBCFD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7FDF7-EAEB-B542-911F-AFC2A85F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06/02/2019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1B101-C057-9048-B1A5-2E0AE6FC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AA425-200B-6B4E-9089-7F5BA522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7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E400-8C6F-F34B-B60E-43604B46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34DFF-5DA8-C14A-9493-B370B17E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0277C-245A-8842-830D-144593E6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98B2A3-37A6-654C-9B24-2001023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06/02/2019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D4FE2-EBF5-DA42-AC1B-ED11D753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1BB1A-DF2B-B54B-897F-52A639CE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32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0579-1587-3B4D-9E65-B0B63341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F5D2-F3A0-2F4B-8A28-BA5776BB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CD4D-EC71-5E4F-8E54-9FF45425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2CDE04-8968-9C40-B2E4-58304BF46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707D58-C947-0C45-BC77-83D1A2BFB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170F7-67F2-1D42-9144-12CFE5B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06/02/2019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FB88E-65BD-254B-A3DA-DC5EE75F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60CB5F-90D4-384D-871A-B30CD8D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0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711C7-4BE9-8B4A-A99B-143952AC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1D02A8-C69A-3D4D-B9E3-56FD30BA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06/02/2019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C7CA7-13C9-0341-92E4-9785B8AB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F7345-4024-9D48-862A-201EDD79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89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09B533-1ACE-0346-849F-87FA40E8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06/02/2019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92802-7743-8F4B-A8AA-2074279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EE6676-D0BB-EB47-A268-D07E2503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3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980A-8FEF-0F4F-8262-6AF4636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4CC9B-28F5-8C40-AAD3-039CDCCD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750D17-B305-3B40-9318-DD7BF0F4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AD0A7-9FFF-BE4D-B449-7EE1F7BE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06/02/2019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3B27-79C5-554A-A7E3-28C2579F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9EE32-CE7F-3747-8DF6-653FF1C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80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041C-DE76-1749-8D92-192116B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3259A4-514E-A046-8703-EF85B585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6295E5-2714-D542-8806-89D87113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3C50B-DE31-8847-8F4D-BEF73A0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06/02/2019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A6E38-B240-7845-9DFD-680989F1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31D7C-DCF7-2246-A475-B55D618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81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CFD0B3-E577-8140-AAD3-E6D991A6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2FE82D-0475-9148-8CC4-F809E602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7EFF3-BF14-EF48-85AA-5770E47ED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E68D-CF43-3A46-8EAF-A9CA4608B997}" type="datetimeFigureOut">
              <a:rPr lang="es-ES_tradnl" smtClean="0"/>
              <a:t>06/02/2019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6A0E9-F7BD-8349-B83D-BB6B27C5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101A6-C6D8-5444-B442-584AA1CA3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992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D28F2D6-5540-3F4F-93F0-6E7CE28DFBF0}"/>
              </a:ext>
            </a:extLst>
          </p:cNvPr>
          <p:cNvSpPr/>
          <p:nvPr/>
        </p:nvSpPr>
        <p:spPr>
          <a:xfrm>
            <a:off x="6369907" y="1765004"/>
            <a:ext cx="49488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800" b="1" dirty="0">
                <a:solidFill>
                  <a:srgbClr val="346232"/>
                </a:solidFill>
                <a:latin typeface="Athelas" panose="02000503000000020003" pitchFamily="2" charset="77"/>
              </a:rPr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66750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3E42865-962B-7942-8C5C-CE0FF96E4B39}"/>
              </a:ext>
            </a:extLst>
          </p:cNvPr>
          <p:cNvSpPr/>
          <p:nvPr/>
        </p:nvSpPr>
        <p:spPr>
          <a:xfrm>
            <a:off x="3583138" y="164804"/>
            <a:ext cx="50257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800" b="1" dirty="0" err="1">
                <a:solidFill>
                  <a:srgbClr val="346232"/>
                </a:solidFill>
                <a:latin typeface="Athelas" panose="02000503000000020003" pitchFamily="2" charset="77"/>
              </a:rPr>
              <a:t>Macroregiones</a:t>
            </a:r>
            <a:r>
              <a:rPr lang="es-CO" sz="4800" b="1" dirty="0">
                <a:solidFill>
                  <a:srgbClr val="346232"/>
                </a:solidFill>
                <a:latin typeface="Athelas" panose="02000503000000020003" pitchFamily="2" charset="77"/>
              </a:rPr>
              <a:t> DPI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0F572B4-4857-6F4E-BE19-7021148CA52D}"/>
              </a:ext>
            </a:extLst>
          </p:cNvPr>
          <p:cNvCxnSpPr/>
          <p:nvPr/>
        </p:nvCxnSpPr>
        <p:spPr>
          <a:xfrm>
            <a:off x="1981200" y="1018295"/>
            <a:ext cx="82296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ADA7BB2F-16C6-EA41-A3B6-E1E692081E37}"/>
              </a:ext>
            </a:extLst>
          </p:cNvPr>
          <p:cNvSpPr/>
          <p:nvPr/>
        </p:nvSpPr>
        <p:spPr>
          <a:xfrm>
            <a:off x="1410039" y="2074899"/>
            <a:ext cx="1587989" cy="52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solidFill>
                  <a:srgbClr val="346232"/>
                </a:solidFill>
                <a:latin typeface="Athelas" panose="02000503000000020003" pitchFamily="2" charset="77"/>
              </a:rPr>
              <a:t>CENTRO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B7DF659-2CCC-407A-B171-0DD71BFC9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73738"/>
              </p:ext>
            </p:extLst>
          </p:nvPr>
        </p:nvGraphicFramePr>
        <p:xfrm>
          <a:off x="1221917" y="2555434"/>
          <a:ext cx="1964232" cy="28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4232">
                  <a:extLst>
                    <a:ext uri="{9D8B030D-6E8A-4147-A177-3AD203B41FA5}">
                      <a16:colId xmlns:a16="http://schemas.microsoft.com/office/drawing/2014/main" val="24414063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 dirty="0">
                          <a:effectLst/>
                          <a:latin typeface="Athelas" panose="02000503000000020003"/>
                        </a:rPr>
                        <a:t>SANTANDER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7348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 dirty="0">
                          <a:effectLst/>
                          <a:latin typeface="Athelas" panose="02000503000000020003"/>
                        </a:rPr>
                        <a:t>TOLIMA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3087133"/>
                  </a:ext>
                </a:extLst>
              </a:tr>
              <a:tr h="232765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NORTE DE SANTANDER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44191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BOYACÁ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457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META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4139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HUILA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661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BOGOTÁ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030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 dirty="0">
                          <a:effectLst/>
                          <a:latin typeface="Athelas" panose="02000503000000020003"/>
                        </a:rPr>
                        <a:t>CUNDINAMARCA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8823868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A01A7DFD-89F6-43C6-A19F-CB77A7187E43}"/>
              </a:ext>
            </a:extLst>
          </p:cNvPr>
          <p:cNvSpPr/>
          <p:nvPr/>
        </p:nvSpPr>
        <p:spPr>
          <a:xfrm>
            <a:off x="3855927" y="2047419"/>
            <a:ext cx="1587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solidFill>
                  <a:srgbClr val="346232"/>
                </a:solidFill>
                <a:latin typeface="Athelas" panose="02000503000000020003" pitchFamily="2" charset="77"/>
              </a:rPr>
              <a:t>NORTE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897DB7D-8CC3-4976-843B-BE22BE3AF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08888"/>
              </p:ext>
            </p:extLst>
          </p:nvPr>
        </p:nvGraphicFramePr>
        <p:xfrm>
          <a:off x="3804207" y="2555434"/>
          <a:ext cx="2017927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7927">
                  <a:extLst>
                    <a:ext uri="{9D8B030D-6E8A-4147-A177-3AD203B41FA5}">
                      <a16:colId xmlns:a16="http://schemas.microsoft.com/office/drawing/2014/main" val="275379198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CÓRDOBA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7410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 dirty="0">
                          <a:effectLst/>
                          <a:latin typeface="Athelas" panose="02000503000000020003"/>
                        </a:rPr>
                        <a:t>SUCRE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5013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BOLÍVAR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659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SAN ANDRES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97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ATLÁNTICO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5162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LA GUAJIRA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750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CESAR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7054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 dirty="0">
                          <a:effectLst/>
                          <a:latin typeface="Athelas" panose="02000503000000020003"/>
                        </a:rPr>
                        <a:t>MAGDALENA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8058024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B5B5D426-6AD0-4FD7-9CA7-CA02A6277BEE}"/>
              </a:ext>
            </a:extLst>
          </p:cNvPr>
          <p:cNvSpPr/>
          <p:nvPr/>
        </p:nvSpPr>
        <p:spPr>
          <a:xfrm>
            <a:off x="5674901" y="1629973"/>
            <a:ext cx="28916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solidFill>
                  <a:srgbClr val="346232"/>
                </a:solidFill>
                <a:latin typeface="Athelas" panose="02000503000000020003" pitchFamily="2" charset="77"/>
              </a:rPr>
              <a:t>ORIENTE -AMAZONÍA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2AA3CA79-19FC-4C21-8415-13FD8B7C4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50151"/>
              </p:ext>
            </p:extLst>
          </p:nvPr>
        </p:nvGraphicFramePr>
        <p:xfrm>
          <a:off x="6258535" y="2552570"/>
          <a:ext cx="1961567" cy="2828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567">
                  <a:extLst>
                    <a:ext uri="{9D8B030D-6E8A-4147-A177-3AD203B41FA5}">
                      <a16:colId xmlns:a16="http://schemas.microsoft.com/office/drawing/2014/main" val="40362691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CASANARE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371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VICHADA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5173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GUAINÍA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6169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PUTUMAYO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0403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ARAUCA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883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CAQUETÁ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1829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VAUPÉS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456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AMAZONAS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5602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 dirty="0">
                          <a:effectLst/>
                          <a:latin typeface="Athelas" panose="02000503000000020003"/>
                        </a:rPr>
                        <a:t>GUAVIARE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0127915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D302A4A-9EC5-4DEB-92CE-D0746E748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60592"/>
              </p:ext>
            </p:extLst>
          </p:nvPr>
        </p:nvGraphicFramePr>
        <p:xfrm>
          <a:off x="8893638" y="2526145"/>
          <a:ext cx="1844311" cy="28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4311">
                  <a:extLst>
                    <a:ext uri="{9D8B030D-6E8A-4147-A177-3AD203B41FA5}">
                      <a16:colId xmlns:a16="http://schemas.microsoft.com/office/drawing/2014/main" val="30062877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CAUCA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97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NARIÑO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3847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CHOCÓ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6576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CALDAS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150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VALLE DEL CAUCA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538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RISARALDA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2586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>
                          <a:effectLst/>
                          <a:latin typeface="Athelas" panose="02000503000000020003"/>
                        </a:rPr>
                        <a:t>QUINDÍO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953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none" strike="noStrike" dirty="0">
                          <a:effectLst/>
                          <a:latin typeface="Athelas" panose="02000503000000020003"/>
                        </a:rPr>
                        <a:t>ANTIOQUIA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769370"/>
                  </a:ext>
                </a:extLst>
              </a:tr>
            </a:tbl>
          </a:graphicData>
        </a:graphic>
      </p:graphicFrame>
      <p:sp>
        <p:nvSpPr>
          <p:cNvPr id="12" name="Rectángulo 11">
            <a:extLst>
              <a:ext uri="{FF2B5EF4-FFF2-40B4-BE49-F238E27FC236}">
                <a16:creationId xmlns:a16="http://schemas.microsoft.com/office/drawing/2014/main" id="{888D1F5C-2249-43E6-8AC5-4CDC9A58A08A}"/>
              </a:ext>
            </a:extLst>
          </p:cNvPr>
          <p:cNvSpPr/>
          <p:nvPr/>
        </p:nvSpPr>
        <p:spPr>
          <a:xfrm>
            <a:off x="8220102" y="1597009"/>
            <a:ext cx="28916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>
                <a:solidFill>
                  <a:srgbClr val="346232"/>
                </a:solidFill>
                <a:latin typeface="Athelas" panose="02000503000000020003" pitchFamily="2" charset="77"/>
              </a:rPr>
              <a:t>PACÍFICO- OCCIDENTE</a:t>
            </a:r>
            <a:endParaRPr lang="es-CO" sz="2800" b="1" dirty="0">
              <a:solidFill>
                <a:srgbClr val="346232"/>
              </a:solidFill>
              <a:latin typeface="Athelas" panose="0200050300000002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3196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3E42865-962B-7942-8C5C-CE0FF96E4B39}"/>
              </a:ext>
            </a:extLst>
          </p:cNvPr>
          <p:cNvSpPr/>
          <p:nvPr/>
        </p:nvSpPr>
        <p:spPr>
          <a:xfrm>
            <a:off x="3744175" y="164804"/>
            <a:ext cx="47036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800" b="1" dirty="0">
                <a:solidFill>
                  <a:srgbClr val="346232"/>
                </a:solidFill>
                <a:latin typeface="Athelas" panose="02000503000000020003" pitchFamily="2" charset="77"/>
              </a:rPr>
              <a:t>Asistencia técnica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0F572B4-4857-6F4E-BE19-7021148CA52D}"/>
              </a:ext>
            </a:extLst>
          </p:cNvPr>
          <p:cNvCxnSpPr/>
          <p:nvPr/>
        </p:nvCxnSpPr>
        <p:spPr>
          <a:xfrm>
            <a:off x="1981200" y="1018295"/>
            <a:ext cx="82296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ADA7BB2F-16C6-EA41-A3B6-E1E692081E37}"/>
              </a:ext>
            </a:extLst>
          </p:cNvPr>
          <p:cNvSpPr/>
          <p:nvPr/>
        </p:nvSpPr>
        <p:spPr>
          <a:xfrm>
            <a:off x="765466" y="1160502"/>
            <a:ext cx="8229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346232"/>
                </a:solidFill>
                <a:latin typeface="Athelas" panose="02000503000000020003" pitchFamily="2" charset="77"/>
              </a:rPr>
              <a:t>Brindar apoyo y asistencia técnica a las Regionales- Consultas en infraestructura y Dotaciones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7673FE0-FFA9-FF48-AE76-930BBCBF90CF}"/>
              </a:ext>
            </a:extLst>
          </p:cNvPr>
          <p:cNvSpPr/>
          <p:nvPr/>
        </p:nvSpPr>
        <p:spPr>
          <a:xfrm>
            <a:off x="737572" y="2250116"/>
            <a:ext cx="58281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Dar respuesta oportuna y eficaz a las consultas telefónicas, de correspondencia y de correo electrónico elevadas por las Regionales ICBF en los temas de infraestructura y dotaciones.</a:t>
            </a:r>
          </a:p>
          <a:p>
            <a:pPr marL="457200" indent="-457200">
              <a:buAutoNum type="arabicPeriod"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Para el desarrollo de esta actividad se debe tener en cuenta las orientaciones operativas incluidas en la Guía orientadora de compra de dotaciones y el </a:t>
            </a:r>
            <a:r>
              <a:rPr lang="es-CO" sz="2000" dirty="0">
                <a:solidFill>
                  <a:srgbClr val="0070C0"/>
                </a:solidFill>
                <a:latin typeface="Athelas" panose="02000503000000020003" pitchFamily="2" charset="77"/>
              </a:rPr>
              <a:t>Banco de preguntas frecuentes de dotaciones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.</a:t>
            </a:r>
          </a:p>
          <a:p>
            <a:pPr marL="457200" indent="-457200">
              <a:buAutoNum type="arabicPeriod"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Conservar soporte de esta Asistencia técnica  en archivos PDF y reportar al Responsable de la Carpeta de Gestión mensual del Equipo de Infraestructura y dotaciones.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6CD9B8-0F22-4C6B-A3C9-93F9959B98DC}"/>
              </a:ext>
            </a:extLst>
          </p:cNvPr>
          <p:cNvSpPr/>
          <p:nvPr/>
        </p:nvSpPr>
        <p:spPr>
          <a:xfrm>
            <a:off x="7028695" y="2742262"/>
            <a:ext cx="2458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346232"/>
                </a:solidFill>
                <a:latin typeface="Athelas" panose="02000503000000020003" pitchFamily="2" charset="77"/>
              </a:rPr>
              <a:t>Responsable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1E968BD-1BDF-48D7-B81B-A7EBBA93CD91}"/>
              </a:ext>
            </a:extLst>
          </p:cNvPr>
          <p:cNvSpPr/>
          <p:nvPr/>
        </p:nvSpPr>
        <p:spPr>
          <a:xfrm>
            <a:off x="7028695" y="3405681"/>
            <a:ext cx="31620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Uno por cada </a:t>
            </a:r>
            <a:r>
              <a:rPr lang="es-CO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Macroregión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.</a:t>
            </a:r>
          </a:p>
          <a:p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thelas" panose="02000503000000020003" pitchFamily="2" charset="77"/>
            </a:endParaRP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Reportan al Responsable de la Carpeta de Gestión mensual del Equipo .</a:t>
            </a:r>
          </a:p>
        </p:txBody>
      </p:sp>
    </p:spTree>
    <p:extLst>
      <p:ext uri="{BB962C8B-B14F-4D97-AF65-F5344CB8AC3E}">
        <p14:creationId xmlns:p14="http://schemas.microsoft.com/office/powerpoint/2010/main" val="228592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3E42865-962B-7942-8C5C-CE0FF96E4B39}"/>
              </a:ext>
            </a:extLst>
          </p:cNvPr>
          <p:cNvSpPr/>
          <p:nvPr/>
        </p:nvSpPr>
        <p:spPr>
          <a:xfrm>
            <a:off x="3563899" y="164804"/>
            <a:ext cx="50642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800" b="1" dirty="0">
                <a:solidFill>
                  <a:srgbClr val="346232"/>
                </a:solidFill>
                <a:latin typeface="Athelas" panose="02000503000000020003" pitchFamily="2" charset="77"/>
              </a:rPr>
              <a:t>Control Dotaciones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0F572B4-4857-6F4E-BE19-7021148CA52D}"/>
              </a:ext>
            </a:extLst>
          </p:cNvPr>
          <p:cNvCxnSpPr/>
          <p:nvPr/>
        </p:nvCxnSpPr>
        <p:spPr>
          <a:xfrm>
            <a:off x="1981200" y="1018295"/>
            <a:ext cx="82296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ADA7BB2F-16C6-EA41-A3B6-E1E692081E37}"/>
              </a:ext>
            </a:extLst>
          </p:cNvPr>
          <p:cNvSpPr/>
          <p:nvPr/>
        </p:nvSpPr>
        <p:spPr>
          <a:xfrm>
            <a:off x="765467" y="1160502"/>
            <a:ext cx="5859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346232"/>
                </a:solidFill>
                <a:latin typeface="Athelas" panose="02000503000000020003" pitchFamily="2" charset="77"/>
              </a:rPr>
              <a:t>Seguimiento a la ejecución de recursos de dotación 2018 y 2019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7673FE0-FFA9-FF48-AE76-930BBCBF90CF}"/>
              </a:ext>
            </a:extLst>
          </p:cNvPr>
          <p:cNvSpPr/>
          <p:nvPr/>
        </p:nvSpPr>
        <p:spPr>
          <a:xfrm>
            <a:off x="737573" y="2250116"/>
            <a:ext cx="48087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Solicitar a las Regionales que recibieron recursos de dotación en 2018 y 2019, el diligenciamiento del formato: </a:t>
            </a:r>
            <a:r>
              <a:rPr lang="es-CO" sz="2000" dirty="0">
                <a:solidFill>
                  <a:srgbClr val="0070C0"/>
                </a:solidFill>
                <a:latin typeface="Athelas" panose="02000503000000020003" pitchFamily="2" charset="77"/>
              </a:rPr>
              <a:t>f7.g10.pp_formato_seguimiento_contratacion_ejecucion_de_dotaciones_v1.xls</a:t>
            </a:r>
          </a:p>
          <a:p>
            <a:pPr marL="457200" indent="-457200">
              <a:buAutoNum type="arabicPeriod"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Revisar la información remitida por la Regional y hacer observaciones si está incompleta o es incoherente.</a:t>
            </a:r>
          </a:p>
          <a:p>
            <a:pPr marL="457200" indent="-457200">
              <a:buAutoNum type="arabicPeriod"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Reportar al Responsable del Equipo para la consolidación en la Matriz de control Contratación Ejecución Dotaciones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6CD9B8-0F22-4C6B-A3C9-93F9959B98DC}"/>
              </a:ext>
            </a:extLst>
          </p:cNvPr>
          <p:cNvSpPr/>
          <p:nvPr/>
        </p:nvSpPr>
        <p:spPr>
          <a:xfrm>
            <a:off x="7028695" y="2742262"/>
            <a:ext cx="2458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346232"/>
                </a:solidFill>
                <a:latin typeface="Athelas" panose="02000503000000020003" pitchFamily="2" charset="77"/>
              </a:rPr>
              <a:t>Responsable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1E968BD-1BDF-48D7-B81B-A7EBBA93CD91}"/>
              </a:ext>
            </a:extLst>
          </p:cNvPr>
          <p:cNvSpPr/>
          <p:nvPr/>
        </p:nvSpPr>
        <p:spPr>
          <a:xfrm>
            <a:off x="7028695" y="3405681"/>
            <a:ext cx="31620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Uno por cada </a:t>
            </a:r>
            <a:r>
              <a:rPr lang="es-CO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Macroregión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. </a:t>
            </a:r>
          </a:p>
          <a:p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thelas" panose="02000503000000020003" pitchFamily="2" charset="77"/>
            </a:endParaRP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Reportan al Responsable de consolidación en la Matriz de control Contratación.</a:t>
            </a:r>
          </a:p>
        </p:txBody>
      </p:sp>
    </p:spTree>
    <p:extLst>
      <p:ext uri="{BB962C8B-B14F-4D97-AF65-F5344CB8AC3E}">
        <p14:creationId xmlns:p14="http://schemas.microsoft.com/office/powerpoint/2010/main" val="174507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3E42865-962B-7942-8C5C-CE0FF96E4B39}"/>
              </a:ext>
            </a:extLst>
          </p:cNvPr>
          <p:cNvSpPr/>
          <p:nvPr/>
        </p:nvSpPr>
        <p:spPr>
          <a:xfrm>
            <a:off x="3563899" y="164804"/>
            <a:ext cx="50642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800" b="1" dirty="0">
                <a:solidFill>
                  <a:srgbClr val="346232"/>
                </a:solidFill>
                <a:latin typeface="Athelas" panose="02000503000000020003" pitchFamily="2" charset="77"/>
              </a:rPr>
              <a:t>Control Dotaciones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0F572B4-4857-6F4E-BE19-7021148CA52D}"/>
              </a:ext>
            </a:extLst>
          </p:cNvPr>
          <p:cNvCxnSpPr/>
          <p:nvPr/>
        </p:nvCxnSpPr>
        <p:spPr>
          <a:xfrm>
            <a:off x="1981200" y="1018295"/>
            <a:ext cx="82296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ADA7BB2F-16C6-EA41-A3B6-E1E692081E37}"/>
              </a:ext>
            </a:extLst>
          </p:cNvPr>
          <p:cNvSpPr/>
          <p:nvPr/>
        </p:nvSpPr>
        <p:spPr>
          <a:xfrm>
            <a:off x="765467" y="1160502"/>
            <a:ext cx="5859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346232"/>
                </a:solidFill>
                <a:latin typeface="Athelas" panose="02000503000000020003" pitchFamily="2" charset="77"/>
              </a:rPr>
              <a:t>Seguimiento al ingreso de dotaciones al inventario ICBF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7673FE0-FFA9-FF48-AE76-930BBCBF90CF}"/>
              </a:ext>
            </a:extLst>
          </p:cNvPr>
          <p:cNvSpPr/>
          <p:nvPr/>
        </p:nvSpPr>
        <p:spPr>
          <a:xfrm>
            <a:off x="737573" y="2250116"/>
            <a:ext cx="50336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Solicitar a las Regionales mes a mes el reporte de avance en el ingreso al inventario (SEVEN) de las dotaciones adquiridas con recursos ICBF de 2016- 2017-2018 y 2019, en los formatos establecidos en el </a:t>
            </a: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Plan de Descongestión de Dotaciones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. </a:t>
            </a:r>
            <a:endParaRPr lang="es-CO" sz="2000" dirty="0">
              <a:solidFill>
                <a:srgbClr val="0070C0"/>
              </a:solidFill>
              <a:latin typeface="Athelas" panose="02000503000000020003" pitchFamily="2" charset="77"/>
            </a:endParaRPr>
          </a:p>
          <a:p>
            <a:pPr marL="457200" indent="-457200">
              <a:buAutoNum type="arabicPeriod"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Revisar la información remitida por la Regional y hacer observaciones si está incompleta o es incoherente.</a:t>
            </a:r>
          </a:p>
          <a:p>
            <a:pPr marL="457200" indent="-457200">
              <a:buAutoNum type="arabicPeriod"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Reportar al Responsable del Equipo para la consolidación en la Matriz de ingreso de Dotaciones al inventario ICBF.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6CD9B8-0F22-4C6B-A3C9-93F9959B98DC}"/>
              </a:ext>
            </a:extLst>
          </p:cNvPr>
          <p:cNvSpPr/>
          <p:nvPr/>
        </p:nvSpPr>
        <p:spPr>
          <a:xfrm>
            <a:off x="7028695" y="2742262"/>
            <a:ext cx="2458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346232"/>
                </a:solidFill>
                <a:latin typeface="Athelas" panose="02000503000000020003" pitchFamily="2" charset="77"/>
              </a:rPr>
              <a:t>Responsable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1E968BD-1BDF-48D7-B81B-A7EBBA93CD91}"/>
              </a:ext>
            </a:extLst>
          </p:cNvPr>
          <p:cNvSpPr/>
          <p:nvPr/>
        </p:nvSpPr>
        <p:spPr>
          <a:xfrm>
            <a:off x="7028695" y="3405681"/>
            <a:ext cx="31620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Uno por cada </a:t>
            </a:r>
            <a:r>
              <a:rPr lang="es-CO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Macroregión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.</a:t>
            </a:r>
          </a:p>
          <a:p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thelas" panose="02000503000000020003" pitchFamily="2" charset="77"/>
            </a:endParaRP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Reportan al Responsable de consolidación en la Ingresos de dotaciones al inventario ICBF.</a:t>
            </a:r>
          </a:p>
        </p:txBody>
      </p:sp>
    </p:spTree>
    <p:extLst>
      <p:ext uri="{BB962C8B-B14F-4D97-AF65-F5344CB8AC3E}">
        <p14:creationId xmlns:p14="http://schemas.microsoft.com/office/powerpoint/2010/main" val="366298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3E42865-962B-7942-8C5C-CE0FF96E4B39}"/>
              </a:ext>
            </a:extLst>
          </p:cNvPr>
          <p:cNvSpPr/>
          <p:nvPr/>
        </p:nvSpPr>
        <p:spPr>
          <a:xfrm>
            <a:off x="3563899" y="164804"/>
            <a:ext cx="50642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800" b="1" dirty="0">
                <a:solidFill>
                  <a:srgbClr val="346232"/>
                </a:solidFill>
                <a:latin typeface="Athelas" panose="02000503000000020003" pitchFamily="2" charset="77"/>
              </a:rPr>
              <a:t>Control Dotaciones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0F572B4-4857-6F4E-BE19-7021148CA52D}"/>
              </a:ext>
            </a:extLst>
          </p:cNvPr>
          <p:cNvCxnSpPr/>
          <p:nvPr/>
        </p:nvCxnSpPr>
        <p:spPr>
          <a:xfrm>
            <a:off x="1981200" y="1018295"/>
            <a:ext cx="82296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ADA7BB2F-16C6-EA41-A3B6-E1E692081E37}"/>
              </a:ext>
            </a:extLst>
          </p:cNvPr>
          <p:cNvSpPr/>
          <p:nvPr/>
        </p:nvSpPr>
        <p:spPr>
          <a:xfrm>
            <a:off x="765466" y="1160502"/>
            <a:ext cx="105371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346232"/>
                </a:solidFill>
                <a:latin typeface="Athelas" panose="02000503000000020003" pitchFamily="2" charset="77"/>
              </a:rPr>
              <a:t>Planes de Mejoramiento de la Contraloría PMCGR 2018-2019 y PMCGR 2019-2010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7673FE0-FFA9-FF48-AE76-930BBCBF90CF}"/>
              </a:ext>
            </a:extLst>
          </p:cNvPr>
          <p:cNvSpPr/>
          <p:nvPr/>
        </p:nvSpPr>
        <p:spPr>
          <a:xfrm>
            <a:off x="737572" y="2250116"/>
            <a:ext cx="657762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PMCGR- 2018-2019 (termina 31 de marzo de 2019)</a:t>
            </a:r>
          </a:p>
          <a:p>
            <a:pPr marL="457200" indent="-457200">
              <a:buFontTx/>
              <a:buAutoNum type="arabicPeriod"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Elaborar memorandos de seguimiento a las Regionales con el reporte mensual de su estado de avance de ingreso de dotaciones al inventario del ICBF. </a:t>
            </a:r>
          </a:p>
          <a:p>
            <a:pPr marL="457200" indent="-457200">
              <a:buFontTx/>
              <a:buAutoNum type="arabicPeriod"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Desarrollar dos videoconferencias (febrero-marzo) de alertas establecidas en el plan de trabajo de ingreso de dotaciones al inventario del ICBF.</a:t>
            </a:r>
          </a:p>
          <a:p>
            <a:pPr marL="457200" indent="-457200">
              <a:buFontTx/>
              <a:buAutoNum type="arabicPeriod"/>
            </a:pPr>
            <a:endParaRPr lang="es-CO" dirty="0"/>
          </a:p>
          <a:p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PMCGR- 2019-2020</a:t>
            </a:r>
          </a:p>
          <a:p>
            <a:pPr marL="457200" indent="-457200">
              <a:buFontTx/>
              <a:buAutoNum type="arabicPeriod"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Articular acciones entre los grupos del la DPI, para dar cumplimiento a las actividades formuladas en el PMCGR 2019-2020 (13 actividades).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6CD9B8-0F22-4C6B-A3C9-93F9959B98DC}"/>
              </a:ext>
            </a:extLst>
          </p:cNvPr>
          <p:cNvSpPr/>
          <p:nvPr/>
        </p:nvSpPr>
        <p:spPr>
          <a:xfrm>
            <a:off x="8292414" y="1995205"/>
            <a:ext cx="2458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346232"/>
                </a:solidFill>
                <a:latin typeface="Athelas" panose="02000503000000020003" pitchFamily="2" charset="77"/>
              </a:rPr>
              <a:t>Responsable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1E968BD-1BDF-48D7-B81B-A7EBBA93CD91}"/>
              </a:ext>
            </a:extLst>
          </p:cNvPr>
          <p:cNvSpPr/>
          <p:nvPr/>
        </p:nvSpPr>
        <p:spPr>
          <a:xfrm>
            <a:off x="8292414" y="2658624"/>
            <a:ext cx="31620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Todo el equipo dependiendo de las actividades formuladas en cada plan de mejoramiento.</a:t>
            </a:r>
          </a:p>
          <a:p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thelas" panose="02000503000000020003" pitchFamily="2" charset="77"/>
            </a:endParaRP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Se reporta mensualmente evidencias de las actividades al Equipo Primario SOAPI (Diego Buendía)</a:t>
            </a:r>
          </a:p>
        </p:txBody>
      </p:sp>
    </p:spTree>
    <p:extLst>
      <p:ext uri="{BB962C8B-B14F-4D97-AF65-F5344CB8AC3E}">
        <p14:creationId xmlns:p14="http://schemas.microsoft.com/office/powerpoint/2010/main" val="335139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9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447</Words>
  <Application>Microsoft Office PowerPoint</Application>
  <PresentationFormat>Panorámica</PresentationFormat>
  <Paragraphs>78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Athelas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Paula  Andrea Ospina Patino</cp:lastModifiedBy>
  <cp:revision>77</cp:revision>
  <dcterms:created xsi:type="dcterms:W3CDTF">2018-08-24T05:26:58Z</dcterms:created>
  <dcterms:modified xsi:type="dcterms:W3CDTF">2019-02-06T18:28:45Z</dcterms:modified>
</cp:coreProperties>
</file>