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377" r:id="rId3"/>
    <p:sldId id="392" r:id="rId4"/>
    <p:sldId id="408" r:id="rId5"/>
    <p:sldId id="310" r:id="rId6"/>
    <p:sldId id="388" r:id="rId7"/>
    <p:sldId id="409" r:id="rId8"/>
    <p:sldId id="410" r:id="rId9"/>
    <p:sldId id="411" r:id="rId10"/>
    <p:sldId id="412" r:id="rId11"/>
    <p:sldId id="391" r:id="rId12"/>
    <p:sldId id="292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ardo Alexander Gutierrez Velandia" initials="RAGV" lastIdx="3" clrIdx="0">
    <p:extLst>
      <p:ext uri="{19B8F6BF-5375-455C-9EA6-DF929625EA0E}">
        <p15:presenceInfo xmlns:p15="http://schemas.microsoft.com/office/powerpoint/2012/main" userId="S-1-5-21-982434693-219372449-2593624604-2290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B744"/>
    <a:srgbClr val="346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65" autoAdjust="0"/>
    <p:restoredTop sz="94721"/>
  </p:normalViewPr>
  <p:slideViewPr>
    <p:cSldViewPr snapToGrid="0" snapToObjects="1" showGuides="1">
      <p:cViewPr>
        <p:scale>
          <a:sx n="66" d="100"/>
          <a:sy n="66" d="100"/>
        </p:scale>
        <p:origin x="540" y="48"/>
      </p:cViewPr>
      <p:guideLst>
        <p:guide orient="horz" pos="234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14ADB-1833-4050-B190-0F967FB9A0CB}" type="datetimeFigureOut">
              <a:rPr lang="es-CO" smtClean="0"/>
              <a:t>7/12/2018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ADCD2-3E85-48F0-8BBC-FCDAA8206B1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339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E0CB3-92D9-6849-8233-D6B01DEF9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7BCB79-3FA7-C045-BDEB-986D0B01E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2A20F6-366C-464E-9104-2A28ECAA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07/12/2018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D6B544-49DB-8149-B60F-A32EF11A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542E03-5CAB-E940-B93D-E5A85053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0971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DA70C-19B7-0C48-99D2-98C9FFDFE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98FFC7-E408-4E48-8090-A08E9C336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D2DE4B-2C34-4D4C-8855-569793D9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07/12/2018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81F27C-39FD-044C-B684-A2DCCC72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0AD838-8CB8-8847-9498-D6F7A79F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2176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B0DE8A-9B9B-FB4F-A1BD-2F303FB72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961034-3084-2340-88D9-17B1CD839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A4541D-BF28-154B-868A-B1EC8321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07/12/2018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38DC45-E60D-F245-A04E-67957AE9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671AA8-4671-AC42-B675-94488AE4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0551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64490-A7E1-614E-A338-45F0C6C7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726A3B-18D2-914D-9FB9-5DC3B8A1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22A55E-F12E-664E-9AD5-B430A72B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07/12/2018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FA5242-8CD7-0943-8327-A7B63BB9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4DC869-DED3-E049-938D-E204AB13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0767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C136F-1C95-7E41-9321-076715A4A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EAD233-03B4-0448-B1F4-BC6EBCFD6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17FDF7-EAEB-B542-911F-AFC2A85F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07/12/2018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61B101-C057-9048-B1A5-2E0AE6FC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6AA425-200B-6B4E-9089-7F5BA522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5742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FE400-8C6F-F34B-B60E-43604B46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734DFF-5DA8-C14A-9493-B370B17ED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D0277C-245A-8842-830D-144593E6F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98B2A3-37A6-654C-9B24-2001023E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07/12/2018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9D4FE2-EBF5-DA42-AC1B-ED11D753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31BB1A-DF2B-B54B-897F-52A639CE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4323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20579-1587-3B4D-9E65-B0B63341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DCF5D2-F3A0-2F4B-8A28-BA5776BB5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ABCD4D-EC71-5E4F-8E54-9FF45425A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92CDE04-8968-9C40-B2E4-58304BF46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707D58-C947-0C45-BC77-83D1A2BFB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0170F7-67F2-1D42-9144-12CFE5B2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07/12/2018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8FB88E-65BD-254B-A3DA-DC5EE75F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A60CB5F-90D4-384D-871A-B30CD8DD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105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711C7-4BE9-8B4A-A99B-143952ACB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D1D02A8-C69A-3D4D-B9E3-56FD30BA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07/12/2018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AC7CA7-13C9-0341-92E4-9785B8AB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3F7345-4024-9D48-862A-201EDD79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7895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09B533-1ACE-0346-849F-87FA40E8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07/12/2018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392802-7743-8F4B-A8AA-20742797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EE6676-D0BB-EB47-A268-D07E2503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5632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7980A-8FEF-0F4F-8262-6AF46367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84CC9B-28F5-8C40-AAD3-039CDCCD5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750D17-B305-3B40-9318-DD7BF0F49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9AD0A7-9FFF-BE4D-B449-7EE1F7BE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07/12/2018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713B27-79C5-554A-A7E3-28C2579F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69EE32-CE7F-3747-8DF6-653FF1C2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804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4041C-DE76-1749-8D92-192116B8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3259A4-514E-A046-8703-EF85B5852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6295E5-2714-D542-8806-89D871134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63C50B-DE31-8847-8F4D-BEF73A018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E68D-CF43-3A46-8EAF-A9CA4608B997}" type="datetimeFigureOut">
              <a:rPr lang="es-ES_tradnl" smtClean="0"/>
              <a:t>07/12/2018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CA6E38-B240-7845-9DFD-680989F17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931D7C-DCF7-2246-A475-B55D6181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1810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CFD0B3-E577-8140-AAD3-E6D991A6C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2FE82D-0475-9148-8CC4-F809E6024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77EFF3-BF14-EF48-85AA-5770E47ED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CE68D-CF43-3A46-8EAF-A9CA4608B997}" type="datetimeFigureOut">
              <a:rPr lang="es-ES_tradnl" smtClean="0"/>
              <a:t>07/12/2018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46A0E9-F7BD-8349-B83D-BB6B27C5C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1101A6-C6D8-5444-B442-584AA1CA3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51E7-847A-B946-8881-AAEA44B769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3992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761A9E1F-CA76-984F-9FD6-3A6FB0EA6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" y="0"/>
            <a:ext cx="12190706" cy="685800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6D28F2D6-5540-3F4F-93F0-6E7CE28DFBF0}"/>
              </a:ext>
            </a:extLst>
          </p:cNvPr>
          <p:cNvSpPr/>
          <p:nvPr/>
        </p:nvSpPr>
        <p:spPr>
          <a:xfrm>
            <a:off x="6096000" y="946793"/>
            <a:ext cx="599025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40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DOTACIONES </a:t>
            </a:r>
          </a:p>
          <a:p>
            <a:pPr algn="ctr"/>
            <a:r>
              <a:rPr lang="es-CO" sz="40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 DIRECCIÓN DE PRIMERA INFANCIA</a:t>
            </a:r>
            <a:endParaRPr lang="es-CO" sz="3200" b="1" dirty="0">
              <a:solidFill>
                <a:srgbClr val="346232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506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1A9E6599-8B23-455F-8627-F9E416E38460}"/>
              </a:ext>
            </a:extLst>
          </p:cNvPr>
          <p:cNvSpPr/>
          <p:nvPr/>
        </p:nvSpPr>
        <p:spPr>
          <a:xfrm>
            <a:off x="1" y="1055077"/>
            <a:ext cx="3530992" cy="599244"/>
          </a:xfrm>
          <a:prstGeom prst="homePlate">
            <a:avLst>
              <a:gd name="adj" fmla="val 31219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94E38E0C-ACF0-4ED0-9EB2-FA4E4176F80D}"/>
              </a:ext>
            </a:extLst>
          </p:cNvPr>
          <p:cNvSpPr txBox="1"/>
          <p:nvPr/>
        </p:nvSpPr>
        <p:spPr>
          <a:xfrm>
            <a:off x="124266" y="1114633"/>
            <a:ext cx="340672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REQUERIMIENTO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16DD8023-7D8D-4C0A-9126-51379407CB4C}"/>
              </a:ext>
            </a:extLst>
          </p:cNvPr>
          <p:cNvSpPr txBox="1"/>
          <p:nvPr/>
        </p:nvSpPr>
        <p:spPr>
          <a:xfrm>
            <a:off x="1533379" y="1704586"/>
            <a:ext cx="869383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Actas de recepción/registro fotográfico: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44D167-B104-4CC3-87B1-14F76D0285DC}"/>
              </a:ext>
            </a:extLst>
          </p:cNvPr>
          <p:cNvSpPr txBox="1"/>
          <p:nvPr/>
        </p:nvSpPr>
        <p:spPr>
          <a:xfrm>
            <a:off x="5880295" y="2378144"/>
            <a:ext cx="4778326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EQUIPO DPI Dotaciones</a:t>
            </a:r>
          </a:p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EQUIPO supervisores </a:t>
            </a:r>
            <a:r>
              <a:rPr lang="es-CO" sz="2800" b="1" dirty="0" err="1">
                <a:solidFill>
                  <a:srgbClr val="346232"/>
                </a:solidFill>
                <a:latin typeface="Arial Rounded MT Bold" panose="020F0704030504030204" pitchFamily="34" charset="0"/>
              </a:rPr>
              <a:t>macroregión</a:t>
            </a:r>
            <a:endParaRPr lang="es-CO" sz="2800" b="1" dirty="0">
              <a:solidFill>
                <a:srgbClr val="34623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Flecha: pentágono 16">
            <a:extLst>
              <a:ext uri="{FF2B5EF4-FFF2-40B4-BE49-F238E27FC236}">
                <a16:creationId xmlns:a16="http://schemas.microsoft.com/office/drawing/2014/main" id="{D9EFF27D-55A5-4A84-B18A-76B43BD715F7}"/>
              </a:ext>
            </a:extLst>
          </p:cNvPr>
          <p:cNvSpPr/>
          <p:nvPr/>
        </p:nvSpPr>
        <p:spPr>
          <a:xfrm>
            <a:off x="0" y="4179936"/>
            <a:ext cx="5711483" cy="599244"/>
          </a:xfrm>
          <a:prstGeom prst="homePlate">
            <a:avLst>
              <a:gd name="adj" fmla="val 31219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EF17CE49-D443-4792-A0F5-B74C60624B21}"/>
              </a:ext>
            </a:extLst>
          </p:cNvPr>
          <p:cNvSpPr txBox="1"/>
          <p:nvPr/>
        </p:nvSpPr>
        <p:spPr>
          <a:xfrm>
            <a:off x="2785403" y="4239492"/>
            <a:ext cx="309489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ENTREGABLE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BBF3A59C-547F-4F2C-A3C3-94B47D396CA8}"/>
              </a:ext>
            </a:extLst>
          </p:cNvPr>
          <p:cNvSpPr txBox="1"/>
          <p:nvPr/>
        </p:nvSpPr>
        <p:spPr>
          <a:xfrm>
            <a:off x="3092549" y="4799304"/>
            <a:ext cx="869383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Reporte inventario actualizado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AABB4BA-1AFD-4849-AF56-4A22FF47E593}"/>
              </a:ext>
            </a:extLst>
          </p:cNvPr>
          <p:cNvSpPr/>
          <p:nvPr/>
        </p:nvSpPr>
        <p:spPr>
          <a:xfrm>
            <a:off x="3092550" y="5638940"/>
            <a:ext cx="902675" cy="902675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>
                <a:solidFill>
                  <a:srgbClr val="FF0000"/>
                </a:solidFill>
                <a:latin typeface="Arial Black" panose="020B0A04020102020204" pitchFamily="34" charset="0"/>
              </a:rPr>
              <a:t>!</a:t>
            </a: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5375BB66-A715-43DA-9CAA-13F22AB525A3}"/>
              </a:ext>
            </a:extLst>
          </p:cNvPr>
          <p:cNvSpPr txBox="1"/>
          <p:nvPr/>
        </p:nvSpPr>
        <p:spPr>
          <a:xfrm>
            <a:off x="3995225" y="5514186"/>
            <a:ext cx="7233137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RECLAMACIONES Y GARANTÍAS</a:t>
            </a:r>
          </a:p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COORDINACIÓN PARA LA RECEPCIÓN EN SITIO</a:t>
            </a:r>
          </a:p>
        </p:txBody>
      </p:sp>
      <p:sp>
        <p:nvSpPr>
          <p:cNvPr id="24" name="Flecha: pentágono 23">
            <a:extLst>
              <a:ext uri="{FF2B5EF4-FFF2-40B4-BE49-F238E27FC236}">
                <a16:creationId xmlns:a16="http://schemas.microsoft.com/office/drawing/2014/main" id="{B6898F21-84D6-490F-BF98-8732E42B28FD}"/>
              </a:ext>
            </a:extLst>
          </p:cNvPr>
          <p:cNvSpPr/>
          <p:nvPr/>
        </p:nvSpPr>
        <p:spPr>
          <a:xfrm>
            <a:off x="5194694" y="2706858"/>
            <a:ext cx="516789" cy="599244"/>
          </a:xfrm>
          <a:prstGeom prst="homePlate">
            <a:avLst>
              <a:gd name="adj" fmla="val 31219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218D1F3E-437C-4CDF-AE8E-6A82624E3775}"/>
              </a:ext>
            </a:extLst>
          </p:cNvPr>
          <p:cNvSpPr txBox="1"/>
          <p:nvPr/>
        </p:nvSpPr>
        <p:spPr>
          <a:xfrm>
            <a:off x="2744371" y="2572043"/>
            <a:ext cx="3856892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Seguimiento:</a:t>
            </a:r>
          </a:p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Macroregión</a:t>
            </a: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D6AF8114-AFA4-44B9-9DA9-64EC334E3C82}"/>
              </a:ext>
            </a:extLst>
          </p:cNvPr>
          <p:cNvSpPr txBox="1"/>
          <p:nvPr/>
        </p:nvSpPr>
        <p:spPr>
          <a:xfrm>
            <a:off x="835172" y="175186"/>
            <a:ext cx="869383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INGRESO AL INVENTARIO DEL ICBF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7140109-2C5B-4DE9-B572-4EF2745407CC}"/>
              </a:ext>
            </a:extLst>
          </p:cNvPr>
          <p:cNvSpPr/>
          <p:nvPr/>
        </p:nvSpPr>
        <p:spPr>
          <a:xfrm>
            <a:off x="124266" y="93420"/>
            <a:ext cx="599244" cy="599244"/>
          </a:xfrm>
          <a:prstGeom prst="ellipse">
            <a:avLst/>
          </a:prstGeom>
          <a:solidFill>
            <a:schemeClr val="bg1"/>
          </a:solidFill>
          <a:ln w="76200">
            <a:solidFill>
              <a:srgbClr val="346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rgbClr val="346232"/>
                </a:solidFill>
                <a:latin typeface="Arial Black" panose="020B0A040201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83027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BF5364-B944-46B4-9CF7-62E0CE91C389}"/>
              </a:ext>
            </a:extLst>
          </p:cNvPr>
          <p:cNvSpPr/>
          <p:nvPr/>
        </p:nvSpPr>
        <p:spPr>
          <a:xfrm>
            <a:off x="752169" y="1358619"/>
            <a:ext cx="464982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sz="2000" dirty="0">
                <a:latin typeface="Arial  "/>
                <a:cs typeface="Arial"/>
              </a:rPr>
              <a:t>Control de recursos.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000" dirty="0">
                <a:latin typeface="Arial  "/>
                <a:cs typeface="Arial"/>
              </a:rPr>
              <a:t>Unidad de precios.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000" dirty="0">
                <a:latin typeface="Arial  "/>
                <a:cs typeface="Arial"/>
              </a:rPr>
              <a:t>Estandarización de las características de los productos.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000" dirty="0">
                <a:latin typeface="Arial  "/>
                <a:cs typeface="Arial"/>
              </a:rPr>
              <a:t>Diseño proyecto acorde a metodologías de gestión:</a:t>
            </a:r>
          </a:p>
          <a:p>
            <a:pPr marL="342900" indent="-342900">
              <a:buFontTx/>
              <a:buChar char="-"/>
            </a:pPr>
            <a:r>
              <a:rPr lang="es-CO" sz="2000" dirty="0">
                <a:latin typeface="Arial  "/>
                <a:cs typeface="Arial"/>
              </a:rPr>
              <a:t>Inicio</a:t>
            </a:r>
          </a:p>
          <a:p>
            <a:pPr marL="342900" indent="-342900">
              <a:buFontTx/>
              <a:buChar char="-"/>
            </a:pPr>
            <a:r>
              <a:rPr lang="es-CO" sz="2000" dirty="0">
                <a:latin typeface="Arial  "/>
                <a:cs typeface="Arial"/>
              </a:rPr>
              <a:t>Planeación </a:t>
            </a:r>
          </a:p>
          <a:p>
            <a:pPr marL="342900" indent="-342900">
              <a:buFontTx/>
              <a:buChar char="-"/>
            </a:pPr>
            <a:r>
              <a:rPr lang="es-CO" sz="2000" dirty="0">
                <a:latin typeface="Arial  "/>
                <a:cs typeface="Arial"/>
              </a:rPr>
              <a:t>Ejecución</a:t>
            </a:r>
          </a:p>
          <a:p>
            <a:pPr marL="342900" indent="-342900">
              <a:buFontTx/>
              <a:buChar char="-"/>
            </a:pPr>
            <a:r>
              <a:rPr lang="es-CO" sz="2000" dirty="0">
                <a:latin typeface="Arial  "/>
                <a:cs typeface="Arial"/>
              </a:rPr>
              <a:t>Seguimiento y control</a:t>
            </a:r>
          </a:p>
          <a:p>
            <a:pPr marL="342900" indent="-342900">
              <a:buFontTx/>
              <a:buChar char="-"/>
            </a:pPr>
            <a:r>
              <a:rPr lang="es-CO" sz="2000" dirty="0">
                <a:latin typeface="Arial  "/>
                <a:cs typeface="Arial"/>
              </a:rPr>
              <a:t>Cierre</a:t>
            </a:r>
          </a:p>
          <a:p>
            <a:r>
              <a:rPr lang="es-CO" sz="2000" dirty="0">
                <a:latin typeface="Arial  "/>
                <a:cs typeface="Arial"/>
              </a:rPr>
              <a:t>5. Diseño de equipo de alto rendimiento</a:t>
            </a:r>
          </a:p>
          <a:p>
            <a:r>
              <a:rPr lang="es-CO" sz="2000" dirty="0">
                <a:latin typeface="Arial  "/>
                <a:cs typeface="Arial"/>
              </a:rPr>
              <a:t>6. Diseño de material pedagógico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56B8A6-D18E-44D2-8021-D87C5A8A6676}"/>
              </a:ext>
            </a:extLst>
          </p:cNvPr>
          <p:cNvSpPr txBox="1"/>
          <p:nvPr/>
        </p:nvSpPr>
        <p:spPr>
          <a:xfrm>
            <a:off x="124246" y="858110"/>
            <a:ext cx="364727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OPORTUNIDADES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791E2B5-FA3F-4AAE-9376-B825E9288693}"/>
              </a:ext>
            </a:extLst>
          </p:cNvPr>
          <p:cNvSpPr/>
          <p:nvPr/>
        </p:nvSpPr>
        <p:spPr>
          <a:xfrm>
            <a:off x="6091168" y="1361119"/>
            <a:ext cx="552871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sz="2000" dirty="0">
                <a:latin typeface="Arial  "/>
                <a:cs typeface="Arial"/>
              </a:rPr>
              <a:t>Costos imprevistos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000" dirty="0">
                <a:latin typeface="Arial  "/>
                <a:cs typeface="Arial"/>
              </a:rPr>
              <a:t>Equipo de trabajo definido 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000" dirty="0">
                <a:latin typeface="Arial  "/>
                <a:cs typeface="Arial"/>
              </a:rPr>
              <a:t>Prolongación tiempo de ejecución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000" dirty="0">
                <a:latin typeface="Arial  "/>
                <a:cs typeface="Arial"/>
              </a:rPr>
              <a:t>Insuficiente talento humano en regionales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000" dirty="0">
                <a:latin typeface="Arial  "/>
                <a:cs typeface="Arial"/>
              </a:rPr>
              <a:t>Sistemas de información eficientes y confiables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000" dirty="0">
                <a:latin typeface="Arial  "/>
                <a:cs typeface="Arial"/>
              </a:rPr>
              <a:t>Proveedores con capacidad económica, técnica y productiva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000" dirty="0">
                <a:latin typeface="Arial  "/>
                <a:cs typeface="Arial"/>
              </a:rPr>
              <a:t>Diseño sistema de logística (procesos de entrega y verificación)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2000" dirty="0">
                <a:latin typeface="Arial  "/>
                <a:cs typeface="Arial"/>
              </a:rPr>
              <a:t>Cronograma definido con hitos</a:t>
            </a:r>
          </a:p>
          <a:p>
            <a:endParaRPr lang="es-CO" sz="2000" dirty="0">
              <a:latin typeface="Arial  "/>
              <a:cs typeface="Arial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0455130-84C0-4141-A623-51F5CE1AE42F}"/>
              </a:ext>
            </a:extLst>
          </p:cNvPr>
          <p:cNvSpPr txBox="1"/>
          <p:nvPr/>
        </p:nvSpPr>
        <p:spPr>
          <a:xfrm>
            <a:off x="5829006" y="858110"/>
            <a:ext cx="364727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ALERTAS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95F5EA69-45A2-478C-A6AD-CA7913DCB6DD}"/>
              </a:ext>
            </a:extLst>
          </p:cNvPr>
          <p:cNvSpPr txBox="1"/>
          <p:nvPr/>
        </p:nvSpPr>
        <p:spPr>
          <a:xfrm>
            <a:off x="0" y="222018"/>
            <a:ext cx="1076414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ASPECTOS GENERALES A TENER EN CUENTA</a:t>
            </a:r>
          </a:p>
        </p:txBody>
      </p:sp>
    </p:spTree>
    <p:extLst>
      <p:ext uri="{BB962C8B-B14F-4D97-AF65-F5344CB8AC3E}">
        <p14:creationId xmlns:p14="http://schemas.microsoft.com/office/powerpoint/2010/main" val="3442851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97C00C8-EE65-DE46-AE28-85297FE6E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0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761A9E1F-CA76-984F-9FD6-3A6FB0EA6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" y="0"/>
            <a:ext cx="12190706" cy="68580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AC8E2AD-757E-47E0-9CA9-8993A00E9C7D}"/>
              </a:ext>
            </a:extLst>
          </p:cNvPr>
          <p:cNvSpPr/>
          <p:nvPr/>
        </p:nvSpPr>
        <p:spPr>
          <a:xfrm>
            <a:off x="6096000" y="829487"/>
            <a:ext cx="5431436" cy="4590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CO" sz="40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Compra centralizada de dotaciones antecedente 2015</a:t>
            </a:r>
          </a:p>
          <a:p>
            <a:pPr algn="ctr">
              <a:lnSpc>
                <a:spcPct val="150000"/>
              </a:lnSpc>
            </a:pPr>
            <a:r>
              <a:rPr lang="es-CO" sz="40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Dotación HCB</a:t>
            </a:r>
          </a:p>
          <a:p>
            <a:pPr algn="ctr">
              <a:lnSpc>
                <a:spcPct val="150000"/>
              </a:lnSpc>
            </a:pPr>
            <a:endParaRPr lang="es-CO" sz="4000" b="1" dirty="0">
              <a:solidFill>
                <a:srgbClr val="346232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37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">
            <a:extLst>
              <a:ext uri="{FF2B5EF4-FFF2-40B4-BE49-F238E27FC236}">
                <a16:creationId xmlns:a16="http://schemas.microsoft.com/office/drawing/2014/main" id="{2775114D-6C01-46BC-A609-15937412DCB6}"/>
              </a:ext>
            </a:extLst>
          </p:cNvPr>
          <p:cNvSpPr txBox="1"/>
          <p:nvPr/>
        </p:nvSpPr>
        <p:spPr>
          <a:xfrm>
            <a:off x="-16433" y="2656183"/>
            <a:ext cx="3645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80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42.367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56B8A6-D18E-44D2-8021-D87C5A8A6676}"/>
              </a:ext>
            </a:extLst>
          </p:cNvPr>
          <p:cNvSpPr txBox="1"/>
          <p:nvPr/>
        </p:nvSpPr>
        <p:spPr>
          <a:xfrm>
            <a:off x="-16432" y="247551"/>
            <a:ext cx="591079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PROCESOS SASI018 Y SASI19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877BD5-553C-4FA6-8F7E-F31092826658}"/>
              </a:ext>
            </a:extLst>
          </p:cNvPr>
          <p:cNvSpPr/>
          <p:nvPr/>
        </p:nvSpPr>
        <p:spPr>
          <a:xfrm>
            <a:off x="153562" y="857858"/>
            <a:ext cx="55708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>
                <a:latin typeface="+mj-lt"/>
                <a:cs typeface="Arial"/>
              </a:rPr>
              <a:t>Compra, almacenamiento y despacho kits de dotación a las Regionales: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6B4C7D1-EEE3-417F-8623-01F579318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605" y="-39408"/>
            <a:ext cx="5413330" cy="6727360"/>
          </a:xfrm>
          <a:prstGeom prst="rect">
            <a:avLst/>
          </a:prstGeom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D2C7F04D-9500-46BB-BF4E-D905275307BD}"/>
              </a:ext>
            </a:extLst>
          </p:cNvPr>
          <p:cNvSpPr txBox="1"/>
          <p:nvPr/>
        </p:nvSpPr>
        <p:spPr>
          <a:xfrm>
            <a:off x="0" y="1695920"/>
            <a:ext cx="1575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80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26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6D98E9AD-BD0D-48A8-A1DE-110687A25AC0}"/>
              </a:ext>
            </a:extLst>
          </p:cNvPr>
          <p:cNvSpPr txBox="1"/>
          <p:nvPr/>
        </p:nvSpPr>
        <p:spPr>
          <a:xfrm>
            <a:off x="332017" y="2322499"/>
            <a:ext cx="625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CO" sz="20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Regionales (9 macrorregionales)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5B5A5B06-9022-4E21-8999-D4A5E3A5D004}"/>
              </a:ext>
            </a:extLst>
          </p:cNvPr>
          <p:cNvSpPr txBox="1"/>
          <p:nvPr/>
        </p:nvSpPr>
        <p:spPr>
          <a:xfrm>
            <a:off x="3417265" y="3209702"/>
            <a:ext cx="295560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Kits (Por UDS)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630706F8-8075-48ED-BB3E-4510121630CE}"/>
              </a:ext>
            </a:extLst>
          </p:cNvPr>
          <p:cNvSpPr txBox="1"/>
          <p:nvPr/>
        </p:nvSpPr>
        <p:spPr>
          <a:xfrm>
            <a:off x="153562" y="3724598"/>
            <a:ext cx="6092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0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Compuesto por 02 cajas (Elementos madera y varios) que representa el: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0595DEB-5E88-4C64-8084-4CEDD8CC141E}"/>
              </a:ext>
            </a:extLst>
          </p:cNvPr>
          <p:cNvSpPr txBox="1"/>
          <p:nvPr/>
        </p:nvSpPr>
        <p:spPr>
          <a:xfrm>
            <a:off x="-17616" y="4286647"/>
            <a:ext cx="1733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80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6%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BD792119-3864-41D7-B5DD-CC8450535F51}"/>
              </a:ext>
            </a:extLst>
          </p:cNvPr>
          <p:cNvSpPr txBox="1"/>
          <p:nvPr/>
        </p:nvSpPr>
        <p:spPr>
          <a:xfrm>
            <a:off x="1600658" y="4940043"/>
            <a:ext cx="625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0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Del material pedagógico para una UDS</a:t>
            </a:r>
          </a:p>
        </p:txBody>
      </p:sp>
    </p:spTree>
    <p:extLst>
      <p:ext uri="{BB962C8B-B14F-4D97-AF65-F5344CB8AC3E}">
        <p14:creationId xmlns:p14="http://schemas.microsoft.com/office/powerpoint/2010/main" val="196983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">
            <a:extLst>
              <a:ext uri="{FF2B5EF4-FFF2-40B4-BE49-F238E27FC236}">
                <a16:creationId xmlns:a16="http://schemas.microsoft.com/office/drawing/2014/main" id="{2775114D-6C01-46BC-A609-15937412DCB6}"/>
              </a:ext>
            </a:extLst>
          </p:cNvPr>
          <p:cNvSpPr txBox="1"/>
          <p:nvPr/>
        </p:nvSpPr>
        <p:spPr>
          <a:xfrm>
            <a:off x="3248453" y="4233131"/>
            <a:ext cx="4951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80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$57.393*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56B8A6-D18E-44D2-8021-D87C5A8A6676}"/>
              </a:ext>
            </a:extLst>
          </p:cNvPr>
          <p:cNvSpPr txBox="1"/>
          <p:nvPr/>
        </p:nvSpPr>
        <p:spPr>
          <a:xfrm>
            <a:off x="-16433" y="247551"/>
            <a:ext cx="10764149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PROCESOS SASI018 Y SASI19 – ASPECTO FINANCIERO/TIEMPO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877BD5-553C-4FA6-8F7E-F31092826658}"/>
              </a:ext>
            </a:extLst>
          </p:cNvPr>
          <p:cNvSpPr/>
          <p:nvPr/>
        </p:nvSpPr>
        <p:spPr>
          <a:xfrm>
            <a:off x="153562" y="1026674"/>
            <a:ext cx="652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>
                <a:latin typeface="+mj-lt"/>
                <a:cs typeface="Arial"/>
              </a:rPr>
              <a:t>Costos fase logística y cronograma general del proyecto: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D2C7F04D-9500-46BB-BF4E-D905275307BD}"/>
              </a:ext>
            </a:extLst>
          </p:cNvPr>
          <p:cNvSpPr txBox="1"/>
          <p:nvPr/>
        </p:nvSpPr>
        <p:spPr>
          <a:xfrm>
            <a:off x="-1" y="1513036"/>
            <a:ext cx="4346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80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$3.443*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6D98E9AD-BD0D-48A8-A1DE-110687A25AC0}"/>
              </a:ext>
            </a:extLst>
          </p:cNvPr>
          <p:cNvSpPr txBox="1"/>
          <p:nvPr/>
        </p:nvSpPr>
        <p:spPr>
          <a:xfrm>
            <a:off x="4145513" y="1646891"/>
            <a:ext cx="4201083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Mercadeo directo</a:t>
            </a:r>
          </a:p>
          <a:p>
            <a:pPr>
              <a:lnSpc>
                <a:spcPct val="90000"/>
              </a:lnSpc>
            </a:pPr>
            <a:r>
              <a:rPr lang="es-CO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Alistamiento</a:t>
            </a:r>
          </a:p>
          <a:p>
            <a:pPr>
              <a:lnSpc>
                <a:spcPct val="90000"/>
              </a:lnSpc>
            </a:pPr>
            <a:r>
              <a:rPr lang="es-CO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Logística y distribución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5B5A5B06-9022-4E21-8999-D4A5E3A5D004}"/>
              </a:ext>
            </a:extLst>
          </p:cNvPr>
          <p:cNvSpPr txBox="1"/>
          <p:nvPr/>
        </p:nvSpPr>
        <p:spPr>
          <a:xfrm>
            <a:off x="153562" y="3681056"/>
            <a:ext cx="1127640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Proyección costos fase logística para el 100% de la dotación: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BD792119-3864-41D7-B5DD-CC8450535F51}"/>
              </a:ext>
            </a:extLst>
          </p:cNvPr>
          <p:cNvSpPr txBox="1"/>
          <p:nvPr/>
        </p:nvSpPr>
        <p:spPr>
          <a:xfrm>
            <a:off x="2522310" y="5505404"/>
            <a:ext cx="6767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0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Esta fase no incluye el valor de la dotación y el TH.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8D028463-9210-4D42-957C-C353026BBE9E}"/>
              </a:ext>
            </a:extLst>
          </p:cNvPr>
          <p:cNvSpPr txBox="1"/>
          <p:nvPr/>
        </p:nvSpPr>
        <p:spPr>
          <a:xfrm>
            <a:off x="6096000" y="6388769"/>
            <a:ext cx="533396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* Valor representando en millones de esos</a:t>
            </a:r>
          </a:p>
        </p:txBody>
      </p:sp>
      <p:pic>
        <p:nvPicPr>
          <p:cNvPr id="18" name="2 Imagen">
            <a:extLst>
              <a:ext uri="{FF2B5EF4-FFF2-40B4-BE49-F238E27FC236}">
                <a16:creationId xmlns:a16="http://schemas.microsoft.com/office/drawing/2014/main" id="{EAC9006C-9AA0-4339-BBBA-DA02CEB2B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583" y="2791114"/>
            <a:ext cx="311919" cy="397544"/>
          </a:xfrm>
          <a:prstGeom prst="rect">
            <a:avLst/>
          </a:prstGeom>
        </p:spPr>
      </p:pic>
      <p:pic>
        <p:nvPicPr>
          <p:cNvPr id="19" name="3 Imagen">
            <a:extLst>
              <a:ext uri="{FF2B5EF4-FFF2-40B4-BE49-F238E27FC236}">
                <a16:creationId xmlns:a16="http://schemas.microsoft.com/office/drawing/2014/main" id="{D32DD79C-0ECA-4700-94AE-90B54F1F2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3381" y="2786533"/>
            <a:ext cx="287455" cy="366964"/>
          </a:xfrm>
          <a:prstGeom prst="rect">
            <a:avLst/>
          </a:prstGeom>
        </p:spPr>
      </p:pic>
      <p:pic>
        <p:nvPicPr>
          <p:cNvPr id="20" name="2 Imagen">
            <a:extLst>
              <a:ext uri="{FF2B5EF4-FFF2-40B4-BE49-F238E27FC236}">
                <a16:creationId xmlns:a16="http://schemas.microsoft.com/office/drawing/2014/main" id="{51572776-2C7B-4AFF-A0ED-FE24CBAE6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10457" y="2791114"/>
            <a:ext cx="311919" cy="397544"/>
          </a:xfrm>
          <a:prstGeom prst="rect">
            <a:avLst/>
          </a:prstGeom>
        </p:spPr>
      </p:pic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D0E2E1A4-20BC-4460-943E-7D26F052B06B}"/>
              </a:ext>
            </a:extLst>
          </p:cNvPr>
          <p:cNvSpPr/>
          <p:nvPr/>
        </p:nvSpPr>
        <p:spPr>
          <a:xfrm>
            <a:off x="275342" y="3113080"/>
            <a:ext cx="11641313" cy="366281"/>
          </a:xfrm>
          <a:prstGeom prst="roundRect">
            <a:avLst/>
          </a:prstGeom>
          <a:solidFill>
            <a:srgbClr val="77AD2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48000" dist="381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TextBox 4">
            <a:extLst>
              <a:ext uri="{FF2B5EF4-FFF2-40B4-BE49-F238E27FC236}">
                <a16:creationId xmlns:a16="http://schemas.microsoft.com/office/drawing/2014/main" id="{38225A69-3765-47C4-827F-91325FEC2A18}"/>
              </a:ext>
            </a:extLst>
          </p:cNvPr>
          <p:cNvSpPr txBox="1"/>
          <p:nvPr/>
        </p:nvSpPr>
        <p:spPr>
          <a:xfrm>
            <a:off x="275344" y="3153556"/>
            <a:ext cx="962571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050" b="1" dirty="0">
                <a:solidFill>
                  <a:schemeClr val="bg1"/>
                </a:solidFill>
                <a:latin typeface="Arial Rounded MT Bold" panose="020F0704030504030204" pitchFamily="34" charset="0"/>
                <a:cs typeface="Arial"/>
              </a:rPr>
              <a:t>SEP 2015</a:t>
            </a:r>
            <a:endParaRPr lang="en-US" sz="1050" b="1" dirty="0">
              <a:solidFill>
                <a:schemeClr val="bg1"/>
              </a:solidFill>
              <a:latin typeface="Arial Rounded MT Bold" panose="020F0704030504030204" pitchFamily="34" charset="0"/>
              <a:cs typeface="Arial"/>
            </a:endParaRPr>
          </a:p>
        </p:txBody>
      </p:sp>
      <p:sp>
        <p:nvSpPr>
          <p:cNvPr id="24" name="TextBox 4">
            <a:extLst>
              <a:ext uri="{FF2B5EF4-FFF2-40B4-BE49-F238E27FC236}">
                <a16:creationId xmlns:a16="http://schemas.microsoft.com/office/drawing/2014/main" id="{816E58B9-5113-401A-B89D-ADD6BA3F404F}"/>
              </a:ext>
            </a:extLst>
          </p:cNvPr>
          <p:cNvSpPr txBox="1"/>
          <p:nvPr/>
        </p:nvSpPr>
        <p:spPr>
          <a:xfrm>
            <a:off x="2488845" y="3166957"/>
            <a:ext cx="595508" cy="2539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050" b="1" dirty="0">
                <a:solidFill>
                  <a:schemeClr val="bg1"/>
                </a:solidFill>
                <a:latin typeface="Arial Rounded MT Bold" panose="020F0704030504030204" pitchFamily="34" charset="0"/>
                <a:cs typeface="Arial"/>
              </a:rPr>
              <a:t>NOV</a:t>
            </a:r>
            <a:endParaRPr lang="en-US" sz="1050" b="1" dirty="0">
              <a:solidFill>
                <a:schemeClr val="bg1"/>
              </a:solidFill>
              <a:latin typeface="Arial Rounded MT Bold" panose="020F0704030504030204" pitchFamily="34" charset="0"/>
              <a:cs typeface="Arial"/>
            </a:endParaRPr>
          </a:p>
        </p:txBody>
      </p:sp>
      <p:sp>
        <p:nvSpPr>
          <p:cNvPr id="26" name="TextBox 4">
            <a:extLst>
              <a:ext uri="{FF2B5EF4-FFF2-40B4-BE49-F238E27FC236}">
                <a16:creationId xmlns:a16="http://schemas.microsoft.com/office/drawing/2014/main" id="{F6A0C017-3F60-4992-9B22-D46F7CEABB1B}"/>
              </a:ext>
            </a:extLst>
          </p:cNvPr>
          <p:cNvSpPr txBox="1"/>
          <p:nvPr/>
        </p:nvSpPr>
        <p:spPr>
          <a:xfrm>
            <a:off x="4765366" y="3164314"/>
            <a:ext cx="959001" cy="2539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050" b="1" dirty="0">
                <a:solidFill>
                  <a:schemeClr val="bg1"/>
                </a:solidFill>
                <a:latin typeface="Arial Rounded MT Bold" panose="020F0704030504030204" pitchFamily="34" charset="0"/>
                <a:cs typeface="Arial"/>
              </a:rPr>
              <a:t>MAR 2016</a:t>
            </a:r>
            <a:endParaRPr lang="en-US" sz="1050" b="1" dirty="0">
              <a:solidFill>
                <a:schemeClr val="bg1"/>
              </a:solidFill>
              <a:latin typeface="Arial Rounded MT Bold" panose="020F0704030504030204" pitchFamily="34" charset="0"/>
              <a:cs typeface="Arial"/>
            </a:endParaRPr>
          </a:p>
        </p:txBody>
      </p:sp>
      <p:sp>
        <p:nvSpPr>
          <p:cNvPr id="27" name="TextBox 4">
            <a:extLst>
              <a:ext uri="{FF2B5EF4-FFF2-40B4-BE49-F238E27FC236}">
                <a16:creationId xmlns:a16="http://schemas.microsoft.com/office/drawing/2014/main" id="{5D533BA3-04C0-4435-BA8B-CF035D90AA60}"/>
              </a:ext>
            </a:extLst>
          </p:cNvPr>
          <p:cNvSpPr txBox="1"/>
          <p:nvPr/>
        </p:nvSpPr>
        <p:spPr>
          <a:xfrm>
            <a:off x="1415426" y="3163255"/>
            <a:ext cx="635825" cy="2539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050" b="1" dirty="0">
                <a:solidFill>
                  <a:schemeClr val="bg1"/>
                </a:solidFill>
                <a:latin typeface="Arial Rounded MT Bold" panose="020F0704030504030204" pitchFamily="34" charset="0"/>
                <a:cs typeface="Arial"/>
              </a:rPr>
              <a:t>OCT</a:t>
            </a:r>
            <a:endParaRPr lang="en-US" sz="1050" b="1" dirty="0">
              <a:solidFill>
                <a:schemeClr val="bg1"/>
              </a:solidFill>
              <a:latin typeface="Arial Rounded MT Bold" panose="020F0704030504030204" pitchFamily="34" charset="0"/>
              <a:cs typeface="Arial"/>
            </a:endParaRPr>
          </a:p>
        </p:txBody>
      </p:sp>
      <p:sp>
        <p:nvSpPr>
          <p:cNvPr id="28" name="TextBox 4">
            <a:extLst>
              <a:ext uri="{FF2B5EF4-FFF2-40B4-BE49-F238E27FC236}">
                <a16:creationId xmlns:a16="http://schemas.microsoft.com/office/drawing/2014/main" id="{4266311C-456E-4946-8FB5-36A0FD4639A5}"/>
              </a:ext>
            </a:extLst>
          </p:cNvPr>
          <p:cNvSpPr txBox="1"/>
          <p:nvPr/>
        </p:nvSpPr>
        <p:spPr>
          <a:xfrm>
            <a:off x="265295" y="2657346"/>
            <a:ext cx="962571" cy="21544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it-IT" sz="800" b="1" dirty="0">
                <a:latin typeface="Arial" panose="020B0604020202020204" pitchFamily="34" charset="0"/>
                <a:cs typeface="Arial" panose="020B0604020202020204" pitchFamily="34" charset="0"/>
              </a:rPr>
              <a:t>Inicio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4">
            <a:extLst>
              <a:ext uri="{FF2B5EF4-FFF2-40B4-BE49-F238E27FC236}">
                <a16:creationId xmlns:a16="http://schemas.microsoft.com/office/drawing/2014/main" id="{0B36D1F0-B473-4A40-971C-3B79C9B3FD82}"/>
              </a:ext>
            </a:extLst>
          </p:cNvPr>
          <p:cNvSpPr txBox="1"/>
          <p:nvPr/>
        </p:nvSpPr>
        <p:spPr>
          <a:xfrm>
            <a:off x="11710457" y="2628522"/>
            <a:ext cx="362159" cy="21544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it-IT" sz="800" b="1" dirty="0"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4">
            <a:extLst>
              <a:ext uri="{FF2B5EF4-FFF2-40B4-BE49-F238E27FC236}">
                <a16:creationId xmlns:a16="http://schemas.microsoft.com/office/drawing/2014/main" id="{B2A2F8AC-90C4-4353-8FBD-C386FD29240D}"/>
              </a:ext>
            </a:extLst>
          </p:cNvPr>
          <p:cNvSpPr txBox="1"/>
          <p:nvPr/>
        </p:nvSpPr>
        <p:spPr>
          <a:xfrm>
            <a:off x="4584794" y="2795994"/>
            <a:ext cx="962571" cy="21544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s-CO" sz="800" dirty="0">
                <a:latin typeface="Arial" panose="020B0604020202020204" pitchFamily="34" charset="0"/>
                <a:cs typeface="Arial" panose="020B0604020202020204" pitchFamily="34" charset="0"/>
              </a:rPr>
              <a:t>Adición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4">
            <a:extLst>
              <a:ext uri="{FF2B5EF4-FFF2-40B4-BE49-F238E27FC236}">
                <a16:creationId xmlns:a16="http://schemas.microsoft.com/office/drawing/2014/main" id="{54B7705D-8F89-430E-8AE4-4D1F1342F20D}"/>
              </a:ext>
            </a:extLst>
          </p:cNvPr>
          <p:cNvSpPr txBox="1"/>
          <p:nvPr/>
        </p:nvSpPr>
        <p:spPr>
          <a:xfrm>
            <a:off x="11025312" y="3166632"/>
            <a:ext cx="809311" cy="2539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sz="1050" b="1" dirty="0">
                <a:solidFill>
                  <a:schemeClr val="bg1"/>
                </a:solidFill>
                <a:latin typeface="Arial Rounded MT Bold" panose="020F0704030504030204" pitchFamily="34" charset="0"/>
                <a:cs typeface="Arial"/>
              </a:rPr>
              <a:t>DIC 2017</a:t>
            </a:r>
            <a:endParaRPr lang="en-US" sz="1050" b="1" dirty="0">
              <a:solidFill>
                <a:schemeClr val="bg1"/>
              </a:solidFill>
              <a:latin typeface="Arial Rounded MT Bold" panose="020F0704030504030204" pitchFamily="34" charset="0"/>
              <a:cs typeface="Arial"/>
            </a:endParaRPr>
          </a:p>
        </p:txBody>
      </p:sp>
      <p:pic>
        <p:nvPicPr>
          <p:cNvPr id="34" name="3 Imagen">
            <a:extLst>
              <a:ext uri="{FF2B5EF4-FFF2-40B4-BE49-F238E27FC236}">
                <a16:creationId xmlns:a16="http://schemas.microsoft.com/office/drawing/2014/main" id="{1D773D11-AB26-4B71-A6F4-CC7E15FDF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40726" y="2786533"/>
            <a:ext cx="287455" cy="366964"/>
          </a:xfrm>
          <a:prstGeom prst="rect">
            <a:avLst/>
          </a:prstGeom>
        </p:spPr>
      </p:pic>
      <p:sp>
        <p:nvSpPr>
          <p:cNvPr id="35" name="TextBox 4">
            <a:extLst>
              <a:ext uri="{FF2B5EF4-FFF2-40B4-BE49-F238E27FC236}">
                <a16:creationId xmlns:a16="http://schemas.microsoft.com/office/drawing/2014/main" id="{B3E1CAAF-2755-420E-90B6-8947D889A8F0}"/>
              </a:ext>
            </a:extLst>
          </p:cNvPr>
          <p:cNvSpPr txBox="1"/>
          <p:nvPr/>
        </p:nvSpPr>
        <p:spPr>
          <a:xfrm>
            <a:off x="1542636" y="2784373"/>
            <a:ext cx="962571" cy="21544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s-CO" sz="800" dirty="0">
                <a:latin typeface="Arial" panose="020B0604020202020204" pitchFamily="34" charset="0"/>
                <a:cs typeface="Arial" panose="020B0604020202020204" pitchFamily="34" charset="0"/>
              </a:rPr>
              <a:t>Adjudicación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4">
            <a:extLst>
              <a:ext uri="{FF2B5EF4-FFF2-40B4-BE49-F238E27FC236}">
                <a16:creationId xmlns:a16="http://schemas.microsoft.com/office/drawing/2014/main" id="{8AFE3EA9-978A-48BF-9D87-973BC45136F9}"/>
              </a:ext>
            </a:extLst>
          </p:cNvPr>
          <p:cNvSpPr txBox="1"/>
          <p:nvPr/>
        </p:nvSpPr>
        <p:spPr>
          <a:xfrm>
            <a:off x="565501" y="2809746"/>
            <a:ext cx="962571" cy="21544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it-IT" sz="800" b="1" dirty="0">
                <a:latin typeface="Arial" panose="020B0604020202020204" pitchFamily="34" charset="0"/>
                <a:cs typeface="Arial" panose="020B0604020202020204" pitchFamily="34" charset="0"/>
              </a:rPr>
              <a:t>Convocatoria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3 Imagen">
            <a:extLst>
              <a:ext uri="{FF2B5EF4-FFF2-40B4-BE49-F238E27FC236}">
                <a16:creationId xmlns:a16="http://schemas.microsoft.com/office/drawing/2014/main" id="{91199023-685C-41F8-B87F-A83DF246A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4283" y="2798154"/>
            <a:ext cx="287455" cy="366964"/>
          </a:xfrm>
          <a:prstGeom prst="rect">
            <a:avLst/>
          </a:prstGeom>
        </p:spPr>
      </p:pic>
      <p:sp>
        <p:nvSpPr>
          <p:cNvPr id="38" name="TextBox 4">
            <a:extLst>
              <a:ext uri="{FF2B5EF4-FFF2-40B4-BE49-F238E27FC236}">
                <a16:creationId xmlns:a16="http://schemas.microsoft.com/office/drawing/2014/main" id="{08FE96F7-D2AC-43BE-8426-5C9A4831177A}"/>
              </a:ext>
            </a:extLst>
          </p:cNvPr>
          <p:cNvSpPr txBox="1"/>
          <p:nvPr/>
        </p:nvSpPr>
        <p:spPr>
          <a:xfrm>
            <a:off x="2526193" y="2795994"/>
            <a:ext cx="962571" cy="21544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s-CO" sz="800" dirty="0">
                <a:latin typeface="Arial" panose="020B0604020202020204" pitchFamily="34" charset="0"/>
                <a:cs typeface="Arial" panose="020B0604020202020204" pitchFamily="34" charset="0"/>
              </a:rPr>
              <a:t>Celebración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4">
            <a:extLst>
              <a:ext uri="{FF2B5EF4-FFF2-40B4-BE49-F238E27FC236}">
                <a16:creationId xmlns:a16="http://schemas.microsoft.com/office/drawing/2014/main" id="{321AB02C-70FC-4895-AF30-57AC6B2E3F6F}"/>
              </a:ext>
            </a:extLst>
          </p:cNvPr>
          <p:cNvSpPr txBox="1"/>
          <p:nvPr/>
        </p:nvSpPr>
        <p:spPr>
          <a:xfrm>
            <a:off x="10853029" y="2806650"/>
            <a:ext cx="962571" cy="21544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it-IT" sz="800" b="1" dirty="0">
                <a:latin typeface="Arial" panose="020B0604020202020204" pitchFamily="34" charset="0"/>
                <a:cs typeface="Arial" panose="020B0604020202020204" pitchFamily="34" charset="0"/>
              </a:rPr>
              <a:t>Liquidacion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367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761A9E1F-CA76-984F-9FD6-3A6FB0EA6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" y="0"/>
            <a:ext cx="12190706" cy="68580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AC8E2AD-757E-47E0-9CA9-8993A00E9C7D}"/>
              </a:ext>
            </a:extLst>
          </p:cNvPr>
          <p:cNvSpPr/>
          <p:nvPr/>
        </p:nvSpPr>
        <p:spPr>
          <a:xfrm>
            <a:off x="6421483" y="1092480"/>
            <a:ext cx="494888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40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IMPLICACIONES</a:t>
            </a:r>
          </a:p>
          <a:p>
            <a:pPr algn="ctr"/>
            <a:r>
              <a:rPr lang="es-CO" sz="40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COMPRA</a:t>
            </a:r>
          </a:p>
          <a:p>
            <a:pPr algn="ctr"/>
            <a:r>
              <a:rPr lang="es-CO" sz="40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CENTRALIZADA</a:t>
            </a:r>
          </a:p>
          <a:p>
            <a:pPr algn="ctr"/>
            <a:r>
              <a:rPr lang="es-CO" sz="40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DOTACIONES</a:t>
            </a:r>
          </a:p>
        </p:txBody>
      </p:sp>
    </p:spTree>
    <p:extLst>
      <p:ext uri="{BB962C8B-B14F-4D97-AF65-F5344CB8AC3E}">
        <p14:creationId xmlns:p14="http://schemas.microsoft.com/office/powerpoint/2010/main" val="2594580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01E3E73D-61CF-4253-80FE-173DB8FABEAA}"/>
              </a:ext>
            </a:extLst>
          </p:cNvPr>
          <p:cNvSpPr txBox="1"/>
          <p:nvPr/>
        </p:nvSpPr>
        <p:spPr>
          <a:xfrm>
            <a:off x="2053883" y="1594523"/>
            <a:ext cx="869383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LEVANTAMIENTO DE NECESIDADES DE LOS ELEMENTOS POR UDS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4685F2F-BD5C-4F3C-8601-025786903062}"/>
              </a:ext>
            </a:extLst>
          </p:cNvPr>
          <p:cNvSpPr/>
          <p:nvPr/>
        </p:nvSpPr>
        <p:spPr>
          <a:xfrm>
            <a:off x="1342977" y="1728866"/>
            <a:ext cx="599244" cy="599244"/>
          </a:xfrm>
          <a:prstGeom prst="ellipse">
            <a:avLst/>
          </a:prstGeom>
          <a:solidFill>
            <a:schemeClr val="bg1"/>
          </a:solidFill>
          <a:ln w="76200">
            <a:solidFill>
              <a:srgbClr val="346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rgbClr val="346232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1A25FF3-BFB5-48CA-8F07-4229FA181073}"/>
              </a:ext>
            </a:extLst>
          </p:cNvPr>
          <p:cNvSpPr txBox="1"/>
          <p:nvPr/>
        </p:nvSpPr>
        <p:spPr>
          <a:xfrm>
            <a:off x="2053883" y="2854918"/>
            <a:ext cx="869383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PROCESOS CONTRACTUALES DE COMPRA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482DAB7-0F29-40C4-833E-942C01D369AD}"/>
              </a:ext>
            </a:extLst>
          </p:cNvPr>
          <p:cNvSpPr/>
          <p:nvPr/>
        </p:nvSpPr>
        <p:spPr>
          <a:xfrm>
            <a:off x="1342977" y="2749196"/>
            <a:ext cx="599244" cy="599244"/>
          </a:xfrm>
          <a:prstGeom prst="ellipse">
            <a:avLst/>
          </a:prstGeom>
          <a:solidFill>
            <a:schemeClr val="bg1"/>
          </a:solidFill>
          <a:ln w="76200">
            <a:solidFill>
              <a:srgbClr val="346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rgbClr val="346232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15D358C-FFA7-4517-932B-0A2A9ECC4F1C}"/>
              </a:ext>
            </a:extLst>
          </p:cNvPr>
          <p:cNvSpPr txBox="1"/>
          <p:nvPr/>
        </p:nvSpPr>
        <p:spPr>
          <a:xfrm>
            <a:off x="2053883" y="3794862"/>
            <a:ext cx="869383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ENTREGA EN SITIO (UDS)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F3E8B4E-0A42-4BB2-902A-30761287F157}"/>
              </a:ext>
            </a:extLst>
          </p:cNvPr>
          <p:cNvSpPr/>
          <p:nvPr/>
        </p:nvSpPr>
        <p:spPr>
          <a:xfrm>
            <a:off x="1342977" y="3724134"/>
            <a:ext cx="599244" cy="599244"/>
          </a:xfrm>
          <a:prstGeom prst="ellipse">
            <a:avLst/>
          </a:prstGeom>
          <a:solidFill>
            <a:schemeClr val="bg1"/>
          </a:solidFill>
          <a:ln w="76200">
            <a:solidFill>
              <a:srgbClr val="346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rgbClr val="346232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D2778A03-4130-4E7F-81F3-95616DA48DC1}"/>
              </a:ext>
            </a:extLst>
          </p:cNvPr>
          <p:cNvSpPr txBox="1"/>
          <p:nvPr/>
        </p:nvSpPr>
        <p:spPr>
          <a:xfrm>
            <a:off x="2053883" y="4775616"/>
            <a:ext cx="869383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INGRESO AL INVENTARIO DEL ICBF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25C832F-6837-49FD-A439-D8F766707DDA}"/>
              </a:ext>
            </a:extLst>
          </p:cNvPr>
          <p:cNvSpPr/>
          <p:nvPr/>
        </p:nvSpPr>
        <p:spPr>
          <a:xfrm>
            <a:off x="1342977" y="4693850"/>
            <a:ext cx="599244" cy="599244"/>
          </a:xfrm>
          <a:prstGeom prst="ellipse">
            <a:avLst/>
          </a:prstGeom>
          <a:solidFill>
            <a:schemeClr val="bg1"/>
          </a:solidFill>
          <a:ln w="76200">
            <a:solidFill>
              <a:srgbClr val="346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rgbClr val="346232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8AE652CD-A8F9-4FD3-864A-50833AA7E22D}"/>
              </a:ext>
            </a:extLst>
          </p:cNvPr>
          <p:cNvSpPr txBox="1"/>
          <p:nvPr/>
        </p:nvSpPr>
        <p:spPr>
          <a:xfrm>
            <a:off x="0" y="222018"/>
            <a:ext cx="1076414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FASES PROCESO COMPRA CENTRALIZADA DOTACIONES</a:t>
            </a:r>
          </a:p>
        </p:txBody>
      </p:sp>
    </p:spTree>
    <p:extLst>
      <p:ext uri="{BB962C8B-B14F-4D97-AF65-F5344CB8AC3E}">
        <p14:creationId xmlns:p14="http://schemas.microsoft.com/office/powerpoint/2010/main" val="1211583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01E3E73D-61CF-4253-80FE-173DB8FABEAA}"/>
              </a:ext>
            </a:extLst>
          </p:cNvPr>
          <p:cNvSpPr txBox="1"/>
          <p:nvPr/>
        </p:nvSpPr>
        <p:spPr>
          <a:xfrm>
            <a:off x="942536" y="28742"/>
            <a:ext cx="869383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LEVANTAMIENTO DE NECESIDADES DE LOS ELEMENTOS POR UDS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D4685F2F-BD5C-4F3C-8601-025786903062}"/>
              </a:ext>
            </a:extLst>
          </p:cNvPr>
          <p:cNvSpPr/>
          <p:nvPr/>
        </p:nvSpPr>
        <p:spPr>
          <a:xfrm>
            <a:off x="231630" y="163085"/>
            <a:ext cx="599244" cy="599244"/>
          </a:xfrm>
          <a:prstGeom prst="ellipse">
            <a:avLst/>
          </a:prstGeom>
          <a:solidFill>
            <a:schemeClr val="bg1"/>
          </a:solidFill>
          <a:ln w="76200">
            <a:solidFill>
              <a:srgbClr val="346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rgbClr val="346232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1A9E6599-8B23-455F-8627-F9E416E38460}"/>
              </a:ext>
            </a:extLst>
          </p:cNvPr>
          <p:cNvSpPr/>
          <p:nvPr/>
        </p:nvSpPr>
        <p:spPr>
          <a:xfrm>
            <a:off x="1" y="1055077"/>
            <a:ext cx="3530992" cy="599244"/>
          </a:xfrm>
          <a:prstGeom prst="homePlate">
            <a:avLst>
              <a:gd name="adj" fmla="val 31219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94E38E0C-ACF0-4ED0-9EB2-FA4E4176F80D}"/>
              </a:ext>
            </a:extLst>
          </p:cNvPr>
          <p:cNvSpPr txBox="1"/>
          <p:nvPr/>
        </p:nvSpPr>
        <p:spPr>
          <a:xfrm>
            <a:off x="124266" y="1114633"/>
            <a:ext cx="340672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REQUERIMIENTO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16DD8023-7D8D-4C0A-9126-51379407CB4C}"/>
              </a:ext>
            </a:extLst>
          </p:cNvPr>
          <p:cNvSpPr txBox="1"/>
          <p:nvPr/>
        </p:nvSpPr>
        <p:spPr>
          <a:xfrm>
            <a:off x="1533379" y="1704586"/>
            <a:ext cx="869383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Sistema de información: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44D167-B104-4CC3-87B1-14F76D0285DC}"/>
              </a:ext>
            </a:extLst>
          </p:cNvPr>
          <p:cNvSpPr txBox="1"/>
          <p:nvPr/>
        </p:nvSpPr>
        <p:spPr>
          <a:xfrm>
            <a:off x="4836943" y="2097051"/>
            <a:ext cx="385689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CUENTAME</a:t>
            </a:r>
          </a:p>
        </p:txBody>
      </p:sp>
      <p:sp>
        <p:nvSpPr>
          <p:cNvPr id="6" name="Flecha: arriba y abajo 5">
            <a:extLst>
              <a:ext uri="{FF2B5EF4-FFF2-40B4-BE49-F238E27FC236}">
                <a16:creationId xmlns:a16="http://schemas.microsoft.com/office/drawing/2014/main" id="{08FF6140-DF02-4B90-8FD7-C77620F815C0}"/>
              </a:ext>
            </a:extLst>
          </p:cNvPr>
          <p:cNvSpPr/>
          <p:nvPr/>
        </p:nvSpPr>
        <p:spPr>
          <a:xfrm>
            <a:off x="6513342" y="2514415"/>
            <a:ext cx="422030" cy="747459"/>
          </a:xfrm>
          <a:prstGeom prst="upDownArrow">
            <a:avLst>
              <a:gd name="adj1" fmla="val 70000"/>
              <a:gd name="adj2" fmla="val 63333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2DEB8083-2FD5-43AE-8C55-67E439F6B99A}"/>
              </a:ext>
            </a:extLst>
          </p:cNvPr>
          <p:cNvSpPr txBox="1"/>
          <p:nvPr/>
        </p:nvSpPr>
        <p:spPr>
          <a:xfrm>
            <a:off x="4119491" y="3291882"/>
            <a:ext cx="529179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Formato Inventario de dotación (Supervisión)</a:t>
            </a:r>
          </a:p>
        </p:txBody>
      </p:sp>
      <p:sp>
        <p:nvSpPr>
          <p:cNvPr id="17" name="Flecha: pentágono 16">
            <a:extLst>
              <a:ext uri="{FF2B5EF4-FFF2-40B4-BE49-F238E27FC236}">
                <a16:creationId xmlns:a16="http://schemas.microsoft.com/office/drawing/2014/main" id="{D9EFF27D-55A5-4A84-B18A-76B43BD715F7}"/>
              </a:ext>
            </a:extLst>
          </p:cNvPr>
          <p:cNvSpPr/>
          <p:nvPr/>
        </p:nvSpPr>
        <p:spPr>
          <a:xfrm>
            <a:off x="0" y="4179936"/>
            <a:ext cx="5711483" cy="599244"/>
          </a:xfrm>
          <a:prstGeom prst="homePlate">
            <a:avLst>
              <a:gd name="adj" fmla="val 31219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EF17CE49-D443-4792-A0F5-B74C60624B21}"/>
              </a:ext>
            </a:extLst>
          </p:cNvPr>
          <p:cNvSpPr txBox="1"/>
          <p:nvPr/>
        </p:nvSpPr>
        <p:spPr>
          <a:xfrm>
            <a:off x="2785403" y="4239492"/>
            <a:ext cx="309489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ENTREGABLE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BBF3A59C-547F-4F2C-A3C3-94B47D396CA8}"/>
              </a:ext>
            </a:extLst>
          </p:cNvPr>
          <p:cNvSpPr txBox="1"/>
          <p:nvPr/>
        </p:nvSpPr>
        <p:spPr>
          <a:xfrm>
            <a:off x="1319135" y="4799304"/>
            <a:ext cx="10467248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DOCUMENTO: Definición de recursos humanos, financieros, técnicos y operativos necesarios para la compra de los elementos de dotación y protocolo de entregas.</a:t>
            </a:r>
          </a:p>
        </p:txBody>
      </p:sp>
    </p:spTree>
    <p:extLst>
      <p:ext uri="{BB962C8B-B14F-4D97-AF65-F5344CB8AC3E}">
        <p14:creationId xmlns:p14="http://schemas.microsoft.com/office/powerpoint/2010/main" val="1958644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1A9E6599-8B23-455F-8627-F9E416E38460}"/>
              </a:ext>
            </a:extLst>
          </p:cNvPr>
          <p:cNvSpPr/>
          <p:nvPr/>
        </p:nvSpPr>
        <p:spPr>
          <a:xfrm>
            <a:off x="1" y="1055077"/>
            <a:ext cx="3530992" cy="599244"/>
          </a:xfrm>
          <a:prstGeom prst="homePlate">
            <a:avLst>
              <a:gd name="adj" fmla="val 31219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94E38E0C-ACF0-4ED0-9EB2-FA4E4176F80D}"/>
              </a:ext>
            </a:extLst>
          </p:cNvPr>
          <p:cNvSpPr txBox="1"/>
          <p:nvPr/>
        </p:nvSpPr>
        <p:spPr>
          <a:xfrm>
            <a:off x="124266" y="1114633"/>
            <a:ext cx="340672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REQUERIMIENTO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16DD8023-7D8D-4C0A-9126-51379407CB4C}"/>
              </a:ext>
            </a:extLst>
          </p:cNvPr>
          <p:cNvSpPr txBox="1"/>
          <p:nvPr/>
        </p:nvSpPr>
        <p:spPr>
          <a:xfrm>
            <a:off x="1533379" y="1704586"/>
            <a:ext cx="869383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Elaboración de pliegos: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44D167-B104-4CC3-87B1-14F76D0285DC}"/>
              </a:ext>
            </a:extLst>
          </p:cNvPr>
          <p:cNvSpPr txBox="1"/>
          <p:nvPr/>
        </p:nvSpPr>
        <p:spPr>
          <a:xfrm>
            <a:off x="5880294" y="2184717"/>
            <a:ext cx="6091311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EQUIPO DPI Dotaciones:</a:t>
            </a:r>
          </a:p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Operaciones </a:t>
            </a:r>
            <a:r>
              <a:rPr lang="es-CO" sz="14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(Términos de referencia)</a:t>
            </a:r>
          </a:p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Técnica </a:t>
            </a:r>
            <a:r>
              <a:rPr lang="es-CO" sz="14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(Respuestas a inquietudes técnicas)</a:t>
            </a:r>
          </a:p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Financiero </a:t>
            </a:r>
            <a:r>
              <a:rPr lang="es-CO" sz="14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(Definición costo fases de proyecto)</a:t>
            </a:r>
            <a:endParaRPr lang="es-CO" sz="2800" b="1" dirty="0">
              <a:solidFill>
                <a:srgbClr val="34623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Flecha: pentágono 16">
            <a:extLst>
              <a:ext uri="{FF2B5EF4-FFF2-40B4-BE49-F238E27FC236}">
                <a16:creationId xmlns:a16="http://schemas.microsoft.com/office/drawing/2014/main" id="{D9EFF27D-55A5-4A84-B18A-76B43BD715F7}"/>
              </a:ext>
            </a:extLst>
          </p:cNvPr>
          <p:cNvSpPr/>
          <p:nvPr/>
        </p:nvSpPr>
        <p:spPr>
          <a:xfrm>
            <a:off x="0" y="4179936"/>
            <a:ext cx="5711483" cy="599244"/>
          </a:xfrm>
          <a:prstGeom prst="homePlate">
            <a:avLst>
              <a:gd name="adj" fmla="val 31219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EF17CE49-D443-4792-A0F5-B74C60624B21}"/>
              </a:ext>
            </a:extLst>
          </p:cNvPr>
          <p:cNvSpPr txBox="1"/>
          <p:nvPr/>
        </p:nvSpPr>
        <p:spPr>
          <a:xfrm>
            <a:off x="2785403" y="4239492"/>
            <a:ext cx="309489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ENTREGABLE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BBF3A59C-547F-4F2C-A3C3-94B47D396CA8}"/>
              </a:ext>
            </a:extLst>
          </p:cNvPr>
          <p:cNvSpPr txBox="1"/>
          <p:nvPr/>
        </p:nvSpPr>
        <p:spPr>
          <a:xfrm>
            <a:off x="3092549" y="4799304"/>
            <a:ext cx="869383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Procedimiento para acceder a los bienes</a:t>
            </a:r>
          </a:p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Selección y contratación de proveedores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AABB4BA-1AFD-4849-AF56-4A22FF47E593}"/>
              </a:ext>
            </a:extLst>
          </p:cNvPr>
          <p:cNvSpPr/>
          <p:nvPr/>
        </p:nvSpPr>
        <p:spPr>
          <a:xfrm>
            <a:off x="3770142" y="5750240"/>
            <a:ext cx="902675" cy="902675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>
                <a:solidFill>
                  <a:srgbClr val="FF0000"/>
                </a:solidFill>
                <a:latin typeface="Arial Black" panose="020B0A04020102020204" pitchFamily="34" charset="0"/>
              </a:rPr>
              <a:t>!</a:t>
            </a: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5375BB66-A715-43DA-9CAA-13F22AB525A3}"/>
              </a:ext>
            </a:extLst>
          </p:cNvPr>
          <p:cNvSpPr txBox="1"/>
          <p:nvPr/>
        </p:nvSpPr>
        <p:spPr>
          <a:xfrm>
            <a:off x="4836943" y="5741189"/>
            <a:ext cx="6391419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TIEMPO DEL PROCESO</a:t>
            </a:r>
          </a:p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NECESIDADES PARTICULARES</a:t>
            </a:r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B6FDC113-0E68-433F-97C6-514AAE78A11C}"/>
              </a:ext>
            </a:extLst>
          </p:cNvPr>
          <p:cNvSpPr txBox="1"/>
          <p:nvPr/>
        </p:nvSpPr>
        <p:spPr>
          <a:xfrm>
            <a:off x="835172" y="220413"/>
            <a:ext cx="971790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PROCESOS PRE Y CONTRACTUALES DE COMPRA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F0895820-9E04-4F66-B597-93F0FF68C30F}"/>
              </a:ext>
            </a:extLst>
          </p:cNvPr>
          <p:cNvSpPr/>
          <p:nvPr/>
        </p:nvSpPr>
        <p:spPr>
          <a:xfrm>
            <a:off x="124266" y="114691"/>
            <a:ext cx="599244" cy="599244"/>
          </a:xfrm>
          <a:prstGeom prst="ellipse">
            <a:avLst/>
          </a:prstGeom>
          <a:solidFill>
            <a:schemeClr val="bg1"/>
          </a:solidFill>
          <a:ln w="76200">
            <a:solidFill>
              <a:srgbClr val="346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rgbClr val="346232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24" name="Flecha: pentágono 23">
            <a:extLst>
              <a:ext uri="{FF2B5EF4-FFF2-40B4-BE49-F238E27FC236}">
                <a16:creationId xmlns:a16="http://schemas.microsoft.com/office/drawing/2014/main" id="{B6898F21-84D6-490F-BF98-8732E42B28FD}"/>
              </a:ext>
            </a:extLst>
          </p:cNvPr>
          <p:cNvSpPr/>
          <p:nvPr/>
        </p:nvSpPr>
        <p:spPr>
          <a:xfrm>
            <a:off x="5194694" y="2706858"/>
            <a:ext cx="516789" cy="599244"/>
          </a:xfrm>
          <a:prstGeom prst="homePlate">
            <a:avLst>
              <a:gd name="adj" fmla="val 31219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218D1F3E-437C-4CDF-AE8E-6A82624E3775}"/>
              </a:ext>
            </a:extLst>
          </p:cNvPr>
          <p:cNvSpPr txBox="1"/>
          <p:nvPr/>
        </p:nvSpPr>
        <p:spPr>
          <a:xfrm>
            <a:off x="1253397" y="2393811"/>
            <a:ext cx="3856892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Pliegos:</a:t>
            </a:r>
          </a:p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Regional</a:t>
            </a:r>
          </a:p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Tipologías de acceso</a:t>
            </a:r>
          </a:p>
        </p:txBody>
      </p:sp>
    </p:spTree>
    <p:extLst>
      <p:ext uri="{BB962C8B-B14F-4D97-AF65-F5344CB8AC3E}">
        <p14:creationId xmlns:p14="http://schemas.microsoft.com/office/powerpoint/2010/main" val="933542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1A9E6599-8B23-455F-8627-F9E416E38460}"/>
              </a:ext>
            </a:extLst>
          </p:cNvPr>
          <p:cNvSpPr/>
          <p:nvPr/>
        </p:nvSpPr>
        <p:spPr>
          <a:xfrm>
            <a:off x="1" y="1055077"/>
            <a:ext cx="3530992" cy="599244"/>
          </a:xfrm>
          <a:prstGeom prst="homePlate">
            <a:avLst>
              <a:gd name="adj" fmla="val 31219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94E38E0C-ACF0-4ED0-9EB2-FA4E4176F80D}"/>
              </a:ext>
            </a:extLst>
          </p:cNvPr>
          <p:cNvSpPr txBox="1"/>
          <p:nvPr/>
        </p:nvSpPr>
        <p:spPr>
          <a:xfrm>
            <a:off x="124266" y="1114633"/>
            <a:ext cx="340672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REQUERIMIENTO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16DD8023-7D8D-4C0A-9126-51379407CB4C}"/>
              </a:ext>
            </a:extLst>
          </p:cNvPr>
          <p:cNvSpPr txBox="1"/>
          <p:nvPr/>
        </p:nvSpPr>
        <p:spPr>
          <a:xfrm>
            <a:off x="1533379" y="1704586"/>
            <a:ext cx="869383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Alistamiento y logística: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44D167-B104-4CC3-87B1-14F76D0285DC}"/>
              </a:ext>
            </a:extLst>
          </p:cNvPr>
          <p:cNvSpPr txBox="1"/>
          <p:nvPr/>
        </p:nvSpPr>
        <p:spPr>
          <a:xfrm>
            <a:off x="5880295" y="2378144"/>
            <a:ext cx="4778326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EQUIPO DPI Dotaciones:</a:t>
            </a:r>
          </a:p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Seguimiento a entregas por </a:t>
            </a:r>
            <a:r>
              <a:rPr lang="es-CO" sz="2800" b="1" dirty="0" err="1">
                <a:solidFill>
                  <a:srgbClr val="346232"/>
                </a:solidFill>
                <a:latin typeface="Arial Rounded MT Bold" panose="020F0704030504030204" pitchFamily="34" charset="0"/>
              </a:rPr>
              <a:t>macroregión</a:t>
            </a:r>
            <a:endParaRPr lang="es-CO" sz="2800" b="1" dirty="0">
              <a:solidFill>
                <a:srgbClr val="34623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Flecha: pentágono 16">
            <a:extLst>
              <a:ext uri="{FF2B5EF4-FFF2-40B4-BE49-F238E27FC236}">
                <a16:creationId xmlns:a16="http://schemas.microsoft.com/office/drawing/2014/main" id="{D9EFF27D-55A5-4A84-B18A-76B43BD715F7}"/>
              </a:ext>
            </a:extLst>
          </p:cNvPr>
          <p:cNvSpPr/>
          <p:nvPr/>
        </p:nvSpPr>
        <p:spPr>
          <a:xfrm>
            <a:off x="0" y="4179936"/>
            <a:ext cx="5711483" cy="599244"/>
          </a:xfrm>
          <a:prstGeom prst="homePlate">
            <a:avLst>
              <a:gd name="adj" fmla="val 31219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EF17CE49-D443-4792-A0F5-B74C60624B21}"/>
              </a:ext>
            </a:extLst>
          </p:cNvPr>
          <p:cNvSpPr txBox="1"/>
          <p:nvPr/>
        </p:nvSpPr>
        <p:spPr>
          <a:xfrm>
            <a:off x="2785403" y="4239492"/>
            <a:ext cx="309489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ENTREGABLE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BBF3A59C-547F-4F2C-A3C3-94B47D396CA8}"/>
              </a:ext>
            </a:extLst>
          </p:cNvPr>
          <p:cNvSpPr txBox="1"/>
          <p:nvPr/>
        </p:nvSpPr>
        <p:spPr>
          <a:xfrm>
            <a:off x="3092549" y="4799304"/>
            <a:ext cx="869383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Soportes de entrega (Protocolo)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AABB4BA-1AFD-4849-AF56-4A22FF47E593}"/>
              </a:ext>
            </a:extLst>
          </p:cNvPr>
          <p:cNvSpPr/>
          <p:nvPr/>
        </p:nvSpPr>
        <p:spPr>
          <a:xfrm>
            <a:off x="3092550" y="5638940"/>
            <a:ext cx="902675" cy="902675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000" dirty="0">
                <a:solidFill>
                  <a:srgbClr val="FF0000"/>
                </a:solidFill>
                <a:latin typeface="Arial Black" panose="020B0A04020102020204" pitchFamily="34" charset="0"/>
              </a:rPr>
              <a:t>!</a:t>
            </a: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5375BB66-A715-43DA-9CAA-13F22AB525A3}"/>
              </a:ext>
            </a:extLst>
          </p:cNvPr>
          <p:cNvSpPr txBox="1"/>
          <p:nvPr/>
        </p:nvSpPr>
        <p:spPr>
          <a:xfrm>
            <a:off x="3995225" y="5514186"/>
            <a:ext cx="7233137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INCUMPLIMIENTOS TRANSPORTADOR</a:t>
            </a:r>
          </a:p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COSTOS MOVILIZACION SUPERVISORES PARA ENTREGA</a:t>
            </a:r>
          </a:p>
        </p:txBody>
      </p:sp>
      <p:sp>
        <p:nvSpPr>
          <p:cNvPr id="24" name="Flecha: pentágono 23">
            <a:extLst>
              <a:ext uri="{FF2B5EF4-FFF2-40B4-BE49-F238E27FC236}">
                <a16:creationId xmlns:a16="http://schemas.microsoft.com/office/drawing/2014/main" id="{B6898F21-84D6-490F-BF98-8732E42B28FD}"/>
              </a:ext>
            </a:extLst>
          </p:cNvPr>
          <p:cNvSpPr/>
          <p:nvPr/>
        </p:nvSpPr>
        <p:spPr>
          <a:xfrm>
            <a:off x="5194694" y="2706858"/>
            <a:ext cx="516789" cy="599244"/>
          </a:xfrm>
          <a:prstGeom prst="homePlate">
            <a:avLst>
              <a:gd name="adj" fmla="val 31219"/>
            </a:avLst>
          </a:prstGeom>
          <a:solidFill>
            <a:srgbClr val="6DB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218D1F3E-437C-4CDF-AE8E-6A82624E3775}"/>
              </a:ext>
            </a:extLst>
          </p:cNvPr>
          <p:cNvSpPr txBox="1"/>
          <p:nvPr/>
        </p:nvSpPr>
        <p:spPr>
          <a:xfrm>
            <a:off x="2744371" y="2572043"/>
            <a:ext cx="3856892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Seguimiento:</a:t>
            </a:r>
          </a:p>
          <a:p>
            <a:pPr>
              <a:lnSpc>
                <a:spcPct val="90000"/>
              </a:lnSpc>
            </a:pPr>
            <a:r>
              <a:rPr lang="es-CO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Macroregión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7CBA7B23-8329-4D38-937C-695421D387F3}"/>
              </a:ext>
            </a:extLst>
          </p:cNvPr>
          <p:cNvSpPr txBox="1"/>
          <p:nvPr/>
        </p:nvSpPr>
        <p:spPr>
          <a:xfrm>
            <a:off x="847777" y="163698"/>
            <a:ext cx="869383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346232"/>
                </a:solidFill>
                <a:latin typeface="Arial Rounded MT Bold" panose="020F0704030504030204" pitchFamily="34" charset="0"/>
              </a:rPr>
              <a:t>ENTREGA EN SITIO (UDS)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76F931E-07FA-4700-B43B-87FF851DD950}"/>
              </a:ext>
            </a:extLst>
          </p:cNvPr>
          <p:cNvSpPr/>
          <p:nvPr/>
        </p:nvSpPr>
        <p:spPr>
          <a:xfrm>
            <a:off x="136871" y="92970"/>
            <a:ext cx="599244" cy="599244"/>
          </a:xfrm>
          <a:prstGeom prst="ellipse">
            <a:avLst/>
          </a:prstGeom>
          <a:solidFill>
            <a:schemeClr val="bg1"/>
          </a:solidFill>
          <a:ln w="76200">
            <a:solidFill>
              <a:srgbClr val="346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rgbClr val="346232"/>
                </a:solidFill>
                <a:latin typeface="Arial Black" panose="020B0A040201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272670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3631</TotalTime>
  <Words>460</Words>
  <Application>Microsoft Office PowerPoint</Application>
  <PresentationFormat>Panorámica</PresentationFormat>
  <Paragraphs>121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Arial  </vt:lpstr>
      <vt:lpstr>Arial Black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Paula  Andrea Ospina Patino</cp:lastModifiedBy>
  <cp:revision>327</cp:revision>
  <dcterms:created xsi:type="dcterms:W3CDTF">2018-08-24T05:26:58Z</dcterms:created>
  <dcterms:modified xsi:type="dcterms:W3CDTF">2018-12-07T19:16:46Z</dcterms:modified>
</cp:coreProperties>
</file>