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89" d="100"/>
          <a:sy n="189" d="100"/>
        </p:scale>
        <p:origin x="144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B2647-8A76-462A-808E-62AEA2CB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16DE4-17D1-4C2C-BAAB-9B1124F3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C05B1-A117-4248-AE75-3DC0A93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CB8F2-4458-407D-BE6E-FDD55F0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721C9-ED43-44A8-A3EF-AB64640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82C4-6ACB-449B-951B-9719341D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C2341D-3209-49C1-89D2-B55F45F3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7D8BD-7B75-41CC-A1F5-FCEE5BA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75367-E4AE-4066-880E-E447017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4C023-18CE-4DB5-A34B-56D5FC8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0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022AC4-4133-436C-8AA8-B1CFFC054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6EB50-15AF-4474-A097-3E7143FE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36DFA-285A-43ED-A13C-B880A532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C33A6-BFDF-4D59-958B-ECEFB0D1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8AC49-9F96-4392-B374-23F0DB39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8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B968-1961-40B6-BB44-D65F74FA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A7BBA-B7FA-43E6-AA10-CDA443AE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A688E-D960-435B-9CA0-E67139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4F8A4-7AF3-4265-B3DA-22897559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E15B9-F734-43FB-A3B6-FB5A8A1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1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80B9-D62D-4C01-BFFC-77897698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CA3A0-754F-47DA-AA53-74980230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ECCE4-7D5B-4AB6-BDBE-59CB0D3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CC324-4F72-4FB5-A272-211B96A3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21CFD-FB70-4E53-BB7C-CFCA2B22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5372-9677-426C-8970-1EF1E2D9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DCE79-B154-455A-BB0B-D0F43C99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4060A-3305-43DE-A697-FD7DCC3DC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07559-8032-4574-9551-8C887146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02773A-382A-4516-8679-CEF862AD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830A58-5FE7-45A2-8281-BEC7AEB1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1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6D90A-111B-400D-951B-2F6C9E94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4870F-47BA-424F-B7C8-D8D68919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C2EEB5-EB14-4C4A-905A-68A4819F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2A4EC4-E64D-4CB8-8563-2FEB96BFE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DD439A-DB43-4012-BA69-44EE9F0E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9E92DF-9AB3-4A75-99C8-E94FE977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5A390-1982-4905-9A09-D0EE7059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19E3C-14E3-4BDD-99BF-B963188F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8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F127-1E0B-41C8-B3AE-44D5F3D7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C4DC06-B0B9-4E87-B75A-BF79623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EF94A-B940-4899-AEDB-BDE88F11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A7A51F-F390-4B0F-B46E-269E2A3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1EA73E-9FB1-45DF-865C-45BEF91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BB7CE6-1F12-42F8-B5D0-ECB6275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68D3D7-C1B3-43F3-B9C1-DBA1C02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09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2106-6D79-4426-BCC9-B4BCDBDC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A6E93-5A4B-4B97-B7B2-610F96BF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E1EAC-9C85-4CC0-80A6-F35E04B6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0875B0-3E1E-4474-AC33-4ECFA48B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7C389-467C-40D1-B4F1-667436E8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EFBC2-28B5-44C2-9930-8FF27C4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0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879C-E8D2-424F-AFE2-C89DF87E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47D457-B80B-4FA5-8EC3-4A356A15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73CD60-FF0D-4619-8DF6-71A7DD7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F9F3C-91AC-4389-9431-CD4C1A64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C8699-1623-40F3-A4F2-726095DB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B8584-5EEE-4234-B9D8-425FEE1D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7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B09CFB-4D40-454D-89D6-003ADA0F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B1BC2-1EB9-4DD9-92C4-DBFB9460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77D5B-9B13-4BEB-BC7D-CF48B89F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5ADE-EF38-4850-ABB6-A823ED166173}" type="datetimeFigureOut">
              <a:rPr lang="es-CO" smtClean="0"/>
              <a:t>15/03/19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96ECC-73BE-4FB2-B87D-ADD53362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909C4-6A8E-464B-8621-4D218B9E2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7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292100" y="2514600"/>
            <a:ext cx="10613700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CENTRAL: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dotación de calidad para el desarrollo integral de la Primera Infancia en Colombia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1781500" y="3462032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Deficientes recursos destinados para la dotación para la PI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5096750" y="3456346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Poco conocimiento técnico y administrativo respecto a la adquisición de dotación de la PI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9321800" y="4275500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iniciativa de gobiernos locales y departamentales para la adquisición de dotación para la PI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269345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control administrativo a la asignación presupuestal para la adquisición a terceros – EAS.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15E032-B57B-4CDE-AE65-715194187AFE}"/>
              </a:ext>
            </a:extLst>
          </p:cNvPr>
          <p:cNvSpPr/>
          <p:nvPr/>
        </p:nvSpPr>
        <p:spPr>
          <a:xfrm>
            <a:off x="4216400" y="3886526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conocimiento para acceder a métodos de adquisición de dotación en los entes locales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7620000" y="4682568"/>
            <a:ext cx="1584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Baja articulación intersectorial para la comunicación de la política de primera infancia en los gobiernos locales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488102" y="4651867"/>
            <a:ext cx="1584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Alta prevalencia cultural a adquirir productos de bajo costo, sacrificando calidad y vida </a:t>
            </a:r>
            <a:r>
              <a:rPr lang="es-CO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33E458-D11C-404E-96D8-E6BF822986EF}"/>
              </a:ext>
            </a:extLst>
          </p:cNvPr>
          <p:cNvSpPr/>
          <p:nvPr/>
        </p:nvSpPr>
        <p:spPr>
          <a:xfrm>
            <a:off x="812800" y="5033601"/>
            <a:ext cx="1584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Sobrecarga laboral y de actividades a los supervisores de contrato de aporte de EAS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FD692C1-D9F0-4500-B6EA-71EE014DD380}"/>
              </a:ext>
            </a:extLst>
          </p:cNvPr>
          <p:cNvSpPr/>
          <p:nvPr/>
        </p:nvSpPr>
        <p:spPr>
          <a:xfrm>
            <a:off x="4216400" y="4651867"/>
            <a:ext cx="1584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Deficiente proceso para la contratación de perfiles profesionales para la asistencia técnica en dotaciones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8031483-0BC5-4076-B543-0A594ECE28D4}"/>
              </a:ext>
            </a:extLst>
          </p:cNvPr>
          <p:cNvSpPr/>
          <p:nvPr/>
        </p:nvSpPr>
        <p:spPr>
          <a:xfrm>
            <a:off x="812800" y="5419085"/>
            <a:ext cx="1584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Sobrecarga laboral 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92961-F017-463C-B4F9-F6FFE7A03939}"/>
              </a:ext>
            </a:extLst>
          </p:cNvPr>
          <p:cNvSpPr/>
          <p:nvPr/>
        </p:nvSpPr>
        <p:spPr>
          <a:xfrm>
            <a:off x="4216400" y="5033601"/>
            <a:ext cx="1584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Bajos recursos asignados para la contratación de talento humano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17A3F44-0D30-4F31-AA09-90D523E3B000}"/>
              </a:ext>
            </a:extLst>
          </p:cNvPr>
          <p:cNvSpPr/>
          <p:nvPr/>
        </p:nvSpPr>
        <p:spPr>
          <a:xfrm>
            <a:off x="812800" y="2070463"/>
            <a:ext cx="10093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riesgo de vulneración de derechos a la primera infancia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FC0E3A4-15A8-48B8-A15C-A61B27B65B20}"/>
              </a:ext>
            </a:extLst>
          </p:cNvPr>
          <p:cNvSpPr/>
          <p:nvPr/>
        </p:nvSpPr>
        <p:spPr>
          <a:xfrm>
            <a:off x="812800" y="1642384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desarrollo cognitivo, nutricional, emocional y físico 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A37204B-CC71-4974-86AA-12E5FDF71BAF}"/>
              </a:ext>
            </a:extLst>
          </p:cNvPr>
          <p:cNvSpPr/>
          <p:nvPr/>
        </p:nvSpPr>
        <p:spPr>
          <a:xfrm>
            <a:off x="4216400" y="5415335"/>
            <a:ext cx="1584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Deficiente gestión de comunicaciones para informar los procesos estandarizados de adquisición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2488102" y="1646274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incumplimientos de las metas de actividades pedagógicas en los espacios pedagógicos de PI</a:t>
            </a:r>
          </a:p>
        </p:txBody>
      </p:sp>
      <p:sp>
        <p:nvSpPr>
          <p:cNvPr id="33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1307289" y="4783166"/>
            <a:ext cx="3516282" cy="3174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</a:p>
        </p:txBody>
      </p:sp>
      <p:sp>
        <p:nvSpPr>
          <p:cNvPr id="3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862561" y="1237787"/>
            <a:ext cx="2626823" cy="3174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</a:t>
            </a:r>
          </a:p>
        </p:txBody>
      </p:sp>
      <p:sp>
        <p:nvSpPr>
          <p:cNvPr id="35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8412000" y="3456346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Poca ejecución de recursos públicos para la dotación de primera infancia</a:t>
            </a:r>
          </a:p>
        </p:txBody>
      </p:sp>
      <p:sp>
        <p:nvSpPr>
          <p:cNvPr id="36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3890596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Baja calidad de la dotación adquirida   </a:t>
            </a:r>
          </a:p>
        </p:txBody>
      </p:sp>
      <p:sp>
        <p:nvSpPr>
          <p:cNvPr id="37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5888750" y="4269345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talento humano para los procesos administrativos de adquisición de dotación</a:t>
            </a:r>
          </a:p>
        </p:txBody>
      </p:sp>
      <p:sp>
        <p:nvSpPr>
          <p:cNvPr id="38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5891702" y="3894492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cumplimiento de los procesos estandarizados de control de adquisición de dotaciones</a:t>
            </a:r>
          </a:p>
        </p:txBody>
      </p:sp>
      <p:sp>
        <p:nvSpPr>
          <p:cNvPr id="39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7620000" y="3868432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conocimiento de las políticas publicas de primera infancia</a:t>
            </a:r>
          </a:p>
        </p:txBody>
      </p:sp>
      <p:sp>
        <p:nvSpPr>
          <p:cNvPr id="40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2488121" y="4269345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definición de cantidades y tipos de dotación según modalidad y cupos asignados</a:t>
            </a:r>
          </a:p>
        </p:txBody>
      </p:sp>
      <p:sp>
        <p:nvSpPr>
          <p:cNvPr id="4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2488102" y="3890596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Baja priorización de la dotación en los planes de asignación de recursos</a:t>
            </a:r>
          </a:p>
        </p:txBody>
      </p:sp>
      <p:sp>
        <p:nvSpPr>
          <p:cNvPr id="42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651867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Baja consulta de los documentos técnicos orientadores de la dotación para la primera infancia</a:t>
            </a:r>
          </a:p>
        </p:txBody>
      </p:sp>
      <p:sp>
        <p:nvSpPr>
          <p:cNvPr id="43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9321800" y="3869834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Bajos escenarios para la participación de la comunidad </a:t>
            </a:r>
          </a:p>
        </p:txBody>
      </p:sp>
      <p:sp>
        <p:nvSpPr>
          <p:cNvPr id="44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7620000" y="4275500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Alto desconocimiento de la primera infancia como sujetos de derechos</a:t>
            </a:r>
          </a:p>
        </p:txBody>
      </p:sp>
      <p:sp>
        <p:nvSpPr>
          <p:cNvPr id="46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4216400" y="4275500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conocimiento de los procesos y herramientas para identificar alertas en la calidad de la atención</a:t>
            </a:r>
          </a:p>
        </p:txBody>
      </p:sp>
      <p:sp>
        <p:nvSpPr>
          <p:cNvPr id="48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7620000" y="5089636"/>
            <a:ext cx="1584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Deficiente formulación de proyectos para la adquisición de dotación para la PI desde gobiernos locales</a:t>
            </a:r>
          </a:p>
        </p:txBody>
      </p:sp>
      <p:sp>
        <p:nvSpPr>
          <p:cNvPr id="49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4216400" y="1642384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 apropiación de la atención integral de calidad a la primera infancia</a:t>
            </a:r>
          </a:p>
        </p:txBody>
      </p:sp>
      <p:sp>
        <p:nvSpPr>
          <p:cNvPr id="50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5888750" y="1641343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Altos costos en la adquisición de dotación para la primera infancia</a:t>
            </a:r>
          </a:p>
        </p:txBody>
      </p:sp>
      <p:sp>
        <p:nvSpPr>
          <p:cNvPr id="5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7617048" y="1641343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vida útil de la dotación adquirida para la atención a la primera infancia</a:t>
            </a:r>
          </a:p>
        </p:txBody>
      </p:sp>
      <p:sp>
        <p:nvSpPr>
          <p:cNvPr id="52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9321800" y="1644020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vida útil de la dotación adquirida para la atención a la primera infancia</a:t>
            </a:r>
          </a:p>
        </p:txBody>
      </p:sp>
      <p:sp>
        <p:nvSpPr>
          <p:cNvPr id="45" name="Rectángulo: esquinas redondeadas 25">
            <a:extLst>
              <a:ext uri="{FF2B5EF4-FFF2-40B4-BE49-F238E27FC236}">
                <a16:creationId xmlns:a16="http://schemas.microsoft.com/office/drawing/2014/main" id="{6B2963D8-4D27-524C-BFBD-4AEB51F991B1}"/>
              </a:ext>
            </a:extLst>
          </p:cNvPr>
          <p:cNvSpPr/>
          <p:nvPr/>
        </p:nvSpPr>
        <p:spPr>
          <a:xfrm>
            <a:off x="812800" y="1216536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conocimiento de la destinacion de los recursos publicos asignados a la compra de dotacion</a:t>
            </a:r>
          </a:p>
        </p:txBody>
      </p:sp>
    </p:spTree>
    <p:extLst>
      <p:ext uri="{BB962C8B-B14F-4D97-AF65-F5344CB8AC3E}">
        <p14:creationId xmlns:p14="http://schemas.microsoft.com/office/powerpoint/2010/main" val="18683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292100" y="2514600"/>
            <a:ext cx="10613700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CENTRAL: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Suficiente dotación de calidad para el desarrollo integral de la Primera Infancia en Colombia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1781500" y="3462032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Aumentar recursos destinados para la dotación para la PI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5096750" y="3456346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Mejorar el conocimiento técnico y administrativo respecto a la adquisición de dotación de la PI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9321800" y="4275500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iniciativa de gobiernos locales y departamentales para la adquisición de dotación para la PI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269345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Mejorar el control administrativo a la asignación presupuestal para la adquisición a terceros – EAS.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15E032-B57B-4CDE-AE65-715194187AFE}"/>
              </a:ext>
            </a:extLst>
          </p:cNvPr>
          <p:cNvSpPr/>
          <p:nvPr/>
        </p:nvSpPr>
        <p:spPr>
          <a:xfrm>
            <a:off x="4216400" y="3886526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conocimiento para acceder a métodos de adquisición de dotación en los entes locales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7620000" y="4682568"/>
            <a:ext cx="1584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Baja articulación intersectorial para la comunicación de la política de primera infancia en los gobiernos locales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488102" y="4651867"/>
            <a:ext cx="1584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Alta prevalencia cultural a adquirir productos de bajo costo, sacrificando calidad y vida </a:t>
            </a:r>
            <a:r>
              <a:rPr lang="es-CO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33E458-D11C-404E-96D8-E6BF822986EF}"/>
              </a:ext>
            </a:extLst>
          </p:cNvPr>
          <p:cNvSpPr/>
          <p:nvPr/>
        </p:nvSpPr>
        <p:spPr>
          <a:xfrm>
            <a:off x="812800" y="5033601"/>
            <a:ext cx="1584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Sobrecarga laboral y de actividades a los supervisores de contrato de aporte de EAS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FD692C1-D9F0-4500-B6EA-71EE014DD380}"/>
              </a:ext>
            </a:extLst>
          </p:cNvPr>
          <p:cNvSpPr/>
          <p:nvPr/>
        </p:nvSpPr>
        <p:spPr>
          <a:xfrm>
            <a:off x="4216400" y="4651867"/>
            <a:ext cx="1584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Deficiente proceso para la contratación de perfiles profesionales para la asistencia técnica en dotaciones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8031483-0BC5-4076-B543-0A594ECE28D4}"/>
              </a:ext>
            </a:extLst>
          </p:cNvPr>
          <p:cNvSpPr/>
          <p:nvPr/>
        </p:nvSpPr>
        <p:spPr>
          <a:xfrm>
            <a:off x="812800" y="5419085"/>
            <a:ext cx="1584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Sobrecarga laboral 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92961-F017-463C-B4F9-F6FFE7A03939}"/>
              </a:ext>
            </a:extLst>
          </p:cNvPr>
          <p:cNvSpPr/>
          <p:nvPr/>
        </p:nvSpPr>
        <p:spPr>
          <a:xfrm>
            <a:off x="4216400" y="5033601"/>
            <a:ext cx="1584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Bajos recursos asignados para la contratación de talento humano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17A3F44-0D30-4F31-AA09-90D523E3B000}"/>
              </a:ext>
            </a:extLst>
          </p:cNvPr>
          <p:cNvSpPr/>
          <p:nvPr/>
        </p:nvSpPr>
        <p:spPr>
          <a:xfrm>
            <a:off x="812800" y="2070463"/>
            <a:ext cx="10093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riesgo de vulneración de derechos a la primera infancia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FC0E3A4-15A8-48B8-A15C-A61B27B65B20}"/>
              </a:ext>
            </a:extLst>
          </p:cNvPr>
          <p:cNvSpPr/>
          <p:nvPr/>
        </p:nvSpPr>
        <p:spPr>
          <a:xfrm>
            <a:off x="812800" y="1642384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desarrollo cognitivo, nutricional, emocional y físico 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A37204B-CC71-4974-86AA-12E5FDF71BAF}"/>
              </a:ext>
            </a:extLst>
          </p:cNvPr>
          <p:cNvSpPr/>
          <p:nvPr/>
        </p:nvSpPr>
        <p:spPr>
          <a:xfrm>
            <a:off x="4216400" y="5415335"/>
            <a:ext cx="1584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Deficiente gestión de comunicaciones para informar los procesos estandarizados de adquisición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2488102" y="1646274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incumplimientos de las metas de actividades pedagógicas en los espacios pedagógicos de PI</a:t>
            </a:r>
          </a:p>
        </p:txBody>
      </p:sp>
      <p:sp>
        <p:nvSpPr>
          <p:cNvPr id="33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1307289" y="4783166"/>
            <a:ext cx="3516282" cy="3174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862561" y="1237787"/>
            <a:ext cx="2626823" cy="3174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</a:t>
            </a:r>
          </a:p>
        </p:txBody>
      </p:sp>
      <p:sp>
        <p:nvSpPr>
          <p:cNvPr id="35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8412000" y="3456346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Aumentar la ejecución de recursos públicos para la dotación de primera infancia</a:t>
            </a:r>
          </a:p>
        </p:txBody>
      </p:sp>
      <p:sp>
        <p:nvSpPr>
          <p:cNvPr id="36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3890596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Alta calidad de la dotación adquirida   </a:t>
            </a:r>
          </a:p>
        </p:txBody>
      </p:sp>
      <p:sp>
        <p:nvSpPr>
          <p:cNvPr id="37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5888750" y="4269345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talento humano para los procesos administrativos de adquisición de dotación</a:t>
            </a:r>
          </a:p>
        </p:txBody>
      </p:sp>
      <p:sp>
        <p:nvSpPr>
          <p:cNvPr id="38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5891702" y="3894492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cumplimiento de los procesos estandarizados de control de adquisición de dotaciones</a:t>
            </a:r>
          </a:p>
        </p:txBody>
      </p:sp>
      <p:sp>
        <p:nvSpPr>
          <p:cNvPr id="39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7620000" y="3868432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conocimiento de las políticas publicas de primera infancia</a:t>
            </a:r>
          </a:p>
        </p:txBody>
      </p:sp>
      <p:sp>
        <p:nvSpPr>
          <p:cNvPr id="40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2488121" y="4269345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Mejorar definición de cantidades y tipos de dotación según modalidad y cupos asignados</a:t>
            </a:r>
          </a:p>
        </p:txBody>
      </p:sp>
      <p:sp>
        <p:nvSpPr>
          <p:cNvPr id="4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2488102" y="3890596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Mejorar la priorización de la dotación en los planes de asignación de recursos</a:t>
            </a:r>
          </a:p>
        </p:txBody>
      </p:sp>
      <p:sp>
        <p:nvSpPr>
          <p:cNvPr id="42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651867"/>
            <a:ext cx="1584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Aumentar la consulta de los documentos técnicos orientadores de la dotación para la primera infancia</a:t>
            </a:r>
          </a:p>
        </p:txBody>
      </p:sp>
      <p:sp>
        <p:nvSpPr>
          <p:cNvPr id="43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9321800" y="3869834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Bajos escenarios para la participación de la comunidad </a:t>
            </a:r>
          </a:p>
        </p:txBody>
      </p:sp>
      <p:sp>
        <p:nvSpPr>
          <p:cNvPr id="44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7620000" y="4275500"/>
            <a:ext cx="1584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Alto desconocimiento de la primera infancia como sujetos de derechos</a:t>
            </a:r>
          </a:p>
        </p:txBody>
      </p:sp>
      <p:sp>
        <p:nvSpPr>
          <p:cNvPr id="46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4216400" y="4275500"/>
            <a:ext cx="1584000" cy="36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Deficiente conocimiento de los procesos y herramientas para identificar alertas en la calidad de la atención</a:t>
            </a:r>
          </a:p>
        </p:txBody>
      </p:sp>
      <p:sp>
        <p:nvSpPr>
          <p:cNvPr id="48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7620000" y="5089636"/>
            <a:ext cx="1584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Deficiente formulación de proyectos para la adquisición de dotación para la PI desde gobiernos locales</a:t>
            </a:r>
          </a:p>
        </p:txBody>
      </p:sp>
      <p:sp>
        <p:nvSpPr>
          <p:cNvPr id="49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4216400" y="1642384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 apropiación de la atención integral de calidad a la primera infancia</a:t>
            </a:r>
          </a:p>
        </p:txBody>
      </p:sp>
      <p:sp>
        <p:nvSpPr>
          <p:cNvPr id="50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5888750" y="1641343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Altos costos en la adquisición de dotación para la primera infancia</a:t>
            </a:r>
          </a:p>
        </p:txBody>
      </p:sp>
      <p:sp>
        <p:nvSpPr>
          <p:cNvPr id="5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7617048" y="1641343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vida útil de la dotación adquirida para la atención a la primera infancia</a:t>
            </a:r>
          </a:p>
        </p:txBody>
      </p:sp>
      <p:sp>
        <p:nvSpPr>
          <p:cNvPr id="52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9321800" y="1644020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vida útil de la dotación adquirida para la atención a la primera infancia</a:t>
            </a:r>
          </a:p>
        </p:txBody>
      </p:sp>
      <p:sp>
        <p:nvSpPr>
          <p:cNvPr id="45" name="Rectángulo: esquinas redondeadas 25">
            <a:extLst>
              <a:ext uri="{FF2B5EF4-FFF2-40B4-BE49-F238E27FC236}">
                <a16:creationId xmlns:a16="http://schemas.microsoft.com/office/drawing/2014/main" id="{6B2963D8-4D27-524C-BFBD-4AEB51F991B1}"/>
              </a:ext>
            </a:extLst>
          </p:cNvPr>
          <p:cNvSpPr/>
          <p:nvPr/>
        </p:nvSpPr>
        <p:spPr>
          <a:xfrm>
            <a:off x="812800" y="1216536"/>
            <a:ext cx="1584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conocimiento de la destinacion de los recursos publicos asignados a la compra de dotacion</a:t>
            </a:r>
          </a:p>
        </p:txBody>
      </p:sp>
    </p:spTree>
    <p:extLst>
      <p:ext uri="{BB962C8B-B14F-4D97-AF65-F5344CB8AC3E}">
        <p14:creationId xmlns:p14="http://schemas.microsoft.com/office/powerpoint/2010/main" val="41833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800" y="2514600"/>
            <a:ext cx="10617200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Disminuir la perdida de conocimientos y tradiciones por el desplazamiento forzado de adultos mayores y sus familias hacia Altos de </a:t>
            </a:r>
            <a:r>
              <a:rPr lang="es-CO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Cazuca</a:t>
            </a:r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Bogotá por efectos de la violencia.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>
            <a:off x="812800" y="34544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HUMANO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7C478E4-A07F-460D-80C5-ADFE1BCC3F2F}"/>
              </a:ext>
            </a:extLst>
          </p:cNvPr>
          <p:cNvSpPr/>
          <p:nvPr/>
        </p:nvSpPr>
        <p:spPr>
          <a:xfrm>
            <a:off x="4419600" y="34544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INFRAESTRUCTURA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B2F0CE-B9FA-4C50-84F8-16929054725A}"/>
              </a:ext>
            </a:extLst>
          </p:cNvPr>
          <p:cNvSpPr/>
          <p:nvPr/>
        </p:nvSpPr>
        <p:spPr>
          <a:xfrm>
            <a:off x="8026400" y="3454401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CULTURAL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812800" y="38608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cobertura educativa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4419600" y="38608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Disminuir el desplazamiento forzado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8026400" y="3860801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percepción cultural respecto al adulto mayor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2672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oportunidades laborales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15E032-B57B-4CDE-AE65-715194187AFE}"/>
              </a:ext>
            </a:extLst>
          </p:cNvPr>
          <p:cNvSpPr/>
          <p:nvPr/>
        </p:nvSpPr>
        <p:spPr>
          <a:xfrm>
            <a:off x="4419600" y="42672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liminar el robo de tierras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8026400" y="4267201"/>
            <a:ext cx="3403600" cy="3174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 espacios de integración para el adulto mayor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812800" y="46736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asistencia del gobierno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1D86D3-699F-401D-926E-C7C5D6A05251}"/>
              </a:ext>
            </a:extLst>
          </p:cNvPr>
          <p:cNvSpPr/>
          <p:nvPr/>
        </p:nvSpPr>
        <p:spPr>
          <a:xfrm>
            <a:off x="4419600" y="46736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Disminuir los cultivos ilícitos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33E458-D11C-404E-96D8-E6BF822986EF}"/>
              </a:ext>
            </a:extLst>
          </p:cNvPr>
          <p:cNvSpPr/>
          <p:nvPr/>
        </p:nvSpPr>
        <p:spPr>
          <a:xfrm>
            <a:off x="812800" y="50800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la participación de los gobiernos locales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FD692C1-D9F0-4500-B6EA-71EE014DD380}"/>
              </a:ext>
            </a:extLst>
          </p:cNvPr>
          <p:cNvSpPr/>
          <p:nvPr/>
        </p:nvSpPr>
        <p:spPr>
          <a:xfrm>
            <a:off x="4419600" y="5080001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Reducir los efectos del cambio climático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8031483-0BC5-4076-B543-0A594ECE28D4}"/>
              </a:ext>
            </a:extLst>
          </p:cNvPr>
          <p:cNvSpPr/>
          <p:nvPr/>
        </p:nvSpPr>
        <p:spPr>
          <a:xfrm>
            <a:off x="812800" y="54864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Conocimiento de una sola actividad productiva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92961-F017-463C-B4F9-F6FFE7A03939}"/>
              </a:ext>
            </a:extLst>
          </p:cNvPr>
          <p:cNvSpPr/>
          <p:nvPr/>
        </p:nvSpPr>
        <p:spPr>
          <a:xfrm>
            <a:off x="4419600" y="5486401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infraestructura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17A3F44-0D30-4F31-AA09-90D523E3B000}"/>
              </a:ext>
            </a:extLst>
          </p:cNvPr>
          <p:cNvSpPr/>
          <p:nvPr/>
        </p:nvSpPr>
        <p:spPr>
          <a:xfrm>
            <a:off x="812800" y="20955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Mejorar la salud mental y física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F529902-40EA-4BDE-8B99-C800B0DE0F81}"/>
              </a:ext>
            </a:extLst>
          </p:cNvPr>
          <p:cNvSpPr/>
          <p:nvPr/>
        </p:nvSpPr>
        <p:spPr>
          <a:xfrm>
            <a:off x="4419600" y="20955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precios de los alimentos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026400" y="20955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Fortalecer las costumbres y tradiciones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FC0E3A4-15A8-48B8-A15C-A61B27B65B20}"/>
              </a:ext>
            </a:extLst>
          </p:cNvPr>
          <p:cNvSpPr/>
          <p:nvPr/>
        </p:nvSpPr>
        <p:spPr>
          <a:xfrm>
            <a:off x="812800" y="16764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índices de pobreza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86F17B-43B3-4AC0-95F5-259A87F39628}"/>
              </a:ext>
            </a:extLst>
          </p:cNvPr>
          <p:cNvSpPr/>
          <p:nvPr/>
        </p:nvSpPr>
        <p:spPr>
          <a:xfrm>
            <a:off x="8026400" y="16764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índices de violencia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A37204B-CC71-4974-86AA-12E5FDF71BAF}"/>
              </a:ext>
            </a:extLst>
          </p:cNvPr>
          <p:cNvSpPr/>
          <p:nvPr/>
        </p:nvSpPr>
        <p:spPr>
          <a:xfrm>
            <a:off x="4419600" y="5892801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oferta crediticia agrícola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F5197BB-4A8E-43E9-A31B-D5AC5F605201}"/>
              </a:ext>
            </a:extLst>
          </p:cNvPr>
          <p:cNvSpPr/>
          <p:nvPr/>
        </p:nvSpPr>
        <p:spPr>
          <a:xfrm>
            <a:off x="4419600" y="16764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Aumentar la productividad nacional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812800" y="12573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índices de desempleo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61D7FC4-DD7E-4ABD-B6EC-3C0E9C0D9AF3}"/>
              </a:ext>
            </a:extLst>
          </p:cNvPr>
          <p:cNvSpPr/>
          <p:nvPr/>
        </p:nvSpPr>
        <p:spPr>
          <a:xfrm>
            <a:off x="8026400" y="12573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traslados del campo a la ciudad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5C10A22-99BA-4536-97FC-F5EFB536037F}"/>
              </a:ext>
            </a:extLst>
          </p:cNvPr>
          <p:cNvCxnSpPr/>
          <p:nvPr/>
        </p:nvCxnSpPr>
        <p:spPr>
          <a:xfrm flipH="1">
            <a:off x="812800" y="5486401"/>
            <a:ext cx="3403600" cy="317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8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41AB8F2-5AF9-4E39-8EC7-E6CF2A64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99504"/>
              </p:ext>
            </p:extLst>
          </p:nvPr>
        </p:nvGraphicFramePr>
        <p:xfrm>
          <a:off x="558800" y="732366"/>
          <a:ext cx="11049000" cy="176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415173924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162954787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46912709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061102382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directos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indirectos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Colectivo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perjudicado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Colectivo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excluido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9785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mayores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CO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Comunidad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cercana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infancia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Gobierno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Educadores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Seguridad del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es-CO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Mercados minoristas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Grupos ilegales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Mercados mayoristas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Entidades S.A.L.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Cultivos convencionales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4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B7B69EE-66B9-4803-98A5-C61ED04953DB}"/>
              </a:ext>
            </a:extLst>
          </p:cNvPr>
          <p:cNvCxnSpPr/>
          <p:nvPr/>
        </p:nvCxnSpPr>
        <p:spPr>
          <a:xfrm>
            <a:off x="5080000" y="3429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A04F174-F46D-4038-A3CD-0917808DFA22}"/>
              </a:ext>
            </a:extLst>
          </p:cNvPr>
          <p:cNvCxnSpPr>
            <a:cxnSpLocks/>
          </p:cNvCxnSpPr>
          <p:nvPr/>
        </p:nvCxnSpPr>
        <p:spPr>
          <a:xfrm>
            <a:off x="457200" y="3340100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1DDC4E1-DE77-4F79-82F6-B41B1BC8A262}"/>
              </a:ext>
            </a:extLst>
          </p:cNvPr>
          <p:cNvSpPr txBox="1"/>
          <p:nvPr/>
        </p:nvSpPr>
        <p:spPr>
          <a:xfrm>
            <a:off x="5886451" y="3328431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A5BE31-9DFE-42E5-AC73-3E757AC40DAF}"/>
              </a:ext>
            </a:extLst>
          </p:cNvPr>
          <p:cNvSpPr txBox="1"/>
          <p:nvPr/>
        </p:nvSpPr>
        <p:spPr>
          <a:xfrm>
            <a:off x="7381876" y="3328431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D7FB22-F215-4C27-B34E-F8E2E92C6ECB}"/>
              </a:ext>
            </a:extLst>
          </p:cNvPr>
          <p:cNvSpPr txBox="1"/>
          <p:nvPr/>
        </p:nvSpPr>
        <p:spPr>
          <a:xfrm>
            <a:off x="9169404" y="3327402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0F0015-7A3C-4079-8510-A730F4C7A1A0}"/>
              </a:ext>
            </a:extLst>
          </p:cNvPr>
          <p:cNvSpPr txBox="1"/>
          <p:nvPr/>
        </p:nvSpPr>
        <p:spPr>
          <a:xfrm>
            <a:off x="690564" y="335177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2F44A1-B3E2-4CFE-935C-340B19A81581}"/>
              </a:ext>
            </a:extLst>
          </p:cNvPr>
          <p:cNvSpPr txBox="1"/>
          <p:nvPr/>
        </p:nvSpPr>
        <p:spPr>
          <a:xfrm>
            <a:off x="2122492" y="3327402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8ADCC0-A0EF-4834-803A-F3E7046A58DD}"/>
              </a:ext>
            </a:extLst>
          </p:cNvPr>
          <p:cNvSpPr txBox="1"/>
          <p:nvPr/>
        </p:nvSpPr>
        <p:spPr>
          <a:xfrm>
            <a:off x="3735391" y="335177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3BF92-32AF-443D-B9A4-E9C32C372BD1}"/>
              </a:ext>
            </a:extLst>
          </p:cNvPr>
          <p:cNvSpPr txBox="1"/>
          <p:nvPr/>
        </p:nvSpPr>
        <p:spPr>
          <a:xfrm>
            <a:off x="4567240" y="514246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08358E-EF90-40E2-95DE-1C08ABEF5DBD}"/>
              </a:ext>
            </a:extLst>
          </p:cNvPr>
          <p:cNvSpPr txBox="1"/>
          <p:nvPr/>
        </p:nvSpPr>
        <p:spPr>
          <a:xfrm>
            <a:off x="4567239" y="406297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4B11CF-0068-4302-B548-028225893AAD}"/>
              </a:ext>
            </a:extLst>
          </p:cNvPr>
          <p:cNvSpPr txBox="1"/>
          <p:nvPr/>
        </p:nvSpPr>
        <p:spPr>
          <a:xfrm>
            <a:off x="4567239" y="614576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8FA5D8-FCCB-4409-A8DF-86C76AFDA8AE}"/>
              </a:ext>
            </a:extLst>
          </p:cNvPr>
          <p:cNvSpPr txBox="1"/>
          <p:nvPr/>
        </p:nvSpPr>
        <p:spPr>
          <a:xfrm>
            <a:off x="4614071" y="168703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A9B259-7E28-4860-BA90-D3E84093ECE2}"/>
              </a:ext>
            </a:extLst>
          </p:cNvPr>
          <p:cNvSpPr txBox="1"/>
          <p:nvPr/>
        </p:nvSpPr>
        <p:spPr>
          <a:xfrm>
            <a:off x="4614070" y="60754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F2BEB4-354E-4AB6-9650-CA9AEFF99297}"/>
              </a:ext>
            </a:extLst>
          </p:cNvPr>
          <p:cNvSpPr txBox="1"/>
          <p:nvPr/>
        </p:nvSpPr>
        <p:spPr>
          <a:xfrm>
            <a:off x="4614070" y="269033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28C8B1E-FA05-461E-8E96-206ED3F82355}"/>
              </a:ext>
            </a:extLst>
          </p:cNvPr>
          <p:cNvSpPr/>
          <p:nvPr/>
        </p:nvSpPr>
        <p:spPr>
          <a:xfrm>
            <a:off x="8587582" y="469041"/>
            <a:ext cx="708019" cy="6878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BD1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6ABBAC-5850-4E31-B2B1-A00C5C6C420B}"/>
              </a:ext>
            </a:extLst>
          </p:cNvPr>
          <p:cNvSpPr/>
          <p:nvPr/>
        </p:nvSpPr>
        <p:spPr>
          <a:xfrm>
            <a:off x="8670933" y="1470628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BI1</a:t>
            </a:r>
          </a:p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361263-A03A-4378-BCDF-3154642DC611}"/>
              </a:ext>
            </a:extLst>
          </p:cNvPr>
          <p:cNvSpPr txBox="1"/>
          <p:nvPr/>
        </p:nvSpPr>
        <p:spPr>
          <a:xfrm>
            <a:off x="3921124" y="330542"/>
            <a:ext cx="126206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Compromiso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85563B-355D-429D-8EC5-A2A649D2200B}"/>
              </a:ext>
            </a:extLst>
          </p:cNvPr>
          <p:cNvSpPr txBox="1"/>
          <p:nvPr/>
        </p:nvSpPr>
        <p:spPr>
          <a:xfrm>
            <a:off x="59532" y="2982438"/>
            <a:ext cx="126206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Influencia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A3613EC-2834-4C8B-A18F-DF5E83C2E990}"/>
              </a:ext>
            </a:extLst>
          </p:cNvPr>
          <p:cNvSpPr/>
          <p:nvPr/>
        </p:nvSpPr>
        <p:spPr>
          <a:xfrm>
            <a:off x="5597529" y="448277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6B4C7A6-B2B7-45D6-9361-0359B77305EA}"/>
              </a:ext>
            </a:extLst>
          </p:cNvPr>
          <p:cNvSpPr/>
          <p:nvPr/>
        </p:nvSpPr>
        <p:spPr>
          <a:xfrm>
            <a:off x="7158042" y="448277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09641C1-C8E7-429F-9CF7-08734E97780B}"/>
              </a:ext>
            </a:extLst>
          </p:cNvPr>
          <p:cNvSpPr/>
          <p:nvPr/>
        </p:nvSpPr>
        <p:spPr>
          <a:xfrm>
            <a:off x="5597529" y="1565195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BI4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D80EDB3-BE65-4C7B-A6DC-F437BD45A356}"/>
              </a:ext>
            </a:extLst>
          </p:cNvPr>
          <p:cNvSpPr/>
          <p:nvPr/>
        </p:nvSpPr>
        <p:spPr>
          <a:xfrm>
            <a:off x="8670932" y="2540170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BI3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E633ACC-2E81-4941-98F8-423CD7F7AECD}"/>
              </a:ext>
            </a:extLst>
          </p:cNvPr>
          <p:cNvSpPr/>
          <p:nvPr/>
        </p:nvSpPr>
        <p:spPr>
          <a:xfrm>
            <a:off x="8749181" y="4905978"/>
            <a:ext cx="708019" cy="68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</a:p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D83BD4F-0500-4BF5-915F-B0E881535947}"/>
              </a:ext>
            </a:extLst>
          </p:cNvPr>
          <p:cNvSpPr/>
          <p:nvPr/>
        </p:nvSpPr>
        <p:spPr>
          <a:xfrm>
            <a:off x="7264402" y="3894783"/>
            <a:ext cx="708019" cy="68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CP2</a:t>
            </a:r>
          </a:p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FBB3228-4A4A-4C88-BBE7-5812B66828B3}"/>
              </a:ext>
            </a:extLst>
          </p:cNvPr>
          <p:cNvSpPr/>
          <p:nvPr/>
        </p:nvSpPr>
        <p:spPr>
          <a:xfrm>
            <a:off x="5741989" y="3928423"/>
            <a:ext cx="708019" cy="68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D436857-ED38-46CA-9594-78552124E34F}"/>
              </a:ext>
            </a:extLst>
          </p:cNvPr>
          <p:cNvSpPr/>
          <p:nvPr/>
        </p:nvSpPr>
        <p:spPr>
          <a:xfrm>
            <a:off x="6152361" y="2570806"/>
            <a:ext cx="708019" cy="687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CE1</a:t>
            </a:r>
          </a:p>
        </p:txBody>
      </p:sp>
    </p:spTree>
    <p:extLst>
      <p:ext uri="{BB962C8B-B14F-4D97-AF65-F5344CB8AC3E}">
        <p14:creationId xmlns:p14="http://schemas.microsoft.com/office/powerpoint/2010/main" val="81792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318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1136</Words>
  <Application>Microsoft Macintosh PowerPoint</Application>
  <PresentationFormat>Panorámica</PresentationFormat>
  <Paragraphs>143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INFINITOS</dc:creator>
  <cp:lastModifiedBy>Nelson Felipe Rodriguez Velez</cp:lastModifiedBy>
  <cp:revision>37</cp:revision>
  <dcterms:created xsi:type="dcterms:W3CDTF">2017-11-25T14:26:34Z</dcterms:created>
  <dcterms:modified xsi:type="dcterms:W3CDTF">2019-03-15T15:09:23Z</dcterms:modified>
</cp:coreProperties>
</file>