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3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32"/>
    <a:srgbClr val="6DB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721"/>
  </p:normalViewPr>
  <p:slideViewPr>
    <p:cSldViewPr snapToGrid="0" snapToObjects="1" showGuides="1">
      <p:cViewPr>
        <p:scale>
          <a:sx n="68" d="100"/>
          <a:sy n="68" d="100"/>
        </p:scale>
        <p:origin x="462" y="-84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2337C-9E6F-4E04-A3D2-C475E460C13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</dgm:pt>
    <dgm:pt modelId="{D95674F4-7B68-4CAE-90DC-C3FA8935F276}">
      <dgm:prSet phldrT="[Texto]" custT="1"/>
      <dgm:spPr>
        <a:xfrm>
          <a:off x="1401025" y="27070"/>
          <a:ext cx="1511471" cy="1057981"/>
        </a:xfrm>
        <a:solidFill>
          <a:srgbClr val="7598D9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s-ES" sz="1600" b="1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RUTA DE DOTACIONES</a:t>
          </a:r>
        </a:p>
      </dgm:t>
    </dgm:pt>
    <dgm:pt modelId="{27D1B288-87BF-40A1-9C5E-84F4362D0F26}" type="parTrans" cxnId="{F05A9F2C-A9A5-42F4-B524-0F05EB83DEF1}">
      <dgm:prSet/>
      <dgm:spPr/>
      <dgm:t>
        <a:bodyPr/>
        <a:lstStyle/>
        <a:p>
          <a:endParaRPr lang="es-ES"/>
        </a:p>
      </dgm:t>
    </dgm:pt>
    <dgm:pt modelId="{84FEDC48-3B99-49E8-A252-8C8BBFC7A0FD}" type="sibTrans" cxnId="{F05A9F2C-A9A5-42F4-B524-0F05EB83DEF1}">
      <dgm:prSet/>
      <dgm:spPr/>
      <dgm:t>
        <a:bodyPr/>
        <a:lstStyle/>
        <a:p>
          <a:endParaRPr lang="es-ES"/>
        </a:p>
      </dgm:t>
    </dgm:pt>
    <dgm:pt modelId="{AE4FD57D-4AFE-47E7-9E6B-9D82BD37AC0D}">
      <dgm:prSet phldrT="[Texto]" custT="1"/>
      <dgm:spPr>
        <a:xfrm>
          <a:off x="3907366" y="2403994"/>
          <a:ext cx="1511471" cy="1057981"/>
        </a:xfrm>
        <a:solidFill>
          <a:srgbClr val="7598D9">
            <a:hueOff val="-8423570"/>
            <a:satOff val="14198"/>
            <a:lumOff val="-17386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s-ES" sz="1600" b="1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INGRESO DOTACIONES</a:t>
          </a:r>
        </a:p>
        <a:p>
          <a:pPr algn="ctr">
            <a:buNone/>
          </a:pPr>
          <a:r>
            <a:rPr lang="es-ES" sz="1600" b="1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AL INVENTARIO</a:t>
          </a:r>
        </a:p>
      </dgm:t>
    </dgm:pt>
    <dgm:pt modelId="{EC5482BA-C9DC-4765-88F4-4EFAEE0E703D}" type="parTrans" cxnId="{547433D4-8848-445B-8343-6B237E731E5D}">
      <dgm:prSet/>
      <dgm:spPr/>
      <dgm:t>
        <a:bodyPr/>
        <a:lstStyle/>
        <a:p>
          <a:endParaRPr lang="es-ES"/>
        </a:p>
      </dgm:t>
    </dgm:pt>
    <dgm:pt modelId="{020A1B75-DF97-4B51-B1E8-822352147349}" type="sibTrans" cxnId="{547433D4-8848-445B-8343-6B237E731E5D}">
      <dgm:prSet/>
      <dgm:spPr/>
      <dgm:t>
        <a:bodyPr/>
        <a:lstStyle/>
        <a:p>
          <a:endParaRPr lang="es-ES"/>
        </a:p>
      </dgm:t>
    </dgm:pt>
    <dgm:pt modelId="{61AB639A-2CB4-4F2B-A20E-EEAED66CED3D}">
      <dgm:prSet phldrT="[Texto]" custT="1"/>
      <dgm:spPr>
        <a:xfrm>
          <a:off x="5160537" y="3592456"/>
          <a:ext cx="1511471" cy="1057981"/>
        </a:xfrm>
        <a:solidFill>
          <a:srgbClr val="7598D9">
            <a:hueOff val="-12635355"/>
            <a:satOff val="21297"/>
            <a:lumOff val="-26079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s-ES" sz="1600" b="1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GESTIÓN DE RECURSOS DE DOTACIÓN</a:t>
          </a:r>
        </a:p>
      </dgm:t>
    </dgm:pt>
    <dgm:pt modelId="{DBC5DEAF-2437-41E1-9BAE-1553280E415F}" type="parTrans" cxnId="{95CF2A11-0720-4D6B-9105-0CA4E5C996EA}">
      <dgm:prSet/>
      <dgm:spPr/>
      <dgm:t>
        <a:bodyPr/>
        <a:lstStyle/>
        <a:p>
          <a:endParaRPr lang="es-ES"/>
        </a:p>
      </dgm:t>
    </dgm:pt>
    <dgm:pt modelId="{D35BE9A9-3AEF-4C2E-8135-6D892952D0E5}" type="sibTrans" cxnId="{95CF2A11-0720-4D6B-9105-0CA4E5C996EA}">
      <dgm:prSet/>
      <dgm:spPr/>
      <dgm:t>
        <a:bodyPr/>
        <a:lstStyle/>
        <a:p>
          <a:endParaRPr lang="es-ES"/>
        </a:p>
      </dgm:t>
    </dgm:pt>
    <dgm:pt modelId="{E76A2A3B-0DAF-40D9-9EC3-B016F4455835}">
      <dgm:prSet phldrT="[Texto]" custT="1"/>
      <dgm:spPr>
        <a:xfrm>
          <a:off x="2654195" y="1215532"/>
          <a:ext cx="1511471" cy="1057981"/>
        </a:xfrm>
        <a:solidFill>
          <a:srgbClr val="209055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s-ES" sz="1400" b="1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CONTROL DE RECUSOS ICBF-DOTACIONES</a:t>
          </a:r>
        </a:p>
      </dgm:t>
    </dgm:pt>
    <dgm:pt modelId="{EFE5FAFC-C69B-43E9-AA34-216F37762674}" type="sibTrans" cxnId="{D1DCF782-1440-4A27-941B-D0D1B60544CE}">
      <dgm:prSet/>
      <dgm:spPr/>
      <dgm:t>
        <a:bodyPr/>
        <a:lstStyle/>
        <a:p>
          <a:endParaRPr lang="es-ES"/>
        </a:p>
      </dgm:t>
    </dgm:pt>
    <dgm:pt modelId="{138F741C-328F-477C-8E1D-691D1746FFAB}" type="parTrans" cxnId="{D1DCF782-1440-4A27-941B-D0D1B60544CE}">
      <dgm:prSet/>
      <dgm:spPr/>
      <dgm:t>
        <a:bodyPr/>
        <a:lstStyle/>
        <a:p>
          <a:endParaRPr lang="es-ES"/>
        </a:p>
      </dgm:t>
    </dgm:pt>
    <dgm:pt modelId="{7ED2F402-62EA-412D-ABC3-FD83EED64653}" type="pres">
      <dgm:prSet presAssocID="{BDB2337C-9E6F-4E04-A3D2-C475E460C134}" presName="rootnode" presStyleCnt="0">
        <dgm:presLayoutVars>
          <dgm:chMax/>
          <dgm:chPref/>
          <dgm:dir/>
          <dgm:animLvl val="lvl"/>
        </dgm:presLayoutVars>
      </dgm:prSet>
      <dgm:spPr/>
    </dgm:pt>
    <dgm:pt modelId="{5BED1402-ABD4-4EA6-82D4-02C722196FE3}" type="pres">
      <dgm:prSet presAssocID="{D95674F4-7B68-4CAE-90DC-C3FA8935F276}" presName="composite" presStyleCnt="0"/>
      <dgm:spPr/>
    </dgm:pt>
    <dgm:pt modelId="{CAED40E0-F106-449C-9174-B6C01665159A}" type="pres">
      <dgm:prSet presAssocID="{D95674F4-7B68-4CAE-90DC-C3FA8935F276}" presName="bentUpArrow1" presStyleLbl="alignImgPlace1" presStyleIdx="0" presStyleCnt="3" custScaleX="23219" custScaleY="47308" custLinFactNeighborX="-58771" custLinFactNeighborY="-21443"/>
      <dgm:spPr>
        <a:xfrm rot="5400000">
          <a:off x="1638904" y="1022369"/>
          <a:ext cx="897862" cy="10221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598D9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C62CA703-5E27-4420-9646-FE1CBC33921A}" type="pres">
      <dgm:prSet presAssocID="{D95674F4-7B68-4CAE-90DC-C3FA8935F276}" presName="ParentText" presStyleLbl="node1" presStyleIdx="0" presStyleCnt="4" custScaleX="56628" custScaleY="56851" custLinFactNeighborX="-20308" custLinFactNeighborY="-7107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8AE7623F-D131-4254-962B-8845B49695C8}" type="pres">
      <dgm:prSet presAssocID="{D95674F4-7B68-4CAE-90DC-C3FA8935F276}" presName="ChildText" presStyleLbl="revTx" presStyleIdx="0" presStyleCnt="3">
        <dgm:presLayoutVars>
          <dgm:chMax val="0"/>
          <dgm:chPref val="0"/>
          <dgm:bulletEnabled val="1"/>
        </dgm:presLayoutVars>
      </dgm:prSet>
      <dgm:spPr>
        <a:xfrm>
          <a:off x="2912496" y="127973"/>
          <a:ext cx="1099300" cy="855106"/>
        </a:xfrm>
        <a:prstGeom prst="rect">
          <a:avLst/>
        </a:prstGeom>
        <a:noFill/>
        <a:ln>
          <a:noFill/>
        </a:ln>
        <a:effectLst/>
      </dgm:spPr>
    </dgm:pt>
    <dgm:pt modelId="{E1F56CC1-A772-45C4-93E5-D9028C2E87BC}" type="pres">
      <dgm:prSet presAssocID="{84FEDC48-3B99-49E8-A252-8C8BBFC7A0FD}" presName="sibTrans" presStyleCnt="0"/>
      <dgm:spPr/>
    </dgm:pt>
    <dgm:pt modelId="{4B930EF0-5B58-4DD5-AA85-99B6035C51DF}" type="pres">
      <dgm:prSet presAssocID="{E76A2A3B-0DAF-40D9-9EC3-B016F4455835}" presName="composite" presStyleCnt="0"/>
      <dgm:spPr/>
    </dgm:pt>
    <dgm:pt modelId="{0BA10391-744F-4BB4-8821-E1FAB6250640}" type="pres">
      <dgm:prSet presAssocID="{E76A2A3B-0DAF-40D9-9EC3-B016F4455835}" presName="bentUpArrow1" presStyleLbl="alignImgPlace1" presStyleIdx="1" presStyleCnt="3" custScaleX="28249" custScaleY="53194" custLinFactX="-60007" custLinFactNeighborX="-100000" custLinFactNeighborY="-25827"/>
      <dgm:spPr>
        <a:xfrm rot="5400000">
          <a:off x="2892074" y="2210830"/>
          <a:ext cx="897862" cy="10221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598D9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A91347B3-4720-4AEA-B678-1C0BEC0BA758}" type="pres">
      <dgm:prSet presAssocID="{E76A2A3B-0DAF-40D9-9EC3-B016F4455835}" presName="ParentText" presStyleLbl="node1" presStyleIdx="1" presStyleCnt="4" custScaleX="55944" custScaleY="65440" custLinFactNeighborX="-80948" custLinFactNeighborY="-3890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61EF05FC-E960-417F-8557-00B8CB1FE180}" type="pres">
      <dgm:prSet presAssocID="{E76A2A3B-0DAF-40D9-9EC3-B016F4455835}" presName="ChildText" presStyleLbl="revTx" presStyleIdx="1" presStyleCnt="3">
        <dgm:presLayoutVars>
          <dgm:chMax val="0"/>
          <dgm:chPref val="0"/>
          <dgm:bulletEnabled val="1"/>
        </dgm:presLayoutVars>
      </dgm:prSet>
      <dgm:spPr>
        <a:xfrm>
          <a:off x="4165667" y="1316435"/>
          <a:ext cx="1099300" cy="855106"/>
        </a:xfrm>
        <a:prstGeom prst="rect">
          <a:avLst/>
        </a:prstGeom>
        <a:noFill/>
        <a:ln>
          <a:noFill/>
        </a:ln>
        <a:effectLst/>
      </dgm:spPr>
    </dgm:pt>
    <dgm:pt modelId="{219099B6-E4DA-460F-9BB3-3F44C0A66B66}" type="pres">
      <dgm:prSet presAssocID="{EFE5FAFC-C69B-43E9-AA34-216F37762674}" presName="sibTrans" presStyleCnt="0"/>
      <dgm:spPr/>
    </dgm:pt>
    <dgm:pt modelId="{A6714EB2-622E-4123-8083-5ED6CC78E145}" type="pres">
      <dgm:prSet presAssocID="{AE4FD57D-4AFE-47E7-9E6B-9D82BD37AC0D}" presName="composite" presStyleCnt="0"/>
      <dgm:spPr/>
    </dgm:pt>
    <dgm:pt modelId="{FAA5416F-E9B1-4F35-BA43-0E7107E0073F}" type="pres">
      <dgm:prSet presAssocID="{AE4FD57D-4AFE-47E7-9E6B-9D82BD37AC0D}" presName="bentUpArrow1" presStyleLbl="alignImgPlace1" presStyleIdx="2" presStyleCnt="3" custScaleX="30404" custScaleY="64246" custLinFactX="-100000" custLinFactNeighborX="-161144" custLinFactNeighborY="-10156"/>
      <dgm:spPr>
        <a:xfrm rot="5400000">
          <a:off x="4145245" y="3399292"/>
          <a:ext cx="897862" cy="10221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598D9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A884F87-BA10-4A1A-A4CB-BF177FFFD85F}" type="pres">
      <dgm:prSet presAssocID="{AE4FD57D-4AFE-47E7-9E6B-9D82BD37AC0D}" presName="ParentText" presStyleLbl="node1" presStyleIdx="2" presStyleCnt="4" custScaleX="65753" custScaleY="68938" custLinFactX="-44445" custLinFactNeighborX="-100000" custLinFactNeighborY="-15050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FDAF042F-FC2C-4874-8D1B-0BA0D36209DB}" type="pres">
      <dgm:prSet presAssocID="{AE4FD57D-4AFE-47E7-9E6B-9D82BD37AC0D}" presName="ChildText" presStyleLbl="revTx" presStyleIdx="2" presStyleCnt="3">
        <dgm:presLayoutVars>
          <dgm:chMax val="0"/>
          <dgm:chPref val="0"/>
          <dgm:bulletEnabled val="1"/>
        </dgm:presLayoutVars>
      </dgm:prSet>
      <dgm:spPr>
        <a:xfrm>
          <a:off x="5418838" y="2504897"/>
          <a:ext cx="1099300" cy="855106"/>
        </a:xfrm>
        <a:prstGeom prst="rect">
          <a:avLst/>
        </a:prstGeom>
        <a:noFill/>
        <a:ln>
          <a:noFill/>
        </a:ln>
        <a:effectLst/>
      </dgm:spPr>
    </dgm:pt>
    <dgm:pt modelId="{98657A38-89B0-4494-AE5E-D1294353920A}" type="pres">
      <dgm:prSet presAssocID="{020A1B75-DF97-4B51-B1E8-822352147349}" presName="sibTrans" presStyleCnt="0"/>
      <dgm:spPr/>
    </dgm:pt>
    <dgm:pt modelId="{C6FA484C-4295-4A91-96B7-E06259E09B96}" type="pres">
      <dgm:prSet presAssocID="{61AB639A-2CB4-4F2B-A20E-EEAED66CED3D}" presName="composite" presStyleCnt="0"/>
      <dgm:spPr/>
    </dgm:pt>
    <dgm:pt modelId="{ABF331D5-7E73-408A-99E9-58937824F844}" type="pres">
      <dgm:prSet presAssocID="{61AB639A-2CB4-4F2B-A20E-EEAED66CED3D}" presName="ParentText" presStyleLbl="node1" presStyleIdx="3" presStyleCnt="4" custScaleX="73296" custScaleY="58333" custLinFactX="-100000" custLinFactNeighborX="-102580" custLinFactNeighborY="6018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</dgm:ptLst>
  <dgm:cxnLst>
    <dgm:cxn modelId="{95CF2A11-0720-4D6B-9105-0CA4E5C996EA}" srcId="{BDB2337C-9E6F-4E04-A3D2-C475E460C134}" destId="{61AB639A-2CB4-4F2B-A20E-EEAED66CED3D}" srcOrd="3" destOrd="0" parTransId="{DBC5DEAF-2437-41E1-9BAE-1553280E415F}" sibTransId="{D35BE9A9-3AEF-4C2E-8135-6D892952D0E5}"/>
    <dgm:cxn modelId="{B226281C-59FB-40DC-9CB9-1FBFF8F49F84}" type="presOf" srcId="{D95674F4-7B68-4CAE-90DC-C3FA8935F276}" destId="{C62CA703-5E27-4420-9646-FE1CBC33921A}" srcOrd="0" destOrd="0" presId="urn:microsoft.com/office/officeart/2005/8/layout/StepDownProcess"/>
    <dgm:cxn modelId="{F05A9F2C-A9A5-42F4-B524-0F05EB83DEF1}" srcId="{BDB2337C-9E6F-4E04-A3D2-C475E460C134}" destId="{D95674F4-7B68-4CAE-90DC-C3FA8935F276}" srcOrd="0" destOrd="0" parTransId="{27D1B288-87BF-40A1-9C5E-84F4362D0F26}" sibTransId="{84FEDC48-3B99-49E8-A252-8C8BBFC7A0FD}"/>
    <dgm:cxn modelId="{C8494837-BF00-4125-A8BC-A3D9F540638B}" type="presOf" srcId="{BDB2337C-9E6F-4E04-A3D2-C475E460C134}" destId="{7ED2F402-62EA-412D-ABC3-FD83EED64653}" srcOrd="0" destOrd="0" presId="urn:microsoft.com/office/officeart/2005/8/layout/StepDownProcess"/>
    <dgm:cxn modelId="{4463C975-D9D6-457D-A0E4-43F499C71A39}" type="presOf" srcId="{AE4FD57D-4AFE-47E7-9E6B-9D82BD37AC0D}" destId="{1A884F87-BA10-4A1A-A4CB-BF177FFFD85F}" srcOrd="0" destOrd="0" presId="urn:microsoft.com/office/officeart/2005/8/layout/StepDownProcess"/>
    <dgm:cxn modelId="{D1DCF782-1440-4A27-941B-D0D1B60544CE}" srcId="{BDB2337C-9E6F-4E04-A3D2-C475E460C134}" destId="{E76A2A3B-0DAF-40D9-9EC3-B016F4455835}" srcOrd="1" destOrd="0" parTransId="{138F741C-328F-477C-8E1D-691D1746FFAB}" sibTransId="{EFE5FAFC-C69B-43E9-AA34-216F37762674}"/>
    <dgm:cxn modelId="{65FF4A88-C11D-4B74-A9DF-AC922E2E928F}" type="presOf" srcId="{61AB639A-2CB4-4F2B-A20E-EEAED66CED3D}" destId="{ABF331D5-7E73-408A-99E9-58937824F844}" srcOrd="0" destOrd="0" presId="urn:microsoft.com/office/officeart/2005/8/layout/StepDownProcess"/>
    <dgm:cxn modelId="{547433D4-8848-445B-8343-6B237E731E5D}" srcId="{BDB2337C-9E6F-4E04-A3D2-C475E460C134}" destId="{AE4FD57D-4AFE-47E7-9E6B-9D82BD37AC0D}" srcOrd="2" destOrd="0" parTransId="{EC5482BA-C9DC-4765-88F4-4EFAEE0E703D}" sibTransId="{020A1B75-DF97-4B51-B1E8-822352147349}"/>
    <dgm:cxn modelId="{4BAD27EE-ED1A-4AA0-BA96-E817F271C4E9}" type="presOf" srcId="{E76A2A3B-0DAF-40D9-9EC3-B016F4455835}" destId="{A91347B3-4720-4AEA-B678-1C0BEC0BA758}" srcOrd="0" destOrd="0" presId="urn:microsoft.com/office/officeart/2005/8/layout/StepDownProcess"/>
    <dgm:cxn modelId="{E79BA50A-9959-4806-8815-8A0767AF63D7}" type="presParOf" srcId="{7ED2F402-62EA-412D-ABC3-FD83EED64653}" destId="{5BED1402-ABD4-4EA6-82D4-02C722196FE3}" srcOrd="0" destOrd="0" presId="urn:microsoft.com/office/officeart/2005/8/layout/StepDownProcess"/>
    <dgm:cxn modelId="{78585BC2-D11B-4B68-BA36-B05F8F71E6FB}" type="presParOf" srcId="{5BED1402-ABD4-4EA6-82D4-02C722196FE3}" destId="{CAED40E0-F106-449C-9174-B6C01665159A}" srcOrd="0" destOrd="0" presId="urn:microsoft.com/office/officeart/2005/8/layout/StepDownProcess"/>
    <dgm:cxn modelId="{B237C0F2-FB78-4ED6-801E-2C1641481896}" type="presParOf" srcId="{5BED1402-ABD4-4EA6-82D4-02C722196FE3}" destId="{C62CA703-5E27-4420-9646-FE1CBC33921A}" srcOrd="1" destOrd="0" presId="urn:microsoft.com/office/officeart/2005/8/layout/StepDownProcess"/>
    <dgm:cxn modelId="{FC1258A3-8ADE-470C-B5CF-CDDA6BEFCD98}" type="presParOf" srcId="{5BED1402-ABD4-4EA6-82D4-02C722196FE3}" destId="{8AE7623F-D131-4254-962B-8845B49695C8}" srcOrd="2" destOrd="0" presId="urn:microsoft.com/office/officeart/2005/8/layout/StepDownProcess"/>
    <dgm:cxn modelId="{B4DD4A05-4892-4351-9B4E-4248BFBCDC89}" type="presParOf" srcId="{7ED2F402-62EA-412D-ABC3-FD83EED64653}" destId="{E1F56CC1-A772-45C4-93E5-D9028C2E87BC}" srcOrd="1" destOrd="0" presId="urn:microsoft.com/office/officeart/2005/8/layout/StepDownProcess"/>
    <dgm:cxn modelId="{9570E4E2-84D6-48A8-80EE-A9459BC886F0}" type="presParOf" srcId="{7ED2F402-62EA-412D-ABC3-FD83EED64653}" destId="{4B930EF0-5B58-4DD5-AA85-99B6035C51DF}" srcOrd="2" destOrd="0" presId="urn:microsoft.com/office/officeart/2005/8/layout/StepDownProcess"/>
    <dgm:cxn modelId="{A5DFEF6C-0816-46EF-964B-165BBB20FC6A}" type="presParOf" srcId="{4B930EF0-5B58-4DD5-AA85-99B6035C51DF}" destId="{0BA10391-744F-4BB4-8821-E1FAB6250640}" srcOrd="0" destOrd="0" presId="urn:microsoft.com/office/officeart/2005/8/layout/StepDownProcess"/>
    <dgm:cxn modelId="{9B5DA570-745F-4A57-9C41-8BF998DB37A5}" type="presParOf" srcId="{4B930EF0-5B58-4DD5-AA85-99B6035C51DF}" destId="{A91347B3-4720-4AEA-B678-1C0BEC0BA758}" srcOrd="1" destOrd="0" presId="urn:microsoft.com/office/officeart/2005/8/layout/StepDownProcess"/>
    <dgm:cxn modelId="{BC77711F-8EB0-49FF-8B46-BEBA0F47E6F2}" type="presParOf" srcId="{4B930EF0-5B58-4DD5-AA85-99B6035C51DF}" destId="{61EF05FC-E960-417F-8557-00B8CB1FE180}" srcOrd="2" destOrd="0" presId="urn:microsoft.com/office/officeart/2005/8/layout/StepDownProcess"/>
    <dgm:cxn modelId="{4D8CD885-7D81-4B6C-8399-96CBB6DA20BA}" type="presParOf" srcId="{7ED2F402-62EA-412D-ABC3-FD83EED64653}" destId="{219099B6-E4DA-460F-9BB3-3F44C0A66B66}" srcOrd="3" destOrd="0" presId="urn:microsoft.com/office/officeart/2005/8/layout/StepDownProcess"/>
    <dgm:cxn modelId="{540A75CD-9D22-4FC1-9F35-72657DAA0715}" type="presParOf" srcId="{7ED2F402-62EA-412D-ABC3-FD83EED64653}" destId="{A6714EB2-622E-4123-8083-5ED6CC78E145}" srcOrd="4" destOrd="0" presId="urn:microsoft.com/office/officeart/2005/8/layout/StepDownProcess"/>
    <dgm:cxn modelId="{68E69C6A-595E-4F8A-A05D-AE66C4F05577}" type="presParOf" srcId="{A6714EB2-622E-4123-8083-5ED6CC78E145}" destId="{FAA5416F-E9B1-4F35-BA43-0E7107E0073F}" srcOrd="0" destOrd="0" presId="urn:microsoft.com/office/officeart/2005/8/layout/StepDownProcess"/>
    <dgm:cxn modelId="{028CC993-570D-4B73-A292-EDFDE4364A1C}" type="presParOf" srcId="{A6714EB2-622E-4123-8083-5ED6CC78E145}" destId="{1A884F87-BA10-4A1A-A4CB-BF177FFFD85F}" srcOrd="1" destOrd="0" presId="urn:microsoft.com/office/officeart/2005/8/layout/StepDownProcess"/>
    <dgm:cxn modelId="{351B2196-C3AA-4C31-BF99-57FE4AAA429A}" type="presParOf" srcId="{A6714EB2-622E-4123-8083-5ED6CC78E145}" destId="{FDAF042F-FC2C-4874-8D1B-0BA0D36209DB}" srcOrd="2" destOrd="0" presId="urn:microsoft.com/office/officeart/2005/8/layout/StepDownProcess"/>
    <dgm:cxn modelId="{D5EB7949-007B-4CBF-AB93-08A8ED117569}" type="presParOf" srcId="{7ED2F402-62EA-412D-ABC3-FD83EED64653}" destId="{98657A38-89B0-4494-AE5E-D1294353920A}" srcOrd="5" destOrd="0" presId="urn:microsoft.com/office/officeart/2005/8/layout/StepDownProcess"/>
    <dgm:cxn modelId="{A14A6DD7-7633-450B-A490-9BB23FF11792}" type="presParOf" srcId="{7ED2F402-62EA-412D-ABC3-FD83EED64653}" destId="{C6FA484C-4295-4A91-96B7-E06259E09B96}" srcOrd="6" destOrd="0" presId="urn:microsoft.com/office/officeart/2005/8/layout/StepDownProcess"/>
    <dgm:cxn modelId="{5D7F4085-BA55-4A5D-B4CF-4E60B95A5588}" type="presParOf" srcId="{C6FA484C-4295-4A91-96B7-E06259E09B96}" destId="{ABF331D5-7E73-408A-99E9-58937824F84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D40E0-F106-449C-9174-B6C01665159A}">
      <dsp:nvSpPr>
        <dsp:cNvPr id="0" name=""/>
        <dsp:cNvSpPr/>
      </dsp:nvSpPr>
      <dsp:spPr>
        <a:xfrm rot="5400000">
          <a:off x="528193" y="2019895"/>
          <a:ext cx="756340" cy="4226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598D9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CA703-5E27-4420-9646-FE1CBC33921A}">
      <dsp:nvSpPr>
        <dsp:cNvPr id="0" name=""/>
        <dsp:cNvSpPr/>
      </dsp:nvSpPr>
      <dsp:spPr>
        <a:xfrm>
          <a:off x="790206" y="164254"/>
          <a:ext cx="1524067" cy="1070998"/>
        </a:xfrm>
        <a:prstGeom prst="roundRect">
          <a:avLst>
            <a:gd name="adj" fmla="val 16670"/>
          </a:avLst>
        </a:prstGeom>
        <a:solidFill>
          <a:srgbClr val="7598D9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RUTA DE DOTACIONES</a:t>
          </a:r>
        </a:p>
      </dsp:txBody>
      <dsp:txXfrm>
        <a:off x="842497" y="216545"/>
        <a:ext cx="1419485" cy="966416"/>
      </dsp:txXfrm>
    </dsp:sp>
    <dsp:sp modelId="{8AE7623F-D131-4254-962B-8845B49695C8}">
      <dsp:nvSpPr>
        <dsp:cNvPr id="0" name=""/>
        <dsp:cNvSpPr/>
      </dsp:nvSpPr>
      <dsp:spPr>
        <a:xfrm>
          <a:off x="3444485" y="71375"/>
          <a:ext cx="1957443" cy="152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10391-744F-4BB4-8821-E1FAB6250640}">
      <dsp:nvSpPr>
        <dsp:cNvPr id="0" name=""/>
        <dsp:cNvSpPr/>
      </dsp:nvSpPr>
      <dsp:spPr>
        <a:xfrm rot="5400000">
          <a:off x="580588" y="3419357"/>
          <a:ext cx="850443" cy="5141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598D9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347B3-4720-4AEA-B678-1C0BEC0BA758}">
      <dsp:nvSpPr>
        <dsp:cNvPr id="0" name=""/>
        <dsp:cNvSpPr/>
      </dsp:nvSpPr>
      <dsp:spPr>
        <a:xfrm>
          <a:off x="1109438" y="1659283"/>
          <a:ext cx="1505658" cy="1232804"/>
        </a:xfrm>
        <a:prstGeom prst="roundRect">
          <a:avLst>
            <a:gd name="adj" fmla="val 16670"/>
          </a:avLst>
        </a:prstGeom>
        <a:solidFill>
          <a:srgbClr val="209055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CONTROL DE RECUSOS ICBF-DOTACIONES</a:t>
          </a:r>
        </a:p>
      </dsp:txBody>
      <dsp:txXfrm>
        <a:off x="1169629" y="1719474"/>
        <a:ext cx="1385276" cy="1112422"/>
      </dsp:txXfrm>
    </dsp:sp>
    <dsp:sp modelId="{61EF05FC-E960-417F-8557-00B8CB1FE180}">
      <dsp:nvSpPr>
        <dsp:cNvPr id="0" name=""/>
        <dsp:cNvSpPr/>
      </dsp:nvSpPr>
      <dsp:spPr>
        <a:xfrm>
          <a:off x="5386558" y="1586703"/>
          <a:ext cx="1957443" cy="152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5416F-E9B1-4F35-BA43-0E7107E0073F}">
      <dsp:nvSpPr>
        <dsp:cNvPr id="0" name=""/>
        <dsp:cNvSpPr/>
      </dsp:nvSpPr>
      <dsp:spPr>
        <a:xfrm rot="5400000">
          <a:off x="734692" y="5212666"/>
          <a:ext cx="1027137" cy="5533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598D9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84F87-BA10-4A1A-A4CB-BF177FFFD85F}">
      <dsp:nvSpPr>
        <dsp:cNvPr id="0" name=""/>
        <dsp:cNvSpPr/>
      </dsp:nvSpPr>
      <dsp:spPr>
        <a:xfrm>
          <a:off x="1351778" y="2978474"/>
          <a:ext cx="1769654" cy="1298701"/>
        </a:xfrm>
        <a:prstGeom prst="roundRect">
          <a:avLst>
            <a:gd name="adj" fmla="val 16670"/>
          </a:avLst>
        </a:prstGeom>
        <a:solidFill>
          <a:srgbClr val="7598D9">
            <a:hueOff val="-8423570"/>
            <a:satOff val="14198"/>
            <a:lumOff val="-17386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INGRESO DOTACIONES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AL INVENTARIO</a:t>
          </a:r>
        </a:p>
      </dsp:txBody>
      <dsp:txXfrm>
        <a:off x="1415187" y="3041883"/>
        <a:ext cx="1642836" cy="1171883"/>
      </dsp:txXfrm>
    </dsp:sp>
    <dsp:sp modelId="{FDAF042F-FC2C-4874-8D1B-0BA0D36209DB}">
      <dsp:nvSpPr>
        <dsp:cNvPr id="0" name=""/>
        <dsp:cNvSpPr/>
      </dsp:nvSpPr>
      <dsp:spPr>
        <a:xfrm>
          <a:off x="7469833" y="3149083"/>
          <a:ext cx="1957443" cy="152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331D5-7E73-408A-99E9-58937824F844}">
      <dsp:nvSpPr>
        <dsp:cNvPr id="0" name=""/>
        <dsp:cNvSpPr/>
      </dsp:nvSpPr>
      <dsp:spPr>
        <a:xfrm>
          <a:off x="1738429" y="4913181"/>
          <a:ext cx="1972664" cy="1098917"/>
        </a:xfrm>
        <a:prstGeom prst="roundRect">
          <a:avLst>
            <a:gd name="adj" fmla="val 16670"/>
          </a:avLst>
        </a:prstGeom>
        <a:solidFill>
          <a:srgbClr val="7598D9">
            <a:hueOff val="-12635355"/>
            <a:satOff val="21297"/>
            <a:lumOff val="-26079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GESTIÓN DE RECURSOS DE DOTACIÓN</a:t>
          </a:r>
        </a:p>
      </dsp:txBody>
      <dsp:txXfrm>
        <a:off x="1792083" y="4966835"/>
        <a:ext cx="1865356" cy="991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C304CF00-AF4B-497E-AEE0-4E6A6FB24DC5}"/>
              </a:ext>
            </a:extLst>
          </p:cNvPr>
          <p:cNvCxnSpPr>
            <a:cxnSpLocks/>
          </p:cNvCxnSpPr>
          <p:nvPr/>
        </p:nvCxnSpPr>
        <p:spPr>
          <a:xfrm>
            <a:off x="1239779" y="3021330"/>
            <a:ext cx="10471644" cy="0"/>
          </a:xfrm>
          <a:prstGeom prst="line">
            <a:avLst/>
          </a:prstGeom>
          <a:noFill/>
          <a:ln w="6350" cap="flat" cmpd="sng" algn="ctr">
            <a:solidFill>
              <a:srgbClr val="FE8637">
                <a:shade val="95000"/>
                <a:satMod val="105000"/>
                <a:alpha val="56000"/>
              </a:srgbClr>
            </a:solidFill>
            <a:prstDash val="dashDot"/>
            <a:miter lim="800000"/>
          </a:ln>
          <a:effectLst/>
        </p:spPr>
      </p:cxnSp>
      <p:graphicFrame>
        <p:nvGraphicFramePr>
          <p:cNvPr id="40" name="Diagrama 39">
            <a:extLst>
              <a:ext uri="{FF2B5EF4-FFF2-40B4-BE49-F238E27FC236}">
                <a16:creationId xmlns:a16="http://schemas.microsoft.com/office/drawing/2014/main" id="{9050B90A-720E-4494-BA7D-9510C7CD4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742686"/>
              </p:ext>
            </p:extLst>
          </p:nvPr>
        </p:nvGraphicFramePr>
        <p:xfrm>
          <a:off x="-558436" y="202018"/>
          <a:ext cx="10764046" cy="623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2DF3558-2AF4-4864-A64F-4E0A9AB29192}"/>
              </a:ext>
            </a:extLst>
          </p:cNvPr>
          <p:cNvCxnSpPr>
            <a:cxnSpLocks/>
          </p:cNvCxnSpPr>
          <p:nvPr/>
        </p:nvCxnSpPr>
        <p:spPr>
          <a:xfrm>
            <a:off x="648249" y="1699674"/>
            <a:ext cx="10471644" cy="0"/>
          </a:xfrm>
          <a:prstGeom prst="line">
            <a:avLst/>
          </a:prstGeom>
          <a:noFill/>
          <a:ln w="6350" cap="flat" cmpd="sng" algn="ctr">
            <a:solidFill>
              <a:srgbClr val="FE8637">
                <a:shade val="95000"/>
                <a:satMod val="105000"/>
                <a:alpha val="56000"/>
              </a:srgbClr>
            </a:solidFill>
            <a:prstDash val="dashDot"/>
            <a:miter lim="800000"/>
          </a:ln>
          <a:effectLst/>
        </p:spPr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9391FF2-6345-4C91-9872-A121169A9FDF}"/>
              </a:ext>
            </a:extLst>
          </p:cNvPr>
          <p:cNvCxnSpPr>
            <a:cxnSpLocks/>
          </p:cNvCxnSpPr>
          <p:nvPr/>
        </p:nvCxnSpPr>
        <p:spPr>
          <a:xfrm>
            <a:off x="781887" y="4837094"/>
            <a:ext cx="10471644" cy="0"/>
          </a:xfrm>
          <a:prstGeom prst="line">
            <a:avLst/>
          </a:prstGeom>
          <a:noFill/>
          <a:ln w="6350" cap="flat" cmpd="sng" algn="ctr">
            <a:solidFill>
              <a:srgbClr val="FE8637">
                <a:shade val="95000"/>
                <a:satMod val="105000"/>
                <a:alpha val="56000"/>
              </a:srgbClr>
            </a:solidFill>
            <a:prstDash val="dashDot"/>
            <a:miter lim="800000"/>
          </a:ln>
          <a:effectLst/>
        </p:spPr>
      </p:cxn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86CCFEC9-E711-48F8-987A-31502790078C}"/>
              </a:ext>
            </a:extLst>
          </p:cNvPr>
          <p:cNvSpPr/>
          <p:nvPr/>
        </p:nvSpPr>
        <p:spPr>
          <a:xfrm>
            <a:off x="1986387" y="723694"/>
            <a:ext cx="482237" cy="338420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E96020F-5669-46DA-B5CF-120F76D948D2}"/>
              </a:ext>
            </a:extLst>
          </p:cNvPr>
          <p:cNvSpPr txBox="1"/>
          <p:nvPr/>
        </p:nvSpPr>
        <p:spPr>
          <a:xfrm>
            <a:off x="2768462" y="1723149"/>
            <a:ext cx="2583064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Diseño de Sistema para el Control de</a:t>
            </a:r>
          </a:p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Dotaciones (mod. Cuéntame)</a:t>
            </a:r>
          </a:p>
          <a:p>
            <a:pPr defTabSz="1219170">
              <a:defRPr/>
            </a:pPr>
            <a:endParaRPr lang="es-ES" sz="1467" kern="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2240654-D0C8-468C-A511-80073AD4BD42}"/>
              </a:ext>
            </a:extLst>
          </p:cNvPr>
          <p:cNvSpPr txBox="1"/>
          <p:nvPr/>
        </p:nvSpPr>
        <p:spPr>
          <a:xfrm>
            <a:off x="6309026" y="92717"/>
            <a:ext cx="2905125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Actualización de la ruta de dotaciones y  Guía Orientadora</a:t>
            </a: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8273192D-8831-4844-9ABC-34835C850D3A}"/>
              </a:ext>
            </a:extLst>
          </p:cNvPr>
          <p:cNvSpPr/>
          <p:nvPr/>
        </p:nvSpPr>
        <p:spPr>
          <a:xfrm>
            <a:off x="8789607" y="598429"/>
            <a:ext cx="720092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7F1029F2-0036-4253-B0D8-2BD9BCE07932}"/>
              </a:ext>
            </a:extLst>
          </p:cNvPr>
          <p:cNvSpPr/>
          <p:nvPr/>
        </p:nvSpPr>
        <p:spPr>
          <a:xfrm>
            <a:off x="8732989" y="2208834"/>
            <a:ext cx="720092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1FBE0F7D-6C94-44B3-AB12-6E3713F32C94}"/>
              </a:ext>
            </a:extLst>
          </p:cNvPr>
          <p:cNvSpPr/>
          <p:nvPr/>
        </p:nvSpPr>
        <p:spPr>
          <a:xfrm>
            <a:off x="8597637" y="3715233"/>
            <a:ext cx="720092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52D5D87-9D57-44C9-BAFD-C367E0622E73}"/>
              </a:ext>
            </a:extLst>
          </p:cNvPr>
          <p:cNvSpPr/>
          <p:nvPr/>
        </p:nvSpPr>
        <p:spPr>
          <a:xfrm>
            <a:off x="8690442" y="5522373"/>
            <a:ext cx="720092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5" name="Flecha: pentágono 54">
            <a:extLst>
              <a:ext uri="{FF2B5EF4-FFF2-40B4-BE49-F238E27FC236}">
                <a16:creationId xmlns:a16="http://schemas.microsoft.com/office/drawing/2014/main" id="{EF0DBBE0-CEC4-4505-A98C-D3D81C95DAEC}"/>
              </a:ext>
            </a:extLst>
          </p:cNvPr>
          <p:cNvSpPr/>
          <p:nvPr/>
        </p:nvSpPr>
        <p:spPr>
          <a:xfrm rot="5400000">
            <a:off x="9904211" y="4634537"/>
            <a:ext cx="1689093" cy="2403357"/>
          </a:xfrm>
          <a:prstGeom prst="homePlate">
            <a:avLst/>
          </a:prstGeom>
          <a:solidFill>
            <a:srgbClr val="B3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1219170">
              <a:defRPr/>
            </a:pPr>
            <a:endParaRPr lang="es-ES" sz="1600" b="1" kern="0" dirty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6" name="Flecha: pentágono 55">
            <a:extLst>
              <a:ext uri="{FF2B5EF4-FFF2-40B4-BE49-F238E27FC236}">
                <a16:creationId xmlns:a16="http://schemas.microsoft.com/office/drawing/2014/main" id="{B58114D4-DEA7-48F7-9C5E-AC683AC94184}"/>
              </a:ext>
            </a:extLst>
          </p:cNvPr>
          <p:cNvSpPr/>
          <p:nvPr/>
        </p:nvSpPr>
        <p:spPr>
          <a:xfrm rot="5400000">
            <a:off x="9873360" y="3012922"/>
            <a:ext cx="1801400" cy="2380709"/>
          </a:xfrm>
          <a:prstGeom prst="homePlate">
            <a:avLst/>
          </a:prstGeom>
          <a:solidFill>
            <a:srgbClr val="9CD2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1219170">
              <a:defRPr/>
            </a:pPr>
            <a:r>
              <a:rPr lang="es-CO" sz="1600" b="1" kern="0" dirty="0">
                <a:solidFill>
                  <a:prstClr val="white"/>
                </a:solidFill>
                <a:latin typeface="Calibri"/>
              </a:rPr>
              <a:t>-Ranking mensual</a:t>
            </a:r>
          </a:p>
          <a:p>
            <a:pPr algn="ctr" defTabSz="1219170">
              <a:defRPr/>
            </a:pPr>
            <a:r>
              <a:rPr lang="es-CO" sz="1600" b="1" kern="0" dirty="0">
                <a:solidFill>
                  <a:prstClr val="white"/>
                </a:solidFill>
                <a:latin typeface="Calibri"/>
                <a:cs typeface="Calibri" panose="020F0502020204030204" pitchFamily="34" charset="0"/>
              </a:rPr>
              <a:t>-Reporte alertas a las regionales</a:t>
            </a:r>
            <a:endParaRPr lang="es-ES" sz="1600" b="1" kern="0" dirty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7" name="Flecha: pentágono 56">
            <a:extLst>
              <a:ext uri="{FF2B5EF4-FFF2-40B4-BE49-F238E27FC236}">
                <a16:creationId xmlns:a16="http://schemas.microsoft.com/office/drawing/2014/main" id="{F92FBC5C-9754-420D-9502-F212A4F1D9E4}"/>
              </a:ext>
            </a:extLst>
          </p:cNvPr>
          <p:cNvSpPr/>
          <p:nvPr/>
        </p:nvSpPr>
        <p:spPr>
          <a:xfrm rot="5400000">
            <a:off x="9972424" y="1463416"/>
            <a:ext cx="1625921" cy="2358060"/>
          </a:xfrm>
          <a:prstGeom prst="homePlate">
            <a:avLst/>
          </a:prstGeom>
          <a:solidFill>
            <a:srgbClr val="2090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lvl="0" algn="ctr"/>
            <a:r>
              <a:rPr lang="es-CO" sz="1600" b="1" kern="0" dirty="0">
                <a:solidFill>
                  <a:prstClr val="white"/>
                </a:solidFill>
              </a:rPr>
              <a:t>-Documentación </a:t>
            </a:r>
          </a:p>
          <a:p>
            <a:pPr lvl="0" algn="ctr"/>
            <a:r>
              <a:rPr lang="es-CO" sz="1600" b="1" kern="0" dirty="0">
                <a:solidFill>
                  <a:prstClr val="white"/>
                </a:solidFill>
              </a:rPr>
              <a:t>de indicador y procedimiento.</a:t>
            </a:r>
          </a:p>
          <a:p>
            <a:pPr lvl="0" algn="ctr"/>
            <a:r>
              <a:rPr lang="es-CO" sz="1600" b="1" kern="0" dirty="0">
                <a:solidFill>
                  <a:prstClr val="white"/>
                </a:solidFill>
              </a:rPr>
              <a:t> -Compra centralizada</a:t>
            </a:r>
            <a:endParaRPr lang="es-CO" sz="2400" kern="0" dirty="0">
              <a:solidFill>
                <a:prstClr val="white"/>
              </a:solidFill>
            </a:endParaRPr>
          </a:p>
          <a:p>
            <a:pPr lvl="0" algn="ctr"/>
            <a:endParaRPr lang="es-CO" sz="1600" b="1" kern="0" dirty="0">
              <a:solidFill>
                <a:prstClr val="white"/>
              </a:solidFill>
            </a:endParaRPr>
          </a:p>
        </p:txBody>
      </p:sp>
      <p:sp>
        <p:nvSpPr>
          <p:cNvPr id="58" name="Flecha: pentágono 57">
            <a:extLst>
              <a:ext uri="{FF2B5EF4-FFF2-40B4-BE49-F238E27FC236}">
                <a16:creationId xmlns:a16="http://schemas.microsoft.com/office/drawing/2014/main" id="{E4E5BC50-97E1-4D53-8490-3DAFE6CB1F1D}"/>
              </a:ext>
            </a:extLst>
          </p:cNvPr>
          <p:cNvSpPr/>
          <p:nvPr/>
        </p:nvSpPr>
        <p:spPr>
          <a:xfrm rot="5400000">
            <a:off x="9867728" y="-255940"/>
            <a:ext cx="1835311" cy="2403357"/>
          </a:xfrm>
          <a:prstGeom prst="homePlate">
            <a:avLst/>
          </a:prstGeom>
          <a:solidFill>
            <a:srgbClr val="759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lvl="0" algn="ctr"/>
            <a:r>
              <a:rPr lang="es-CO" sz="1600" b="1" kern="0" dirty="0">
                <a:solidFill>
                  <a:prstClr val="white"/>
                </a:solidFill>
              </a:rPr>
              <a:t>-Socializaciones presenciales - videoconferencias </a:t>
            </a:r>
          </a:p>
          <a:p>
            <a:pPr lvl="0" algn="ctr"/>
            <a:r>
              <a:rPr lang="es-CO" sz="1600" b="1" kern="0" dirty="0">
                <a:solidFill>
                  <a:prstClr val="white"/>
                </a:solidFill>
              </a:rPr>
              <a:t>-AVISPA 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35FC610-0778-4CCF-8E8C-075A7B9C7653}"/>
              </a:ext>
            </a:extLst>
          </p:cNvPr>
          <p:cNvSpPr txBox="1"/>
          <p:nvPr/>
        </p:nvSpPr>
        <p:spPr>
          <a:xfrm>
            <a:off x="2356227" y="6468396"/>
            <a:ext cx="62638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" sz="2400" b="1" dirty="0">
                <a:solidFill>
                  <a:srgbClr val="5C9A38"/>
                </a:solidFill>
                <a:latin typeface="Asap Bold"/>
                <a:cs typeface="Asap Bold"/>
                <a:sym typeface="Calibri"/>
              </a:rPr>
              <a:t>Plan de trabajo Dotaciones 2019</a:t>
            </a:r>
            <a:endParaRPr lang="en-US" sz="2400" b="1" dirty="0">
              <a:solidFill>
                <a:srgbClr val="5C9A38"/>
              </a:solidFill>
              <a:latin typeface="Asap Bold"/>
              <a:cs typeface="Asap Bold"/>
            </a:endParaRPr>
          </a:p>
        </p:txBody>
      </p:sp>
      <p:sp>
        <p:nvSpPr>
          <p:cNvPr id="26" name="Flecha: a la derecha 50">
            <a:extLst>
              <a:ext uri="{FF2B5EF4-FFF2-40B4-BE49-F238E27FC236}">
                <a16:creationId xmlns:a16="http://schemas.microsoft.com/office/drawing/2014/main" id="{8273192D-8831-4844-9ABC-34835C850D3A}"/>
              </a:ext>
            </a:extLst>
          </p:cNvPr>
          <p:cNvSpPr/>
          <p:nvPr/>
        </p:nvSpPr>
        <p:spPr>
          <a:xfrm>
            <a:off x="4949204" y="636584"/>
            <a:ext cx="1171019" cy="39572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2240654-D0C8-468C-A511-80073AD4BD42}"/>
              </a:ext>
            </a:extLst>
          </p:cNvPr>
          <p:cNvSpPr txBox="1"/>
          <p:nvPr/>
        </p:nvSpPr>
        <p:spPr>
          <a:xfrm>
            <a:off x="6215781" y="615541"/>
            <a:ext cx="240335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Socializaciones de refuerzo de la ruta de dotaciones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2240654-D0C8-468C-A511-80073AD4BD42}"/>
              </a:ext>
            </a:extLst>
          </p:cNvPr>
          <p:cNvSpPr txBox="1"/>
          <p:nvPr/>
        </p:nvSpPr>
        <p:spPr>
          <a:xfrm>
            <a:off x="6409054" y="2354505"/>
            <a:ext cx="212141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Indicador dotaciones</a:t>
            </a:r>
          </a:p>
        </p:txBody>
      </p:sp>
      <p:sp>
        <p:nvSpPr>
          <p:cNvPr id="33" name="Flecha: a la derecha 58">
            <a:extLst>
              <a:ext uri="{FF2B5EF4-FFF2-40B4-BE49-F238E27FC236}">
                <a16:creationId xmlns:a16="http://schemas.microsoft.com/office/drawing/2014/main" id="{86CCFEC9-E711-48F8-987A-31502790078C}"/>
              </a:ext>
            </a:extLst>
          </p:cNvPr>
          <p:cNvSpPr/>
          <p:nvPr/>
        </p:nvSpPr>
        <p:spPr>
          <a:xfrm>
            <a:off x="2208722" y="2142397"/>
            <a:ext cx="483190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E96020F-5669-46DA-B5CF-120F76D948D2}"/>
              </a:ext>
            </a:extLst>
          </p:cNvPr>
          <p:cNvSpPr txBox="1"/>
          <p:nvPr/>
        </p:nvSpPr>
        <p:spPr>
          <a:xfrm>
            <a:off x="6348123" y="1136492"/>
            <a:ext cx="3121156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AVISPA-Curso Virtual en dotaciones a Supervisores de contratos</a:t>
            </a:r>
          </a:p>
        </p:txBody>
      </p:sp>
      <p:sp>
        <p:nvSpPr>
          <p:cNvPr id="36" name="Flecha: a la derecha 58">
            <a:extLst>
              <a:ext uri="{FF2B5EF4-FFF2-40B4-BE49-F238E27FC236}">
                <a16:creationId xmlns:a16="http://schemas.microsoft.com/office/drawing/2014/main" id="{86CCFEC9-E711-48F8-987A-31502790078C}"/>
              </a:ext>
            </a:extLst>
          </p:cNvPr>
          <p:cNvSpPr/>
          <p:nvPr/>
        </p:nvSpPr>
        <p:spPr>
          <a:xfrm>
            <a:off x="2660086" y="3644368"/>
            <a:ext cx="453402" cy="386445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47898C4-CF8D-442E-A28A-CE049AEF8297}"/>
              </a:ext>
            </a:extLst>
          </p:cNvPr>
          <p:cNvSpPr txBox="1"/>
          <p:nvPr/>
        </p:nvSpPr>
        <p:spPr>
          <a:xfrm>
            <a:off x="6348189" y="3230676"/>
            <a:ext cx="217903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-Plan de trabajo territorial para descongestión de ingreso de dotaciones al inventario.</a:t>
            </a:r>
          </a:p>
          <a:p>
            <a:pPr defTabSz="1219170">
              <a:defRPr/>
            </a:pPr>
            <a:r>
              <a:rPr lang="es-CO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 -Visita de supervisión verificación dotaciones.</a:t>
            </a:r>
          </a:p>
        </p:txBody>
      </p:sp>
      <p:sp>
        <p:nvSpPr>
          <p:cNvPr id="62" name="Flecha: a la derecha 58">
            <a:extLst>
              <a:ext uri="{FF2B5EF4-FFF2-40B4-BE49-F238E27FC236}">
                <a16:creationId xmlns:a16="http://schemas.microsoft.com/office/drawing/2014/main" id="{86CCFEC9-E711-48F8-987A-31502790078C}"/>
              </a:ext>
            </a:extLst>
          </p:cNvPr>
          <p:cNvSpPr/>
          <p:nvPr/>
        </p:nvSpPr>
        <p:spPr>
          <a:xfrm>
            <a:off x="5087307" y="3688439"/>
            <a:ext cx="1062830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63" name="Flecha: a la derecha 58">
            <a:extLst>
              <a:ext uri="{FF2B5EF4-FFF2-40B4-BE49-F238E27FC236}">
                <a16:creationId xmlns:a16="http://schemas.microsoft.com/office/drawing/2014/main" id="{86CCFEC9-E711-48F8-987A-31502790078C}"/>
              </a:ext>
            </a:extLst>
          </p:cNvPr>
          <p:cNvSpPr/>
          <p:nvPr/>
        </p:nvSpPr>
        <p:spPr>
          <a:xfrm>
            <a:off x="3360410" y="5507407"/>
            <a:ext cx="732416" cy="353952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E96020F-5669-46DA-B5CF-120F76D948D2}"/>
              </a:ext>
            </a:extLst>
          </p:cNvPr>
          <p:cNvSpPr txBox="1"/>
          <p:nvPr/>
        </p:nvSpPr>
        <p:spPr>
          <a:xfrm>
            <a:off x="3858393" y="5507407"/>
            <a:ext cx="1671415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Articulación </a:t>
            </a:r>
          </a:p>
          <a:p>
            <a:pPr algn="ctr"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con: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480215" y="5180986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500" kern="0" dirty="0">
                <a:solidFill>
                  <a:srgbClr val="002060"/>
                </a:solidFill>
                <a:cs typeface="Calibri" panose="020F0502020204030204" pitchFamily="34" charset="0"/>
              </a:rPr>
              <a:t>-Entes territoriales</a:t>
            </a:r>
          </a:p>
          <a:p>
            <a:r>
              <a:rPr lang="es-ES" sz="1500" kern="0" dirty="0">
                <a:solidFill>
                  <a:srgbClr val="002060"/>
                </a:solidFill>
                <a:cs typeface="Calibri" panose="020F0502020204030204" pitchFamily="34" charset="0"/>
              </a:rPr>
              <a:t>-Sistema Nacional de Bienestar Familiar</a:t>
            </a:r>
          </a:p>
          <a:p>
            <a:r>
              <a:rPr lang="es-ES" sz="1500" kern="0" dirty="0">
                <a:solidFill>
                  <a:srgbClr val="002060"/>
                </a:solidFill>
                <a:cs typeface="Calibri" panose="020F0502020204030204" pitchFamily="34" charset="0"/>
              </a:rPr>
              <a:t>-CONPES y SGR</a:t>
            </a:r>
          </a:p>
          <a:p>
            <a:r>
              <a:rPr lang="es-ES" sz="1500" kern="0" dirty="0">
                <a:solidFill>
                  <a:srgbClr val="002060"/>
                </a:solidFill>
                <a:cs typeface="Calibri" panose="020F0502020204030204" pitchFamily="34" charset="0"/>
              </a:rPr>
              <a:t>-Fundaciones y ONG</a:t>
            </a:r>
            <a:endParaRPr lang="es-CO" sz="1500" dirty="0"/>
          </a:p>
        </p:txBody>
      </p:sp>
      <p:sp>
        <p:nvSpPr>
          <p:cNvPr id="4" name="Rectángulo 3"/>
          <p:cNvSpPr/>
          <p:nvPr/>
        </p:nvSpPr>
        <p:spPr>
          <a:xfrm>
            <a:off x="9805437" y="5167252"/>
            <a:ext cx="2033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es-CO" b="1" kern="0" dirty="0">
                <a:solidFill>
                  <a:prstClr val="white"/>
                </a:solidFill>
              </a:rPr>
              <a:t>Memorandos y comunicaciones oficiales a las regionales.</a:t>
            </a:r>
            <a:endParaRPr lang="es-ES" b="1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5" name="Abrir llave 4"/>
          <p:cNvSpPr/>
          <p:nvPr/>
        </p:nvSpPr>
        <p:spPr>
          <a:xfrm>
            <a:off x="5331562" y="5188603"/>
            <a:ext cx="308986" cy="1006301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E96020F-5669-46DA-B5CF-120F76D948D2}"/>
              </a:ext>
            </a:extLst>
          </p:cNvPr>
          <p:cNvSpPr txBox="1"/>
          <p:nvPr/>
        </p:nvSpPr>
        <p:spPr>
          <a:xfrm>
            <a:off x="3100342" y="3382128"/>
            <a:ext cx="1986965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Seguimiento al Ingreso de dotación al Inventario ICBF. </a:t>
            </a:r>
          </a:p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Meta 100%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897BC28-0747-4F60-BCEF-DBD6CF5BA116}"/>
              </a:ext>
            </a:extLst>
          </p:cNvPr>
          <p:cNvSpPr txBox="1"/>
          <p:nvPr/>
        </p:nvSpPr>
        <p:spPr>
          <a:xfrm>
            <a:off x="2418067" y="224768"/>
            <a:ext cx="2403357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Refuerzo de la Ruta de dotaciones 33 regionales.</a:t>
            </a:r>
          </a:p>
          <a:p>
            <a:pPr defTabSz="1219170">
              <a:defRPr/>
            </a:pPr>
            <a:endParaRPr lang="es-ES" sz="1467" kern="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Refuerzo Procedimiento de ingreso de dotaciones al inventario.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838E60-A1E1-4EAA-BAC3-448A8390B05F}"/>
              </a:ext>
            </a:extLst>
          </p:cNvPr>
          <p:cNvSpPr txBox="1"/>
          <p:nvPr/>
        </p:nvSpPr>
        <p:spPr>
          <a:xfrm>
            <a:off x="2509787" y="-406652"/>
            <a:ext cx="19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ESTRATEGIA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E8E9B77-79F6-4F4E-B251-44D691742F4E}"/>
              </a:ext>
            </a:extLst>
          </p:cNvPr>
          <p:cNvSpPr txBox="1"/>
          <p:nvPr/>
        </p:nvSpPr>
        <p:spPr>
          <a:xfrm>
            <a:off x="6564170" y="-508376"/>
            <a:ext cx="19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ACTIVIDADES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3E3B944-774E-4DA4-8224-3B8DAC5FAE20}"/>
              </a:ext>
            </a:extLst>
          </p:cNvPr>
          <p:cNvSpPr txBox="1"/>
          <p:nvPr/>
        </p:nvSpPr>
        <p:spPr>
          <a:xfrm>
            <a:off x="9786090" y="-673157"/>
            <a:ext cx="19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PRODUCTOS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DFBB310-5996-4710-9E00-F41DF31CF65A}"/>
              </a:ext>
            </a:extLst>
          </p:cNvPr>
          <p:cNvSpPr txBox="1"/>
          <p:nvPr/>
        </p:nvSpPr>
        <p:spPr>
          <a:xfrm>
            <a:off x="6390251" y="1806497"/>
            <a:ext cx="253082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Procedimiento de dotaciones publicado en SIGEP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0D9D261-BEF2-4253-A763-5E538CFDDF32}"/>
              </a:ext>
            </a:extLst>
          </p:cNvPr>
          <p:cNvSpPr txBox="1"/>
          <p:nvPr/>
        </p:nvSpPr>
        <p:spPr>
          <a:xfrm>
            <a:off x="2766768" y="2477463"/>
            <a:ext cx="276951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Análisis de opciones de compra de dotaciones recursos ICBF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144759C-BB37-4E41-92AE-B16A862C3A36}"/>
              </a:ext>
            </a:extLst>
          </p:cNvPr>
          <p:cNvSpPr txBox="1"/>
          <p:nvPr/>
        </p:nvSpPr>
        <p:spPr>
          <a:xfrm>
            <a:off x="6405809" y="2728989"/>
            <a:ext cx="212141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ES" sz="1467" kern="0" dirty="0">
                <a:solidFill>
                  <a:srgbClr val="002060"/>
                </a:solidFill>
                <a:cs typeface="Calibri" panose="020F0502020204030204" pitchFamily="34" charset="0"/>
              </a:rPr>
              <a:t>- Compra centralizada</a:t>
            </a:r>
          </a:p>
        </p:txBody>
      </p:sp>
      <p:sp>
        <p:nvSpPr>
          <p:cNvPr id="75" name="Flecha: a la derecha 50">
            <a:extLst>
              <a:ext uri="{FF2B5EF4-FFF2-40B4-BE49-F238E27FC236}">
                <a16:creationId xmlns:a16="http://schemas.microsoft.com/office/drawing/2014/main" id="{4253F7BD-4DE9-4DE9-89F4-02F0ED2A36C7}"/>
              </a:ext>
            </a:extLst>
          </p:cNvPr>
          <p:cNvSpPr/>
          <p:nvPr/>
        </p:nvSpPr>
        <p:spPr>
          <a:xfrm>
            <a:off x="5336644" y="2202300"/>
            <a:ext cx="920351" cy="353951"/>
          </a:xfrm>
          <a:prstGeom prst="rightArrow">
            <a:avLst/>
          </a:prstGeom>
          <a:solidFill>
            <a:srgbClr val="FE86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s-CO" sz="2400" kern="0">
              <a:solidFill>
                <a:prstClr val="white"/>
              </a:solidFill>
              <a:latin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195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Asap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Paula  Andrea Ospina Patino</cp:lastModifiedBy>
  <cp:revision>212</cp:revision>
  <dcterms:created xsi:type="dcterms:W3CDTF">2018-08-24T05:26:58Z</dcterms:created>
  <dcterms:modified xsi:type="dcterms:W3CDTF">2019-03-01T14:06:14Z</dcterms:modified>
</cp:coreProperties>
</file>