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e488c6ef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e488c6ef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9412f7e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9412f7e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Após o estudo comparativo, é apresentado o método de seleção adaptativa de configurações de hidrofones, que é capaz de determinar qual é a melhor configuração, de entre um conjunto discreto, levando a um menor erro de estimação. O método assume a instalação de 9 hidrofones em posições conhecidas num AUV, como ilustrado na figura. A partir deste conjunto são formadas todas as combinações possíveis entre os hidrofones, assumindo que o hidrofone 1, posicionado na parte da frente do AUV, está sempre incluído de modo a garantir que as configurações são sempre não coplanares.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método usa um algoritmo de Monte Carlo e pode integrar tanto estimadores, usando métricas como o erro de estimação em azimute, elevação e erro médio quadrático, como pode intentegrar o Cramér-Rao Lower bound, usando as métricas de otimização mais adequadas neste caso,  criterio A, D e E.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Passo agora a descrever os passos resumidamente. Para cada configuração de hidrofones, a estimação de uma posição é executada 1000 vezes de forma a obter o desvio padrão dos erros. Depois, consoante o resultado da estimação, são selecionados todos os hidrofones que têm linha de vista com o transmissor. De forma a tornar o algoritmo mais coerente, todo este processo é repetido 10 vezes para extrair métricas de erro médias para cada uma das configurações. Daqui é então possível guardar todas as configurações que são compostas apenas por hidrofones com linha de vista para o transmissor e os respetivos valores médios de erro obtidos. Por fim, deste grupo de configurações, é possível deduzir a que apresenta o menor erro de estimação, tendo em conta várias métricas possíveis, de forma a concluir qual é a melhor configuração para estimar certa posição.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412f7ea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9412f7ea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forma a definir as regiões de linha de vista para cada hidrofone, duas abordagens diferentes foram usadas para posições do transmissor com x menor ou maior do que zero. Sendo assim, para xx negativos o AUV é aproximado a um cilindro e as regiões são simplesmente limitadas pela tangente na posição de cada hidrofone, ou seja, se olharmos para a imagem XXX é como se estivessemos posicionados no eixo dos xx a olhar para o AUV de frente e então podemos analisar as interseções das região de linha de vista dos hidrofone. Por exemplo, considerando que o transmissor está posicionado aqui, então é possível verificar que se encontra nas regiões de linha de vista do hidrofone 2, 6 e 8. Para valores de xx iguais ou superiores a zero, como a frente do AUV pode ser aproximada ao formato de um cone, então as regiões de linha de vista são mais abrangentes, e podem ser representadas pela figura XXX para 4 dos hidrofones e para os restantes é apenas necessário aplicar uma rotação de 45º a estas regiões.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9412f7ea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9412f7ea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e488c6ef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e488c6ef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e488c6ef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e488c6ef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e488c6ef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e488c6ef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e488c6ef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e488c6ef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9412f7ea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9412f7ea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Facilidade do MARES de implementar esta geometria por adição de aneis.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9412f7ea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9412f7ea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9bea1f71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9bea1f71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9412f7ea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9412f7ea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Conclusoes: referir contribuições; é realizavel? Tem interesse? Por exemplo MARES -&gt; pode-se aplicar aneis de hidrofones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e488c6ef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e488c6ef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9412f7ea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9412f7ea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bea1f71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bea1f71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 tese integra-se no projeto GROW, desenvolvido pelo Centro de Robótica e Sistemas Autónomos do INESC TEC, que explora o uso de veículos autónomos subaquáticos, AUVs, como mulas transportadoras de dados que têm como função localizar AUVs em missões de longa duração, aproximar-se deles e extrair os seus dados.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tal, as mulas de dados têm de ser capazes de estimar a localização do AUV em missão, que está continuamente a emitir sinais acústicos, e para isso integram um sistema USBL para localização acústica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constituído tipicamente por um conjunto de 4 hidrofones. Estes sistemas mostram vantagens em relação a outros para o mesmo efeito, nomeadamente suportam grande alcance de comunicação, pequena sensibilidade a condições do meio e erro limitado.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412f7e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412f7e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Considerando esta aplicação, o sistema USBL necessita de cumprir requisitos específicos que soluções comerciais comuns não satisfazem. Primeiro, deverá ser capaz de estimar a localização com a melhor precisão possível para distâncias desde dezenas de centímetros até várias centenas de metros entre o transmissor e o receptor dos sinais acústicos. Depois, de forma a evitar considerar sinais indiretamente recebidos, ou seja, distorcidos por multipath ou refrações na carcaça do próprio veículo, o segundo requisito considera que sistema deverá ter sempre linha de vista com a posição estimada da fonte acústica, o que não é possível com um conjunto de 4 hidrofones em posições fixas.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412f7e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412f7e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488c6ef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488c6ef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premissas deste trabalho são essencialmente três. Primeiro, um mínimo de 4 hidrofones são necessários para fazer multilateração. Em segundo, é assumido sincronismo na comunicação o que permite saber o instante de emissão do sinal acústico. Por último, é assumido um erro injetado nas diferenças dos tempos de chegada do sinal aos hidrofones que segue uma distribuição Gaussiana com desvio padrão de 0.5 microssegundos,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corresponde a um erro de estimação de ângulo de 5 graus.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412f7ea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9412f7ea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9412f7ea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9412f7ea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arquitetura do módulo desenvolvido está implementada de forma a minimizar a área ocupada pelo circuito lógico e não considera restrições temporais. A figura XXX representa um esquemático ilustrativo dos componentes do módulo, que passo a explicar. Começando à esquerda, os 4 hidrofones captam os sinais acústicos que são depois convertidos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sinais digitais que alimentam o primeiro bloco integrante do módulo. Este bloco é um filtro de Hilbert, responsável por converter o sinal real para a sua representação complexa. Estas saídas são multiplexadas de forma a utilizar de seguida apenas um bloco de CORDIC, COordinate Rotation DIgital Computer, que é responsável por computar a fase do sinal. Depois são calculadas as diferença das fases entre os 4 sinais que são posteriormente acumuladas para extrair uma diferença de fase média entre sinais. 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módulo demonstrou uma diminuição significativa de ocupação de área em relação a um módulo anteriormente implementado para o mesmo efeito, ocupando cerca de 1200 flip flops em vez de 10 mil e 1400 look up tables em vez de 6 mil. Devido à situação pandemica este sistema apenas foi sujeito a testes preliminares.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9412f7ea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9412f7ea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9" Type="http://schemas.openxmlformats.org/officeDocument/2006/relationships/image" Target="../media/image10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9" Type="http://schemas.openxmlformats.org/officeDocument/2006/relationships/image" Target="../media/image10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9" Type="http://schemas.openxmlformats.org/officeDocument/2006/relationships/image" Target="../media/image10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9" Type="http://schemas.openxmlformats.org/officeDocument/2006/relationships/image" Target="../media/image10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93002"/>
            <a:ext cx="8520600" cy="10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Relative Acoustic Localization with 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USBL (Ultra-Short Baseline)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34032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MSc in Electrical and Computer Engineering</a:t>
            </a:r>
            <a:endParaRPr b="1" sz="1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03525" y="25620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Paula </a:t>
            </a:r>
            <a:r>
              <a:rPr lang="en-GB"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Alexandra</a:t>
            </a:r>
            <a:r>
              <a:rPr lang="en-GB"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Agra Graça</a:t>
            </a:r>
            <a:endParaRPr sz="16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03536" y="39771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Supervisor: José Carlos Alves</a:t>
            </a:r>
            <a:endParaRPr sz="11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03536" y="42819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Co-supervisor: Bruno Miguel Ferreira</a:t>
            </a:r>
            <a:endParaRPr sz="11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Sensor Configuration Performance Evaluation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33561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For short range estimation, it is expected that GBE achieves lower estimation error than PWE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For long range estimation, it is expected that PWE achieves lower estimation error than GBE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Since the FIM, used in the Crámer-Rao lower bound, is a generic tool widely used in literature it is considered the most suitable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2"/>
          <p:cNvGrpSpPr/>
          <p:nvPr/>
        </p:nvGrpSpPr>
        <p:grpSpPr>
          <a:xfrm>
            <a:off x="4544981" y="2987265"/>
            <a:ext cx="2100371" cy="1786629"/>
            <a:chOff x="4312000" y="2651775"/>
            <a:chExt cx="2181750" cy="2146875"/>
          </a:xfrm>
        </p:grpSpPr>
        <p:pic>
          <p:nvPicPr>
            <p:cNvPr id="160" name="Google Shape;160;p22"/>
            <p:cNvPicPr preferRelativeResize="0"/>
            <p:nvPr/>
          </p:nvPicPr>
          <p:blipFill rotWithShape="1">
            <a:blip r:embed="rId4">
              <a:alphaModFix/>
            </a:blip>
            <a:srcRect b="0" l="13338" r="68127" t="0"/>
            <a:stretch/>
          </p:blipFill>
          <p:spPr>
            <a:xfrm>
              <a:off x="4312000" y="2651775"/>
              <a:ext cx="1090874" cy="214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2"/>
            <p:cNvPicPr preferRelativeResize="0"/>
            <p:nvPr/>
          </p:nvPicPr>
          <p:blipFill rotWithShape="1">
            <a:blip r:embed="rId4">
              <a:alphaModFix/>
            </a:blip>
            <a:srcRect b="0" l="41283" r="40182" t="0"/>
            <a:stretch/>
          </p:blipFill>
          <p:spPr>
            <a:xfrm>
              <a:off x="5402876" y="2651775"/>
              <a:ext cx="1090874" cy="214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2"/>
          <p:cNvGrpSpPr/>
          <p:nvPr/>
        </p:nvGrpSpPr>
        <p:grpSpPr>
          <a:xfrm>
            <a:off x="4517716" y="1223130"/>
            <a:ext cx="2118569" cy="1786629"/>
            <a:chOff x="6736890" y="941525"/>
            <a:chExt cx="2200653" cy="2146875"/>
          </a:xfrm>
        </p:grpSpPr>
        <p:pic>
          <p:nvPicPr>
            <p:cNvPr id="163" name="Google Shape;163;p22"/>
            <p:cNvPicPr preferRelativeResize="0"/>
            <p:nvPr/>
          </p:nvPicPr>
          <p:blipFill rotWithShape="1">
            <a:blip r:embed="rId5">
              <a:alphaModFix/>
            </a:blip>
            <a:srcRect b="0" l="13338" r="68128" t="0"/>
            <a:stretch/>
          </p:blipFill>
          <p:spPr>
            <a:xfrm>
              <a:off x="6736890" y="941525"/>
              <a:ext cx="1090874" cy="214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2"/>
            <p:cNvPicPr preferRelativeResize="0"/>
            <p:nvPr/>
          </p:nvPicPr>
          <p:blipFill rotWithShape="1">
            <a:blip r:embed="rId5">
              <a:alphaModFix/>
            </a:blip>
            <a:srcRect b="0" l="41282" r="40183" t="0"/>
            <a:stretch/>
          </p:blipFill>
          <p:spPr>
            <a:xfrm>
              <a:off x="7846669" y="941525"/>
              <a:ext cx="1090874" cy="214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2"/>
          <p:cNvSpPr txBox="1"/>
          <p:nvPr/>
        </p:nvSpPr>
        <p:spPr>
          <a:xfrm>
            <a:off x="4651567" y="967491"/>
            <a:ext cx="1627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(0.5, 0.5, 0.5)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6" name="Google Shape;166;p22"/>
          <p:cNvGrpSpPr/>
          <p:nvPr/>
        </p:nvGrpSpPr>
        <p:grpSpPr>
          <a:xfrm>
            <a:off x="6808645" y="1231405"/>
            <a:ext cx="1886255" cy="1786747"/>
            <a:chOff x="6961701" y="1201713"/>
            <a:chExt cx="2038974" cy="1855975"/>
          </a:xfrm>
        </p:grpSpPr>
        <p:pic>
          <p:nvPicPr>
            <p:cNvPr id="167" name="Google Shape;167;p22"/>
            <p:cNvPicPr preferRelativeResize="0"/>
            <p:nvPr/>
          </p:nvPicPr>
          <p:blipFill rotWithShape="1">
            <a:blip r:embed="rId6">
              <a:alphaModFix/>
            </a:blip>
            <a:srcRect b="0" l="42415" r="41400" t="0"/>
            <a:stretch/>
          </p:blipFill>
          <p:spPr>
            <a:xfrm>
              <a:off x="8004742" y="1201713"/>
              <a:ext cx="995932" cy="1855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2"/>
            <p:cNvPicPr preferRelativeResize="0"/>
            <p:nvPr/>
          </p:nvPicPr>
          <p:blipFill rotWithShape="1">
            <a:blip r:embed="rId6">
              <a:alphaModFix/>
            </a:blip>
            <a:srcRect b="0" l="15066" r="70459" t="0"/>
            <a:stretch/>
          </p:blipFill>
          <p:spPr>
            <a:xfrm>
              <a:off x="6961701" y="1201713"/>
              <a:ext cx="890643" cy="1855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2"/>
          <p:cNvGrpSpPr/>
          <p:nvPr/>
        </p:nvGrpSpPr>
        <p:grpSpPr>
          <a:xfrm>
            <a:off x="6862936" y="2987426"/>
            <a:ext cx="1750702" cy="1786747"/>
            <a:chOff x="6729220" y="2942625"/>
            <a:chExt cx="1818534" cy="1855975"/>
          </a:xfrm>
        </p:grpSpPr>
        <p:pic>
          <p:nvPicPr>
            <p:cNvPr id="170" name="Google Shape;170;p22"/>
            <p:cNvPicPr preferRelativeResize="0"/>
            <p:nvPr/>
          </p:nvPicPr>
          <p:blipFill rotWithShape="1">
            <a:blip r:embed="rId7">
              <a:alphaModFix/>
            </a:blip>
            <a:srcRect b="0" l="15206" r="70312" t="0"/>
            <a:stretch/>
          </p:blipFill>
          <p:spPr>
            <a:xfrm>
              <a:off x="6729220" y="2942625"/>
              <a:ext cx="791389" cy="1855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2"/>
            <p:cNvPicPr preferRelativeResize="0"/>
            <p:nvPr/>
          </p:nvPicPr>
          <p:blipFill rotWithShape="1">
            <a:blip r:embed="rId7">
              <a:alphaModFix/>
            </a:blip>
            <a:srcRect b="0" l="42264" r="42399" t="0"/>
            <a:stretch/>
          </p:blipFill>
          <p:spPr>
            <a:xfrm>
              <a:off x="7709597" y="2942625"/>
              <a:ext cx="838157" cy="185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22"/>
          <p:cNvSpPr txBox="1"/>
          <p:nvPr/>
        </p:nvSpPr>
        <p:spPr>
          <a:xfrm>
            <a:off x="6887179" y="967491"/>
            <a:ext cx="1627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(100, 100, 100)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3" name="Google Shape;173;p22"/>
          <p:cNvCxnSpPr/>
          <p:nvPr/>
        </p:nvCxnSpPr>
        <p:spPr>
          <a:xfrm flipH="1" rot="10800000">
            <a:off x="3862493" y="1242607"/>
            <a:ext cx="4819200" cy="5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2"/>
          <p:cNvCxnSpPr/>
          <p:nvPr/>
        </p:nvCxnSpPr>
        <p:spPr>
          <a:xfrm flipH="1">
            <a:off x="4296443" y="790507"/>
            <a:ext cx="6900" cy="399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2"/>
          <p:cNvSpPr txBox="1"/>
          <p:nvPr/>
        </p:nvSpPr>
        <p:spPr>
          <a:xfrm rot="-5400000">
            <a:off x="3358078" y="3687857"/>
            <a:ext cx="1627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PWE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 rot="-5400000">
            <a:off x="3386428" y="1840420"/>
            <a:ext cx="1627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GBE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>
            <a:off x="6659628" y="1013882"/>
            <a:ext cx="15300" cy="377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2"/>
          <p:cNvCxnSpPr/>
          <p:nvPr/>
        </p:nvCxnSpPr>
        <p:spPr>
          <a:xfrm>
            <a:off x="4088350" y="3011175"/>
            <a:ext cx="4593300" cy="2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 flipH="1">
            <a:off x="8675518" y="774182"/>
            <a:ext cx="3900" cy="400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2"/>
          <p:cNvCxnSpPr/>
          <p:nvPr/>
        </p:nvCxnSpPr>
        <p:spPr>
          <a:xfrm flipH="1" rot="10800000">
            <a:off x="3862493" y="4774132"/>
            <a:ext cx="4819200" cy="8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5044508" y="1993879"/>
            <a:ext cx="162600" cy="16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6095635" y="1985344"/>
            <a:ext cx="162600" cy="16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749699" y="3317491"/>
            <a:ext cx="162600" cy="16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904043" y="3638162"/>
            <a:ext cx="162600" cy="16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7226657" y="3748978"/>
            <a:ext cx="162600" cy="16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8208482" y="3762432"/>
            <a:ext cx="162600" cy="16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8200470" y="2015122"/>
            <a:ext cx="162600" cy="16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7234669" y="2031298"/>
            <a:ext cx="162600" cy="16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5853367" y="728048"/>
            <a:ext cx="1627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Estimated position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1" name="Google Shape;191;p22"/>
          <p:cNvCxnSpPr/>
          <p:nvPr/>
        </p:nvCxnSpPr>
        <p:spPr>
          <a:xfrm>
            <a:off x="4294478" y="1013882"/>
            <a:ext cx="4387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2"/>
          <p:cNvCxnSpPr/>
          <p:nvPr/>
        </p:nvCxnSpPr>
        <p:spPr>
          <a:xfrm>
            <a:off x="4294478" y="785282"/>
            <a:ext cx="4387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/>
          <p:nvPr/>
        </p:nvCxnSpPr>
        <p:spPr>
          <a:xfrm flipH="1">
            <a:off x="4084193" y="1255868"/>
            <a:ext cx="6900" cy="3523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2"/>
          <p:cNvCxnSpPr/>
          <p:nvPr/>
        </p:nvCxnSpPr>
        <p:spPr>
          <a:xfrm>
            <a:off x="3854318" y="1247707"/>
            <a:ext cx="1200" cy="353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2"/>
          <p:cNvSpPr txBox="1"/>
          <p:nvPr/>
        </p:nvSpPr>
        <p:spPr>
          <a:xfrm rot="-5400000">
            <a:off x="3157828" y="2847348"/>
            <a:ext cx="1627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1152475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Assumes 9 hydrophones placed in known positions in an AUV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It can be adapt to consider several error metrics: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azimuth and elevation error, A-, D-, E-optimality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5122500" y="1266750"/>
            <a:ext cx="3652200" cy="31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Adaptive Configuration Selection Method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Monte Carlo Approach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42" y="2273125"/>
            <a:ext cx="4326584" cy="19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208000" y="4360250"/>
            <a:ext cx="45891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Fig.5: Positions for the implementation assuming 9 hydrophones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5191950" y="1351575"/>
            <a:ext cx="3506400" cy="150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Repeat j times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For each configuration: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AutoNum type="arabicPeriod"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Estimate a position i times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AutoNum type="arabicPeriod"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Obtain standard deviations of error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191939" y="2959944"/>
            <a:ext cx="3506400" cy="356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Obtain mean errors for each configuration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5191939" y="3417148"/>
            <a:ext cx="3506400" cy="47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 configurations composed exclusively by hydrophones with line of sight to the estimated position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191939" y="4002261"/>
            <a:ext cx="3506400" cy="356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best configurations (with minimum estimation error)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5284475" y="1659375"/>
            <a:ext cx="3324300" cy="110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For each configuration: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-"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Estimate a position i times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-"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Obtain standard deviations of error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Evaluate which hydrophones have line of sight to the estimated position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Adaptive Configuration Selection Method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Line of sight region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950" y="1314200"/>
            <a:ext cx="3001274" cy="30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327675" y="4360250"/>
            <a:ext cx="4303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Fig.6: </a:t>
            </a: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Line of sight regions in plane yz for x &lt; 0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4512600" y="4360250"/>
            <a:ext cx="44571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Fig.7:</a:t>
            </a: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Line of sight regions in plane yz for x ≥ 0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962" y="1649582"/>
            <a:ext cx="3999026" cy="230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Adaptive Configuration Selection Method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Performance Comparison between Geometric Configurations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 rotWithShape="1">
          <a:blip r:embed="rId4">
            <a:alphaModFix/>
          </a:blip>
          <a:srcRect b="0" l="8621" r="7267" t="0"/>
          <a:stretch/>
        </p:blipFill>
        <p:spPr>
          <a:xfrm>
            <a:off x="228844" y="1023563"/>
            <a:ext cx="5750066" cy="24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 rotWithShape="1">
          <a:blip r:embed="rId5">
            <a:alphaModFix/>
          </a:blip>
          <a:srcRect b="0" l="3949" r="5684" t="0"/>
          <a:stretch/>
        </p:blipFill>
        <p:spPr>
          <a:xfrm>
            <a:off x="5921173" y="1023563"/>
            <a:ext cx="3005104" cy="24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Adaptive Configuration Selection Method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Performance Comparison between Geometric Configurations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 rotWithShape="1">
          <a:blip r:embed="rId4">
            <a:alphaModFix/>
          </a:blip>
          <a:srcRect b="0" l="8621" r="7267" t="0"/>
          <a:stretch/>
        </p:blipFill>
        <p:spPr>
          <a:xfrm>
            <a:off x="228844" y="1023563"/>
            <a:ext cx="5750066" cy="24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 rotWithShape="1">
          <a:blip r:embed="rId5">
            <a:alphaModFix/>
          </a:blip>
          <a:srcRect b="0" l="3949" r="5684" t="0"/>
          <a:stretch/>
        </p:blipFill>
        <p:spPr>
          <a:xfrm>
            <a:off x="5921173" y="1023563"/>
            <a:ext cx="3005104" cy="24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250" y="3659500"/>
            <a:ext cx="1079925" cy="10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/>
          <p:nvPr/>
        </p:nvSpPr>
        <p:spPr>
          <a:xfrm>
            <a:off x="727275" y="3291400"/>
            <a:ext cx="248375" cy="640925"/>
          </a:xfrm>
          <a:custGeom>
            <a:rect b="b" l="l" r="r" t="t"/>
            <a:pathLst>
              <a:path extrusionOk="0" h="25637" w="9935">
                <a:moveTo>
                  <a:pt x="0" y="0"/>
                </a:moveTo>
                <a:cubicBezTo>
                  <a:pt x="0" y="9165"/>
                  <a:pt x="4849" y="18013"/>
                  <a:pt x="9935" y="25637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251" name="Google Shape;251;p26"/>
          <p:cNvPicPr preferRelativeResize="0"/>
          <p:nvPr/>
        </p:nvPicPr>
        <p:blipFill rotWithShape="1">
          <a:blip r:embed="rId7">
            <a:alphaModFix/>
          </a:blip>
          <a:srcRect b="6437" l="0" r="0" t="0"/>
          <a:stretch/>
        </p:blipFill>
        <p:spPr>
          <a:xfrm>
            <a:off x="6800875" y="3580100"/>
            <a:ext cx="1108627" cy="107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8">
            <a:alphaModFix/>
          </a:blip>
          <a:srcRect b="3418" l="0" r="0" t="0"/>
          <a:stretch/>
        </p:blipFill>
        <p:spPr>
          <a:xfrm>
            <a:off x="3756800" y="3636500"/>
            <a:ext cx="1168893" cy="11259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/>
          <p:nvPr/>
        </p:nvSpPr>
        <p:spPr>
          <a:xfrm>
            <a:off x="1816875" y="3259350"/>
            <a:ext cx="5287700" cy="624900"/>
          </a:xfrm>
          <a:custGeom>
            <a:rect b="b" l="l" r="r" t="t"/>
            <a:pathLst>
              <a:path extrusionOk="0" h="24996" w="211508">
                <a:moveTo>
                  <a:pt x="0" y="0"/>
                </a:moveTo>
                <a:cubicBezTo>
                  <a:pt x="6142" y="9208"/>
                  <a:pt x="19808" y="10930"/>
                  <a:pt x="30765" y="12498"/>
                </a:cubicBezTo>
                <a:cubicBezTo>
                  <a:pt x="45171" y="14560"/>
                  <a:pt x="59795" y="15062"/>
                  <a:pt x="74348" y="15062"/>
                </a:cubicBezTo>
                <a:cubicBezTo>
                  <a:pt x="120188" y="15062"/>
                  <a:pt x="168021" y="10500"/>
                  <a:pt x="211508" y="24996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4" name="Google Shape;254;p26"/>
          <p:cNvSpPr/>
          <p:nvPr/>
        </p:nvSpPr>
        <p:spPr>
          <a:xfrm>
            <a:off x="1031723" y="3107087"/>
            <a:ext cx="3116650" cy="897318"/>
          </a:xfrm>
          <a:custGeom>
            <a:rect b="b" l="l" r="r" t="t"/>
            <a:pathLst>
              <a:path extrusionOk="0" h="33970" w="122739">
                <a:moveTo>
                  <a:pt x="0" y="0"/>
                </a:moveTo>
                <a:cubicBezTo>
                  <a:pt x="13854" y="6927"/>
                  <a:pt x="27467" y="14775"/>
                  <a:pt x="42302" y="19228"/>
                </a:cubicBezTo>
                <a:cubicBezTo>
                  <a:pt x="68410" y="27065"/>
                  <a:pt x="96884" y="25334"/>
                  <a:pt x="122739" y="339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255" name="Google Shape;255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73167" y="451525"/>
            <a:ext cx="1451857" cy="6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Adaptive Configuration Selection Method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7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Performance Comparison between Geometric Configurations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4">
            <a:alphaModFix/>
          </a:blip>
          <a:srcRect b="0" l="8621" r="7267" t="0"/>
          <a:stretch/>
        </p:blipFill>
        <p:spPr>
          <a:xfrm>
            <a:off x="228844" y="1023563"/>
            <a:ext cx="5750066" cy="24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5">
            <a:alphaModFix/>
          </a:blip>
          <a:srcRect b="0" l="3949" r="5684" t="0"/>
          <a:stretch/>
        </p:blipFill>
        <p:spPr>
          <a:xfrm>
            <a:off x="5921173" y="1023563"/>
            <a:ext cx="3005104" cy="24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250" y="3659500"/>
            <a:ext cx="1079925" cy="10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/>
          <p:nvPr/>
        </p:nvSpPr>
        <p:spPr>
          <a:xfrm>
            <a:off x="1776800" y="3083100"/>
            <a:ext cx="881300" cy="897300"/>
          </a:xfrm>
          <a:custGeom>
            <a:rect b="b" l="l" r="r" t="t"/>
            <a:pathLst>
              <a:path extrusionOk="0" h="35892" w="35252">
                <a:moveTo>
                  <a:pt x="35252" y="0"/>
                </a:moveTo>
                <a:cubicBezTo>
                  <a:pt x="35252" y="16769"/>
                  <a:pt x="15907" y="30584"/>
                  <a:pt x="0" y="35892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9" name="Google Shape;269;p27"/>
          <p:cNvSpPr/>
          <p:nvPr/>
        </p:nvSpPr>
        <p:spPr>
          <a:xfrm>
            <a:off x="727275" y="3291400"/>
            <a:ext cx="248375" cy="640925"/>
          </a:xfrm>
          <a:custGeom>
            <a:rect b="b" l="l" r="r" t="t"/>
            <a:pathLst>
              <a:path extrusionOk="0" h="25637" w="9935">
                <a:moveTo>
                  <a:pt x="0" y="0"/>
                </a:moveTo>
                <a:cubicBezTo>
                  <a:pt x="0" y="9165"/>
                  <a:pt x="4849" y="18013"/>
                  <a:pt x="9935" y="25637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270" name="Google Shape;270;p27"/>
          <p:cNvPicPr preferRelativeResize="0"/>
          <p:nvPr/>
        </p:nvPicPr>
        <p:blipFill rotWithShape="1">
          <a:blip r:embed="rId7">
            <a:alphaModFix/>
          </a:blip>
          <a:srcRect b="6437" l="0" r="0" t="0"/>
          <a:stretch/>
        </p:blipFill>
        <p:spPr>
          <a:xfrm>
            <a:off x="6800875" y="3580100"/>
            <a:ext cx="1108627" cy="107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/>
          <p:cNvPicPr preferRelativeResize="0"/>
          <p:nvPr/>
        </p:nvPicPr>
        <p:blipFill rotWithShape="1">
          <a:blip r:embed="rId8">
            <a:alphaModFix/>
          </a:blip>
          <a:srcRect b="3418" l="0" r="0" t="0"/>
          <a:stretch/>
        </p:blipFill>
        <p:spPr>
          <a:xfrm>
            <a:off x="3756800" y="3636500"/>
            <a:ext cx="1168893" cy="11259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/>
          <p:nvPr/>
        </p:nvSpPr>
        <p:spPr>
          <a:xfrm>
            <a:off x="1816875" y="3259350"/>
            <a:ext cx="5287700" cy="624900"/>
          </a:xfrm>
          <a:custGeom>
            <a:rect b="b" l="l" r="r" t="t"/>
            <a:pathLst>
              <a:path extrusionOk="0" h="24996" w="211508">
                <a:moveTo>
                  <a:pt x="0" y="0"/>
                </a:moveTo>
                <a:cubicBezTo>
                  <a:pt x="6142" y="9208"/>
                  <a:pt x="19808" y="10930"/>
                  <a:pt x="30765" y="12498"/>
                </a:cubicBezTo>
                <a:cubicBezTo>
                  <a:pt x="45171" y="14560"/>
                  <a:pt x="59795" y="15062"/>
                  <a:pt x="74348" y="15062"/>
                </a:cubicBezTo>
                <a:cubicBezTo>
                  <a:pt x="120188" y="15062"/>
                  <a:pt x="168021" y="10500"/>
                  <a:pt x="211508" y="24996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3" name="Google Shape;273;p27"/>
          <p:cNvSpPr/>
          <p:nvPr/>
        </p:nvSpPr>
        <p:spPr>
          <a:xfrm>
            <a:off x="3763700" y="2994950"/>
            <a:ext cx="3372947" cy="825193"/>
          </a:xfrm>
          <a:custGeom>
            <a:rect b="b" l="l" r="r" t="t"/>
            <a:pathLst>
              <a:path extrusionOk="0" h="31406" w="133635">
                <a:moveTo>
                  <a:pt x="0" y="0"/>
                </a:moveTo>
                <a:cubicBezTo>
                  <a:pt x="18680" y="24893"/>
                  <a:pt x="60203" y="16435"/>
                  <a:pt x="91013" y="20831"/>
                </a:cubicBezTo>
                <a:cubicBezTo>
                  <a:pt x="105504" y="22898"/>
                  <a:pt x="119747" y="26781"/>
                  <a:pt x="133635" y="31406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4" name="Google Shape;274;p27"/>
          <p:cNvSpPr/>
          <p:nvPr/>
        </p:nvSpPr>
        <p:spPr>
          <a:xfrm>
            <a:off x="1031723" y="3107087"/>
            <a:ext cx="3116650" cy="897318"/>
          </a:xfrm>
          <a:custGeom>
            <a:rect b="b" l="l" r="r" t="t"/>
            <a:pathLst>
              <a:path extrusionOk="0" h="33970" w="122739">
                <a:moveTo>
                  <a:pt x="0" y="0"/>
                </a:moveTo>
                <a:cubicBezTo>
                  <a:pt x="13854" y="6927"/>
                  <a:pt x="27467" y="14775"/>
                  <a:pt x="42302" y="19228"/>
                </a:cubicBezTo>
                <a:cubicBezTo>
                  <a:pt x="68410" y="27065"/>
                  <a:pt x="96884" y="25334"/>
                  <a:pt x="122739" y="339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275" name="Google Shape;27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73167" y="451525"/>
            <a:ext cx="1451857" cy="6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Adaptive Configuration Selection Method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" name="Google Shape;282;p28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Performance Comparison between Geometric Configurations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/>
          <p:cNvPicPr preferRelativeResize="0"/>
          <p:nvPr/>
        </p:nvPicPr>
        <p:blipFill rotWithShape="1">
          <a:blip r:embed="rId4">
            <a:alphaModFix/>
          </a:blip>
          <a:srcRect b="0" l="8621" r="7267" t="0"/>
          <a:stretch/>
        </p:blipFill>
        <p:spPr>
          <a:xfrm>
            <a:off x="228844" y="1023563"/>
            <a:ext cx="5750066" cy="24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 rotWithShape="1">
          <a:blip r:embed="rId5">
            <a:alphaModFix/>
          </a:blip>
          <a:srcRect b="0" l="3949" r="5684" t="0"/>
          <a:stretch/>
        </p:blipFill>
        <p:spPr>
          <a:xfrm>
            <a:off x="5921173" y="1023563"/>
            <a:ext cx="3005104" cy="24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250" y="3659500"/>
            <a:ext cx="1079925" cy="10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/>
          <p:nvPr/>
        </p:nvSpPr>
        <p:spPr>
          <a:xfrm>
            <a:off x="1776800" y="3083100"/>
            <a:ext cx="881300" cy="897300"/>
          </a:xfrm>
          <a:custGeom>
            <a:rect b="b" l="l" r="r" t="t"/>
            <a:pathLst>
              <a:path extrusionOk="0" h="35892" w="35252">
                <a:moveTo>
                  <a:pt x="35252" y="0"/>
                </a:moveTo>
                <a:cubicBezTo>
                  <a:pt x="35252" y="16769"/>
                  <a:pt x="15907" y="30584"/>
                  <a:pt x="0" y="35892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9" name="Google Shape;289;p28"/>
          <p:cNvSpPr/>
          <p:nvPr/>
        </p:nvSpPr>
        <p:spPr>
          <a:xfrm>
            <a:off x="727275" y="3291400"/>
            <a:ext cx="248375" cy="640925"/>
          </a:xfrm>
          <a:custGeom>
            <a:rect b="b" l="l" r="r" t="t"/>
            <a:pathLst>
              <a:path extrusionOk="0" h="25637" w="9935">
                <a:moveTo>
                  <a:pt x="0" y="0"/>
                </a:moveTo>
                <a:cubicBezTo>
                  <a:pt x="0" y="9165"/>
                  <a:pt x="4849" y="18013"/>
                  <a:pt x="9935" y="25637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290" name="Google Shape;290;p28"/>
          <p:cNvPicPr preferRelativeResize="0"/>
          <p:nvPr/>
        </p:nvPicPr>
        <p:blipFill rotWithShape="1">
          <a:blip r:embed="rId7">
            <a:alphaModFix/>
          </a:blip>
          <a:srcRect b="6437" l="0" r="0" t="0"/>
          <a:stretch/>
        </p:blipFill>
        <p:spPr>
          <a:xfrm>
            <a:off x="6800875" y="3580100"/>
            <a:ext cx="1108627" cy="107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8"/>
          <p:cNvPicPr preferRelativeResize="0"/>
          <p:nvPr/>
        </p:nvPicPr>
        <p:blipFill rotWithShape="1">
          <a:blip r:embed="rId8">
            <a:alphaModFix/>
          </a:blip>
          <a:srcRect b="3418" l="0" r="0" t="0"/>
          <a:stretch/>
        </p:blipFill>
        <p:spPr>
          <a:xfrm>
            <a:off x="3756800" y="3636500"/>
            <a:ext cx="1168893" cy="1125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8"/>
          <p:cNvSpPr/>
          <p:nvPr/>
        </p:nvSpPr>
        <p:spPr>
          <a:xfrm>
            <a:off x="1816875" y="3259350"/>
            <a:ext cx="5287700" cy="624900"/>
          </a:xfrm>
          <a:custGeom>
            <a:rect b="b" l="l" r="r" t="t"/>
            <a:pathLst>
              <a:path extrusionOk="0" h="24996" w="211508">
                <a:moveTo>
                  <a:pt x="0" y="0"/>
                </a:moveTo>
                <a:cubicBezTo>
                  <a:pt x="6142" y="9208"/>
                  <a:pt x="19808" y="10930"/>
                  <a:pt x="30765" y="12498"/>
                </a:cubicBezTo>
                <a:cubicBezTo>
                  <a:pt x="45171" y="14560"/>
                  <a:pt x="59795" y="15062"/>
                  <a:pt x="74348" y="15062"/>
                </a:cubicBezTo>
                <a:cubicBezTo>
                  <a:pt x="120188" y="15062"/>
                  <a:pt x="168021" y="10500"/>
                  <a:pt x="211508" y="24996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3" name="Google Shape;293;p28"/>
          <p:cNvSpPr/>
          <p:nvPr/>
        </p:nvSpPr>
        <p:spPr>
          <a:xfrm>
            <a:off x="3763700" y="2994950"/>
            <a:ext cx="3372947" cy="825193"/>
          </a:xfrm>
          <a:custGeom>
            <a:rect b="b" l="l" r="r" t="t"/>
            <a:pathLst>
              <a:path extrusionOk="0" h="31406" w="133635">
                <a:moveTo>
                  <a:pt x="0" y="0"/>
                </a:moveTo>
                <a:cubicBezTo>
                  <a:pt x="18680" y="24893"/>
                  <a:pt x="60203" y="16435"/>
                  <a:pt x="91013" y="20831"/>
                </a:cubicBezTo>
                <a:cubicBezTo>
                  <a:pt x="105504" y="22898"/>
                  <a:pt x="119747" y="26781"/>
                  <a:pt x="133635" y="31406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4" name="Google Shape;294;p28"/>
          <p:cNvSpPr/>
          <p:nvPr/>
        </p:nvSpPr>
        <p:spPr>
          <a:xfrm>
            <a:off x="4645000" y="3195250"/>
            <a:ext cx="144200" cy="689016"/>
          </a:xfrm>
          <a:custGeom>
            <a:rect b="b" l="l" r="r" t="t"/>
            <a:pathLst>
              <a:path extrusionOk="0" h="24676" w="5768">
                <a:moveTo>
                  <a:pt x="5768" y="0"/>
                </a:moveTo>
                <a:cubicBezTo>
                  <a:pt x="3097" y="8014"/>
                  <a:pt x="0" y="16229"/>
                  <a:pt x="0" y="2467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5" name="Google Shape;295;p28"/>
          <p:cNvSpPr/>
          <p:nvPr/>
        </p:nvSpPr>
        <p:spPr>
          <a:xfrm>
            <a:off x="1031723" y="3107087"/>
            <a:ext cx="3116650" cy="897318"/>
          </a:xfrm>
          <a:custGeom>
            <a:rect b="b" l="l" r="r" t="t"/>
            <a:pathLst>
              <a:path extrusionOk="0" h="33970" w="122739">
                <a:moveTo>
                  <a:pt x="0" y="0"/>
                </a:moveTo>
                <a:cubicBezTo>
                  <a:pt x="13854" y="6927"/>
                  <a:pt x="27467" y="14775"/>
                  <a:pt x="42302" y="19228"/>
                </a:cubicBezTo>
                <a:cubicBezTo>
                  <a:pt x="68410" y="27065"/>
                  <a:pt x="96884" y="25334"/>
                  <a:pt x="122739" y="339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6" name="Google Shape;296;p28"/>
          <p:cNvSpPr/>
          <p:nvPr/>
        </p:nvSpPr>
        <p:spPr>
          <a:xfrm>
            <a:off x="5710550" y="3155200"/>
            <a:ext cx="1530291" cy="614225"/>
          </a:xfrm>
          <a:custGeom>
            <a:rect b="b" l="l" r="r" t="t"/>
            <a:pathLst>
              <a:path extrusionOk="0" h="24569" w="58004">
                <a:moveTo>
                  <a:pt x="0" y="0"/>
                </a:moveTo>
                <a:cubicBezTo>
                  <a:pt x="14481" y="0"/>
                  <a:pt x="27962" y="8573"/>
                  <a:pt x="40379" y="16023"/>
                </a:cubicBezTo>
                <a:cubicBezTo>
                  <a:pt x="44557" y="18530"/>
                  <a:pt x="49039" y="20513"/>
                  <a:pt x="53518" y="22432"/>
                </a:cubicBezTo>
                <a:cubicBezTo>
                  <a:pt x="54978" y="23057"/>
                  <a:pt x="58004" y="25623"/>
                  <a:pt x="58004" y="24035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297" name="Google Shape;29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73167" y="451525"/>
            <a:ext cx="1451857" cy="6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Adaptive Configuration Selection Method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4" name="Google Shape;304;p29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Performance Comparison between Geometric Configurations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 rotWithShape="1">
          <a:blip r:embed="rId4">
            <a:alphaModFix/>
          </a:blip>
          <a:srcRect b="0" l="8621" r="7267" t="0"/>
          <a:stretch/>
        </p:blipFill>
        <p:spPr>
          <a:xfrm>
            <a:off x="228844" y="1023563"/>
            <a:ext cx="5750066" cy="24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 rotWithShape="1">
          <a:blip r:embed="rId5">
            <a:alphaModFix/>
          </a:blip>
          <a:srcRect b="0" l="3949" r="5684" t="0"/>
          <a:stretch/>
        </p:blipFill>
        <p:spPr>
          <a:xfrm>
            <a:off x="5921173" y="1023563"/>
            <a:ext cx="3005104" cy="24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9" name="Google Shape;30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250" y="3659500"/>
            <a:ext cx="1079925" cy="10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/>
          <p:nvPr/>
        </p:nvSpPr>
        <p:spPr>
          <a:xfrm>
            <a:off x="1776800" y="3083100"/>
            <a:ext cx="881300" cy="897300"/>
          </a:xfrm>
          <a:custGeom>
            <a:rect b="b" l="l" r="r" t="t"/>
            <a:pathLst>
              <a:path extrusionOk="0" h="35892" w="35252">
                <a:moveTo>
                  <a:pt x="35252" y="0"/>
                </a:moveTo>
                <a:cubicBezTo>
                  <a:pt x="35252" y="16769"/>
                  <a:pt x="15907" y="30584"/>
                  <a:pt x="0" y="35892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1" name="Google Shape;311;p29"/>
          <p:cNvSpPr/>
          <p:nvPr/>
        </p:nvSpPr>
        <p:spPr>
          <a:xfrm>
            <a:off x="727275" y="3291400"/>
            <a:ext cx="248375" cy="640925"/>
          </a:xfrm>
          <a:custGeom>
            <a:rect b="b" l="l" r="r" t="t"/>
            <a:pathLst>
              <a:path extrusionOk="0" h="25637" w="9935">
                <a:moveTo>
                  <a:pt x="0" y="0"/>
                </a:moveTo>
                <a:cubicBezTo>
                  <a:pt x="0" y="9165"/>
                  <a:pt x="4849" y="18013"/>
                  <a:pt x="9935" y="25637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312" name="Google Shape;312;p29"/>
          <p:cNvPicPr preferRelativeResize="0"/>
          <p:nvPr/>
        </p:nvPicPr>
        <p:blipFill rotWithShape="1">
          <a:blip r:embed="rId7">
            <a:alphaModFix/>
          </a:blip>
          <a:srcRect b="6437" l="0" r="0" t="0"/>
          <a:stretch/>
        </p:blipFill>
        <p:spPr>
          <a:xfrm>
            <a:off x="6800875" y="3580100"/>
            <a:ext cx="1108627" cy="10799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/>
          <p:nvPr/>
        </p:nvSpPr>
        <p:spPr>
          <a:xfrm>
            <a:off x="8041950" y="3107125"/>
            <a:ext cx="480700" cy="865250"/>
          </a:xfrm>
          <a:custGeom>
            <a:rect b="b" l="l" r="r" t="t"/>
            <a:pathLst>
              <a:path extrusionOk="0" h="34610" w="19228">
                <a:moveTo>
                  <a:pt x="19228" y="0"/>
                </a:moveTo>
                <a:cubicBezTo>
                  <a:pt x="19228" y="7606"/>
                  <a:pt x="18462" y="15630"/>
                  <a:pt x="15062" y="22433"/>
                </a:cubicBezTo>
                <a:cubicBezTo>
                  <a:pt x="12176" y="28208"/>
                  <a:pt x="5776" y="31726"/>
                  <a:pt x="0" y="34610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3418" l="0" r="0" t="0"/>
          <a:stretch/>
        </p:blipFill>
        <p:spPr>
          <a:xfrm>
            <a:off x="3756800" y="3636500"/>
            <a:ext cx="1168893" cy="112592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9"/>
          <p:cNvSpPr/>
          <p:nvPr/>
        </p:nvSpPr>
        <p:spPr>
          <a:xfrm>
            <a:off x="1816875" y="3259350"/>
            <a:ext cx="5287700" cy="624900"/>
          </a:xfrm>
          <a:custGeom>
            <a:rect b="b" l="l" r="r" t="t"/>
            <a:pathLst>
              <a:path extrusionOk="0" h="24996" w="211508">
                <a:moveTo>
                  <a:pt x="0" y="0"/>
                </a:moveTo>
                <a:cubicBezTo>
                  <a:pt x="6142" y="9208"/>
                  <a:pt x="19808" y="10930"/>
                  <a:pt x="30765" y="12498"/>
                </a:cubicBezTo>
                <a:cubicBezTo>
                  <a:pt x="45171" y="14560"/>
                  <a:pt x="59795" y="15062"/>
                  <a:pt x="74348" y="15062"/>
                </a:cubicBezTo>
                <a:cubicBezTo>
                  <a:pt x="120188" y="15062"/>
                  <a:pt x="168021" y="10500"/>
                  <a:pt x="211508" y="24996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6" name="Google Shape;316;p29"/>
          <p:cNvSpPr/>
          <p:nvPr/>
        </p:nvSpPr>
        <p:spPr>
          <a:xfrm>
            <a:off x="3763700" y="2994950"/>
            <a:ext cx="3372947" cy="825193"/>
          </a:xfrm>
          <a:custGeom>
            <a:rect b="b" l="l" r="r" t="t"/>
            <a:pathLst>
              <a:path extrusionOk="0" h="31406" w="133635">
                <a:moveTo>
                  <a:pt x="0" y="0"/>
                </a:moveTo>
                <a:cubicBezTo>
                  <a:pt x="18680" y="24893"/>
                  <a:pt x="60203" y="16435"/>
                  <a:pt x="91013" y="20831"/>
                </a:cubicBezTo>
                <a:cubicBezTo>
                  <a:pt x="105504" y="22898"/>
                  <a:pt x="119747" y="26781"/>
                  <a:pt x="133635" y="31406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7" name="Google Shape;317;p29"/>
          <p:cNvSpPr/>
          <p:nvPr/>
        </p:nvSpPr>
        <p:spPr>
          <a:xfrm>
            <a:off x="4645000" y="3195250"/>
            <a:ext cx="144200" cy="689016"/>
          </a:xfrm>
          <a:custGeom>
            <a:rect b="b" l="l" r="r" t="t"/>
            <a:pathLst>
              <a:path extrusionOk="0" h="24676" w="5768">
                <a:moveTo>
                  <a:pt x="5768" y="0"/>
                </a:moveTo>
                <a:cubicBezTo>
                  <a:pt x="3097" y="8014"/>
                  <a:pt x="0" y="16229"/>
                  <a:pt x="0" y="2467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8" name="Google Shape;318;p29"/>
          <p:cNvSpPr/>
          <p:nvPr/>
        </p:nvSpPr>
        <p:spPr>
          <a:xfrm>
            <a:off x="1031723" y="3107087"/>
            <a:ext cx="3116650" cy="897318"/>
          </a:xfrm>
          <a:custGeom>
            <a:rect b="b" l="l" r="r" t="t"/>
            <a:pathLst>
              <a:path extrusionOk="0" h="33970" w="122739">
                <a:moveTo>
                  <a:pt x="0" y="0"/>
                </a:moveTo>
                <a:cubicBezTo>
                  <a:pt x="13854" y="6927"/>
                  <a:pt x="27467" y="14775"/>
                  <a:pt x="42302" y="19228"/>
                </a:cubicBezTo>
                <a:cubicBezTo>
                  <a:pt x="68410" y="27065"/>
                  <a:pt x="96884" y="25334"/>
                  <a:pt x="122739" y="339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9" name="Google Shape;319;p29"/>
          <p:cNvSpPr/>
          <p:nvPr/>
        </p:nvSpPr>
        <p:spPr>
          <a:xfrm>
            <a:off x="5710550" y="3155200"/>
            <a:ext cx="1530291" cy="614225"/>
          </a:xfrm>
          <a:custGeom>
            <a:rect b="b" l="l" r="r" t="t"/>
            <a:pathLst>
              <a:path extrusionOk="0" h="24569" w="58004">
                <a:moveTo>
                  <a:pt x="0" y="0"/>
                </a:moveTo>
                <a:cubicBezTo>
                  <a:pt x="14481" y="0"/>
                  <a:pt x="27962" y="8573"/>
                  <a:pt x="40379" y="16023"/>
                </a:cubicBezTo>
                <a:cubicBezTo>
                  <a:pt x="44557" y="18530"/>
                  <a:pt x="49039" y="20513"/>
                  <a:pt x="53518" y="22432"/>
                </a:cubicBezTo>
                <a:cubicBezTo>
                  <a:pt x="54978" y="23057"/>
                  <a:pt x="58004" y="25623"/>
                  <a:pt x="58004" y="24035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320" name="Google Shape;32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73167" y="451525"/>
            <a:ext cx="1451857" cy="6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Adaptive Configuration Selection Method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7" name="Google Shape;327;p30"/>
          <p:cNvSpPr txBox="1"/>
          <p:nvPr>
            <p:ph idx="1" type="body"/>
          </p:nvPr>
        </p:nvSpPr>
        <p:spPr>
          <a:xfrm>
            <a:off x="311700" y="1152475"/>
            <a:ext cx="3426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It is useful to understand if there are best configurations for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 and long range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estimation and evaluate the achievable estimation precision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The method assumes: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▫ that all hydrophones have line of sight to the transmitter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▫ a total of 25 hydrophones deployed in an AUV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30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Performance Comparison based on range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875" y="1420325"/>
            <a:ext cx="5038950" cy="23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/>
        </p:nvSpPr>
        <p:spPr>
          <a:xfrm>
            <a:off x="3900000" y="3774725"/>
            <a:ext cx="50391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Fig.8: </a:t>
            </a: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Positions for the implementation assuming 25 hydrophones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1" name="Google Shape;3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0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Adaptive Configuration Selection Method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9" name="Google Shape;339;p31"/>
          <p:cNvSpPr txBox="1"/>
          <p:nvPr>
            <p:ph idx="1" type="body"/>
          </p:nvPr>
        </p:nvSpPr>
        <p:spPr>
          <a:xfrm>
            <a:off x="311700" y="1152475"/>
            <a:ext cx="4208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For each norm value, all positions formed by all combined azimuth and elevation unitary values are estimated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Using  the GBE and PWE there is no clear tendency of a best configuration for short and long range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Using the FIM, configurations 1248 and 1502 lead to the higher estimation precision considering the E-optimality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31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1" name="Google Shape;3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1"/>
          <p:cNvPicPr preferRelativeResize="0"/>
          <p:nvPr/>
        </p:nvPicPr>
        <p:blipFill rotWithShape="1">
          <a:blip r:embed="rId4">
            <a:alphaModFix/>
          </a:blip>
          <a:srcRect b="33837" l="50485" r="0" t="49654"/>
          <a:stretch/>
        </p:blipFill>
        <p:spPr>
          <a:xfrm>
            <a:off x="455032" y="3244108"/>
            <a:ext cx="1921469" cy="110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1"/>
          <p:cNvPicPr preferRelativeResize="0"/>
          <p:nvPr/>
        </p:nvPicPr>
        <p:blipFill rotWithShape="1">
          <a:blip r:embed="rId5">
            <a:alphaModFix/>
          </a:blip>
          <a:srcRect b="605" l="0" r="50485" t="82885"/>
          <a:stretch/>
        </p:blipFill>
        <p:spPr>
          <a:xfrm>
            <a:off x="2488738" y="3244108"/>
            <a:ext cx="1921469" cy="110959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1"/>
          <p:cNvSpPr txBox="1"/>
          <p:nvPr/>
        </p:nvSpPr>
        <p:spPr>
          <a:xfrm>
            <a:off x="466150" y="4380075"/>
            <a:ext cx="3987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Fig.9: </a:t>
            </a: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configurations using FIM with E-optimality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31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6" name="Google Shape;34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0264" y="1151331"/>
            <a:ext cx="4271222" cy="3207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Contents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Context and </a:t>
            </a:r>
            <a:r>
              <a:rPr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Research Problem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Goals and Contributions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Assumptions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</a:t>
            </a:r>
            <a:r>
              <a:rPr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Digital Signal Processing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</a:t>
            </a:r>
            <a:r>
              <a:rPr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Sensor Configuration Performance Evaluation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Adaptive Configuration Selection Method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Conclusions 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Future Work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3" name="Google Shape;353;p32"/>
          <p:cNvSpPr txBox="1"/>
          <p:nvPr>
            <p:ph idx="1" type="body"/>
          </p:nvPr>
        </p:nvSpPr>
        <p:spPr>
          <a:xfrm>
            <a:off x="311700" y="1152475"/>
            <a:ext cx="8587800" cy="3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 USBL system that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reconfigures the hydrophone selection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 lead to an improvement of the underwater localization precision, by adapting the hydrophone configuration to the localization requirements, both for short and long range estimation.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The hydrophone configuration evaluation shows that for short range the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geometry based estimator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results in lower positioning error while for long range the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plane wavefront estimator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shows better results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Using the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Fisher Information Matrix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determining the Crámer-Rao lower bound proved to be a convenient tool for evaluating the expected position precision for a given hydrophone configuration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The developed work shows promising characteristics for real applications: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▫ flexibility of real-time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configurations’ geometry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 minimal set of 4 hydrophones and adaptation to the shape of an AUV’s body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▫ estimation process applied for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 and short range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localization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4" name="Google Shape;3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Google Shape;3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33"/>
          <p:cNvSpPr txBox="1"/>
          <p:nvPr>
            <p:ph idx="1" type="body"/>
          </p:nvPr>
        </p:nvSpPr>
        <p:spPr>
          <a:xfrm>
            <a:off x="311700" y="1152475"/>
            <a:ext cx="83988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Write and submit a scientific paper on the innovative concepts addressed by the dissertation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field experiments to validate the adaptive configuration selection method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Implementing </a:t>
            </a:r>
            <a:r>
              <a:rPr lang="en-GB" sz="1200">
                <a:solidFill>
                  <a:schemeClr val="dk1"/>
                </a:solidFill>
              </a:rPr>
              <a:t>and testing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algorithm as a real-time system that can be used to adapt the hydrophone selection during underwater navigation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 techniques to find an optimal hydrophone configuration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Combining the data given by the USBL system with other onboard navigation sensors through a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Kalman Filter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3" name="Google Shape;3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3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type="ctrTitle"/>
          </p:nvPr>
        </p:nvSpPr>
        <p:spPr>
          <a:xfrm>
            <a:off x="311700" y="993000"/>
            <a:ext cx="8520600" cy="7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0" name="Google Shape;370;p34"/>
          <p:cNvSpPr txBox="1"/>
          <p:nvPr>
            <p:ph idx="1" type="subTitle"/>
          </p:nvPr>
        </p:nvSpPr>
        <p:spPr>
          <a:xfrm>
            <a:off x="311700" y="3634032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MSc in Electrical and Computer Engineering</a:t>
            </a:r>
            <a:endParaRPr b="1" sz="1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34"/>
          <p:cNvSpPr txBox="1"/>
          <p:nvPr>
            <p:ph idx="1" type="subTitle"/>
          </p:nvPr>
        </p:nvSpPr>
        <p:spPr>
          <a:xfrm>
            <a:off x="303525" y="2485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Paula Alexandra Agra Graça</a:t>
            </a:r>
            <a:endParaRPr sz="16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2" name="Google Shape;372;p34"/>
          <p:cNvSpPr txBox="1"/>
          <p:nvPr>
            <p:ph idx="1" type="subTitle"/>
          </p:nvPr>
        </p:nvSpPr>
        <p:spPr>
          <a:xfrm>
            <a:off x="303536" y="39771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Supervisor: José Carlos Alves</a:t>
            </a:r>
            <a:endParaRPr sz="11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3" name="Google Shape;373;p34"/>
          <p:cNvSpPr txBox="1"/>
          <p:nvPr>
            <p:ph idx="1" type="subTitle"/>
          </p:nvPr>
        </p:nvSpPr>
        <p:spPr>
          <a:xfrm>
            <a:off x="303536" y="42819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Co-supervisor: Bruno Miguel Ferreira</a:t>
            </a:r>
            <a:endParaRPr sz="11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4" name="Google Shape;3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4"/>
          <p:cNvSpPr txBox="1"/>
          <p:nvPr>
            <p:ph idx="1" type="subTitle"/>
          </p:nvPr>
        </p:nvSpPr>
        <p:spPr>
          <a:xfrm>
            <a:off x="303525" y="2828289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https://github.com/paulaaagraca/USBL-Acoustic-ACSM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Context and Motivation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500" y="1152475"/>
            <a:ext cx="4566800" cy="30017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265500" y="4164306"/>
            <a:ext cx="4566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Fig.1: GROW project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3858300" cy="3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GROW project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developed by the Center of Robotics and Autonomous Systems of INESC TEC, focuses on exploring the use of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AUVs as data mules for long duration missions of other AUVs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Mule AUVs integrate a USBL system for underwater relative localization of the survey AUV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Research Problem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USBL system should fulfill specific requirements not available in common commercial solutions: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764900" y="1657245"/>
            <a:ext cx="77499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▫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High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precision for both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 and long range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estimation; 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▫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Adaptation of the geometry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 set of hydrophones to the shape of an AUV’s body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▫ Ensure that the hydrophones of the USBL configuration always have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 of sight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 acoustic source.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Goals and Contributions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4285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This dissertation intends to develop mechanisms that lead to an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improvement on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underwater localization precision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an experimental USBL system: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841100" y="1990675"/>
            <a:ext cx="7749900" cy="24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▫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rchitecture design of a digital signal processing module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is capable of improving the precision of the time of arrival measurement of signals sent by an acoustic transmitter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▫ A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study conducted on possible methods for evaluating sensor configuration performance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as it consists on a crucial factor in estimation precision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▫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Adaptive Configuration Selection Method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serves as a tool that reconfigures the set of active hydrophones, from a discrete group in fixed known positions, in order to minimize the estimation error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Assumptions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A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 of 4 hydrophones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needed to estimate a position in 3D space using multilateration based on the estimation of the time difference of arrival (TDoA) of a known acoustic signal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The system integrates a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synchronization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mechanism that allows to know the time of emission of an acoustic signal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It is assumed an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injected error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follows a normal distribution with standard deviation of 0.5μs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TDoA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Digital Signal Processing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4285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Time-domain correlation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based on known binary sequences modulated in PSK (Phase Shift Keying), which are followed by a sinusoidal signal that allows to calculate the </a:t>
            </a: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differences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526000" y="4346875"/>
            <a:ext cx="4092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Fig.2: Phase difference to reference point and phase ambiguity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TDoA Estimation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18566" t="0"/>
          <a:stretch/>
        </p:blipFill>
        <p:spPr>
          <a:xfrm>
            <a:off x="2130700" y="1816325"/>
            <a:ext cx="4882503" cy="247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Digital Signal Processing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4285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The design focuses on minimizing area used by the logic circuit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839" y="1945119"/>
            <a:ext cx="7364321" cy="23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889850" y="4258019"/>
            <a:ext cx="7364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Fig.3: Top level architecture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Module Components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Sensor Configuration Performance Evaluation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39729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Geometry based position estimator (GBE)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400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▫ Uses absolute times of arrival and geometric relations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Plane wavefront based position estimator (PWE)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400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▫ Considers equal angles of arrival and a mean range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▻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Fisher Information Matrix (FIM)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400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▫ Indicates the best possible performance for a specific configuration, i.e. its minimum estimation variance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75" y="1512449"/>
            <a:ext cx="4682701" cy="19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4420775" y="3981350"/>
            <a:ext cx="4627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Fig.4: Scheme for angle of arrival estimation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27686" y="716631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Considered methods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119775"/>
            <a:ext cx="895573" cy="310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1"/>
          <p:cNvCxnSpPr/>
          <p:nvPr/>
        </p:nvCxnSpPr>
        <p:spPr>
          <a:xfrm flipH="1" rot="10800000">
            <a:off x="5291745" y="3462511"/>
            <a:ext cx="151200" cy="19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06100" y="4722938"/>
            <a:ext cx="793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Paula A. A. Graça | Relative Acoustic Localization with USBL (Ultra-Short Baseline) | Sep. 2020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1"/>
          <p:cNvSpPr/>
          <p:nvPr/>
        </p:nvSpPr>
        <p:spPr>
          <a:xfrm rot="1536970">
            <a:off x="5464759" y="1890620"/>
            <a:ext cx="923578" cy="168936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4678400" y="3601423"/>
            <a:ext cx="1406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Helvetica Neue"/>
                <a:ea typeface="Helvetica Neue"/>
                <a:cs typeface="Helvetica Neue"/>
                <a:sym typeface="Helvetica Neue"/>
              </a:rPr>
              <a:t>Set of hydrophones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068850" y="1044385"/>
            <a:ext cx="1705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Helvetica Neue"/>
                <a:ea typeface="Helvetica Neue"/>
                <a:cs typeface="Helvetica Neue"/>
                <a:sym typeface="Helvetica Neue"/>
              </a:rPr>
              <a:t>AUVs origin of coordinates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9" name="Google Shape;149;p21"/>
          <p:cNvCxnSpPr/>
          <p:nvPr/>
        </p:nvCxnSpPr>
        <p:spPr>
          <a:xfrm flipH="1">
            <a:off x="5163475" y="1315375"/>
            <a:ext cx="1668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