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4"/>
  </p:notesMasterIdLst>
  <p:handoutMasterIdLst>
    <p:handoutMasterId r:id="rId65"/>
  </p:handoutMasterIdLst>
  <p:sldIdLst>
    <p:sldId id="283" r:id="rId35"/>
    <p:sldId id="307" r:id="rId36"/>
    <p:sldId id="304" r:id="rId37"/>
    <p:sldId id="306" r:id="rId38"/>
    <p:sldId id="305" r:id="rId39"/>
    <p:sldId id="291" r:id="rId40"/>
    <p:sldId id="290" r:id="rId41"/>
    <p:sldId id="298" r:id="rId42"/>
    <p:sldId id="293" r:id="rId43"/>
    <p:sldId id="308" r:id="rId44"/>
    <p:sldId id="301" r:id="rId45"/>
    <p:sldId id="295" r:id="rId46"/>
    <p:sldId id="292" r:id="rId47"/>
    <p:sldId id="302" r:id="rId48"/>
    <p:sldId id="303" r:id="rId49"/>
    <p:sldId id="310" r:id="rId50"/>
    <p:sldId id="311" r:id="rId51"/>
    <p:sldId id="312" r:id="rId52"/>
    <p:sldId id="313" r:id="rId53"/>
    <p:sldId id="314" r:id="rId54"/>
    <p:sldId id="317" r:id="rId55"/>
    <p:sldId id="315" r:id="rId56"/>
    <p:sldId id="316" r:id="rId57"/>
    <p:sldId id="296" r:id="rId58"/>
    <p:sldId id="297" r:id="rId59"/>
    <p:sldId id="318" r:id="rId60"/>
    <p:sldId id="299" r:id="rId61"/>
    <p:sldId id="319" r:id="rId62"/>
    <p:sldId id="257"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7"/>
            <p14:sldId id="304"/>
            <p14:sldId id="306"/>
            <p14:sldId id="305"/>
            <p14:sldId id="291"/>
            <p14:sldId id="290"/>
            <p14:sldId id="298"/>
            <p14:sldId id="293"/>
            <p14:sldId id="308"/>
            <p14:sldId id="301"/>
            <p14:sldId id="295"/>
            <p14:sldId id="292"/>
            <p14:sldId id="302"/>
            <p14:sldId id="303"/>
            <p14:sldId id="310"/>
            <p14:sldId id="311"/>
            <p14:sldId id="312"/>
            <p14:sldId id="313"/>
            <p14:sldId id="314"/>
            <p14:sldId id="317"/>
            <p14:sldId id="315"/>
            <p14:sldId id="316"/>
            <p14:sldId id="296"/>
            <p14:sldId id="297"/>
            <p14:sldId id="318"/>
            <p14:sldId id="299"/>
            <p14:sldId id="31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2" d="100"/>
          <a:sy n="102" d="100"/>
        </p:scale>
        <p:origin x="1152"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viewProps" Target="viewProps.xml"/><Relationship Id="rId7" Type="http://schemas.openxmlformats.org/officeDocument/2006/relationships/customXml" Target="../customXml/item7.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6/12/2017 10:56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6/12/2017 10:54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9513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6083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6/12/2017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692967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2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2.png"/><Relationship Id="rId2" Type="http://schemas.openxmlformats.org/officeDocument/2006/relationships/customXml" Target="../../customXml/item2.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28.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2.png"/><Relationship Id="rId2" Type="http://schemas.openxmlformats.org/officeDocument/2006/relationships/customXml" Target="../../customXml/item10.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6500551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0.xml"/><Relationship Id="rId21" Type="http://schemas.openxmlformats.org/officeDocument/2006/relationships/slideLayout" Target="../slideLayouts/slideLayout21.xml"/><Relationship Id="rId34" Type="http://schemas.openxmlformats.org/officeDocument/2006/relationships/tags" Target="../tags/tag5.xml"/><Relationship Id="rId42" Type="http://schemas.openxmlformats.org/officeDocument/2006/relationships/tags" Target="../tags/tag13.xml"/><Relationship Id="rId47" Type="http://schemas.openxmlformats.org/officeDocument/2006/relationships/tags" Target="../tags/tag18.xml"/><Relationship Id="rId50" Type="http://schemas.openxmlformats.org/officeDocument/2006/relationships/tags" Target="../tags/tag21.xml"/><Relationship Id="rId55" Type="http://schemas.openxmlformats.org/officeDocument/2006/relationships/tags" Target="../tags/tag26.xml"/><Relationship Id="rId63" Type="http://schemas.openxmlformats.org/officeDocument/2006/relationships/tags" Target="../tags/tag34.xml"/><Relationship Id="rId68" Type="http://schemas.openxmlformats.org/officeDocument/2006/relationships/tags" Target="../tags/tag3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3.xml"/><Relationship Id="rId37" Type="http://schemas.openxmlformats.org/officeDocument/2006/relationships/tags" Target="../tags/tag8.xml"/><Relationship Id="rId40" Type="http://schemas.openxmlformats.org/officeDocument/2006/relationships/tags" Target="../tags/tag11.xml"/><Relationship Id="rId45" Type="http://schemas.openxmlformats.org/officeDocument/2006/relationships/tags" Target="../tags/tag16.xml"/><Relationship Id="rId53" Type="http://schemas.openxmlformats.org/officeDocument/2006/relationships/tags" Target="../tags/tag24.xml"/><Relationship Id="rId58" Type="http://schemas.openxmlformats.org/officeDocument/2006/relationships/tags" Target="../tags/tag29.xml"/><Relationship Id="rId66" Type="http://schemas.openxmlformats.org/officeDocument/2006/relationships/tags" Target="../tags/tag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7.xml"/><Relationship Id="rId49" Type="http://schemas.openxmlformats.org/officeDocument/2006/relationships/tags" Target="../tags/tag20.xml"/><Relationship Id="rId57" Type="http://schemas.openxmlformats.org/officeDocument/2006/relationships/tags" Target="../tags/tag28.xml"/><Relationship Id="rId61" Type="http://schemas.openxmlformats.org/officeDocument/2006/relationships/tags" Target="../tags/tag3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4" Type="http://schemas.openxmlformats.org/officeDocument/2006/relationships/tags" Target="../tags/tag15.xml"/><Relationship Id="rId52" Type="http://schemas.openxmlformats.org/officeDocument/2006/relationships/tags" Target="../tags/tag23.xml"/><Relationship Id="rId60" Type="http://schemas.openxmlformats.org/officeDocument/2006/relationships/tags" Target="../tags/tag31.xml"/><Relationship Id="rId65" Type="http://schemas.openxmlformats.org/officeDocument/2006/relationships/tags" Target="../tags/tag3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35" Type="http://schemas.openxmlformats.org/officeDocument/2006/relationships/tags" Target="../tags/tag6.xml"/><Relationship Id="rId43" Type="http://schemas.openxmlformats.org/officeDocument/2006/relationships/tags" Target="../tags/tag14.xml"/><Relationship Id="rId48" Type="http://schemas.openxmlformats.org/officeDocument/2006/relationships/tags" Target="../tags/tag19.xml"/><Relationship Id="rId56" Type="http://schemas.openxmlformats.org/officeDocument/2006/relationships/tags" Target="../tags/tag27.xml"/><Relationship Id="rId64" Type="http://schemas.openxmlformats.org/officeDocument/2006/relationships/tags" Target="../tags/tag35.xml"/><Relationship Id="rId8" Type="http://schemas.openxmlformats.org/officeDocument/2006/relationships/slideLayout" Target="../slideLayouts/slideLayout8.xml"/><Relationship Id="rId51" Type="http://schemas.openxmlformats.org/officeDocument/2006/relationships/tags" Target="../tags/tag2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4.xml"/><Relationship Id="rId38" Type="http://schemas.openxmlformats.org/officeDocument/2006/relationships/tags" Target="../tags/tag9.xml"/><Relationship Id="rId46" Type="http://schemas.openxmlformats.org/officeDocument/2006/relationships/tags" Target="../tags/tag17.xml"/><Relationship Id="rId59" Type="http://schemas.openxmlformats.org/officeDocument/2006/relationships/tags" Target="../tags/tag30.xml"/><Relationship Id="rId67" Type="http://schemas.openxmlformats.org/officeDocument/2006/relationships/tags" Target="../tags/tag38.xml"/><Relationship Id="rId20" Type="http://schemas.openxmlformats.org/officeDocument/2006/relationships/slideLayout" Target="../slideLayouts/slideLayout20.xml"/><Relationship Id="rId41" Type="http://schemas.openxmlformats.org/officeDocument/2006/relationships/tags" Target="../tags/tag12.xml"/><Relationship Id="rId54" Type="http://schemas.openxmlformats.org/officeDocument/2006/relationships/tags" Target="../tags/tag25.xml"/><Relationship Id="rId62"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30"/>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1"/>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2"/>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3"/>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4"/>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5"/>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6"/>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7"/>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8"/>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9"/>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40"/>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1"/>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2"/>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3"/>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4"/>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5"/>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6"/>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7"/>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8"/>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9"/>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50"/>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1"/>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2"/>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3"/>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4"/>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5"/>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6"/>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7"/>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8"/>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9"/>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60"/>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1"/>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2"/>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3"/>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4"/>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5"/>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6"/>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7"/>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8"/>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210"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 Driven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809426216"/>
                    </a:ext>
                  </a:extLst>
                </a:gridCol>
                <a:gridCol w="3180843">
                  <a:extLst>
                    <a:ext uri="{9D8B030D-6E8A-4147-A177-3AD203B41FA5}">
                      <a16:colId xmlns:a16="http://schemas.microsoft.com/office/drawing/2014/main" val="3358711556"/>
                    </a:ext>
                  </a:extLst>
                </a:gridCol>
                <a:gridCol w="2512837">
                  <a:extLst>
                    <a:ext uri="{9D8B030D-6E8A-4147-A177-3AD203B41FA5}">
                      <a16:colId xmlns:a16="http://schemas.microsoft.com/office/drawing/2014/main" val="2393044569"/>
                    </a:ext>
                  </a:extLst>
                </a:gridCol>
                <a:gridCol w="3907521">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Getting There</a:t>
                      </a:r>
                    </a:p>
                  </a:txBody>
                  <a:tcPr/>
                </a:tc>
                <a:tc>
                  <a:txBody>
                    <a:bodyPr/>
                    <a:lstStyle/>
                    <a:p>
                      <a:r>
                        <a:rPr lang="en-US" sz="2800" dirty="0"/>
                        <a:t>Categories</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Fly, Road</a:t>
                      </a:r>
                      <a:r>
                        <a:rPr lang="en-US" sz="2800" baseline="0" dirty="0"/>
                        <a:t> Trip, Cruise</a:t>
                      </a:r>
                      <a:endParaRPr lang="en-US" sz="2800" dirty="0"/>
                    </a:p>
                  </a:txBody>
                  <a:tcPr/>
                </a:tc>
                <a:tc>
                  <a:txBody>
                    <a:bodyPr/>
                    <a:lstStyle/>
                    <a:p>
                      <a:r>
                        <a:rPr lang="en-US" sz="2800" dirty="0"/>
                        <a:t>Nature</a:t>
                      </a:r>
                    </a:p>
                  </a:txBody>
                  <a:tcPr/>
                </a:tc>
                <a:tc>
                  <a:txBody>
                    <a:bodyPr/>
                    <a:lstStyle/>
                    <a:p>
                      <a:r>
                        <a:rPr lang="en-US" sz="2800" dirty="0"/>
                        <a:t>Famous for its wildlife, Alaska is popular with adventure seekers.</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Fly, Road Trip</a:t>
                      </a:r>
                    </a:p>
                  </a:txBody>
                  <a:tcPr/>
                </a:tc>
                <a:tc>
                  <a:txBody>
                    <a:bodyPr/>
                    <a:lstStyle/>
                    <a:p>
                      <a:r>
                        <a:rPr lang="en-US" sz="2800" dirty="0"/>
                        <a:t>Nature, City, Beach</a:t>
                      </a:r>
                    </a:p>
                  </a:txBody>
                  <a:tcPr/>
                </a:tc>
                <a:tc>
                  <a:txBody>
                    <a:bodyPr/>
                    <a:lstStyle/>
                    <a:p>
                      <a:r>
                        <a:rPr lang="en-US" sz="2800" dirty="0"/>
                        <a:t>California offers a diverse set of experiences.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Fly, Cruise</a:t>
                      </a:r>
                    </a:p>
                  </a:txBody>
                  <a:tcPr/>
                </a:tc>
                <a:tc>
                  <a:txBody>
                    <a:bodyPr/>
                    <a:lstStyle/>
                    <a:p>
                      <a:r>
                        <a:rPr lang="en-US" sz="2800" dirty="0"/>
                        <a:t>Nature, Beach</a:t>
                      </a:r>
                    </a:p>
                  </a:txBody>
                  <a:tcPr/>
                </a:tc>
                <a:tc>
                  <a:txBody>
                    <a:bodyPr/>
                    <a:lstStyle/>
                    <a:p>
                      <a:r>
                        <a:rPr lang="en-US" sz="2800" dirty="0"/>
                        <a:t>A perfect getaway for those looking to relax.</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6540161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2634429" y="4863464"/>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 looking for nature destinations.</a:t>
            </a:r>
          </a:p>
        </p:txBody>
      </p:sp>
      <p:sp>
        <p:nvSpPr>
          <p:cNvPr id="9" name="Rectangle: Rounded Corners 8"/>
          <p:cNvSpPr/>
          <p:nvPr/>
        </p:nvSpPr>
        <p:spPr bwMode="auto">
          <a:xfrm>
            <a:off x="2560637" y="4863464"/>
            <a:ext cx="2743200"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Categories:</a:t>
            </a:r>
          </a:p>
          <a:p>
            <a:pPr algn="ctr" defTabSz="932472" fontAlgn="base">
              <a:lnSpc>
                <a:spcPct val="90000"/>
              </a:lnSpc>
              <a:spcBef>
                <a:spcPct val="0"/>
              </a:spcBef>
              <a:spcAft>
                <a:spcPct val="0"/>
              </a:spcAft>
            </a:pPr>
            <a:r>
              <a:rPr lang="en-US" sz="2000" dirty="0"/>
              <a:t>[Nature, City, Beach]</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7429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4348E-6 -4.98865E-6 L 0.26985 -0.15183 " pathEditMode="relative" rAng="0" ptsTypes="AA">
                                      <p:cBhvr>
                                        <p:cTn id="14" dur="2000" fill="hold"/>
                                        <p:tgtEl>
                                          <p:spTgt spid="9"/>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5048392"/>
              </p:ext>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22005318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tube</a:t>
            </a:r>
          </a:p>
        </p:txBody>
      </p:sp>
      <p:sp>
        <p:nvSpPr>
          <p:cNvPr id="13" name="Rectangle: Rounded Corners 12"/>
          <p:cNvSpPr/>
          <p:nvPr/>
        </p:nvSpPr>
        <p:spPr bwMode="auto">
          <a:xfrm>
            <a:off x="5303837" y="39544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90240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83201E-6 4.94326E-6 L -0.2696 0.1532 " pathEditMode="relative" rAng="0" ptsTypes="AA">
                                      <p:cBhvr>
                                        <p:cTn id="39" dur="2000" fill="hold"/>
                                        <p:tgtEl>
                                          <p:spTgt spid="13"/>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3" grpId="0" animBg="1"/>
      <p:bldP spid="13"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8809524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3" name="Rectangle: Rounded Corners 12"/>
          <p:cNvSpPr/>
          <p:nvPr/>
        </p:nvSpPr>
        <p:spPr bwMode="auto">
          <a:xfrm>
            <a:off x="1957323" y="50212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5" name="Rectangle: Rounded Corners 14"/>
          <p:cNvSpPr/>
          <p:nvPr/>
        </p:nvSpPr>
        <p:spPr bwMode="auto">
          <a:xfrm>
            <a:off x="1948629" y="5021262"/>
            <a:ext cx="3507608"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922</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Name: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66327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20654E-6 -4.34862E-6 L 0.26985 -0.15183 " pathEditMode="relative" rAng="0" ptsTypes="AA">
                                      <p:cBhvr>
                                        <p:cTn id="14" dur="2000" fill="hold"/>
                                        <p:tgtEl>
                                          <p:spTgt spid="15"/>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2"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96" dirty="0">
                <a:solidFill>
                  <a:schemeClr val="accent1"/>
                </a:solidFill>
                <a:latin typeface="Segoe UI Light" panose="020B0502040204020203" pitchFamily="34" charset="0"/>
                <a:cs typeface="Segoe UI Light" panose="020B0502040204020203" pitchFamily="34" charset="0"/>
              </a:rPr>
              <a:t>Capabilities for Rich Search Experiences</a:t>
            </a:r>
          </a:p>
        </p:txBody>
      </p:sp>
      <p:sp>
        <p:nvSpPr>
          <p:cNvPr id="3" name="Content Placeholder 2"/>
          <p:cNvSpPr>
            <a:spLocks noGrp="1"/>
          </p:cNvSpPr>
          <p:nvPr>
            <p:ph type="body" sz="quarter" idx="10"/>
          </p:nvPr>
        </p:nvSpPr>
        <p:spPr/>
        <p:txBody>
          <a:bodyPr>
            <a:noAutofit/>
          </a:bodyPr>
          <a:lstStyle/>
          <a:p>
            <a:pPr marL="0" indent="0">
              <a:buNone/>
            </a:pPr>
            <a:r>
              <a:rPr lang="en-US" dirty="0">
                <a:latin typeface="Segoe UI Light" panose="020B0502040204020203" pitchFamily="34" charset="0"/>
                <a:cs typeface="Segoe UI Light" panose="020B0502040204020203" pitchFamily="34" charset="0"/>
              </a:rPr>
              <a:t>All search building blocks needed for great experiences</a:t>
            </a:r>
          </a:p>
          <a:p>
            <a:pPr lvl="1"/>
            <a:r>
              <a:rPr lang="en-US" dirty="0">
                <a:latin typeface="Segoe UI Light" panose="020B0502040204020203" pitchFamily="34" charset="0"/>
                <a:cs typeface="Segoe UI Light" panose="020B0502040204020203" pitchFamily="34" charset="0"/>
              </a:rPr>
              <a:t>Keyword search, faceting, suggestions/auto-complete, highlighting and more</a:t>
            </a:r>
          </a:p>
          <a:p>
            <a:pPr lvl="1"/>
            <a:r>
              <a:rPr lang="en-US" dirty="0">
                <a:latin typeface="Segoe UI Light" panose="020B0502040204020203" pitchFamily="34" charset="0"/>
                <a:cs typeface="Segoe UI Light" panose="020B0502040204020203" pitchFamily="34" charset="0"/>
              </a:rPr>
              <a:t>Geospatial support for filtering, sorting and ranking</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Flexible data ingestion options</a:t>
            </a:r>
          </a:p>
          <a:p>
            <a:pPr lvl="1"/>
            <a:r>
              <a:rPr lang="en-US" dirty="0">
                <a:latin typeface="Segoe UI Light" panose="020B0502040204020203" pitchFamily="34" charset="0"/>
                <a:cs typeface="Segoe UI Light" panose="020B0502040204020203" pitchFamily="34" charset="0"/>
              </a:rPr>
              <a:t>Push: bring data from anywhere, on-</a:t>
            </a:r>
            <a:r>
              <a:rPr lang="en-US" dirty="0" err="1">
                <a:latin typeface="Segoe UI Light" panose="020B0502040204020203" pitchFamily="34" charset="0"/>
                <a:cs typeface="Segoe UI Light" panose="020B0502040204020203" pitchFamily="34" charset="0"/>
              </a:rPr>
              <a:t>prem</a:t>
            </a:r>
            <a:r>
              <a:rPr lang="en-US" dirty="0">
                <a:latin typeface="Segoe UI Light" panose="020B0502040204020203" pitchFamily="34" charset="0"/>
                <a:cs typeface="Segoe UI Light" panose="020B0502040204020203" pitchFamily="34" charset="0"/>
              </a:rPr>
              <a:t> or cloud, any store</a:t>
            </a:r>
          </a:p>
          <a:p>
            <a:pPr lvl="1"/>
            <a:r>
              <a:rPr lang="en-US" dirty="0">
                <a:latin typeface="Segoe UI Light" panose="020B0502040204020203" pitchFamily="34" charset="0"/>
                <a:cs typeface="Segoe UI Light" panose="020B0502040204020203" pitchFamily="34" charset="0"/>
              </a:rPr>
              <a:t>Pull: built-in support for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SQL DB, Blob Storage, Table Storage</a:t>
            </a:r>
          </a:p>
          <a:p>
            <a:pPr lvl="1"/>
            <a:r>
              <a:rPr lang="en-US" dirty="0">
                <a:latin typeface="Segoe UI Light" panose="020B0502040204020203" pitchFamily="34" charset="0"/>
                <a:cs typeface="Segoe UI Light" panose="020B0502040204020203" pitchFamily="34" charset="0"/>
              </a:rPr>
              <a:t>Document cracking support (PDF, Office, JSON, HTML, etc.)</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Global presence, elastic capacity</a:t>
            </a:r>
          </a:p>
          <a:p>
            <a:pPr lvl="1"/>
            <a:r>
              <a:rPr lang="en-US" dirty="0">
                <a:latin typeface="Segoe UI Light" panose="020B0502040204020203" pitchFamily="34" charset="0"/>
                <a:cs typeface="Segoe UI Light" panose="020B0502040204020203" pitchFamily="34" charset="0"/>
              </a:rPr>
              <a:t>Adjust capacity dynamically and workload demand changes</a:t>
            </a:r>
          </a:p>
          <a:p>
            <a:pPr lvl="1"/>
            <a:r>
              <a:rPr lang="en-US" dirty="0">
                <a:latin typeface="Segoe UI Light" panose="020B0502040204020203" pitchFamily="34" charset="0"/>
                <a:cs typeface="Segoe UI Light" panose="020B0502040204020203" pitchFamily="34" charset="0"/>
              </a:rPr>
              <a:t>Available in 14 regions world wide</a:t>
            </a:r>
          </a:p>
        </p:txBody>
      </p:sp>
    </p:spTree>
    <p:extLst>
      <p:ext uri="{BB962C8B-B14F-4D97-AF65-F5344CB8AC3E}">
        <p14:creationId xmlns:p14="http://schemas.microsoft.com/office/powerpoint/2010/main" val="21657526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466540"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keys, indexes, indexers, data sources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Manage search traffic analytics options</a:t>
            </a:r>
          </a:p>
          <a:p>
            <a:pPr lvl="1">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resource management API</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Create in portal or during app initialization</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Fields definition: name, type, key</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attributes – searchable, </a:t>
            </a:r>
            <a:r>
              <a:rPr lang="en-US" dirty="0" err="1">
                <a:latin typeface="Segoe UI Light" panose="020B0502040204020203" pitchFamily="34" charset="0"/>
                <a:cs typeface="Segoe UI Light" panose="020B0502040204020203" pitchFamily="34" charset="0"/>
              </a:rPr>
              <a:t>facetable</a:t>
            </a:r>
            <a:r>
              <a:rPr lang="en-US"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dirty="0" err="1">
                <a:latin typeface="Segoe UI Light" panose="020B0502040204020203" pitchFamily="34" charset="0"/>
                <a:cs typeface="Segoe UI Light" panose="020B0502040204020203" pitchFamily="34" charset="0"/>
              </a:rPr>
              <a:t>Suggesters</a:t>
            </a:r>
            <a:r>
              <a:rPr lang="en-US"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profiles for ranking tuning</a:t>
            </a:r>
          </a:p>
          <a:p>
            <a:pPr marL="241253" lvl="1"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Actions can be upload, merge, delete, etc.</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SQL DB,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Blob Storage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Document cracking for blobs (PDF, Office,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3840416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Choose between simple search syntax and full Lucene query language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Options work with search and suggest</a:t>
            </a:r>
          </a:p>
          <a:p>
            <a:pPr marL="241253" lvl="1" indent="0">
              <a:buNone/>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CORS allows direct calls from browsers</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Full geospatial support built-in</a:t>
            </a:r>
          </a:p>
          <a:p>
            <a:pPr marL="0" indent="0">
              <a:buNone/>
            </a:pPr>
            <a:endParaRPr lang="en-US" sz="3999"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Geography point instances as </a:t>
            </a:r>
            <a:r>
              <a:rPr lang="en-US" dirty="0" err="1">
                <a:latin typeface="Segoe UI Light" panose="020B0502040204020203" pitchFamily="34" charset="0"/>
                <a:cs typeface="Segoe UI Light" panose="020B0502040204020203" pitchFamily="34" charset="0"/>
              </a:rPr>
              <a:t>GeoJSON</a:t>
            </a: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by distance and bounding box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Sort by distance</a:t>
            </a:r>
          </a:p>
          <a:p>
            <a:pPr marL="0" indent="0">
              <a:buNone/>
            </a:pPr>
            <a:r>
              <a:rPr lang="en-US" sz="3999"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Boost items based on distance</a:t>
            </a:r>
          </a:p>
        </p:txBody>
      </p:sp>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magnitude, freshness, distance, tags</a:t>
            </a:r>
          </a:p>
          <a:p>
            <a:pPr lvl="1"/>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Search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Traffic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Analytics</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72" dirty="0">
                <a:latin typeface="Segoe UI Light" panose="020B0502040204020203" pitchFamily="34" charset="0"/>
                <a:cs typeface="Segoe UI Light" panose="020B0502040204020203" pitchFamily="34" charset="0"/>
              </a:rPr>
              <a:t>Search exhaust is invaluable</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Search box: users tell you what’s in their mind</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Most popular terms, top searches with no results, seasonality of products and more</a:t>
            </a:r>
          </a:p>
          <a:p>
            <a:pPr lvl="1"/>
            <a:endParaRPr lang="en-US" sz="2040" dirty="0">
              <a:latin typeface="Segoe UI Light" panose="020B0502040204020203" pitchFamily="34" charset="0"/>
              <a:cs typeface="Segoe UI Light" panose="020B0502040204020203" pitchFamily="34" charset="0"/>
            </a:endParaRPr>
          </a:p>
          <a:p>
            <a:pPr marL="0" indent="0">
              <a:buNone/>
            </a:pPr>
            <a:r>
              <a:rPr lang="en-US" sz="3672" dirty="0">
                <a:latin typeface="Segoe UI Light" panose="020B0502040204020203" pitchFamily="34" charset="0"/>
                <a:cs typeface="Segoe UI Light" panose="020B0502040204020203" pitchFamily="34" charset="0"/>
              </a:rPr>
              <a:t>Search logs exposed in blob storage</a:t>
            </a:r>
          </a:p>
          <a:p>
            <a:pPr lvl="1">
              <a:buFont typeface="Wingdings" panose="05000000000000000000" pitchFamily="2" charset="2"/>
              <a:buChar char="§"/>
            </a:pPr>
            <a:r>
              <a:rPr lang="en-US" sz="2040" dirty="0" err="1">
                <a:latin typeface="Segoe UI Light" panose="020B0502040204020203" pitchFamily="34" charset="0"/>
                <a:cs typeface="Segoe UI Light" panose="020B0502040204020203" pitchFamily="34" charset="0"/>
              </a:rPr>
              <a:t>PowerBI</a:t>
            </a:r>
            <a:r>
              <a:rPr lang="en-US" sz="2040" dirty="0">
                <a:latin typeface="Segoe UI Light" panose="020B0502040204020203" pitchFamily="34" charset="0"/>
                <a:cs typeface="Segoe UI Light" panose="020B0502040204020203" pitchFamily="34" charset="0"/>
              </a:rPr>
              <a:t>: easy to get started, great for small/medium traffic</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HDInsight: large scale traffic analysis</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Bring your own tools, raw data available to you</a:t>
            </a:r>
          </a:p>
        </p:txBody>
      </p:sp>
    </p:spTree>
    <p:extLst>
      <p:ext uri="{BB962C8B-B14F-4D97-AF65-F5344CB8AC3E}">
        <p14:creationId xmlns:p14="http://schemas.microsoft.com/office/powerpoint/2010/main" val="42596573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Importing data into</a:t>
            </a:r>
            <a:br>
              <a:rPr lang="en-US" dirty="0"/>
            </a:br>
            <a:r>
              <a:rPr lang="en-US" dirty="0"/>
              <a:t>Azure Search</a:t>
            </a:r>
          </a:p>
        </p:txBody>
      </p:sp>
    </p:spTree>
    <p:extLst>
      <p:ext uri="{BB962C8B-B14F-4D97-AF65-F5344CB8AC3E}">
        <p14:creationId xmlns:p14="http://schemas.microsoft.com/office/powerpoint/2010/main" val="2564245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Azure Search</a:t>
            </a:r>
          </a:p>
        </p:txBody>
      </p:sp>
      <p:sp>
        <p:nvSpPr>
          <p:cNvPr id="5" name="Text Placeholder 4"/>
          <p:cNvSpPr>
            <a:spLocks noGrp="1"/>
          </p:cNvSpPr>
          <p:nvPr>
            <p:ph type="body" sz="quarter" idx="10"/>
          </p:nvPr>
        </p:nvSpPr>
        <p:spPr>
          <a:xfrm>
            <a:off x="365760" y="1371600"/>
            <a:ext cx="11704320" cy="3625608"/>
          </a:xfrm>
        </p:spPr>
        <p:txBody>
          <a:bodyPr/>
          <a:lstStyle/>
          <a:p>
            <a:r>
              <a:rPr lang="en-US" dirty="0"/>
              <a:t>Azure Search is an OData endpoint</a:t>
            </a:r>
          </a:p>
          <a:p>
            <a:pPr lvl="1"/>
            <a:r>
              <a:rPr lang="en-US" dirty="0"/>
              <a:t>JSON result</a:t>
            </a:r>
          </a:p>
          <a:p>
            <a:pPr lvl="1"/>
            <a:r>
              <a:rPr lang="en-US" dirty="0"/>
              <a:t>Configure search</a:t>
            </a:r>
          </a:p>
          <a:p>
            <a:pPr lvl="2"/>
            <a:r>
              <a:rPr lang="en-US" dirty="0"/>
              <a:t>top</a:t>
            </a:r>
          </a:p>
          <a:p>
            <a:pPr lvl="2"/>
            <a:r>
              <a:rPr lang="en-US" dirty="0"/>
              <a:t>skip</a:t>
            </a:r>
          </a:p>
          <a:p>
            <a:pPr lvl="2"/>
            <a:r>
              <a:rPr lang="en-US" dirty="0"/>
              <a:t>search</a:t>
            </a:r>
          </a:p>
          <a:p>
            <a:endParaRPr lang="en-US" dirty="0"/>
          </a:p>
          <a:p>
            <a:r>
              <a:rPr lang="en-US" dirty="0"/>
              <a:t>Cross-origin resource sharing (CORS) concerns</a:t>
            </a:r>
          </a:p>
          <a:p>
            <a:pPr lvl="1"/>
            <a:r>
              <a:rPr lang="en-US" dirty="0"/>
              <a:t>Must be enabled to allow client (the bot) access</a:t>
            </a:r>
          </a:p>
        </p:txBody>
      </p:sp>
    </p:spTree>
    <p:extLst>
      <p:ext uri="{BB962C8B-B14F-4D97-AF65-F5344CB8AC3E}">
        <p14:creationId xmlns:p14="http://schemas.microsoft.com/office/powerpoint/2010/main" val="18690419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types</a:t>
            </a:r>
          </a:p>
        </p:txBody>
      </p:sp>
      <p:sp>
        <p:nvSpPr>
          <p:cNvPr id="3" name="Text Placeholder 2"/>
          <p:cNvSpPr>
            <a:spLocks noGrp="1"/>
          </p:cNvSpPr>
          <p:nvPr>
            <p:ph type="body" sz="quarter" idx="10"/>
          </p:nvPr>
        </p:nvSpPr>
        <p:spPr>
          <a:xfrm>
            <a:off x="365760" y="1371600"/>
            <a:ext cx="11704320" cy="2563779"/>
          </a:xfrm>
        </p:spPr>
        <p:txBody>
          <a:bodyPr/>
          <a:lstStyle/>
          <a:p>
            <a:r>
              <a:rPr lang="en-US" dirty="0"/>
              <a:t>Search</a:t>
            </a:r>
          </a:p>
          <a:p>
            <a:pPr lvl="1"/>
            <a:r>
              <a:rPr lang="en-US" dirty="0"/>
              <a:t>Fuzzy Lookups</a:t>
            </a:r>
          </a:p>
          <a:p>
            <a:r>
              <a:rPr lang="en-US" dirty="0"/>
              <a:t>Filter</a:t>
            </a:r>
          </a:p>
          <a:p>
            <a:pPr lvl="1"/>
            <a:r>
              <a:rPr lang="en-US" dirty="0">
                <a:latin typeface="Consolas" panose="020B0609020204030204" pitchFamily="49" charset="0"/>
              </a:rPr>
              <a:t>WHERE Name = 'Value'</a:t>
            </a:r>
          </a:p>
          <a:p>
            <a:r>
              <a:rPr lang="en-US" dirty="0"/>
              <a:t>Facets</a:t>
            </a:r>
          </a:p>
          <a:p>
            <a:pPr lvl="1"/>
            <a:r>
              <a:rPr lang="en-US" dirty="0"/>
              <a:t>Returns facets (or categories)</a:t>
            </a:r>
          </a:p>
        </p:txBody>
      </p:sp>
    </p:spTree>
    <p:extLst>
      <p:ext uri="{BB962C8B-B14F-4D97-AF65-F5344CB8AC3E}">
        <p14:creationId xmlns:p14="http://schemas.microsoft.com/office/powerpoint/2010/main" val="195703109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Querying Azure Search and improving results</a:t>
            </a:r>
          </a:p>
        </p:txBody>
      </p:sp>
    </p:spTree>
    <p:extLst>
      <p:ext uri="{BB962C8B-B14F-4D97-AF65-F5344CB8AC3E}">
        <p14:creationId xmlns:p14="http://schemas.microsoft.com/office/powerpoint/2010/main" val="2074891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935FE-97DA-4288-B495-B38415E408FD}"/>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70782EC6-2880-4F31-94AA-338FD43984BC}"/>
              </a:ext>
            </a:extLst>
          </p:cNvPr>
          <p:cNvSpPr>
            <a:spLocks noGrp="1"/>
          </p:cNvSpPr>
          <p:nvPr>
            <p:ph type="body" sz="quarter" idx="10"/>
          </p:nvPr>
        </p:nvSpPr>
        <p:spPr>
          <a:xfrm>
            <a:off x="365760" y="1371600"/>
            <a:ext cx="11704320" cy="1280351"/>
          </a:xfrm>
        </p:spPr>
        <p:txBody>
          <a:bodyPr/>
          <a:lstStyle/>
          <a:p>
            <a:r>
              <a:rPr lang="en-US" dirty="0"/>
              <a:t>Update your bot to:</a:t>
            </a:r>
          </a:p>
          <a:p>
            <a:pPr lvl="1"/>
            <a:r>
              <a:rPr lang="en-US" dirty="0"/>
              <a:t>Allow the user to search through articles</a:t>
            </a:r>
          </a:p>
          <a:p>
            <a:pPr lvl="1"/>
            <a:r>
              <a:rPr lang="en-US" dirty="0"/>
              <a:t>Provide navigation mechanism </a:t>
            </a:r>
            <a:r>
              <a:rPr lang="en-US"/>
              <a:t>by category</a:t>
            </a:r>
            <a:endParaRPr lang="en-US" dirty="0"/>
          </a:p>
        </p:txBody>
      </p:sp>
    </p:spTree>
    <p:extLst>
      <p:ext uri="{BB962C8B-B14F-4D97-AF65-F5344CB8AC3E}">
        <p14:creationId xmlns:p14="http://schemas.microsoft.com/office/powerpoint/2010/main" val="19228228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tire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199503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ext uri="{D42A27DB-BD31-4B8C-83A1-F6EECF244321}">
                <p14:modId xmlns:p14="http://schemas.microsoft.com/office/powerpoint/2010/main" val="1144786851"/>
              </p:ext>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809426216"/>
                    </a:ext>
                  </a:extLst>
                </a:gridCol>
                <a:gridCol w="3180843">
                  <a:extLst>
                    <a:ext uri="{9D8B030D-6E8A-4147-A177-3AD203B41FA5}">
                      <a16:colId xmlns:a16="http://schemas.microsoft.com/office/drawing/2014/main" val="3358711556"/>
                    </a:ext>
                  </a:extLst>
                </a:gridCol>
                <a:gridCol w="2512837">
                  <a:extLst>
                    <a:ext uri="{9D8B030D-6E8A-4147-A177-3AD203B41FA5}">
                      <a16:colId xmlns:a16="http://schemas.microsoft.com/office/drawing/2014/main" val="2393044569"/>
                    </a:ext>
                  </a:extLst>
                </a:gridCol>
                <a:gridCol w="3907521">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Getting There</a:t>
                      </a:r>
                    </a:p>
                  </a:txBody>
                  <a:tcPr/>
                </a:tc>
                <a:tc>
                  <a:txBody>
                    <a:bodyPr/>
                    <a:lstStyle/>
                    <a:p>
                      <a:r>
                        <a:rPr lang="en-US" sz="2800" dirty="0"/>
                        <a:t>Categories</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Fly, Road</a:t>
                      </a:r>
                      <a:r>
                        <a:rPr lang="en-US" sz="2800" baseline="0" dirty="0"/>
                        <a:t> Trip, Cruise</a:t>
                      </a:r>
                      <a:endParaRPr lang="en-US" sz="2800" dirty="0"/>
                    </a:p>
                  </a:txBody>
                  <a:tcPr/>
                </a:tc>
                <a:tc>
                  <a:txBody>
                    <a:bodyPr/>
                    <a:lstStyle/>
                    <a:p>
                      <a:r>
                        <a:rPr lang="en-US" sz="2800" dirty="0"/>
                        <a:t>Nature</a:t>
                      </a:r>
                    </a:p>
                  </a:txBody>
                  <a:tcPr/>
                </a:tc>
                <a:tc>
                  <a:txBody>
                    <a:bodyPr/>
                    <a:lstStyle/>
                    <a:p>
                      <a:r>
                        <a:rPr lang="en-US" sz="2800" dirty="0"/>
                        <a:t>Famous for its wildlife, Alaska is popular with adventure seekers.</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Fly, Road Trip</a:t>
                      </a:r>
                    </a:p>
                  </a:txBody>
                  <a:tcPr/>
                </a:tc>
                <a:tc>
                  <a:txBody>
                    <a:bodyPr/>
                    <a:lstStyle/>
                    <a:p>
                      <a:r>
                        <a:rPr lang="en-US" sz="2800" dirty="0"/>
                        <a:t>Nature, City, Beach</a:t>
                      </a:r>
                    </a:p>
                  </a:txBody>
                  <a:tcPr/>
                </a:tc>
                <a:tc>
                  <a:txBody>
                    <a:bodyPr/>
                    <a:lstStyle/>
                    <a:p>
                      <a:r>
                        <a:rPr lang="en-US" sz="2800" dirty="0"/>
                        <a:t>California offers a diverse set of experiences.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Fly, Cruise</a:t>
                      </a:r>
                    </a:p>
                  </a:txBody>
                  <a:tcPr/>
                </a:tc>
                <a:tc>
                  <a:txBody>
                    <a:bodyPr/>
                    <a:lstStyle/>
                    <a:p>
                      <a:r>
                        <a:rPr lang="en-US" sz="2800" dirty="0"/>
                        <a:t>Nature, Beach</a:t>
                      </a:r>
                    </a:p>
                  </a:txBody>
                  <a:tcPr/>
                </a:tc>
                <a:tc>
                  <a:txBody>
                    <a:bodyPr/>
                    <a:lstStyle/>
                    <a:p>
                      <a:r>
                        <a:rPr lang="en-US" sz="2800" dirty="0"/>
                        <a:t>A perfect getaway for those looking to relax.</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18058781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
        <p:nvSpPr>
          <p:cNvPr id="8" name="Cloud 7"/>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NLP</a:t>
            </a:r>
          </a:p>
        </p:txBody>
      </p:sp>
      <p:sp>
        <p:nvSpPr>
          <p:cNvPr id="9" name="Rectangle: Rounded Corners 8"/>
          <p:cNvSpPr/>
          <p:nvPr/>
        </p:nvSpPr>
        <p:spPr bwMode="auto">
          <a:xfrm>
            <a:off x="2114189" y="2201577"/>
            <a:ext cx="2590800" cy="1081973"/>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
        <p:nvSpPr>
          <p:cNvPr id="11" name="Rectangle: Rounded Corners 10"/>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road trip to a nature destination!</a:t>
            </a:r>
          </a:p>
        </p:txBody>
      </p:sp>
    </p:spTree>
    <p:extLst>
      <p:ext uri="{BB962C8B-B14F-4D97-AF65-F5344CB8AC3E}">
        <p14:creationId xmlns:p14="http://schemas.microsoft.com/office/powerpoint/2010/main" val="405471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88639E-6 3.41353E-6 L -0.2918 3.41353E-6 " pathEditMode="relative" rAng="0" ptsTypes="AA">
                                      <p:cBhvr>
                                        <p:cTn id="11" dur="2000" fill="hold"/>
                                        <p:tgtEl>
                                          <p:spTgt spid="7"/>
                                        </p:tgtEl>
                                        <p:attrNameLst>
                                          <p:attrName>ppt_x</p:attrName>
                                          <p:attrName>ppt_y</p:attrName>
                                        </p:attrNameLst>
                                      </p:cBhvr>
                                      <p:rCtr x="-14590"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2918 3.41353E-6 L -0.59943 -0.22765 " pathEditMode="relative" rAng="0" ptsTypes="AA">
                                      <p:cBhvr>
                                        <p:cTn id="15" dur="2000" fill="hold"/>
                                        <p:tgtEl>
                                          <p:spTgt spid="7"/>
                                        </p:tgtEl>
                                        <p:attrNameLst>
                                          <p:attrName>ppt_x</p:attrName>
                                          <p:attrName>ppt_y</p:attrName>
                                        </p:attrNameLst>
                                      </p:cBhvr>
                                      <p:rCtr x="-15382" y="-1139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5.69313E-7 4.49841E-6 L 0.31159 0.22787 " pathEditMode="relative" rAng="0" ptsTypes="AA">
                                      <p:cBhvr>
                                        <p:cTn id="27" dur="2000" fill="hold"/>
                                        <p:tgtEl>
                                          <p:spTgt spid="9"/>
                                        </p:tgtEl>
                                        <p:attrNameLst>
                                          <p:attrName>ppt_x</p:attrName>
                                          <p:attrName>ppt_y</p:attrName>
                                        </p:attrNameLst>
                                      </p:cBhvr>
                                      <p:rCtr x="15573"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use LUIS?</a:t>
            </a:r>
          </a:p>
        </p:txBody>
      </p:sp>
      <p:sp>
        <p:nvSpPr>
          <p:cNvPr id="3" name="Text Placeholder 2"/>
          <p:cNvSpPr>
            <a:spLocks noGrp="1"/>
          </p:cNvSpPr>
          <p:nvPr>
            <p:ph type="body" sz="quarter" idx="10"/>
          </p:nvPr>
        </p:nvSpPr>
        <p:spPr>
          <a:xfrm>
            <a:off x="365760" y="1371600"/>
            <a:ext cx="11704320" cy="4555093"/>
          </a:xfrm>
        </p:spPr>
        <p:txBody>
          <a:bodyPr/>
          <a:lstStyle/>
          <a:p>
            <a:r>
              <a:rPr lang="en-US" dirty="0"/>
              <a:t>LUIS does…</a:t>
            </a:r>
          </a:p>
          <a:p>
            <a:pPr lvl="1"/>
            <a:r>
              <a:rPr lang="en-US" dirty="0"/>
              <a:t>Intent</a:t>
            </a:r>
          </a:p>
          <a:p>
            <a:pPr lvl="2"/>
            <a:r>
              <a:rPr lang="en-US" dirty="0"/>
              <a:t>What is the user trying to do?</a:t>
            </a:r>
          </a:p>
          <a:p>
            <a:pPr lvl="1"/>
            <a:r>
              <a:rPr lang="en-US" dirty="0"/>
              <a:t>Entity values</a:t>
            </a:r>
          </a:p>
          <a:p>
            <a:pPr lvl="2"/>
            <a:r>
              <a:rPr lang="en-US" dirty="0"/>
              <a:t>What additional context is the user providing?</a:t>
            </a:r>
          </a:p>
          <a:p>
            <a:endParaRPr lang="en-US" dirty="0"/>
          </a:p>
          <a:p>
            <a:r>
              <a:rPr lang="en-US" dirty="0"/>
              <a:t>LUIS doesn't…</a:t>
            </a:r>
          </a:p>
          <a:p>
            <a:pPr lvl="1"/>
            <a:r>
              <a:rPr lang="en-US" dirty="0"/>
              <a:t>Validate data</a:t>
            </a:r>
          </a:p>
          <a:p>
            <a:pPr lvl="1"/>
            <a:r>
              <a:rPr lang="en-US" dirty="0"/>
              <a:t>Help drive the user</a:t>
            </a:r>
          </a:p>
          <a:p>
            <a:endParaRPr lang="en-US" dirty="0"/>
          </a:p>
          <a:p>
            <a:r>
              <a:rPr lang="en-US" dirty="0"/>
              <a:t>LUIS is not a search engine</a:t>
            </a:r>
          </a:p>
        </p:txBody>
      </p:sp>
    </p:spTree>
    <p:extLst>
      <p:ext uri="{BB962C8B-B14F-4D97-AF65-F5344CB8AC3E}">
        <p14:creationId xmlns:p14="http://schemas.microsoft.com/office/powerpoint/2010/main" val="36877529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type="body" sz="quarter" idx="10"/>
          </p:nvPr>
        </p:nvSpPr>
        <p:spPr>
          <a:xfrm>
            <a:off x="365760" y="1371600"/>
            <a:ext cx="11704320" cy="3382464"/>
          </a:xfrm>
        </p:spPr>
        <p:txBody>
          <a:bodyPr/>
          <a:lstStyle/>
          <a:p>
            <a:r>
              <a:rPr lang="en-US" dirty="0"/>
              <a:t>Bing/Google style search internal in your application</a:t>
            </a:r>
          </a:p>
          <a:p>
            <a:pPr lvl="1"/>
            <a:r>
              <a:rPr lang="en-US" dirty="0"/>
              <a:t>Respond to user questions from an answer bank</a:t>
            </a:r>
          </a:p>
          <a:p>
            <a:r>
              <a:rPr lang="en-US" dirty="0"/>
              <a:t>Interactive refinement</a:t>
            </a:r>
          </a:p>
          <a:p>
            <a:pPr lvl="1"/>
            <a:r>
              <a:rPr lang="en-US" dirty="0"/>
              <a:t>Guide search through drilldowns</a:t>
            </a:r>
          </a:p>
          <a:p>
            <a:r>
              <a:rPr lang="en-US" dirty="0"/>
              <a:t>Fuzzy lookups</a:t>
            </a:r>
          </a:p>
          <a:p>
            <a:pPr lvl="1"/>
            <a:r>
              <a:rPr lang="en-US" dirty="0"/>
              <a:t>"Did you mean...?"</a:t>
            </a:r>
          </a:p>
          <a:p>
            <a:r>
              <a:rPr lang="en-US" dirty="0"/>
              <a:t>Affect the results</a:t>
            </a:r>
          </a:p>
          <a:p>
            <a:pPr lvl="1"/>
            <a:r>
              <a:rPr lang="en-US" dirty="0"/>
              <a:t>Move items up and down</a:t>
            </a:r>
          </a:p>
        </p:txBody>
      </p:sp>
    </p:spTree>
    <p:extLst>
      <p:ext uri="{BB962C8B-B14F-4D97-AF65-F5344CB8AC3E}">
        <p14:creationId xmlns:p14="http://schemas.microsoft.com/office/powerpoint/2010/main" val="37463555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results</a:t>
            </a:r>
          </a:p>
        </p:txBody>
      </p:sp>
      <p:sp>
        <p:nvSpPr>
          <p:cNvPr id="3" name="Text Placeholder 2"/>
          <p:cNvSpPr>
            <a:spLocks noGrp="1"/>
          </p:cNvSpPr>
          <p:nvPr>
            <p:ph type="body" sz="quarter" idx="10"/>
          </p:nvPr>
        </p:nvSpPr>
        <p:spPr>
          <a:xfrm>
            <a:off x="365760" y="1371600"/>
            <a:ext cx="11704320" cy="3847207"/>
          </a:xfrm>
        </p:spPr>
        <p:txBody>
          <a:bodyPr/>
          <a:lstStyle/>
          <a:p>
            <a:r>
              <a:rPr lang="en-US" dirty="0"/>
              <a:t>Azure search doesn't know everything</a:t>
            </a:r>
          </a:p>
          <a:p>
            <a:pPr lvl="1"/>
            <a:r>
              <a:rPr lang="en-US" dirty="0"/>
              <a:t>Most popular items in a product catalog</a:t>
            </a:r>
          </a:p>
          <a:p>
            <a:pPr lvl="1"/>
            <a:r>
              <a:rPr lang="en-US" dirty="0"/>
              <a:t>The importance of new items</a:t>
            </a:r>
          </a:p>
          <a:p>
            <a:pPr lvl="1"/>
            <a:r>
              <a:rPr lang="en-US" dirty="0"/>
              <a:t>Abbreviations or nicknames</a:t>
            </a:r>
          </a:p>
          <a:p>
            <a:endParaRPr lang="en-US" dirty="0"/>
          </a:p>
          <a:p>
            <a:r>
              <a:rPr lang="en-US" dirty="0"/>
              <a:t>Weights</a:t>
            </a:r>
          </a:p>
          <a:p>
            <a:pPr lvl="1"/>
            <a:r>
              <a:rPr lang="en-US" dirty="0"/>
              <a:t>Mark certain columns as more important</a:t>
            </a:r>
          </a:p>
          <a:p>
            <a:r>
              <a:rPr lang="en-US" dirty="0"/>
              <a:t>Functions</a:t>
            </a:r>
          </a:p>
          <a:p>
            <a:pPr lvl="1"/>
            <a:r>
              <a:rPr lang="en-US" dirty="0"/>
              <a:t>Control results based on numeric values, tags and freshness</a:t>
            </a:r>
          </a:p>
        </p:txBody>
      </p:sp>
    </p:spTree>
    <p:extLst>
      <p:ext uri="{BB962C8B-B14F-4D97-AF65-F5344CB8AC3E}">
        <p14:creationId xmlns:p14="http://schemas.microsoft.com/office/powerpoint/2010/main" val="11786921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Tree>
    <p:extLst>
      <p:ext uri="{BB962C8B-B14F-4D97-AF65-F5344CB8AC3E}">
        <p14:creationId xmlns:p14="http://schemas.microsoft.com/office/powerpoint/2010/main" val="2927696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6165 0.15184 " pathEditMode="relative" rAng="0" ptsTypes="AA">
                                      <p:cBhvr>
                                        <p:cTn id="10" dur="2000" fill="hold"/>
                                        <p:tgtEl>
                                          <p:spTgt spid="7"/>
                                        </p:tgtEl>
                                        <p:attrNameLst>
                                          <p:attrName>ppt_x</p:attrName>
                                          <p:attrName>ppt_y</p:attrName>
                                        </p:attrNameLst>
                                      </p:cBhvr>
                                      <p:rCtr x="-13480"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1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3.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4156</TotalTime>
  <Words>1127</Words>
  <Application>Microsoft Office PowerPoint</Application>
  <PresentationFormat>Custom</PresentationFormat>
  <Paragraphs>285</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ＭＳ Ｐゴシック</vt:lpstr>
      <vt:lpstr>Arial</vt:lpstr>
      <vt:lpstr>Consolas</vt:lpstr>
      <vt:lpstr>Segoe UI</vt:lpstr>
      <vt:lpstr>Segoe UI Light</vt:lpstr>
      <vt:lpstr>Wingdings</vt:lpstr>
      <vt:lpstr>WHITE TEMPLATE</vt:lpstr>
      <vt:lpstr>Data Driven Bots</vt:lpstr>
      <vt:lpstr>AdventureWorks</vt:lpstr>
      <vt:lpstr>Commands</vt:lpstr>
      <vt:lpstr>Contoso Travel</vt:lpstr>
      <vt:lpstr>Queries</vt:lpstr>
      <vt:lpstr>Why not just use LUIS?</vt:lpstr>
      <vt:lpstr>Azure Search</vt:lpstr>
      <vt:lpstr>Controlling results</vt:lpstr>
      <vt:lpstr>Azure Search</vt:lpstr>
      <vt:lpstr>Contoso Travel</vt:lpstr>
      <vt:lpstr>Azure Search</vt:lpstr>
      <vt:lpstr>AdventureWorks</vt:lpstr>
      <vt:lpstr>Azure Search and LUIS</vt:lpstr>
      <vt:lpstr>AdventureWorks</vt:lpstr>
      <vt:lpstr>Azure Search and LUIS</vt:lpstr>
      <vt:lpstr>Capabilities for Rich Search Experiences</vt:lpstr>
      <vt:lpstr>PowerPoint Presentation</vt:lpstr>
      <vt:lpstr>PowerPoint Presentation</vt:lpstr>
      <vt:lpstr>PowerPoint Presentation</vt:lpstr>
      <vt:lpstr>PowerPoint Presentation</vt:lpstr>
      <vt:lpstr>Geospatial</vt:lpstr>
      <vt:lpstr>Custom relevance</vt:lpstr>
      <vt:lpstr>Search  Traffic  Analytics</vt:lpstr>
      <vt:lpstr>Importing data into Azure Search</vt:lpstr>
      <vt:lpstr>Accessing Azure Search</vt:lpstr>
      <vt:lpstr>Query types</vt:lpstr>
      <vt:lpstr>Querying Azure Search and improving results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239</cp:revision>
  <dcterms:created xsi:type="dcterms:W3CDTF">2015-06-04T21:40:17Z</dcterms:created>
  <dcterms:modified xsi:type="dcterms:W3CDTF">2017-06-12T17:56:26Z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