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7" r:id="rId2"/>
    <p:sldId id="269" r:id="rId3"/>
    <p:sldId id="259" r:id="rId4"/>
    <p:sldId id="276" r:id="rId5"/>
    <p:sldId id="261" r:id="rId6"/>
    <p:sldId id="278" r:id="rId7"/>
    <p:sldId id="263" r:id="rId8"/>
    <p:sldId id="279" r:id="rId9"/>
    <p:sldId id="264" r:id="rId10"/>
    <p:sldId id="280" r:id="rId11"/>
    <p:sldId id="265" r:id="rId12"/>
    <p:sldId id="281" r:id="rId13"/>
    <p:sldId id="282" r:id="rId14"/>
    <p:sldId id="283" r:id="rId15"/>
  </p:sldIdLst>
  <p:sldSz cx="9601200" cy="12801600" type="A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D6BF"/>
    <a:srgbClr val="C55A11"/>
    <a:srgbClr val="FF6600"/>
    <a:srgbClr val="FF9966"/>
    <a:srgbClr val="F8D1B6"/>
    <a:srgbClr val="E48F3A"/>
    <a:srgbClr val="D2651B"/>
    <a:srgbClr val="FC4C1B"/>
    <a:srgbClr val="060506"/>
    <a:srgbClr val="0405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C06E93-0DE3-43E3-839C-BB2AB8FC429F}" v="10" dt="2024-04-12T19:06:17.2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6" d="100"/>
          <a:sy n="56" d="100"/>
        </p:scale>
        <p:origin x="3024" y="138"/>
      </p:cViewPr>
      <p:guideLst>
        <p:guide orient="horz" pos="4032"/>
        <p:guide pos="3024"/>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1" y="0"/>
            <a:ext cx="3078427" cy="513509"/>
          </a:xfrm>
          <a:prstGeom prst="rect">
            <a:avLst/>
          </a:prstGeom>
        </p:spPr>
        <p:txBody>
          <a:bodyPr vert="horz" lIns="99055" tIns="49528" rIns="99055" bIns="49528" rtlCol="0"/>
          <a:lstStyle>
            <a:lvl1pPr algn="l">
              <a:defRPr sz="1300"/>
            </a:lvl1pPr>
          </a:lstStyle>
          <a:p>
            <a:endParaRPr lang="pt-BR" dirty="0"/>
          </a:p>
        </p:txBody>
      </p:sp>
      <p:sp>
        <p:nvSpPr>
          <p:cNvPr id="3" name="Espaço Reservado para Data 2"/>
          <p:cNvSpPr>
            <a:spLocks noGrp="1"/>
          </p:cNvSpPr>
          <p:nvPr>
            <p:ph type="dt" idx="1"/>
          </p:nvPr>
        </p:nvSpPr>
        <p:spPr>
          <a:xfrm>
            <a:off x="4023992" y="0"/>
            <a:ext cx="3078427" cy="513509"/>
          </a:xfrm>
          <a:prstGeom prst="rect">
            <a:avLst/>
          </a:prstGeom>
        </p:spPr>
        <p:txBody>
          <a:bodyPr vert="horz" lIns="99055" tIns="49528" rIns="99055" bIns="49528" rtlCol="0"/>
          <a:lstStyle>
            <a:lvl1pPr algn="r">
              <a:defRPr sz="1300"/>
            </a:lvl1pPr>
          </a:lstStyle>
          <a:p>
            <a:fld id="{D6BC6EBA-1CF7-46FF-B92B-9F4B8681D840}" type="datetimeFigureOut">
              <a:rPr lang="pt-BR" smtClean="0"/>
              <a:t>12/04/2024</a:t>
            </a:fld>
            <a:endParaRPr lang="pt-BR" dirty="0"/>
          </a:p>
        </p:txBody>
      </p:sp>
      <p:sp>
        <p:nvSpPr>
          <p:cNvPr id="4" name="Espaço Reservado para Imagem de Slide 3"/>
          <p:cNvSpPr>
            <a:spLocks noGrp="1" noRot="1" noChangeAspect="1"/>
          </p:cNvSpPr>
          <p:nvPr>
            <p:ph type="sldImg" idx="2"/>
          </p:nvPr>
        </p:nvSpPr>
        <p:spPr>
          <a:xfrm>
            <a:off x="2257425" y="1279525"/>
            <a:ext cx="2589213" cy="3454400"/>
          </a:xfrm>
          <a:prstGeom prst="rect">
            <a:avLst/>
          </a:prstGeom>
          <a:noFill/>
          <a:ln w="12700">
            <a:solidFill>
              <a:prstClr val="black"/>
            </a:solidFill>
          </a:ln>
        </p:spPr>
        <p:txBody>
          <a:bodyPr vert="horz" lIns="99055" tIns="49528" rIns="99055" bIns="49528" rtlCol="0" anchor="ctr"/>
          <a:lstStyle/>
          <a:p>
            <a:endParaRPr lang="pt-BR" dirty="0"/>
          </a:p>
        </p:txBody>
      </p:sp>
      <p:sp>
        <p:nvSpPr>
          <p:cNvPr id="5" name="Espaço Reservado para Anotações 4"/>
          <p:cNvSpPr>
            <a:spLocks noGrp="1"/>
          </p:cNvSpPr>
          <p:nvPr>
            <p:ph type="body" sz="quarter" idx="3"/>
          </p:nvPr>
        </p:nvSpPr>
        <p:spPr>
          <a:xfrm>
            <a:off x="710407" y="4925408"/>
            <a:ext cx="5683250" cy="4029879"/>
          </a:xfrm>
          <a:prstGeom prst="rect">
            <a:avLst/>
          </a:prstGeom>
        </p:spPr>
        <p:txBody>
          <a:bodyPr vert="horz" lIns="99055" tIns="49528" rIns="99055" bIns="49528"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1" y="9721108"/>
            <a:ext cx="3078427" cy="513507"/>
          </a:xfrm>
          <a:prstGeom prst="rect">
            <a:avLst/>
          </a:prstGeom>
        </p:spPr>
        <p:txBody>
          <a:bodyPr vert="horz" lIns="99055" tIns="49528" rIns="99055" bIns="49528" rtlCol="0" anchor="b"/>
          <a:lstStyle>
            <a:lvl1pPr algn="l">
              <a:defRPr sz="1300"/>
            </a:lvl1pPr>
          </a:lstStyle>
          <a:p>
            <a:endParaRPr lang="pt-BR" dirty="0"/>
          </a:p>
        </p:txBody>
      </p:sp>
      <p:sp>
        <p:nvSpPr>
          <p:cNvPr id="7" name="Espaço Reservado para Número de Slide 6"/>
          <p:cNvSpPr>
            <a:spLocks noGrp="1"/>
          </p:cNvSpPr>
          <p:nvPr>
            <p:ph type="sldNum" sz="quarter" idx="5"/>
          </p:nvPr>
        </p:nvSpPr>
        <p:spPr>
          <a:xfrm>
            <a:off x="4023992" y="9721108"/>
            <a:ext cx="3078427" cy="513507"/>
          </a:xfrm>
          <a:prstGeom prst="rect">
            <a:avLst/>
          </a:prstGeom>
        </p:spPr>
        <p:txBody>
          <a:bodyPr vert="horz" lIns="99055" tIns="49528" rIns="99055" bIns="49528" rtlCol="0" anchor="b"/>
          <a:lstStyle>
            <a:lvl1pPr algn="r">
              <a:defRPr sz="1300"/>
            </a:lvl1pPr>
          </a:lstStyle>
          <a:p>
            <a:fld id="{B24600BF-FD03-4088-8990-27A82B1DB010}" type="slidenum">
              <a:rPr lang="pt-BR" smtClean="0"/>
              <a:t>‹nº›</a:t>
            </a:fld>
            <a:endParaRPr lang="pt-BR" dirty="0"/>
          </a:p>
        </p:txBody>
      </p:sp>
    </p:spTree>
    <p:extLst>
      <p:ext uri="{BB962C8B-B14F-4D97-AF65-F5344CB8AC3E}">
        <p14:creationId xmlns:p14="http://schemas.microsoft.com/office/powerpoint/2010/main" val="3312589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D020273-FCBF-42FE-8643-9E013CAAA0A5}" type="datetime1">
              <a:rPr lang="pt-BR" smtClean="0"/>
              <a:t>12/04/2024</a:t>
            </a:fld>
            <a:endParaRPr lang="pt-BR" dirty="0"/>
          </a:p>
        </p:txBody>
      </p:sp>
      <p:sp>
        <p:nvSpPr>
          <p:cNvPr id="5" name="Footer Placeholder 4"/>
          <p:cNvSpPr>
            <a:spLocks noGrp="1"/>
          </p:cNvSpPr>
          <p:nvPr>
            <p:ph type="ftr" sz="quarter" idx="11"/>
          </p:nvPr>
        </p:nvSpPr>
        <p:spPr/>
        <p:txBody>
          <a:bodyPr/>
          <a:lstStyle/>
          <a:p>
            <a:r>
              <a:rPr lang="pt-BR" dirty="0"/>
              <a:t>HTML para bruxos - Paula Alessandra</a:t>
            </a:r>
          </a:p>
        </p:txBody>
      </p:sp>
      <p:sp>
        <p:nvSpPr>
          <p:cNvPr id="6" name="Slide Number Placeholder 5"/>
          <p:cNvSpPr>
            <a:spLocks noGrp="1"/>
          </p:cNvSpPr>
          <p:nvPr>
            <p:ph type="sldNum" sz="quarter" idx="12"/>
          </p:nvPr>
        </p:nvSpPr>
        <p:spPr/>
        <p:txBody>
          <a:bodyPr/>
          <a:lstStyle/>
          <a:p>
            <a:fld id="{D20BFDBE-A9E4-4534-BF8C-36A56AF4EED1}" type="slidenum">
              <a:rPr lang="pt-BR" smtClean="0"/>
              <a:t>‹nº›</a:t>
            </a:fld>
            <a:endParaRPr lang="pt-BR" dirty="0"/>
          </a:p>
        </p:txBody>
      </p:sp>
    </p:spTree>
    <p:extLst>
      <p:ext uri="{BB962C8B-B14F-4D97-AF65-F5344CB8AC3E}">
        <p14:creationId xmlns:p14="http://schemas.microsoft.com/office/powerpoint/2010/main" val="28138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318E854-1926-4556-9FF0-F90029A5D841}" type="datetime1">
              <a:rPr lang="pt-BR" smtClean="0"/>
              <a:t>12/04/2024</a:t>
            </a:fld>
            <a:endParaRPr lang="pt-BR" dirty="0"/>
          </a:p>
        </p:txBody>
      </p:sp>
      <p:sp>
        <p:nvSpPr>
          <p:cNvPr id="5" name="Footer Placeholder 4"/>
          <p:cNvSpPr>
            <a:spLocks noGrp="1"/>
          </p:cNvSpPr>
          <p:nvPr>
            <p:ph type="ftr" sz="quarter" idx="11"/>
          </p:nvPr>
        </p:nvSpPr>
        <p:spPr/>
        <p:txBody>
          <a:bodyPr/>
          <a:lstStyle/>
          <a:p>
            <a:r>
              <a:rPr lang="pt-BR" dirty="0"/>
              <a:t>HTML para bruxos - Paula Alessandra</a:t>
            </a:r>
          </a:p>
        </p:txBody>
      </p:sp>
      <p:sp>
        <p:nvSpPr>
          <p:cNvPr id="6" name="Slide Number Placeholder 5"/>
          <p:cNvSpPr>
            <a:spLocks noGrp="1"/>
          </p:cNvSpPr>
          <p:nvPr>
            <p:ph type="sldNum" sz="quarter" idx="12"/>
          </p:nvPr>
        </p:nvSpPr>
        <p:spPr/>
        <p:txBody>
          <a:bodyPr/>
          <a:lstStyle/>
          <a:p>
            <a:fld id="{D20BFDBE-A9E4-4534-BF8C-36A56AF4EED1}" type="slidenum">
              <a:rPr lang="pt-BR" smtClean="0"/>
              <a:t>‹nº›</a:t>
            </a:fld>
            <a:endParaRPr lang="pt-BR" dirty="0"/>
          </a:p>
        </p:txBody>
      </p:sp>
    </p:spTree>
    <p:extLst>
      <p:ext uri="{BB962C8B-B14F-4D97-AF65-F5344CB8AC3E}">
        <p14:creationId xmlns:p14="http://schemas.microsoft.com/office/powerpoint/2010/main" val="360991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D6E4AC6-022A-4C35-B701-51C58572019B}" type="datetime1">
              <a:rPr lang="pt-BR" smtClean="0"/>
              <a:t>12/04/2024</a:t>
            </a:fld>
            <a:endParaRPr lang="pt-BR" dirty="0"/>
          </a:p>
        </p:txBody>
      </p:sp>
      <p:sp>
        <p:nvSpPr>
          <p:cNvPr id="5" name="Footer Placeholder 4"/>
          <p:cNvSpPr>
            <a:spLocks noGrp="1"/>
          </p:cNvSpPr>
          <p:nvPr>
            <p:ph type="ftr" sz="quarter" idx="11"/>
          </p:nvPr>
        </p:nvSpPr>
        <p:spPr/>
        <p:txBody>
          <a:bodyPr/>
          <a:lstStyle/>
          <a:p>
            <a:r>
              <a:rPr lang="pt-BR" dirty="0"/>
              <a:t>HTML para bruxos - Paula Alessandra</a:t>
            </a:r>
          </a:p>
        </p:txBody>
      </p:sp>
      <p:sp>
        <p:nvSpPr>
          <p:cNvPr id="6" name="Slide Number Placeholder 5"/>
          <p:cNvSpPr>
            <a:spLocks noGrp="1"/>
          </p:cNvSpPr>
          <p:nvPr>
            <p:ph type="sldNum" sz="quarter" idx="12"/>
          </p:nvPr>
        </p:nvSpPr>
        <p:spPr/>
        <p:txBody>
          <a:bodyPr/>
          <a:lstStyle/>
          <a:p>
            <a:fld id="{D20BFDBE-A9E4-4534-BF8C-36A56AF4EED1}" type="slidenum">
              <a:rPr lang="pt-BR" smtClean="0"/>
              <a:t>‹nº›</a:t>
            </a:fld>
            <a:endParaRPr lang="pt-BR" dirty="0"/>
          </a:p>
        </p:txBody>
      </p:sp>
    </p:spTree>
    <p:extLst>
      <p:ext uri="{BB962C8B-B14F-4D97-AF65-F5344CB8AC3E}">
        <p14:creationId xmlns:p14="http://schemas.microsoft.com/office/powerpoint/2010/main" val="138914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2ACEDB5-E329-4EB3-A08F-69A12660A85A}" type="datetime1">
              <a:rPr lang="pt-BR" smtClean="0"/>
              <a:t>12/04/2024</a:t>
            </a:fld>
            <a:endParaRPr lang="pt-BR" dirty="0"/>
          </a:p>
        </p:txBody>
      </p:sp>
      <p:sp>
        <p:nvSpPr>
          <p:cNvPr id="5" name="Footer Placeholder 4"/>
          <p:cNvSpPr>
            <a:spLocks noGrp="1"/>
          </p:cNvSpPr>
          <p:nvPr>
            <p:ph type="ftr" sz="quarter" idx="11"/>
          </p:nvPr>
        </p:nvSpPr>
        <p:spPr/>
        <p:txBody>
          <a:bodyPr/>
          <a:lstStyle/>
          <a:p>
            <a:r>
              <a:rPr lang="pt-BR" dirty="0"/>
              <a:t>HTML para bruxos - Paula Alessandra</a:t>
            </a:r>
          </a:p>
        </p:txBody>
      </p:sp>
      <p:sp>
        <p:nvSpPr>
          <p:cNvPr id="6" name="Slide Number Placeholder 5"/>
          <p:cNvSpPr>
            <a:spLocks noGrp="1"/>
          </p:cNvSpPr>
          <p:nvPr>
            <p:ph type="sldNum" sz="quarter" idx="12"/>
          </p:nvPr>
        </p:nvSpPr>
        <p:spPr/>
        <p:txBody>
          <a:bodyPr/>
          <a:lstStyle/>
          <a:p>
            <a:fld id="{D20BFDBE-A9E4-4534-BF8C-36A56AF4EED1}" type="slidenum">
              <a:rPr lang="pt-BR" smtClean="0"/>
              <a:t>‹nº›</a:t>
            </a:fld>
            <a:endParaRPr lang="pt-BR" dirty="0"/>
          </a:p>
        </p:txBody>
      </p:sp>
    </p:spTree>
    <p:extLst>
      <p:ext uri="{BB962C8B-B14F-4D97-AF65-F5344CB8AC3E}">
        <p14:creationId xmlns:p14="http://schemas.microsoft.com/office/powerpoint/2010/main" val="408282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ABEAFCD-3BEA-4477-943B-88A8ECA41FDA}" type="datetime1">
              <a:rPr lang="pt-BR" smtClean="0"/>
              <a:t>12/04/2024</a:t>
            </a:fld>
            <a:endParaRPr lang="pt-BR" dirty="0"/>
          </a:p>
        </p:txBody>
      </p:sp>
      <p:sp>
        <p:nvSpPr>
          <p:cNvPr id="5" name="Footer Placeholder 4"/>
          <p:cNvSpPr>
            <a:spLocks noGrp="1"/>
          </p:cNvSpPr>
          <p:nvPr>
            <p:ph type="ftr" sz="quarter" idx="11"/>
          </p:nvPr>
        </p:nvSpPr>
        <p:spPr/>
        <p:txBody>
          <a:bodyPr/>
          <a:lstStyle/>
          <a:p>
            <a:r>
              <a:rPr lang="pt-BR" dirty="0"/>
              <a:t>HTML para bruxos - Paula Alessandra</a:t>
            </a:r>
          </a:p>
        </p:txBody>
      </p:sp>
      <p:sp>
        <p:nvSpPr>
          <p:cNvPr id="6" name="Slide Number Placeholder 5"/>
          <p:cNvSpPr>
            <a:spLocks noGrp="1"/>
          </p:cNvSpPr>
          <p:nvPr>
            <p:ph type="sldNum" sz="quarter" idx="12"/>
          </p:nvPr>
        </p:nvSpPr>
        <p:spPr/>
        <p:txBody>
          <a:bodyPr/>
          <a:lstStyle/>
          <a:p>
            <a:fld id="{D20BFDBE-A9E4-4534-BF8C-36A56AF4EED1}" type="slidenum">
              <a:rPr lang="pt-BR" smtClean="0"/>
              <a:t>‹nº›</a:t>
            </a:fld>
            <a:endParaRPr lang="pt-BR" dirty="0"/>
          </a:p>
        </p:txBody>
      </p:sp>
    </p:spTree>
    <p:extLst>
      <p:ext uri="{BB962C8B-B14F-4D97-AF65-F5344CB8AC3E}">
        <p14:creationId xmlns:p14="http://schemas.microsoft.com/office/powerpoint/2010/main" val="2741413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6A28836-7215-491D-BB16-A42948EC96EF}" type="datetime1">
              <a:rPr lang="pt-BR" smtClean="0"/>
              <a:t>12/04/2024</a:t>
            </a:fld>
            <a:endParaRPr lang="pt-BR" dirty="0"/>
          </a:p>
        </p:txBody>
      </p:sp>
      <p:sp>
        <p:nvSpPr>
          <p:cNvPr id="6" name="Footer Placeholder 5"/>
          <p:cNvSpPr>
            <a:spLocks noGrp="1"/>
          </p:cNvSpPr>
          <p:nvPr>
            <p:ph type="ftr" sz="quarter" idx="11"/>
          </p:nvPr>
        </p:nvSpPr>
        <p:spPr/>
        <p:txBody>
          <a:bodyPr/>
          <a:lstStyle/>
          <a:p>
            <a:r>
              <a:rPr lang="pt-BR" dirty="0"/>
              <a:t>HTML para bruxos - Paula Alessandra</a:t>
            </a:r>
          </a:p>
        </p:txBody>
      </p:sp>
      <p:sp>
        <p:nvSpPr>
          <p:cNvPr id="7" name="Slide Number Placeholder 6"/>
          <p:cNvSpPr>
            <a:spLocks noGrp="1"/>
          </p:cNvSpPr>
          <p:nvPr>
            <p:ph type="sldNum" sz="quarter" idx="12"/>
          </p:nvPr>
        </p:nvSpPr>
        <p:spPr/>
        <p:txBody>
          <a:bodyPr/>
          <a:lstStyle/>
          <a:p>
            <a:fld id="{D20BFDBE-A9E4-4534-BF8C-36A56AF4EED1}" type="slidenum">
              <a:rPr lang="pt-BR" smtClean="0"/>
              <a:t>‹nº›</a:t>
            </a:fld>
            <a:endParaRPr lang="pt-BR" dirty="0"/>
          </a:p>
        </p:txBody>
      </p:sp>
    </p:spTree>
    <p:extLst>
      <p:ext uri="{BB962C8B-B14F-4D97-AF65-F5344CB8AC3E}">
        <p14:creationId xmlns:p14="http://schemas.microsoft.com/office/powerpoint/2010/main" val="3510660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280A8CB-C7C6-4B10-9905-EA0538618566}" type="datetime1">
              <a:rPr lang="pt-BR" smtClean="0"/>
              <a:t>12/04/2024</a:t>
            </a:fld>
            <a:endParaRPr lang="pt-BR" dirty="0"/>
          </a:p>
        </p:txBody>
      </p:sp>
      <p:sp>
        <p:nvSpPr>
          <p:cNvPr id="8" name="Footer Placeholder 7"/>
          <p:cNvSpPr>
            <a:spLocks noGrp="1"/>
          </p:cNvSpPr>
          <p:nvPr>
            <p:ph type="ftr" sz="quarter" idx="11"/>
          </p:nvPr>
        </p:nvSpPr>
        <p:spPr/>
        <p:txBody>
          <a:bodyPr/>
          <a:lstStyle/>
          <a:p>
            <a:r>
              <a:rPr lang="pt-BR" dirty="0"/>
              <a:t>HTML para bruxos - Paula Alessandra</a:t>
            </a:r>
          </a:p>
        </p:txBody>
      </p:sp>
      <p:sp>
        <p:nvSpPr>
          <p:cNvPr id="9" name="Slide Number Placeholder 8"/>
          <p:cNvSpPr>
            <a:spLocks noGrp="1"/>
          </p:cNvSpPr>
          <p:nvPr>
            <p:ph type="sldNum" sz="quarter" idx="12"/>
          </p:nvPr>
        </p:nvSpPr>
        <p:spPr/>
        <p:txBody>
          <a:bodyPr/>
          <a:lstStyle/>
          <a:p>
            <a:fld id="{D20BFDBE-A9E4-4534-BF8C-36A56AF4EED1}" type="slidenum">
              <a:rPr lang="pt-BR" smtClean="0"/>
              <a:t>‹nº›</a:t>
            </a:fld>
            <a:endParaRPr lang="pt-BR" dirty="0"/>
          </a:p>
        </p:txBody>
      </p:sp>
    </p:spTree>
    <p:extLst>
      <p:ext uri="{BB962C8B-B14F-4D97-AF65-F5344CB8AC3E}">
        <p14:creationId xmlns:p14="http://schemas.microsoft.com/office/powerpoint/2010/main" val="50323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82D668DB-07A7-4669-8AE7-29F9D22E564D}" type="datetime1">
              <a:rPr lang="pt-BR" smtClean="0"/>
              <a:t>12/04/2024</a:t>
            </a:fld>
            <a:endParaRPr lang="pt-BR" dirty="0"/>
          </a:p>
        </p:txBody>
      </p:sp>
      <p:sp>
        <p:nvSpPr>
          <p:cNvPr id="4" name="Footer Placeholder 3"/>
          <p:cNvSpPr>
            <a:spLocks noGrp="1"/>
          </p:cNvSpPr>
          <p:nvPr>
            <p:ph type="ftr" sz="quarter" idx="11"/>
          </p:nvPr>
        </p:nvSpPr>
        <p:spPr/>
        <p:txBody>
          <a:bodyPr/>
          <a:lstStyle/>
          <a:p>
            <a:r>
              <a:rPr lang="pt-BR" dirty="0"/>
              <a:t>HTML para bruxos - Paula Alessandra</a:t>
            </a:r>
          </a:p>
        </p:txBody>
      </p:sp>
      <p:sp>
        <p:nvSpPr>
          <p:cNvPr id="5" name="Slide Number Placeholder 4"/>
          <p:cNvSpPr>
            <a:spLocks noGrp="1"/>
          </p:cNvSpPr>
          <p:nvPr>
            <p:ph type="sldNum" sz="quarter" idx="12"/>
          </p:nvPr>
        </p:nvSpPr>
        <p:spPr/>
        <p:txBody>
          <a:bodyPr/>
          <a:lstStyle/>
          <a:p>
            <a:fld id="{D20BFDBE-A9E4-4534-BF8C-36A56AF4EED1}" type="slidenum">
              <a:rPr lang="pt-BR" smtClean="0"/>
              <a:t>‹nº›</a:t>
            </a:fld>
            <a:endParaRPr lang="pt-BR" dirty="0"/>
          </a:p>
        </p:txBody>
      </p:sp>
    </p:spTree>
    <p:extLst>
      <p:ext uri="{BB962C8B-B14F-4D97-AF65-F5344CB8AC3E}">
        <p14:creationId xmlns:p14="http://schemas.microsoft.com/office/powerpoint/2010/main" val="2397251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AD662-12C1-4776-BC5C-AB41BC23F496}" type="datetime1">
              <a:rPr lang="pt-BR" smtClean="0"/>
              <a:t>12/04/2024</a:t>
            </a:fld>
            <a:endParaRPr lang="pt-BR" dirty="0"/>
          </a:p>
        </p:txBody>
      </p:sp>
      <p:sp>
        <p:nvSpPr>
          <p:cNvPr id="3" name="Footer Placeholder 2"/>
          <p:cNvSpPr>
            <a:spLocks noGrp="1"/>
          </p:cNvSpPr>
          <p:nvPr>
            <p:ph type="ftr" sz="quarter" idx="11"/>
          </p:nvPr>
        </p:nvSpPr>
        <p:spPr/>
        <p:txBody>
          <a:bodyPr/>
          <a:lstStyle/>
          <a:p>
            <a:r>
              <a:rPr lang="pt-BR" dirty="0"/>
              <a:t>HTML para bruxos - Paula Alessandra</a:t>
            </a:r>
          </a:p>
        </p:txBody>
      </p:sp>
      <p:sp>
        <p:nvSpPr>
          <p:cNvPr id="4" name="Slide Number Placeholder 3"/>
          <p:cNvSpPr>
            <a:spLocks noGrp="1"/>
          </p:cNvSpPr>
          <p:nvPr>
            <p:ph type="sldNum" sz="quarter" idx="12"/>
          </p:nvPr>
        </p:nvSpPr>
        <p:spPr/>
        <p:txBody>
          <a:bodyPr/>
          <a:lstStyle/>
          <a:p>
            <a:fld id="{D20BFDBE-A9E4-4534-BF8C-36A56AF4EED1}" type="slidenum">
              <a:rPr lang="pt-BR" smtClean="0"/>
              <a:t>‹nº›</a:t>
            </a:fld>
            <a:endParaRPr lang="pt-BR" dirty="0"/>
          </a:p>
        </p:txBody>
      </p:sp>
    </p:spTree>
    <p:extLst>
      <p:ext uri="{BB962C8B-B14F-4D97-AF65-F5344CB8AC3E}">
        <p14:creationId xmlns:p14="http://schemas.microsoft.com/office/powerpoint/2010/main" val="1193040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75AFD0D-2C79-4591-9723-6F7C452886AF}" type="datetime1">
              <a:rPr lang="pt-BR" smtClean="0"/>
              <a:t>12/04/2024</a:t>
            </a:fld>
            <a:endParaRPr lang="pt-BR" dirty="0"/>
          </a:p>
        </p:txBody>
      </p:sp>
      <p:sp>
        <p:nvSpPr>
          <p:cNvPr id="6" name="Footer Placeholder 5"/>
          <p:cNvSpPr>
            <a:spLocks noGrp="1"/>
          </p:cNvSpPr>
          <p:nvPr>
            <p:ph type="ftr" sz="quarter" idx="11"/>
          </p:nvPr>
        </p:nvSpPr>
        <p:spPr/>
        <p:txBody>
          <a:bodyPr/>
          <a:lstStyle/>
          <a:p>
            <a:r>
              <a:rPr lang="pt-BR" dirty="0"/>
              <a:t>HTML para bruxos - Paula Alessandra</a:t>
            </a:r>
          </a:p>
        </p:txBody>
      </p:sp>
      <p:sp>
        <p:nvSpPr>
          <p:cNvPr id="7" name="Slide Number Placeholder 6"/>
          <p:cNvSpPr>
            <a:spLocks noGrp="1"/>
          </p:cNvSpPr>
          <p:nvPr>
            <p:ph type="sldNum" sz="quarter" idx="12"/>
          </p:nvPr>
        </p:nvSpPr>
        <p:spPr/>
        <p:txBody>
          <a:bodyPr/>
          <a:lstStyle/>
          <a:p>
            <a:fld id="{D20BFDBE-A9E4-4534-BF8C-36A56AF4EED1}" type="slidenum">
              <a:rPr lang="pt-BR" smtClean="0"/>
              <a:t>‹nº›</a:t>
            </a:fld>
            <a:endParaRPr lang="pt-BR" dirty="0"/>
          </a:p>
        </p:txBody>
      </p:sp>
    </p:spTree>
    <p:extLst>
      <p:ext uri="{BB962C8B-B14F-4D97-AF65-F5344CB8AC3E}">
        <p14:creationId xmlns:p14="http://schemas.microsoft.com/office/powerpoint/2010/main" val="205148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F1FBD9A-E714-49B9-8C44-32C204D34424}" type="datetime1">
              <a:rPr lang="pt-BR" smtClean="0"/>
              <a:t>12/04/2024</a:t>
            </a:fld>
            <a:endParaRPr lang="pt-BR" dirty="0"/>
          </a:p>
        </p:txBody>
      </p:sp>
      <p:sp>
        <p:nvSpPr>
          <p:cNvPr id="6" name="Footer Placeholder 5"/>
          <p:cNvSpPr>
            <a:spLocks noGrp="1"/>
          </p:cNvSpPr>
          <p:nvPr>
            <p:ph type="ftr" sz="quarter" idx="11"/>
          </p:nvPr>
        </p:nvSpPr>
        <p:spPr/>
        <p:txBody>
          <a:bodyPr/>
          <a:lstStyle/>
          <a:p>
            <a:r>
              <a:rPr lang="pt-BR" dirty="0"/>
              <a:t>HTML para bruxos - Paula Alessandra</a:t>
            </a:r>
          </a:p>
        </p:txBody>
      </p:sp>
      <p:sp>
        <p:nvSpPr>
          <p:cNvPr id="7" name="Slide Number Placeholder 6"/>
          <p:cNvSpPr>
            <a:spLocks noGrp="1"/>
          </p:cNvSpPr>
          <p:nvPr>
            <p:ph type="sldNum" sz="quarter" idx="12"/>
          </p:nvPr>
        </p:nvSpPr>
        <p:spPr/>
        <p:txBody>
          <a:bodyPr/>
          <a:lstStyle/>
          <a:p>
            <a:fld id="{D20BFDBE-A9E4-4534-BF8C-36A56AF4EED1}" type="slidenum">
              <a:rPr lang="pt-BR" smtClean="0"/>
              <a:t>‹nº›</a:t>
            </a:fld>
            <a:endParaRPr lang="pt-BR" dirty="0"/>
          </a:p>
        </p:txBody>
      </p:sp>
    </p:spTree>
    <p:extLst>
      <p:ext uri="{BB962C8B-B14F-4D97-AF65-F5344CB8AC3E}">
        <p14:creationId xmlns:p14="http://schemas.microsoft.com/office/powerpoint/2010/main" val="425143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3F6D14BD-56EC-4751-A74B-FFF97DD511D0}" type="datetime1">
              <a:rPr lang="pt-BR" smtClean="0"/>
              <a:t>12/04/2024</a:t>
            </a:fld>
            <a:endParaRPr lang="pt-BR" dirty="0"/>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dirty="0"/>
              <a:t>HTML para bruxos - Paula Alessandra</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D20BFDBE-A9E4-4534-BF8C-36A56AF4EED1}" type="slidenum">
              <a:rPr lang="pt-BR" smtClean="0"/>
              <a:t>‹nº›</a:t>
            </a:fld>
            <a:endParaRPr lang="pt-BR" dirty="0"/>
          </a:p>
        </p:txBody>
      </p:sp>
    </p:spTree>
    <p:extLst>
      <p:ext uri="{BB962C8B-B14F-4D97-AF65-F5344CB8AC3E}">
        <p14:creationId xmlns:p14="http://schemas.microsoft.com/office/powerpoint/2010/main" val="1838031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github.com/paulaalessandrars/prompts-recipe-to-create-a-ebook"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tângulo 29">
            <a:extLst>
              <a:ext uri="{FF2B5EF4-FFF2-40B4-BE49-F238E27FC236}">
                <a16:creationId xmlns:a16="http://schemas.microsoft.com/office/drawing/2014/main" id="{D15DF7B4-8F24-8F09-E845-EB1D12119557}"/>
              </a:ext>
            </a:extLst>
          </p:cNvPr>
          <p:cNvSpPr/>
          <p:nvPr/>
        </p:nvSpPr>
        <p:spPr>
          <a:xfrm>
            <a:off x="0" y="0"/>
            <a:ext cx="9601200" cy="12801600"/>
          </a:xfrm>
          <a:prstGeom prst="rect">
            <a:avLst/>
          </a:prstGeom>
          <a:solidFill>
            <a:srgbClr val="060506"/>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5" name="Imagem 4" descr="Uma imagem contendo pessoa, segurando, homem, mão&#10;&#10;Descrição gerada automaticamente">
            <a:extLst>
              <a:ext uri="{FF2B5EF4-FFF2-40B4-BE49-F238E27FC236}">
                <a16:creationId xmlns:a16="http://schemas.microsoft.com/office/drawing/2014/main" id="{D6E4EF75-D0F8-F7E3-35F4-2DF6EDA18C2F}"/>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719105" y="4242908"/>
            <a:ext cx="10280275" cy="6853517"/>
          </a:xfrm>
          <a:prstGeom prst="rect">
            <a:avLst/>
          </a:prstGeom>
        </p:spPr>
      </p:pic>
      <p:pic>
        <p:nvPicPr>
          <p:cNvPr id="6" name="Imagem 5" descr="Logotipo, Ícone&#10;&#10;Descrição gerada automaticamente">
            <a:extLst>
              <a:ext uri="{FF2B5EF4-FFF2-40B4-BE49-F238E27FC236}">
                <a16:creationId xmlns:a16="http://schemas.microsoft.com/office/drawing/2014/main" id="{49533735-08E4-DC94-E46C-01EAE33F1908}"/>
              </a:ext>
            </a:extLst>
          </p:cNvPr>
          <p:cNvPicPr>
            <a:picLocks noChangeAspect="1"/>
          </p:cNvPicPr>
          <p:nvPr/>
        </p:nvPicPr>
        <p:blipFill>
          <a:blip r:embed="rId4">
            <a:extLst>
              <a:ext uri="{BEBA8EAE-BF5A-486C-A8C5-ECC9F3942E4B}">
                <a14:imgProps xmlns:a14="http://schemas.microsoft.com/office/drawing/2010/main">
                  <a14:imgLayer r:embed="rId5">
                    <a14:imgEffect>
                      <a14:saturation sat="300000"/>
                    </a14:imgEffect>
                  </a14:imgLayer>
                </a14:imgProps>
              </a:ext>
              <a:ext uri="{28A0092B-C50C-407E-A947-70E740481C1C}">
                <a14:useLocalDpi xmlns:a14="http://schemas.microsoft.com/office/drawing/2010/main" val="0"/>
              </a:ext>
            </a:extLst>
          </a:blip>
          <a:stretch>
            <a:fillRect/>
          </a:stretch>
        </p:blipFill>
        <p:spPr>
          <a:xfrm>
            <a:off x="5372849" y="5960987"/>
            <a:ext cx="2082127" cy="2363214"/>
          </a:xfrm>
          <a:prstGeom prst="rect">
            <a:avLst/>
          </a:prstGeom>
          <a:ln>
            <a:noFill/>
          </a:ln>
          <a:effectLst>
            <a:glow rad="228600">
              <a:schemeClr val="accent2">
                <a:satMod val="175000"/>
                <a:alpha val="40000"/>
              </a:schemeClr>
            </a:glow>
          </a:effectLst>
        </p:spPr>
      </p:pic>
      <p:sp>
        <p:nvSpPr>
          <p:cNvPr id="7" name="CaixaDeTexto 6">
            <a:extLst>
              <a:ext uri="{FF2B5EF4-FFF2-40B4-BE49-F238E27FC236}">
                <a16:creationId xmlns:a16="http://schemas.microsoft.com/office/drawing/2014/main" id="{0B94D9C2-635F-F150-A7F0-6B572502EF68}"/>
              </a:ext>
            </a:extLst>
          </p:cNvPr>
          <p:cNvSpPr txBox="1"/>
          <p:nvPr/>
        </p:nvSpPr>
        <p:spPr>
          <a:xfrm>
            <a:off x="2545556" y="416725"/>
            <a:ext cx="7560000" cy="10692000"/>
          </a:xfrm>
          <a:prstGeom prst="rect">
            <a:avLst/>
          </a:prstGeom>
          <a:noFill/>
        </p:spPr>
        <p:txBody>
          <a:bodyPr wrap="square" rtlCol="0">
            <a:spAutoFit/>
          </a:bodyPr>
          <a:lstStyle/>
          <a:p>
            <a:r>
              <a:rPr lang="pt-BR" sz="15000" b="1" dirty="0">
                <a:solidFill>
                  <a:schemeClr val="accent2">
                    <a:lumMod val="75000"/>
                  </a:schemeClr>
                </a:solidFill>
                <a:effectLst>
                  <a:glow rad="101600">
                    <a:schemeClr val="accent2">
                      <a:satMod val="175000"/>
                      <a:alpha val="40000"/>
                    </a:schemeClr>
                  </a:glow>
                </a:effectLst>
                <a:latin typeface="Harry P" panose="00000400000000000000" pitchFamily="2" charset="0"/>
                <a:cs typeface="HELVETICA" panose="020B0604020202020204" pitchFamily="34" charset="0"/>
              </a:rPr>
              <a:t>HTML</a:t>
            </a:r>
          </a:p>
        </p:txBody>
      </p:sp>
      <p:sp>
        <p:nvSpPr>
          <p:cNvPr id="34" name="Retângulo 33">
            <a:extLst>
              <a:ext uri="{FF2B5EF4-FFF2-40B4-BE49-F238E27FC236}">
                <a16:creationId xmlns:a16="http://schemas.microsoft.com/office/drawing/2014/main" id="{29931F27-6861-C698-C58F-11820C2FE37E}"/>
              </a:ext>
            </a:extLst>
          </p:cNvPr>
          <p:cNvSpPr/>
          <p:nvPr/>
        </p:nvSpPr>
        <p:spPr>
          <a:xfrm>
            <a:off x="335134" y="3171887"/>
            <a:ext cx="8786552" cy="1107996"/>
          </a:xfrm>
          <a:prstGeom prst="rect">
            <a:avLst/>
          </a:prstGeom>
          <a:noFill/>
        </p:spPr>
        <p:txBody>
          <a:bodyPr wrap="square" lIns="91440" tIns="45720" rIns="91440" bIns="45720" anchor="t">
            <a:spAutoFit/>
          </a:bodyPr>
          <a:lstStyle/>
          <a:p>
            <a:pPr algn="ctr"/>
            <a:r>
              <a:rPr lang="pt-BR" sz="6600" b="1" dirty="0">
                <a:ln w="0"/>
                <a:solidFill>
                  <a:schemeClr val="accent2">
                    <a:lumMod val="75000"/>
                  </a:schemeClr>
                </a:solidFill>
                <a:effectLst>
                  <a:glow rad="101600">
                    <a:schemeClr val="accent2">
                      <a:satMod val="175000"/>
                      <a:alpha val="40000"/>
                    </a:schemeClr>
                  </a:glow>
                  <a:outerShdw blurRad="38100" dist="19050" dir="2700000" algn="tl" rotWithShape="0">
                    <a:schemeClr val="dk1">
                      <a:alpha val="40000"/>
                    </a:schemeClr>
                  </a:outerShdw>
                </a:effectLst>
                <a:latin typeface="Harry P"/>
                <a:cs typeface="Courier New"/>
              </a:rPr>
              <a:t> E O </a:t>
            </a:r>
            <a:r>
              <a:rPr lang="pt-BR" sz="6600" b="1" cap="none" spc="0" dirty="0">
                <a:ln w="0"/>
                <a:solidFill>
                  <a:schemeClr val="accent2">
                    <a:lumMod val="75000"/>
                  </a:schemeClr>
                </a:solidFill>
                <a:effectLst>
                  <a:glow rad="101600">
                    <a:schemeClr val="accent2">
                      <a:satMod val="175000"/>
                      <a:alpha val="40000"/>
                    </a:schemeClr>
                  </a:glow>
                  <a:outerShdw blurRad="38100" dist="19050" dir="2700000" algn="tl" rotWithShape="0">
                    <a:schemeClr val="dk1">
                      <a:alpha val="40000"/>
                    </a:schemeClr>
                  </a:outerShdw>
                </a:effectLst>
                <a:latin typeface="Harry P"/>
                <a:cs typeface="Courier New"/>
              </a:rPr>
              <a:t>FRONTEND FILOSOFAL</a:t>
            </a:r>
          </a:p>
        </p:txBody>
      </p:sp>
      <p:sp>
        <p:nvSpPr>
          <p:cNvPr id="3" name="Retângulo 2">
            <a:extLst>
              <a:ext uri="{FF2B5EF4-FFF2-40B4-BE49-F238E27FC236}">
                <a16:creationId xmlns:a16="http://schemas.microsoft.com/office/drawing/2014/main" id="{02354EA2-D225-23A7-BFA2-B2B401C832D4}"/>
              </a:ext>
            </a:extLst>
          </p:cNvPr>
          <p:cNvSpPr/>
          <p:nvPr/>
        </p:nvSpPr>
        <p:spPr>
          <a:xfrm>
            <a:off x="3247861" y="11691571"/>
            <a:ext cx="3117766" cy="615461"/>
          </a:xfrm>
          <a:prstGeom prst="rect">
            <a:avLst/>
          </a:prstGeom>
          <a:solidFill>
            <a:srgbClr val="C55A11"/>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dirty="0"/>
          </a:p>
        </p:txBody>
      </p:sp>
      <p:sp>
        <p:nvSpPr>
          <p:cNvPr id="2" name="CaixaDeTexto 1">
            <a:extLst>
              <a:ext uri="{FF2B5EF4-FFF2-40B4-BE49-F238E27FC236}">
                <a16:creationId xmlns:a16="http://schemas.microsoft.com/office/drawing/2014/main" id="{1484FF2B-D030-41CC-0A7D-CAB0964A9482}"/>
              </a:ext>
            </a:extLst>
          </p:cNvPr>
          <p:cNvSpPr txBox="1"/>
          <p:nvPr/>
        </p:nvSpPr>
        <p:spPr>
          <a:xfrm>
            <a:off x="3433578" y="11604858"/>
            <a:ext cx="3663919" cy="769441"/>
          </a:xfrm>
          <a:prstGeom prst="rect">
            <a:avLst/>
          </a:prstGeom>
          <a:noFill/>
          <a:ln>
            <a:noFill/>
          </a:ln>
        </p:spPr>
        <p:txBody>
          <a:bodyPr wrap="square" rtlCol="0">
            <a:spAutoFit/>
          </a:bodyPr>
          <a:lstStyle/>
          <a:p>
            <a:r>
              <a:rPr lang="pt-BR" sz="4400" dirty="0">
                <a:effectLst>
                  <a:glow rad="63500">
                    <a:schemeClr val="accent2">
                      <a:satMod val="175000"/>
                      <a:alpha val="40000"/>
                    </a:schemeClr>
                  </a:glow>
                </a:effectLst>
                <a:latin typeface="Harry P" panose="00000400000000000000" pitchFamily="2" charset="0"/>
              </a:rPr>
              <a:t>Paula Alessandra</a:t>
            </a:r>
          </a:p>
        </p:txBody>
      </p:sp>
      <p:sp>
        <p:nvSpPr>
          <p:cNvPr id="9" name="CaixaDeTexto 8">
            <a:extLst>
              <a:ext uri="{FF2B5EF4-FFF2-40B4-BE49-F238E27FC236}">
                <a16:creationId xmlns:a16="http://schemas.microsoft.com/office/drawing/2014/main" id="{2717640A-A90C-4523-0663-9041BC678465}"/>
              </a:ext>
            </a:extLst>
          </p:cNvPr>
          <p:cNvSpPr txBox="1"/>
          <p:nvPr/>
        </p:nvSpPr>
        <p:spPr>
          <a:xfrm>
            <a:off x="590618" y="9755586"/>
            <a:ext cx="8447108" cy="2554545"/>
          </a:xfrm>
          <a:prstGeom prst="rect">
            <a:avLst/>
          </a:prstGeom>
          <a:noFill/>
        </p:spPr>
        <p:txBody>
          <a:bodyPr wrap="square" rtlCol="0">
            <a:spAutoFit/>
          </a:bodyPr>
          <a:lstStyle/>
          <a:p>
            <a:endParaRPr lang="pt-BR" sz="3200" dirty="0">
              <a:solidFill>
                <a:srgbClr val="FF6600"/>
              </a:solidFill>
              <a:latin typeface="Harry P" panose="00000400000000000000" pitchFamily="2" charset="0"/>
              <a:cs typeface="Courier New" panose="02070309020205020404" pitchFamily="49" charset="0"/>
            </a:endParaRPr>
          </a:p>
          <a:p>
            <a:pPr algn="ctr"/>
            <a:r>
              <a:rPr lang="pt-BR" sz="3200" dirty="0">
                <a:solidFill>
                  <a:srgbClr val="C55A11"/>
                </a:solidFill>
                <a:latin typeface="Harry P" panose="00000400000000000000" pitchFamily="2" charset="0"/>
                <a:cs typeface="Courier New" panose="02070309020205020404" pitchFamily="49" charset="0"/>
              </a:rPr>
              <a:t>Aprenda as principais funções e esteja preparado para enfrentar aquele que não deve ser codado, o temido você-sabe-quem</a:t>
            </a:r>
          </a:p>
          <a:p>
            <a:endParaRPr lang="pt-BR" sz="3200" dirty="0">
              <a:solidFill>
                <a:srgbClr val="FF6600"/>
              </a:solidFill>
              <a:latin typeface="Harry P" panose="00000400000000000000" pitchFamily="2" charset="0"/>
              <a:cs typeface="Courier New" panose="02070309020205020404" pitchFamily="49" charset="0"/>
            </a:endParaRPr>
          </a:p>
          <a:p>
            <a:endParaRPr lang="pt-BR" sz="3200" dirty="0">
              <a:solidFill>
                <a:srgbClr val="FF6600"/>
              </a:solidFill>
              <a:latin typeface="Harry P" panose="00000400000000000000" pitchFamily="2" charset="0"/>
              <a:cs typeface="Courier New" panose="02070309020205020404" pitchFamily="49" charset="0"/>
            </a:endParaRPr>
          </a:p>
        </p:txBody>
      </p:sp>
    </p:spTree>
    <p:extLst>
      <p:ext uri="{BB962C8B-B14F-4D97-AF65-F5344CB8AC3E}">
        <p14:creationId xmlns:p14="http://schemas.microsoft.com/office/powerpoint/2010/main" val="92592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1E5203FA-CB46-BA28-B799-FC7D6CAB32D2}"/>
              </a:ext>
            </a:extLst>
          </p:cNvPr>
          <p:cNvSpPr/>
          <p:nvPr/>
        </p:nvSpPr>
        <p:spPr>
          <a:xfrm>
            <a:off x="0" y="0"/>
            <a:ext cx="9601200" cy="12801600"/>
          </a:xfrm>
          <a:prstGeom prst="rect">
            <a:avLst/>
          </a:prstGeom>
          <a:solidFill>
            <a:srgbClr val="F9D6BF"/>
          </a:solidFill>
          <a:ln>
            <a:noFill/>
          </a:ln>
          <a:effectLst>
            <a:outerShdw blurRad="107950" dist="12700" dir="5400000" algn="ctr">
              <a:srgbClr val="000000"/>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t-BR" dirty="0"/>
          </a:p>
        </p:txBody>
      </p:sp>
      <p:pic>
        <p:nvPicPr>
          <p:cNvPr id="9" name="Imagem 8" descr="Texto&#10;&#10;Descrição gerada automaticamente">
            <a:extLst>
              <a:ext uri="{FF2B5EF4-FFF2-40B4-BE49-F238E27FC236}">
                <a16:creationId xmlns:a16="http://schemas.microsoft.com/office/drawing/2014/main" id="{879B028E-7E82-1400-84B0-8342B807C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349" y="6636767"/>
            <a:ext cx="7668870" cy="4525512"/>
          </a:xfrm>
          <a:prstGeom prst="rect">
            <a:avLst/>
          </a:prstGeom>
        </p:spPr>
      </p:pic>
      <p:sp>
        <p:nvSpPr>
          <p:cNvPr id="2" name="Retângulo 1">
            <a:extLst>
              <a:ext uri="{FF2B5EF4-FFF2-40B4-BE49-F238E27FC236}">
                <a16:creationId xmlns:a16="http://schemas.microsoft.com/office/drawing/2014/main" id="{13D45B8A-1ABF-73F7-C68A-40A85053F28F}"/>
              </a:ext>
            </a:extLst>
          </p:cNvPr>
          <p:cNvSpPr/>
          <p:nvPr/>
        </p:nvSpPr>
        <p:spPr>
          <a:xfrm>
            <a:off x="1144337" y="0"/>
            <a:ext cx="144000" cy="1512000"/>
          </a:xfrm>
          <a:prstGeom prst="rect">
            <a:avLst/>
          </a:prstGeom>
          <a:gradFill flip="none" rotWithShape="1">
            <a:gsLst>
              <a:gs pos="15000">
                <a:schemeClr val="accent2"/>
              </a:gs>
              <a:gs pos="41000">
                <a:schemeClr val="accent2">
                  <a:lumMod val="60000"/>
                  <a:lumOff val="40000"/>
                </a:schemeClr>
              </a:gs>
              <a:gs pos="67000">
                <a:schemeClr val="accent2">
                  <a:lumMod val="60000"/>
                  <a:lumOff val="40000"/>
                </a:schemeClr>
              </a:gs>
              <a:gs pos="90000">
                <a:schemeClr val="accent2"/>
              </a:gs>
            </a:gsLst>
            <a:lin ang="5400000" scaled="1"/>
            <a:tileRect/>
          </a:gradFill>
          <a:ln>
            <a:noFill/>
          </a:ln>
          <a:effectLst>
            <a:glow rad="101600">
              <a:schemeClr val="accent2">
                <a:satMod val="175000"/>
                <a:alpha val="40000"/>
              </a:schemeClr>
            </a:glow>
          </a:effectLst>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dirty="0"/>
          </a:p>
        </p:txBody>
      </p:sp>
      <p:sp>
        <p:nvSpPr>
          <p:cNvPr id="3" name="CaixaDeTexto 2">
            <a:extLst>
              <a:ext uri="{FF2B5EF4-FFF2-40B4-BE49-F238E27FC236}">
                <a16:creationId xmlns:a16="http://schemas.microsoft.com/office/drawing/2014/main" id="{92556567-4E8D-321B-F4C6-03A7E489C6D3}"/>
              </a:ext>
            </a:extLst>
          </p:cNvPr>
          <p:cNvSpPr txBox="1"/>
          <p:nvPr/>
        </p:nvSpPr>
        <p:spPr>
          <a:xfrm>
            <a:off x="1597436" y="1011805"/>
            <a:ext cx="9754926" cy="707886"/>
          </a:xfrm>
          <a:prstGeom prst="rect">
            <a:avLst/>
          </a:prstGeom>
          <a:noFill/>
          <a:effectLst>
            <a:glow rad="63500">
              <a:schemeClr val="accent2">
                <a:satMod val="175000"/>
                <a:alpha val="40000"/>
              </a:schemeClr>
            </a:glow>
          </a:effectLst>
        </p:spPr>
        <p:txBody>
          <a:bodyPr wrap="square" rtlCol="0">
            <a:spAutoFit/>
          </a:bodyPr>
          <a:lstStyle/>
          <a:p>
            <a:r>
              <a:rPr lang="pt-BR" sz="4000" b="1" dirty="0">
                <a:latin typeface="Harry P" panose="00000400000000000000" pitchFamily="2" charset="0"/>
                <a:cs typeface="Courier New" panose="02070309020205020404" pitchFamily="49" charset="0"/>
              </a:rPr>
              <a:t>UTILIZANDO O ELEMENTO </a:t>
            </a:r>
            <a:r>
              <a:rPr lang="pt-BR" sz="4000" b="1" dirty="0">
                <a:latin typeface="Impact" panose="020B0806030902050204" pitchFamily="34" charset="0"/>
                <a:cs typeface="Courier New" panose="02070309020205020404" pitchFamily="49" charset="0"/>
              </a:rPr>
              <a:t>&lt;</a:t>
            </a:r>
            <a:r>
              <a:rPr lang="pt-BR" sz="4000" b="1" dirty="0">
                <a:latin typeface="Harry P" panose="00000400000000000000" pitchFamily="2" charset="0"/>
                <a:cs typeface="Courier New" panose="02070309020205020404" pitchFamily="49" charset="0"/>
              </a:rPr>
              <a:t>a</a:t>
            </a:r>
            <a:r>
              <a:rPr lang="pt-BR" sz="4000" b="1" dirty="0">
                <a:latin typeface="Impact" panose="020B0806030902050204" pitchFamily="34" charset="0"/>
                <a:cs typeface="Courier New" panose="02070309020205020404" pitchFamily="49" charset="0"/>
              </a:rPr>
              <a:t>&gt;</a:t>
            </a:r>
            <a:endParaRPr lang="pt-BR" sz="4000" b="1" dirty="0">
              <a:effectLst/>
              <a:latin typeface="Impact" panose="020B0806030902050204" pitchFamily="34" charset="0"/>
              <a:cs typeface="Courier New" panose="02070309020205020404" pitchFamily="49" charset="0"/>
            </a:endParaRPr>
          </a:p>
        </p:txBody>
      </p:sp>
      <p:sp>
        <p:nvSpPr>
          <p:cNvPr id="4" name="CaixaDeTexto 3">
            <a:extLst>
              <a:ext uri="{FF2B5EF4-FFF2-40B4-BE49-F238E27FC236}">
                <a16:creationId xmlns:a16="http://schemas.microsoft.com/office/drawing/2014/main" id="{AF6F88B6-71E9-978D-E0F1-B4E6C85DF2EA}"/>
              </a:ext>
            </a:extLst>
          </p:cNvPr>
          <p:cNvSpPr txBox="1">
            <a:spLocks/>
          </p:cNvSpPr>
          <p:nvPr/>
        </p:nvSpPr>
        <p:spPr>
          <a:xfrm>
            <a:off x="1443709" y="2369724"/>
            <a:ext cx="7356141" cy="4154984"/>
          </a:xfrm>
          <a:prstGeom prst="rect">
            <a:avLst/>
          </a:prstGeom>
          <a:noFill/>
        </p:spPr>
        <p:txBody>
          <a:bodyPr wrap="square" rtlCol="0">
            <a:spAutoFit/>
          </a:bodyPr>
          <a:lstStyle/>
          <a:p>
            <a:r>
              <a:rPr lang="pt-BR" sz="2400" dirty="0">
                <a:cs typeface="Angsana New" panose="020B0502040204020203" pitchFamily="18" charset="-34"/>
              </a:rPr>
              <a:t>Os links em HTML funcionam como portais, conectando páginas e recursos diferentes na vasta teia da internet. Eles permitem aos usuários navegar entre diferentes páginas e descobrir novos conteúdos.</a:t>
            </a:r>
          </a:p>
          <a:p>
            <a:endParaRPr lang="pt-BR" sz="2400" dirty="0">
              <a:cs typeface="Angsana New" panose="020B0502040204020203" pitchFamily="18" charset="-34"/>
            </a:endParaRPr>
          </a:p>
          <a:p>
            <a:r>
              <a:rPr lang="pt-BR" sz="2400" dirty="0">
                <a:cs typeface="Angsana New" panose="020B0502040204020203" pitchFamily="18" charset="-34"/>
              </a:rPr>
              <a:t>O elemento &lt;a&gt; é usado para criar hiperlinks em HTML. Basta adicionar o atributo </a:t>
            </a:r>
            <a:r>
              <a:rPr lang="pt-BR" sz="2400" b="1" dirty="0">
                <a:cs typeface="Angsana New" panose="020B0502040204020203" pitchFamily="18" charset="-34"/>
              </a:rPr>
              <a:t>href</a:t>
            </a:r>
            <a:r>
              <a:rPr lang="pt-BR" sz="2400" dirty="0">
                <a:cs typeface="Angsana New" panose="020B0502040204020203" pitchFamily="18" charset="-34"/>
              </a:rPr>
              <a:t> com o URL do destino para criar um link.</a:t>
            </a:r>
          </a:p>
          <a:p>
            <a:endParaRPr lang="pt-BR" sz="2400" dirty="0">
              <a:cs typeface="Angsana New" panose="020B0502040204020203" pitchFamily="18" charset="-34"/>
            </a:endParaRPr>
          </a:p>
          <a:p>
            <a:endParaRPr lang="pt-BR" sz="2400" dirty="0">
              <a:cs typeface="Angsana New" panose="020B0502040204020203" pitchFamily="18" charset="-34"/>
            </a:endParaRPr>
          </a:p>
          <a:p>
            <a:r>
              <a:rPr lang="pt-BR" sz="2400" b="1" dirty="0">
                <a:cs typeface="Angsana New" panose="020B0502040204020203" pitchFamily="18" charset="-34"/>
              </a:rPr>
              <a:t>Exemplo de Código:</a:t>
            </a:r>
            <a:endParaRPr lang="pt-BR" b="1" dirty="0"/>
          </a:p>
        </p:txBody>
      </p:sp>
      <p:pic>
        <p:nvPicPr>
          <p:cNvPr id="18" name="Imagem 17" descr="Igreja com torre alta ao fundo&#10;&#10;Descrição gerada automaticamente com confiança média">
            <a:extLst>
              <a:ext uri="{FF2B5EF4-FFF2-40B4-BE49-F238E27FC236}">
                <a16:creationId xmlns:a16="http://schemas.microsoft.com/office/drawing/2014/main" id="{7C8A33AC-FBE4-6EBB-2E0C-8D115EA1A3EC}"/>
              </a:ext>
            </a:extLst>
          </p:cNvPr>
          <p:cNvPicPr>
            <a:picLocks noChangeAspect="1"/>
          </p:cNvPicPr>
          <p:nvPr/>
        </p:nvPicPr>
        <p:blipFill>
          <a:blip r:embed="rId3">
            <a:alphaModFix amt="70000"/>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tretch>
            <a:fillRect/>
          </a:stretch>
        </p:blipFill>
        <p:spPr>
          <a:xfrm>
            <a:off x="6797614" y="10921041"/>
            <a:ext cx="2820837" cy="1880558"/>
          </a:xfrm>
          <a:prstGeom prst="rect">
            <a:avLst/>
          </a:prstGeom>
        </p:spPr>
      </p:pic>
      <p:sp>
        <p:nvSpPr>
          <p:cNvPr id="5" name="Espaço Reservado para Rodapé 4">
            <a:extLst>
              <a:ext uri="{FF2B5EF4-FFF2-40B4-BE49-F238E27FC236}">
                <a16:creationId xmlns:a16="http://schemas.microsoft.com/office/drawing/2014/main" id="{7002FBF0-EAA6-7103-A573-AD40AC375CF8}"/>
              </a:ext>
            </a:extLst>
          </p:cNvPr>
          <p:cNvSpPr>
            <a:spLocks noGrp="1"/>
          </p:cNvSpPr>
          <p:nvPr>
            <p:ph type="ftr" sz="quarter" idx="11"/>
          </p:nvPr>
        </p:nvSpPr>
        <p:spPr/>
        <p:txBody>
          <a:bodyPr/>
          <a:lstStyle/>
          <a:p>
            <a:r>
              <a:rPr lang="pt-BR" i="1" dirty="0"/>
              <a:t>HTML para bruxos - Paula Alessandra</a:t>
            </a:r>
          </a:p>
        </p:txBody>
      </p:sp>
      <p:sp>
        <p:nvSpPr>
          <p:cNvPr id="7" name="Espaço Reservado para Número de Slide 6">
            <a:extLst>
              <a:ext uri="{FF2B5EF4-FFF2-40B4-BE49-F238E27FC236}">
                <a16:creationId xmlns:a16="http://schemas.microsoft.com/office/drawing/2014/main" id="{C39FD0B9-8DA0-3832-69D5-546711A51DD5}"/>
              </a:ext>
            </a:extLst>
          </p:cNvPr>
          <p:cNvSpPr>
            <a:spLocks noGrp="1"/>
          </p:cNvSpPr>
          <p:nvPr>
            <p:ph type="sldNum" sz="quarter" idx="12"/>
          </p:nvPr>
        </p:nvSpPr>
        <p:spPr/>
        <p:txBody>
          <a:bodyPr/>
          <a:lstStyle/>
          <a:p>
            <a:fld id="{D20BFDBE-A9E4-4534-BF8C-36A56AF4EED1}" type="slidenum">
              <a:rPr lang="pt-BR" sz="1800" smtClean="0">
                <a:solidFill>
                  <a:schemeClr val="accent2">
                    <a:lumMod val="20000"/>
                    <a:lumOff val="80000"/>
                  </a:schemeClr>
                </a:solidFill>
                <a:latin typeface="Harry P" panose="00000400000000000000" pitchFamily="2" charset="0"/>
              </a:rPr>
              <a:t>10</a:t>
            </a:fld>
            <a:endParaRPr lang="pt-BR" sz="1800" dirty="0">
              <a:solidFill>
                <a:schemeClr val="accent2">
                  <a:lumMod val="20000"/>
                  <a:lumOff val="80000"/>
                </a:schemeClr>
              </a:solidFill>
              <a:latin typeface="Harry P" panose="00000400000000000000" pitchFamily="2" charset="0"/>
            </a:endParaRPr>
          </a:p>
        </p:txBody>
      </p:sp>
    </p:spTree>
    <p:extLst>
      <p:ext uri="{BB962C8B-B14F-4D97-AF65-F5344CB8AC3E}">
        <p14:creationId xmlns:p14="http://schemas.microsoft.com/office/powerpoint/2010/main" val="231260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4F85E0DB-1505-91D3-83C2-1C53E0BEC5D9}"/>
              </a:ext>
            </a:extLst>
          </p:cNvPr>
          <p:cNvSpPr/>
          <p:nvPr/>
        </p:nvSpPr>
        <p:spPr>
          <a:xfrm>
            <a:off x="0" y="0"/>
            <a:ext cx="9601200" cy="12801600"/>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4D21801E-F5BD-93CC-58CB-454241A29438}"/>
              </a:ext>
            </a:extLst>
          </p:cNvPr>
          <p:cNvSpPr txBox="1"/>
          <p:nvPr/>
        </p:nvSpPr>
        <p:spPr>
          <a:xfrm>
            <a:off x="-1393647" y="7307012"/>
            <a:ext cx="12388494" cy="1092607"/>
          </a:xfrm>
          <a:prstGeom prst="rect">
            <a:avLst/>
          </a:prstGeom>
          <a:noFill/>
        </p:spPr>
        <p:txBody>
          <a:bodyPr wrap="square">
            <a:spAutoFit/>
          </a:bodyPr>
          <a:lstStyle/>
          <a:p>
            <a:pPr algn="ctr"/>
            <a:r>
              <a:rPr lang="pt-BR" sz="6300" dirty="0">
                <a:solidFill>
                  <a:schemeClr val="bg1"/>
                </a:solidFill>
                <a:latin typeface="Harry P" panose="00000400000000000000" pitchFamily="2" charset="0"/>
                <a:cs typeface="Courier New" panose="02070309020205020404" pitchFamily="49" charset="0"/>
              </a:rPr>
              <a:t>MAGIA DAS IMAGENS</a:t>
            </a:r>
          </a:p>
        </p:txBody>
      </p:sp>
      <p:sp>
        <p:nvSpPr>
          <p:cNvPr id="6" name="CaixaDeTexto 5">
            <a:extLst>
              <a:ext uri="{FF2B5EF4-FFF2-40B4-BE49-F238E27FC236}">
                <a16:creationId xmlns:a16="http://schemas.microsoft.com/office/drawing/2014/main" id="{B76823F7-6870-CA36-775D-31CB843CCDB4}"/>
              </a:ext>
            </a:extLst>
          </p:cNvPr>
          <p:cNvSpPr txBox="1"/>
          <p:nvPr/>
        </p:nvSpPr>
        <p:spPr>
          <a:xfrm>
            <a:off x="1696121" y="3230476"/>
            <a:ext cx="5932910" cy="4508927"/>
          </a:xfrm>
          <a:prstGeom prst="rect">
            <a:avLst/>
          </a:prstGeom>
          <a:noFill/>
        </p:spPr>
        <p:txBody>
          <a:bodyPr wrap="square">
            <a:spAutoFit/>
          </a:bodyPr>
          <a:lstStyle/>
          <a:p>
            <a:pPr algn="ctr"/>
            <a:r>
              <a:rPr lang="pt-BR" sz="28700" b="1" dirty="0">
                <a:ln w="22225">
                  <a:solidFill>
                    <a:srgbClr val="FF9966"/>
                  </a:solidFill>
                  <a:prstDash val="solid"/>
                </a:ln>
                <a:noFill/>
                <a:effectLst>
                  <a:glow rad="63500">
                    <a:schemeClr val="accent2">
                      <a:satMod val="175000"/>
                      <a:alpha val="40000"/>
                    </a:schemeClr>
                  </a:glow>
                </a:effectLst>
                <a:latin typeface="Harry P" panose="00000400000000000000" pitchFamily="2" charset="0"/>
                <a:cs typeface="Courier New" panose="02070309020205020404" pitchFamily="49" charset="0"/>
              </a:rPr>
              <a:t>05</a:t>
            </a:r>
            <a:endParaRPr lang="pt-BR" sz="49600" b="1" dirty="0">
              <a:ln w="22225">
                <a:solidFill>
                  <a:srgbClr val="FF9966"/>
                </a:solidFill>
                <a:prstDash val="solid"/>
              </a:ln>
              <a:noFill/>
              <a:effectLst>
                <a:glow rad="63500">
                  <a:schemeClr val="accent2">
                    <a:satMod val="175000"/>
                    <a:alpha val="40000"/>
                  </a:schemeClr>
                </a:glow>
              </a:effectLst>
              <a:latin typeface="Harry P" panose="00000400000000000000" pitchFamily="2" charset="0"/>
              <a:cs typeface="Courier New" panose="02070309020205020404" pitchFamily="49" charset="0"/>
            </a:endParaRPr>
          </a:p>
        </p:txBody>
      </p:sp>
      <p:sp>
        <p:nvSpPr>
          <p:cNvPr id="7" name="Retângulo 6">
            <a:extLst>
              <a:ext uri="{FF2B5EF4-FFF2-40B4-BE49-F238E27FC236}">
                <a16:creationId xmlns:a16="http://schemas.microsoft.com/office/drawing/2014/main" id="{A81D8667-39F5-CE52-07C8-756CC6838CB9}"/>
              </a:ext>
            </a:extLst>
          </p:cNvPr>
          <p:cNvSpPr/>
          <p:nvPr/>
        </p:nvSpPr>
        <p:spPr>
          <a:xfrm>
            <a:off x="1193800" y="8678119"/>
            <a:ext cx="7219950" cy="193259"/>
          </a:xfrm>
          <a:prstGeom prst="rect">
            <a:avLst/>
          </a:prstGeom>
          <a:gradFill flip="none" rotWithShape="1">
            <a:gsLst>
              <a:gs pos="15000">
                <a:schemeClr val="accent2"/>
              </a:gs>
              <a:gs pos="41000">
                <a:schemeClr val="accent2">
                  <a:lumMod val="60000"/>
                  <a:lumOff val="40000"/>
                </a:schemeClr>
              </a:gs>
              <a:gs pos="67000">
                <a:schemeClr val="accent2">
                  <a:lumMod val="60000"/>
                  <a:lumOff val="40000"/>
                </a:schemeClr>
              </a:gs>
              <a:gs pos="90000">
                <a:schemeClr val="accent2"/>
              </a:gs>
            </a:gsLst>
            <a:lin ang="10800000" scaled="1"/>
            <a:tileRect/>
          </a:gradFill>
          <a:ln>
            <a:noFill/>
          </a:ln>
          <a:effectLst>
            <a:glow rad="101600">
              <a:schemeClr val="accent2">
                <a:satMod val="175000"/>
                <a:alpha val="40000"/>
              </a:schemeClr>
            </a:glow>
          </a:effectLst>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dirty="0"/>
          </a:p>
        </p:txBody>
      </p:sp>
      <p:sp>
        <p:nvSpPr>
          <p:cNvPr id="5" name="CaixaDeTexto 4">
            <a:extLst>
              <a:ext uri="{FF2B5EF4-FFF2-40B4-BE49-F238E27FC236}">
                <a16:creationId xmlns:a16="http://schemas.microsoft.com/office/drawing/2014/main" id="{3DB26C3F-061A-8D9C-EDF9-5E1182F5CBED}"/>
              </a:ext>
            </a:extLst>
          </p:cNvPr>
          <p:cNvSpPr txBox="1">
            <a:spLocks/>
          </p:cNvSpPr>
          <p:nvPr/>
        </p:nvSpPr>
        <p:spPr>
          <a:xfrm>
            <a:off x="1460223" y="9301031"/>
            <a:ext cx="6669466" cy="1200329"/>
          </a:xfrm>
          <a:prstGeom prst="rect">
            <a:avLst/>
          </a:prstGeom>
          <a:noFill/>
        </p:spPr>
        <p:txBody>
          <a:bodyPr wrap="square" rtlCol="0">
            <a:spAutoFit/>
          </a:bodyPr>
          <a:lstStyle/>
          <a:p>
            <a:pPr algn="ctr"/>
            <a:r>
              <a:rPr lang="pt-BR" sz="2400" dirty="0">
                <a:solidFill>
                  <a:schemeClr val="bg1"/>
                </a:solidFill>
                <a:latin typeface="Harry P" panose="00000400000000000000" pitchFamily="2" charset="0"/>
                <a:cs typeface="Angsana New" panose="020B0502040204020203" pitchFamily="18" charset="-34"/>
              </a:rPr>
              <a:t>TRANSFORMANDO PÁGINAS EM CENÁRIOS MÁGICOS</a:t>
            </a:r>
          </a:p>
          <a:p>
            <a:pPr algn="ctr"/>
            <a:endParaRPr lang="pt-BR" sz="2400" dirty="0">
              <a:solidFill>
                <a:schemeClr val="bg1"/>
              </a:solidFill>
              <a:latin typeface="Harry P" panose="00000400000000000000" pitchFamily="2" charset="0"/>
              <a:cs typeface="Angsana New" panose="020B0502040204020203" pitchFamily="18" charset="-34"/>
            </a:endParaRPr>
          </a:p>
          <a:p>
            <a:endParaRPr lang="pt-BR" sz="2400" dirty="0">
              <a:solidFill>
                <a:schemeClr val="bg1"/>
              </a:solidFill>
              <a:latin typeface="Harry P" panose="00000400000000000000" pitchFamily="2" charset="0"/>
              <a:cs typeface="Angsana New" panose="020B0502040204020203" pitchFamily="18" charset="-34"/>
            </a:endParaRPr>
          </a:p>
        </p:txBody>
      </p:sp>
    </p:spTree>
    <p:extLst>
      <p:ext uri="{BB962C8B-B14F-4D97-AF65-F5344CB8AC3E}">
        <p14:creationId xmlns:p14="http://schemas.microsoft.com/office/powerpoint/2010/main" val="2244382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1E5203FA-CB46-BA28-B799-FC7D6CAB32D2}"/>
              </a:ext>
            </a:extLst>
          </p:cNvPr>
          <p:cNvSpPr/>
          <p:nvPr/>
        </p:nvSpPr>
        <p:spPr>
          <a:xfrm>
            <a:off x="0" y="0"/>
            <a:ext cx="9601200" cy="12801600"/>
          </a:xfrm>
          <a:prstGeom prst="rect">
            <a:avLst/>
          </a:prstGeom>
          <a:solidFill>
            <a:srgbClr val="F9D6BF"/>
          </a:solidFill>
          <a:ln>
            <a:noFill/>
          </a:ln>
          <a:effectLst>
            <a:outerShdw blurRad="107950" dist="12700" dir="5400000" algn="ctr">
              <a:srgbClr val="000000"/>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t-BR" dirty="0"/>
          </a:p>
        </p:txBody>
      </p:sp>
      <p:pic>
        <p:nvPicPr>
          <p:cNvPr id="7" name="Imagem 6" descr="Texto&#10;&#10;Descrição gerada automaticamente">
            <a:extLst>
              <a:ext uri="{FF2B5EF4-FFF2-40B4-BE49-F238E27FC236}">
                <a16:creationId xmlns:a16="http://schemas.microsoft.com/office/drawing/2014/main" id="{2918817E-7B9B-5562-BF5A-B31794669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349" y="6593531"/>
            <a:ext cx="7737882" cy="4611983"/>
          </a:xfrm>
          <a:prstGeom prst="rect">
            <a:avLst/>
          </a:prstGeom>
        </p:spPr>
      </p:pic>
      <p:sp>
        <p:nvSpPr>
          <p:cNvPr id="2" name="Retângulo 1">
            <a:extLst>
              <a:ext uri="{FF2B5EF4-FFF2-40B4-BE49-F238E27FC236}">
                <a16:creationId xmlns:a16="http://schemas.microsoft.com/office/drawing/2014/main" id="{13D45B8A-1ABF-73F7-C68A-40A85053F28F}"/>
              </a:ext>
            </a:extLst>
          </p:cNvPr>
          <p:cNvSpPr/>
          <p:nvPr/>
        </p:nvSpPr>
        <p:spPr>
          <a:xfrm>
            <a:off x="1144337" y="0"/>
            <a:ext cx="144000" cy="1512000"/>
          </a:xfrm>
          <a:prstGeom prst="rect">
            <a:avLst/>
          </a:prstGeom>
          <a:gradFill flip="none" rotWithShape="1">
            <a:gsLst>
              <a:gs pos="15000">
                <a:schemeClr val="accent2"/>
              </a:gs>
              <a:gs pos="41000">
                <a:schemeClr val="accent2">
                  <a:lumMod val="60000"/>
                  <a:lumOff val="40000"/>
                </a:schemeClr>
              </a:gs>
              <a:gs pos="67000">
                <a:schemeClr val="accent2">
                  <a:lumMod val="60000"/>
                  <a:lumOff val="40000"/>
                </a:schemeClr>
              </a:gs>
              <a:gs pos="90000">
                <a:schemeClr val="accent2"/>
              </a:gs>
            </a:gsLst>
            <a:lin ang="5400000" scaled="1"/>
            <a:tileRect/>
          </a:gradFill>
          <a:ln>
            <a:noFill/>
          </a:ln>
          <a:effectLst>
            <a:glow rad="101600">
              <a:schemeClr val="accent2">
                <a:satMod val="175000"/>
                <a:alpha val="40000"/>
              </a:schemeClr>
            </a:glow>
          </a:effectLst>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dirty="0"/>
          </a:p>
        </p:txBody>
      </p:sp>
      <p:sp>
        <p:nvSpPr>
          <p:cNvPr id="3" name="CaixaDeTexto 2">
            <a:extLst>
              <a:ext uri="{FF2B5EF4-FFF2-40B4-BE49-F238E27FC236}">
                <a16:creationId xmlns:a16="http://schemas.microsoft.com/office/drawing/2014/main" id="{92556567-4E8D-321B-F4C6-03A7E489C6D3}"/>
              </a:ext>
            </a:extLst>
          </p:cNvPr>
          <p:cNvSpPr txBox="1"/>
          <p:nvPr/>
        </p:nvSpPr>
        <p:spPr>
          <a:xfrm>
            <a:off x="1597436" y="1011805"/>
            <a:ext cx="9754926" cy="707886"/>
          </a:xfrm>
          <a:prstGeom prst="rect">
            <a:avLst/>
          </a:prstGeom>
          <a:noFill/>
          <a:effectLst>
            <a:glow rad="63500">
              <a:schemeClr val="accent2">
                <a:satMod val="175000"/>
                <a:alpha val="40000"/>
              </a:schemeClr>
            </a:glow>
          </a:effectLst>
        </p:spPr>
        <p:txBody>
          <a:bodyPr wrap="square" rtlCol="0">
            <a:spAutoFit/>
          </a:bodyPr>
          <a:lstStyle/>
          <a:p>
            <a:r>
              <a:rPr lang="pt-BR" sz="4000" b="1" dirty="0">
                <a:latin typeface="Harry P" panose="00000400000000000000" pitchFamily="2" charset="0"/>
                <a:cs typeface="Courier New" panose="02070309020205020404" pitchFamily="49" charset="0"/>
              </a:rPr>
              <a:t>UTILIZANDO O ELEMENTO </a:t>
            </a:r>
            <a:r>
              <a:rPr lang="pt-BR" sz="4000" b="1" dirty="0">
                <a:latin typeface="Impact" panose="020B0806030902050204" pitchFamily="34" charset="0"/>
                <a:cs typeface="Courier New" panose="02070309020205020404" pitchFamily="49" charset="0"/>
              </a:rPr>
              <a:t>&lt;</a:t>
            </a:r>
            <a:r>
              <a:rPr lang="pt-BR" sz="4000" b="1" dirty="0">
                <a:latin typeface="Harry P" panose="00000400000000000000" pitchFamily="2" charset="0"/>
                <a:cs typeface="Courier New" panose="02070309020205020404" pitchFamily="49" charset="0"/>
              </a:rPr>
              <a:t>img</a:t>
            </a:r>
            <a:r>
              <a:rPr lang="pt-BR" sz="4000" b="1" dirty="0">
                <a:latin typeface="Impact" panose="020B0806030902050204" pitchFamily="34" charset="0"/>
                <a:cs typeface="Courier New" panose="02070309020205020404" pitchFamily="49" charset="0"/>
              </a:rPr>
              <a:t>&gt;</a:t>
            </a:r>
            <a:endParaRPr lang="pt-BR" sz="4000" b="1" dirty="0">
              <a:effectLst/>
              <a:latin typeface="Impact" panose="020B0806030902050204" pitchFamily="34" charset="0"/>
              <a:cs typeface="Courier New" panose="02070309020205020404" pitchFamily="49" charset="0"/>
            </a:endParaRPr>
          </a:p>
        </p:txBody>
      </p:sp>
      <p:sp>
        <p:nvSpPr>
          <p:cNvPr id="4" name="CaixaDeTexto 3">
            <a:extLst>
              <a:ext uri="{FF2B5EF4-FFF2-40B4-BE49-F238E27FC236}">
                <a16:creationId xmlns:a16="http://schemas.microsoft.com/office/drawing/2014/main" id="{AF6F88B6-71E9-978D-E0F1-B4E6C85DF2EA}"/>
              </a:ext>
            </a:extLst>
          </p:cNvPr>
          <p:cNvSpPr txBox="1">
            <a:spLocks/>
          </p:cNvSpPr>
          <p:nvPr/>
        </p:nvSpPr>
        <p:spPr>
          <a:xfrm>
            <a:off x="1443709" y="2369724"/>
            <a:ext cx="7356141" cy="4154984"/>
          </a:xfrm>
          <a:prstGeom prst="rect">
            <a:avLst/>
          </a:prstGeom>
          <a:noFill/>
        </p:spPr>
        <p:txBody>
          <a:bodyPr wrap="square" rtlCol="0">
            <a:spAutoFit/>
          </a:bodyPr>
          <a:lstStyle/>
          <a:p>
            <a:r>
              <a:rPr lang="pt-BR" sz="2400" dirty="0">
                <a:cs typeface="Angsana New" panose="020B0502040204020203" pitchFamily="18" charset="-34"/>
              </a:rPr>
              <a:t>As imagens em HTML têm o poder de enriquecer visualmente o conteúdo da página, transformando-a em um cenário mágico que prende a atenção dos visitantes e os transporta para outros mundos.</a:t>
            </a:r>
          </a:p>
          <a:p>
            <a:endParaRPr lang="pt-BR" sz="2400" dirty="0">
              <a:cs typeface="Angsana New" panose="020B0502040204020203" pitchFamily="18" charset="-34"/>
            </a:endParaRPr>
          </a:p>
          <a:p>
            <a:r>
              <a:rPr lang="pt-BR" sz="2400" dirty="0">
                <a:cs typeface="Angsana New" panose="020B0502040204020203" pitchFamily="18" charset="-34"/>
              </a:rPr>
              <a:t>O elemento &lt;img&gt; é usado para incorporar imagens em uma página HTML. Basta especificar o caminho da imagem através do atributo </a:t>
            </a:r>
            <a:r>
              <a:rPr lang="pt-BR" sz="2400" b="1" dirty="0">
                <a:cs typeface="Angsana New" panose="020B0502040204020203" pitchFamily="18" charset="-34"/>
              </a:rPr>
              <a:t>src</a:t>
            </a:r>
            <a:r>
              <a:rPr lang="pt-BR" sz="2400" dirty="0">
                <a:cs typeface="Angsana New" panose="020B0502040204020203" pitchFamily="18" charset="-34"/>
              </a:rPr>
              <a:t>.</a:t>
            </a:r>
          </a:p>
          <a:p>
            <a:endParaRPr lang="pt-BR" sz="2400" dirty="0">
              <a:cs typeface="Angsana New" panose="020B0502040204020203" pitchFamily="18" charset="-34"/>
            </a:endParaRPr>
          </a:p>
          <a:p>
            <a:endParaRPr lang="pt-BR" sz="2400" dirty="0">
              <a:cs typeface="Angsana New" panose="020B0502040204020203" pitchFamily="18" charset="-34"/>
            </a:endParaRPr>
          </a:p>
          <a:p>
            <a:r>
              <a:rPr lang="pt-BR" sz="2400" b="1" dirty="0">
                <a:cs typeface="Angsana New" panose="020B0502040204020203" pitchFamily="18" charset="-34"/>
              </a:rPr>
              <a:t>Exemplo de Código:</a:t>
            </a:r>
            <a:endParaRPr lang="pt-BR" b="1" dirty="0"/>
          </a:p>
        </p:txBody>
      </p:sp>
      <p:pic>
        <p:nvPicPr>
          <p:cNvPr id="18" name="Imagem 17" descr="Igreja com torre alta ao fundo&#10;&#10;Descrição gerada automaticamente com confiança média">
            <a:extLst>
              <a:ext uri="{FF2B5EF4-FFF2-40B4-BE49-F238E27FC236}">
                <a16:creationId xmlns:a16="http://schemas.microsoft.com/office/drawing/2014/main" id="{7C8A33AC-FBE4-6EBB-2E0C-8D115EA1A3EC}"/>
              </a:ext>
            </a:extLst>
          </p:cNvPr>
          <p:cNvPicPr>
            <a:picLocks noChangeAspect="1"/>
          </p:cNvPicPr>
          <p:nvPr/>
        </p:nvPicPr>
        <p:blipFill>
          <a:blip r:embed="rId3">
            <a:alphaModFix amt="70000"/>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tretch>
            <a:fillRect/>
          </a:stretch>
        </p:blipFill>
        <p:spPr>
          <a:xfrm>
            <a:off x="6797614" y="10921041"/>
            <a:ext cx="2820837" cy="1880558"/>
          </a:xfrm>
          <a:prstGeom prst="rect">
            <a:avLst/>
          </a:prstGeom>
        </p:spPr>
      </p:pic>
      <p:sp>
        <p:nvSpPr>
          <p:cNvPr id="5" name="Espaço Reservado para Rodapé 4">
            <a:extLst>
              <a:ext uri="{FF2B5EF4-FFF2-40B4-BE49-F238E27FC236}">
                <a16:creationId xmlns:a16="http://schemas.microsoft.com/office/drawing/2014/main" id="{0AB97C65-9426-AC16-7284-8DFD4C7EA8B6}"/>
              </a:ext>
            </a:extLst>
          </p:cNvPr>
          <p:cNvSpPr>
            <a:spLocks noGrp="1"/>
          </p:cNvSpPr>
          <p:nvPr>
            <p:ph type="ftr" sz="quarter" idx="11"/>
          </p:nvPr>
        </p:nvSpPr>
        <p:spPr/>
        <p:txBody>
          <a:bodyPr/>
          <a:lstStyle/>
          <a:p>
            <a:r>
              <a:rPr lang="pt-BR" i="1" dirty="0"/>
              <a:t>HTML para bruxos - Paula Alessandra</a:t>
            </a:r>
          </a:p>
        </p:txBody>
      </p:sp>
      <p:sp>
        <p:nvSpPr>
          <p:cNvPr id="8" name="Espaço Reservado para Número de Slide 7">
            <a:extLst>
              <a:ext uri="{FF2B5EF4-FFF2-40B4-BE49-F238E27FC236}">
                <a16:creationId xmlns:a16="http://schemas.microsoft.com/office/drawing/2014/main" id="{6C0A50C9-039A-1398-F0F5-0B2B13FB6526}"/>
              </a:ext>
            </a:extLst>
          </p:cNvPr>
          <p:cNvSpPr>
            <a:spLocks noGrp="1"/>
          </p:cNvSpPr>
          <p:nvPr>
            <p:ph type="sldNum" sz="quarter" idx="12"/>
          </p:nvPr>
        </p:nvSpPr>
        <p:spPr/>
        <p:txBody>
          <a:bodyPr/>
          <a:lstStyle/>
          <a:p>
            <a:fld id="{D20BFDBE-A9E4-4534-BF8C-36A56AF4EED1}" type="slidenum">
              <a:rPr lang="pt-BR" sz="1800" smtClean="0">
                <a:solidFill>
                  <a:schemeClr val="accent2">
                    <a:lumMod val="20000"/>
                    <a:lumOff val="80000"/>
                  </a:schemeClr>
                </a:solidFill>
                <a:latin typeface="Harry P" panose="00000400000000000000" pitchFamily="2" charset="0"/>
              </a:rPr>
              <a:t>12</a:t>
            </a:fld>
            <a:endParaRPr lang="pt-BR" sz="1800" dirty="0">
              <a:solidFill>
                <a:schemeClr val="accent2">
                  <a:lumMod val="20000"/>
                  <a:lumOff val="80000"/>
                </a:schemeClr>
              </a:solidFill>
              <a:latin typeface="Harry P" panose="00000400000000000000" pitchFamily="2" charset="0"/>
            </a:endParaRPr>
          </a:p>
        </p:txBody>
      </p:sp>
    </p:spTree>
    <p:extLst>
      <p:ext uri="{BB962C8B-B14F-4D97-AF65-F5344CB8AC3E}">
        <p14:creationId xmlns:p14="http://schemas.microsoft.com/office/powerpoint/2010/main" val="2962493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4F85E0DB-1505-91D3-83C2-1C53E0BEC5D9}"/>
              </a:ext>
            </a:extLst>
          </p:cNvPr>
          <p:cNvSpPr/>
          <p:nvPr/>
        </p:nvSpPr>
        <p:spPr>
          <a:xfrm>
            <a:off x="0" y="0"/>
            <a:ext cx="9601200" cy="12801600"/>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4D21801E-F5BD-93CC-58CB-454241A29438}"/>
              </a:ext>
            </a:extLst>
          </p:cNvPr>
          <p:cNvSpPr txBox="1"/>
          <p:nvPr/>
        </p:nvSpPr>
        <p:spPr>
          <a:xfrm>
            <a:off x="-1393647" y="5249612"/>
            <a:ext cx="12388494" cy="1092607"/>
          </a:xfrm>
          <a:prstGeom prst="rect">
            <a:avLst/>
          </a:prstGeom>
          <a:noFill/>
        </p:spPr>
        <p:txBody>
          <a:bodyPr wrap="square">
            <a:spAutoFit/>
          </a:bodyPr>
          <a:lstStyle/>
          <a:p>
            <a:pPr algn="ctr"/>
            <a:r>
              <a:rPr lang="pt-BR" sz="6300" dirty="0">
                <a:solidFill>
                  <a:schemeClr val="bg1"/>
                </a:solidFill>
                <a:latin typeface="Harry P" panose="00000400000000000000" pitchFamily="2" charset="0"/>
                <a:cs typeface="Courier New" panose="02070309020205020404" pitchFamily="49" charset="0"/>
              </a:rPr>
              <a:t>AGRADECIMENTOS</a:t>
            </a:r>
          </a:p>
        </p:txBody>
      </p:sp>
      <p:sp>
        <p:nvSpPr>
          <p:cNvPr id="7" name="Retângulo 6">
            <a:extLst>
              <a:ext uri="{FF2B5EF4-FFF2-40B4-BE49-F238E27FC236}">
                <a16:creationId xmlns:a16="http://schemas.microsoft.com/office/drawing/2014/main" id="{A81D8667-39F5-CE52-07C8-756CC6838CB9}"/>
              </a:ext>
            </a:extLst>
          </p:cNvPr>
          <p:cNvSpPr/>
          <p:nvPr/>
        </p:nvSpPr>
        <p:spPr>
          <a:xfrm>
            <a:off x="1193800" y="6620719"/>
            <a:ext cx="7219950" cy="193259"/>
          </a:xfrm>
          <a:prstGeom prst="rect">
            <a:avLst/>
          </a:prstGeom>
          <a:gradFill flip="none" rotWithShape="1">
            <a:gsLst>
              <a:gs pos="15000">
                <a:schemeClr val="accent2"/>
              </a:gs>
              <a:gs pos="41000">
                <a:schemeClr val="accent2">
                  <a:lumMod val="60000"/>
                  <a:lumOff val="40000"/>
                </a:schemeClr>
              </a:gs>
              <a:gs pos="67000">
                <a:schemeClr val="accent2">
                  <a:lumMod val="60000"/>
                  <a:lumOff val="40000"/>
                </a:schemeClr>
              </a:gs>
              <a:gs pos="90000">
                <a:schemeClr val="accent2"/>
              </a:gs>
            </a:gsLst>
            <a:lin ang="10800000" scaled="1"/>
            <a:tileRect/>
          </a:gradFill>
          <a:ln>
            <a:noFill/>
          </a:ln>
          <a:effectLst>
            <a:glow rad="101600">
              <a:schemeClr val="accent2">
                <a:satMod val="175000"/>
                <a:alpha val="40000"/>
              </a:schemeClr>
            </a:glow>
          </a:effectLst>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459608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1E5203FA-CB46-BA28-B799-FC7D6CAB32D2}"/>
              </a:ext>
            </a:extLst>
          </p:cNvPr>
          <p:cNvSpPr/>
          <p:nvPr/>
        </p:nvSpPr>
        <p:spPr>
          <a:xfrm>
            <a:off x="0" y="0"/>
            <a:ext cx="9601200" cy="12801600"/>
          </a:xfrm>
          <a:prstGeom prst="rect">
            <a:avLst/>
          </a:prstGeom>
          <a:solidFill>
            <a:srgbClr val="F9D6BF"/>
          </a:solidFill>
          <a:ln>
            <a:noFill/>
          </a:ln>
          <a:effectLst>
            <a:outerShdw blurRad="107950" dist="12700" dir="5400000" algn="ctr">
              <a:srgbClr val="000000"/>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t-BR" dirty="0"/>
          </a:p>
        </p:txBody>
      </p:sp>
      <p:sp>
        <p:nvSpPr>
          <p:cNvPr id="2" name="Retângulo 1">
            <a:extLst>
              <a:ext uri="{FF2B5EF4-FFF2-40B4-BE49-F238E27FC236}">
                <a16:creationId xmlns:a16="http://schemas.microsoft.com/office/drawing/2014/main" id="{13D45B8A-1ABF-73F7-C68A-40A85053F28F}"/>
              </a:ext>
            </a:extLst>
          </p:cNvPr>
          <p:cNvSpPr/>
          <p:nvPr/>
        </p:nvSpPr>
        <p:spPr>
          <a:xfrm>
            <a:off x="1144337" y="0"/>
            <a:ext cx="144000" cy="1512000"/>
          </a:xfrm>
          <a:prstGeom prst="rect">
            <a:avLst/>
          </a:prstGeom>
          <a:gradFill flip="none" rotWithShape="1">
            <a:gsLst>
              <a:gs pos="15000">
                <a:schemeClr val="accent2"/>
              </a:gs>
              <a:gs pos="41000">
                <a:schemeClr val="accent2">
                  <a:lumMod val="60000"/>
                  <a:lumOff val="40000"/>
                </a:schemeClr>
              </a:gs>
              <a:gs pos="67000">
                <a:schemeClr val="accent2">
                  <a:lumMod val="60000"/>
                  <a:lumOff val="40000"/>
                </a:schemeClr>
              </a:gs>
              <a:gs pos="90000">
                <a:schemeClr val="accent2"/>
              </a:gs>
            </a:gsLst>
            <a:lin ang="5400000" scaled="1"/>
            <a:tileRect/>
          </a:gradFill>
          <a:ln>
            <a:noFill/>
          </a:ln>
          <a:effectLst>
            <a:glow rad="101600">
              <a:schemeClr val="accent2">
                <a:satMod val="175000"/>
                <a:alpha val="40000"/>
              </a:schemeClr>
            </a:glow>
          </a:effectLst>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dirty="0"/>
          </a:p>
        </p:txBody>
      </p:sp>
      <p:sp>
        <p:nvSpPr>
          <p:cNvPr id="3" name="CaixaDeTexto 2">
            <a:extLst>
              <a:ext uri="{FF2B5EF4-FFF2-40B4-BE49-F238E27FC236}">
                <a16:creationId xmlns:a16="http://schemas.microsoft.com/office/drawing/2014/main" id="{92556567-4E8D-321B-F4C6-03A7E489C6D3}"/>
              </a:ext>
            </a:extLst>
          </p:cNvPr>
          <p:cNvSpPr txBox="1"/>
          <p:nvPr/>
        </p:nvSpPr>
        <p:spPr>
          <a:xfrm>
            <a:off x="1597436" y="1011805"/>
            <a:ext cx="9754926" cy="707886"/>
          </a:xfrm>
          <a:prstGeom prst="rect">
            <a:avLst/>
          </a:prstGeom>
          <a:noFill/>
          <a:effectLst>
            <a:glow rad="63500">
              <a:schemeClr val="accent2">
                <a:satMod val="175000"/>
                <a:alpha val="40000"/>
              </a:schemeClr>
            </a:glow>
          </a:effectLst>
        </p:spPr>
        <p:txBody>
          <a:bodyPr wrap="square" rtlCol="0">
            <a:spAutoFit/>
          </a:bodyPr>
          <a:lstStyle/>
          <a:p>
            <a:r>
              <a:rPr lang="pt-BR" sz="4000" b="1" dirty="0">
                <a:latin typeface="Harry P" panose="00000400000000000000" pitchFamily="2" charset="0"/>
                <a:cs typeface="Courier New" panose="02070309020205020404" pitchFamily="49" charset="0"/>
              </a:rPr>
              <a:t>OBRIGADO POR LER ATÉ AQUI!</a:t>
            </a:r>
            <a:endParaRPr lang="pt-BR" sz="4000" b="1" dirty="0">
              <a:effectLst/>
              <a:latin typeface="Impact" panose="020B0806030902050204" pitchFamily="34" charset="0"/>
              <a:cs typeface="Courier New" panose="02070309020205020404" pitchFamily="49" charset="0"/>
            </a:endParaRPr>
          </a:p>
        </p:txBody>
      </p:sp>
      <p:sp>
        <p:nvSpPr>
          <p:cNvPr id="4" name="CaixaDeTexto 3">
            <a:extLst>
              <a:ext uri="{FF2B5EF4-FFF2-40B4-BE49-F238E27FC236}">
                <a16:creationId xmlns:a16="http://schemas.microsoft.com/office/drawing/2014/main" id="{AF6F88B6-71E9-978D-E0F1-B4E6C85DF2EA}"/>
              </a:ext>
            </a:extLst>
          </p:cNvPr>
          <p:cNvSpPr txBox="1">
            <a:spLocks/>
          </p:cNvSpPr>
          <p:nvPr/>
        </p:nvSpPr>
        <p:spPr>
          <a:xfrm>
            <a:off x="1443709" y="2369724"/>
            <a:ext cx="7356141" cy="3785652"/>
          </a:xfrm>
          <a:prstGeom prst="rect">
            <a:avLst/>
          </a:prstGeom>
          <a:noFill/>
        </p:spPr>
        <p:txBody>
          <a:bodyPr wrap="square" rtlCol="0">
            <a:spAutoFit/>
          </a:bodyPr>
          <a:lstStyle/>
          <a:p>
            <a:r>
              <a:rPr lang="pt-BR" sz="2400" dirty="0">
                <a:cs typeface="Angsana New" panose="020B0502040204020203" pitchFamily="18" charset="-34"/>
              </a:rPr>
              <a:t>Esse ebook foi gerado por IA e diagramado por humano.</a:t>
            </a:r>
          </a:p>
          <a:p>
            <a:r>
              <a:rPr lang="pt-BR" sz="2400" dirty="0">
                <a:cs typeface="Angsana New" panose="020B0502040204020203" pitchFamily="18" charset="-34"/>
              </a:rPr>
              <a:t>O passo a passo se encontra no meu </a:t>
            </a:r>
            <a:r>
              <a:rPr lang="pt-BR" sz="2400" dirty="0" err="1">
                <a:cs typeface="Angsana New" panose="020B0502040204020203" pitchFamily="18" charset="-34"/>
              </a:rPr>
              <a:t>Github</a:t>
            </a:r>
            <a:r>
              <a:rPr lang="pt-BR" sz="2400" dirty="0">
                <a:cs typeface="Angsana New" panose="020B0502040204020203" pitchFamily="18" charset="-34"/>
              </a:rPr>
              <a:t>.</a:t>
            </a:r>
          </a:p>
          <a:p>
            <a:endParaRPr lang="pt-BR" sz="2400" dirty="0">
              <a:cs typeface="Angsana New" panose="020B0502040204020203" pitchFamily="18" charset="-34"/>
            </a:endParaRPr>
          </a:p>
          <a:p>
            <a:r>
              <a:rPr lang="pt-BR" sz="2400" dirty="0">
                <a:cs typeface="Angsana New" panose="020B0502040204020203" pitchFamily="18" charset="-34"/>
              </a:rPr>
              <a:t>Este conteúdo foi gerado para fins didáticos de construção, durante o curso CHATGPT FOR DEVS da plataforma DIO.</a:t>
            </a:r>
          </a:p>
          <a:p>
            <a:endParaRPr lang="pt-BR" sz="2400" dirty="0">
              <a:cs typeface="Angsana New" panose="020B0502040204020203" pitchFamily="18" charset="-34"/>
            </a:endParaRPr>
          </a:p>
          <a:p>
            <a:endParaRPr lang="pt-BR" sz="2400" dirty="0">
              <a:cs typeface="Angsana New" panose="020B0502040204020203" pitchFamily="18" charset="-34"/>
            </a:endParaRPr>
          </a:p>
          <a:p>
            <a:endParaRPr lang="pt-BR" sz="2400" dirty="0">
              <a:cs typeface="Angsana New" panose="020B0502040204020203" pitchFamily="18" charset="-34"/>
            </a:endParaRPr>
          </a:p>
          <a:p>
            <a:endParaRPr lang="pt-BR" sz="2400" dirty="0">
              <a:cs typeface="Angsana New" panose="020B0502040204020203" pitchFamily="18" charset="-34"/>
            </a:endParaRPr>
          </a:p>
        </p:txBody>
      </p:sp>
      <p:pic>
        <p:nvPicPr>
          <p:cNvPr id="18" name="Imagem 17" descr="Igreja com torre alta ao fundo&#10;&#10;Descrição gerada automaticamente com confiança média">
            <a:extLst>
              <a:ext uri="{FF2B5EF4-FFF2-40B4-BE49-F238E27FC236}">
                <a16:creationId xmlns:a16="http://schemas.microsoft.com/office/drawing/2014/main" id="{7C8A33AC-FBE4-6EBB-2E0C-8D115EA1A3EC}"/>
              </a:ext>
            </a:extLst>
          </p:cNvPr>
          <p:cNvPicPr>
            <a:picLocks noChangeAspect="1"/>
          </p:cNvPicPr>
          <p:nvPr/>
        </p:nvPicPr>
        <p:blipFill>
          <a:blip r:embed="rId2">
            <a:alphaModFix amt="7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6797614" y="10921041"/>
            <a:ext cx="2820837" cy="1880558"/>
          </a:xfrm>
          <a:prstGeom prst="rect">
            <a:avLst/>
          </a:prstGeom>
        </p:spPr>
      </p:pic>
      <p:sp>
        <p:nvSpPr>
          <p:cNvPr id="5" name="Espaço Reservado para Rodapé 4">
            <a:extLst>
              <a:ext uri="{FF2B5EF4-FFF2-40B4-BE49-F238E27FC236}">
                <a16:creationId xmlns:a16="http://schemas.microsoft.com/office/drawing/2014/main" id="{0AB97C65-9426-AC16-7284-8DFD4C7EA8B6}"/>
              </a:ext>
            </a:extLst>
          </p:cNvPr>
          <p:cNvSpPr>
            <a:spLocks noGrp="1"/>
          </p:cNvSpPr>
          <p:nvPr>
            <p:ph type="ftr" sz="quarter" idx="11"/>
          </p:nvPr>
        </p:nvSpPr>
        <p:spPr/>
        <p:txBody>
          <a:bodyPr/>
          <a:lstStyle/>
          <a:p>
            <a:r>
              <a:rPr lang="pt-BR" i="1" dirty="0"/>
              <a:t>HTML para bruxos - Paula Alessandra</a:t>
            </a:r>
          </a:p>
        </p:txBody>
      </p:sp>
      <p:sp>
        <p:nvSpPr>
          <p:cNvPr id="8" name="Espaço Reservado para Número de Slide 7">
            <a:extLst>
              <a:ext uri="{FF2B5EF4-FFF2-40B4-BE49-F238E27FC236}">
                <a16:creationId xmlns:a16="http://schemas.microsoft.com/office/drawing/2014/main" id="{6C0A50C9-039A-1398-F0F5-0B2B13FB6526}"/>
              </a:ext>
            </a:extLst>
          </p:cNvPr>
          <p:cNvSpPr>
            <a:spLocks noGrp="1"/>
          </p:cNvSpPr>
          <p:nvPr>
            <p:ph type="sldNum" sz="quarter" idx="12"/>
          </p:nvPr>
        </p:nvSpPr>
        <p:spPr/>
        <p:txBody>
          <a:bodyPr/>
          <a:lstStyle/>
          <a:p>
            <a:fld id="{D20BFDBE-A9E4-4534-BF8C-36A56AF4EED1}" type="slidenum">
              <a:rPr lang="pt-BR" sz="1800" smtClean="0">
                <a:solidFill>
                  <a:schemeClr val="accent2">
                    <a:lumMod val="20000"/>
                    <a:lumOff val="80000"/>
                  </a:schemeClr>
                </a:solidFill>
                <a:latin typeface="Harry P" panose="00000400000000000000" pitchFamily="2" charset="0"/>
              </a:rPr>
              <a:t>14</a:t>
            </a:fld>
            <a:endParaRPr lang="pt-BR" sz="1800" dirty="0">
              <a:solidFill>
                <a:schemeClr val="accent2">
                  <a:lumMod val="20000"/>
                  <a:lumOff val="80000"/>
                </a:schemeClr>
              </a:solidFill>
              <a:latin typeface="Harry P" panose="00000400000000000000" pitchFamily="2" charset="0"/>
            </a:endParaRPr>
          </a:p>
        </p:txBody>
      </p:sp>
      <p:pic>
        <p:nvPicPr>
          <p:cNvPr id="9" name="Imagem 8" descr="Forma&#10;&#10;Descrição gerada automaticamente com confiança média">
            <a:extLst>
              <a:ext uri="{FF2B5EF4-FFF2-40B4-BE49-F238E27FC236}">
                <a16:creationId xmlns:a16="http://schemas.microsoft.com/office/drawing/2014/main" id="{8D9AC4A2-E63E-E05B-9081-1B75AE24FF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056" y="5207766"/>
            <a:ext cx="3519577" cy="1979762"/>
          </a:xfrm>
          <a:prstGeom prst="rect">
            <a:avLst/>
          </a:prstGeom>
        </p:spPr>
      </p:pic>
      <p:sp>
        <p:nvSpPr>
          <p:cNvPr id="10" name="CaixaDeTexto 9">
            <a:extLst>
              <a:ext uri="{FF2B5EF4-FFF2-40B4-BE49-F238E27FC236}">
                <a16:creationId xmlns:a16="http://schemas.microsoft.com/office/drawing/2014/main" id="{0A459171-69BC-83F4-41EA-2E461F93ED15}"/>
              </a:ext>
            </a:extLst>
          </p:cNvPr>
          <p:cNvSpPr txBox="1"/>
          <p:nvPr/>
        </p:nvSpPr>
        <p:spPr>
          <a:xfrm>
            <a:off x="1167566" y="7266271"/>
            <a:ext cx="7583769" cy="384721"/>
          </a:xfrm>
          <a:prstGeom prst="rect">
            <a:avLst/>
          </a:prstGeom>
          <a:noFill/>
        </p:spPr>
        <p:txBody>
          <a:bodyPr wrap="square" rtlCol="0">
            <a:spAutoFit/>
          </a:bodyPr>
          <a:lstStyle/>
          <a:p>
            <a:r>
              <a:rPr lang="pt-BR" sz="1900" dirty="0">
                <a:hlinkClick r:id="rId5"/>
              </a:rPr>
              <a:t>https://github.com/paulaalessandrars/prompts-recipe-to-create-a-ebook</a:t>
            </a:r>
            <a:endParaRPr lang="pt-BR" sz="1900" dirty="0"/>
          </a:p>
        </p:txBody>
      </p:sp>
      <p:pic>
        <p:nvPicPr>
          <p:cNvPr id="16" name="Imagem 15">
            <a:extLst>
              <a:ext uri="{FF2B5EF4-FFF2-40B4-BE49-F238E27FC236}">
                <a16:creationId xmlns:a16="http://schemas.microsoft.com/office/drawing/2014/main" id="{0EF90CBE-88AB-BE32-AD8C-A170AAD34DEC}"/>
              </a:ext>
            </a:extLst>
          </p:cNvPr>
          <p:cNvPicPr>
            <a:picLocks noChangeAspect="1"/>
          </p:cNvPicPr>
          <p:nvPr/>
        </p:nvPicPr>
        <p:blipFill>
          <a:blip r:embed="rId6"/>
          <a:stretch>
            <a:fillRect/>
          </a:stretch>
        </p:blipFill>
        <p:spPr>
          <a:xfrm>
            <a:off x="1288337" y="8318728"/>
            <a:ext cx="7148297" cy="2554504"/>
          </a:xfrm>
          <a:prstGeom prst="roundRect">
            <a:avLst>
              <a:gd name="adj" fmla="val 8594"/>
            </a:avLst>
          </a:prstGeom>
          <a:solidFill>
            <a:srgbClr val="FFFFFF">
              <a:shade val="85000"/>
            </a:srgbClr>
          </a:solidFill>
          <a:ln>
            <a:noFill/>
          </a:ln>
          <a:effectLst/>
        </p:spPr>
      </p:pic>
      <p:pic>
        <p:nvPicPr>
          <p:cNvPr id="23" name="Imagem 22" descr="Mulher com óculos de grau&#10;&#10;Descrição gerada automaticamente">
            <a:extLst>
              <a:ext uri="{FF2B5EF4-FFF2-40B4-BE49-F238E27FC236}">
                <a16:creationId xmlns:a16="http://schemas.microsoft.com/office/drawing/2014/main" id="{C5FE96C9-B723-1A7E-1471-9FEF608564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9245" y="9223046"/>
            <a:ext cx="1108421" cy="1195182"/>
          </a:xfrm>
          <a:prstGeom prst="rect">
            <a:avLst/>
          </a:prstGeom>
          <a:solidFill>
            <a:srgbClr val="FFFFFF">
              <a:shade val="85000"/>
            </a:srgbClr>
          </a:solidFill>
          <a:ln w="88900" cap="sq">
            <a:solidFill>
              <a:schemeClr val="accent2">
                <a:lumMod val="20000"/>
                <a:lumOff val="8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64923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1E5203FA-CB46-BA28-B799-FC7D6CAB32D2}"/>
              </a:ext>
            </a:extLst>
          </p:cNvPr>
          <p:cNvSpPr/>
          <p:nvPr/>
        </p:nvSpPr>
        <p:spPr>
          <a:xfrm>
            <a:off x="0" y="0"/>
            <a:ext cx="9601200" cy="12801600"/>
          </a:xfrm>
          <a:prstGeom prst="rect">
            <a:avLst/>
          </a:prstGeom>
          <a:solidFill>
            <a:srgbClr val="F9D6BF"/>
          </a:solidFill>
          <a:ln>
            <a:noFill/>
          </a:ln>
          <a:effectLst>
            <a:outerShdw blurRad="107950" dist="12700" dir="5400000" algn="ctr">
              <a:srgbClr val="000000"/>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t-BR" dirty="0"/>
          </a:p>
        </p:txBody>
      </p:sp>
      <p:sp>
        <p:nvSpPr>
          <p:cNvPr id="2" name="Retângulo 1">
            <a:extLst>
              <a:ext uri="{FF2B5EF4-FFF2-40B4-BE49-F238E27FC236}">
                <a16:creationId xmlns:a16="http://schemas.microsoft.com/office/drawing/2014/main" id="{13D45B8A-1ABF-73F7-C68A-40A85053F28F}"/>
              </a:ext>
            </a:extLst>
          </p:cNvPr>
          <p:cNvSpPr/>
          <p:nvPr/>
        </p:nvSpPr>
        <p:spPr>
          <a:xfrm>
            <a:off x="1144337" y="0"/>
            <a:ext cx="144000" cy="1512000"/>
          </a:xfrm>
          <a:prstGeom prst="rect">
            <a:avLst/>
          </a:prstGeom>
          <a:gradFill flip="none" rotWithShape="1">
            <a:gsLst>
              <a:gs pos="15000">
                <a:schemeClr val="accent2"/>
              </a:gs>
              <a:gs pos="41000">
                <a:schemeClr val="accent2">
                  <a:lumMod val="60000"/>
                  <a:lumOff val="40000"/>
                </a:schemeClr>
              </a:gs>
              <a:gs pos="67000">
                <a:schemeClr val="accent2">
                  <a:lumMod val="60000"/>
                  <a:lumOff val="40000"/>
                </a:schemeClr>
              </a:gs>
              <a:gs pos="90000">
                <a:schemeClr val="accent2"/>
              </a:gs>
            </a:gsLst>
            <a:lin ang="5400000" scaled="1"/>
            <a:tileRect/>
          </a:gradFill>
          <a:ln>
            <a:noFill/>
          </a:ln>
          <a:effectLst>
            <a:glow rad="101600">
              <a:schemeClr val="accent2">
                <a:satMod val="175000"/>
                <a:alpha val="40000"/>
              </a:schemeClr>
            </a:glow>
          </a:effectLst>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dirty="0"/>
          </a:p>
        </p:txBody>
      </p:sp>
      <p:sp>
        <p:nvSpPr>
          <p:cNvPr id="3" name="CaixaDeTexto 2">
            <a:extLst>
              <a:ext uri="{FF2B5EF4-FFF2-40B4-BE49-F238E27FC236}">
                <a16:creationId xmlns:a16="http://schemas.microsoft.com/office/drawing/2014/main" id="{92556567-4E8D-321B-F4C6-03A7E489C6D3}"/>
              </a:ext>
            </a:extLst>
          </p:cNvPr>
          <p:cNvSpPr txBox="1"/>
          <p:nvPr/>
        </p:nvSpPr>
        <p:spPr>
          <a:xfrm>
            <a:off x="1547227" y="917422"/>
            <a:ext cx="8053973" cy="707886"/>
          </a:xfrm>
          <a:prstGeom prst="rect">
            <a:avLst/>
          </a:prstGeom>
          <a:noFill/>
          <a:effectLst>
            <a:glow rad="63500">
              <a:schemeClr val="accent2">
                <a:satMod val="175000"/>
                <a:alpha val="40000"/>
              </a:schemeClr>
            </a:glow>
          </a:effectLst>
        </p:spPr>
        <p:txBody>
          <a:bodyPr wrap="square" rtlCol="0">
            <a:spAutoFit/>
          </a:bodyPr>
          <a:lstStyle/>
          <a:p>
            <a:r>
              <a:rPr lang="pt-BR" sz="4000" b="1" dirty="0">
                <a:effectLst/>
                <a:latin typeface="Harry P" panose="00000400000000000000" pitchFamily="2" charset="0"/>
                <a:cs typeface="Courier New" panose="02070309020205020404" pitchFamily="49" charset="0"/>
              </a:rPr>
              <a:t>EXPLORANDO OS FEITIÇOS DE HTML</a:t>
            </a:r>
          </a:p>
        </p:txBody>
      </p:sp>
      <p:sp>
        <p:nvSpPr>
          <p:cNvPr id="4" name="CaixaDeTexto 3">
            <a:extLst>
              <a:ext uri="{FF2B5EF4-FFF2-40B4-BE49-F238E27FC236}">
                <a16:creationId xmlns:a16="http://schemas.microsoft.com/office/drawing/2014/main" id="{AF6F88B6-71E9-978D-E0F1-B4E6C85DF2EA}"/>
              </a:ext>
            </a:extLst>
          </p:cNvPr>
          <p:cNvSpPr txBox="1">
            <a:spLocks/>
          </p:cNvSpPr>
          <p:nvPr/>
        </p:nvSpPr>
        <p:spPr>
          <a:xfrm>
            <a:off x="1547227" y="3864971"/>
            <a:ext cx="7356141" cy="3046988"/>
          </a:xfrm>
          <a:prstGeom prst="rect">
            <a:avLst/>
          </a:prstGeom>
          <a:noFill/>
        </p:spPr>
        <p:txBody>
          <a:bodyPr wrap="square" rtlCol="0">
            <a:spAutoFit/>
          </a:bodyPr>
          <a:lstStyle/>
          <a:p>
            <a:r>
              <a:rPr lang="pt-BR" sz="2400" dirty="0">
                <a:cs typeface="Angsana New" panose="020B0502040204020203" pitchFamily="18" charset="-34"/>
              </a:rPr>
              <a:t>Adentre os portões da escola mais mágica do mundo da programação: Hogwarts! Nesta jornada, exploraremos os encantamentos fundamentais do HTML, os quais são essenciais para conjurar páginas web fascinantes. Equipados com exemplos de códigos reais, você estará preparado para lançar seus próprios feitiços e criar um mundo de magia digital. Pronto para começar esta aventura incrível em Hogwarts?</a:t>
            </a:r>
            <a:endParaRPr lang="pt-BR" dirty="0"/>
          </a:p>
        </p:txBody>
      </p:sp>
      <p:sp>
        <p:nvSpPr>
          <p:cNvPr id="5" name="CaixaDeTexto 4">
            <a:extLst>
              <a:ext uri="{FF2B5EF4-FFF2-40B4-BE49-F238E27FC236}">
                <a16:creationId xmlns:a16="http://schemas.microsoft.com/office/drawing/2014/main" id="{369F514B-2C99-3731-1931-371E164C1800}"/>
              </a:ext>
            </a:extLst>
          </p:cNvPr>
          <p:cNvSpPr txBox="1"/>
          <p:nvPr/>
        </p:nvSpPr>
        <p:spPr>
          <a:xfrm>
            <a:off x="1547227" y="1581534"/>
            <a:ext cx="7757573" cy="2554545"/>
          </a:xfrm>
          <a:prstGeom prst="rect">
            <a:avLst/>
          </a:prstGeom>
          <a:noFill/>
        </p:spPr>
        <p:txBody>
          <a:bodyPr wrap="square" rtlCol="0">
            <a:spAutoFit/>
          </a:bodyPr>
          <a:lstStyle/>
          <a:p>
            <a:endParaRPr lang="pt-BR" sz="3200" dirty="0">
              <a:latin typeface="Harry P" panose="00000400000000000000" pitchFamily="2" charset="0"/>
              <a:cs typeface="Courier New" panose="02070309020205020404" pitchFamily="49" charset="0"/>
            </a:endParaRPr>
          </a:p>
          <a:p>
            <a:r>
              <a:rPr lang="pt-BR" sz="3200" dirty="0">
                <a:latin typeface="+mj-lt"/>
                <a:cs typeface="Courier New" panose="02070309020205020404" pitchFamily="49" charset="0"/>
              </a:rPr>
              <a:t>Desvendando os Encantamentos Essenciais para Criar Páginas Mágicas na Web</a:t>
            </a:r>
          </a:p>
          <a:p>
            <a:endParaRPr lang="pt-BR" sz="3200" dirty="0">
              <a:latin typeface="+mj-lt"/>
              <a:cs typeface="Courier New" panose="02070309020205020404" pitchFamily="49" charset="0"/>
            </a:endParaRPr>
          </a:p>
          <a:p>
            <a:endParaRPr lang="pt-BR" sz="3200" dirty="0">
              <a:latin typeface="+mj-lt"/>
              <a:cs typeface="Courier New" panose="02070309020205020404" pitchFamily="49" charset="0"/>
            </a:endParaRPr>
          </a:p>
        </p:txBody>
      </p:sp>
      <p:pic>
        <p:nvPicPr>
          <p:cNvPr id="13" name="Imagem 12" descr="Logotipo, Ícone&#10;&#10;Descrição gerada automaticamente">
            <a:extLst>
              <a:ext uri="{FF2B5EF4-FFF2-40B4-BE49-F238E27FC236}">
                <a16:creationId xmlns:a16="http://schemas.microsoft.com/office/drawing/2014/main" id="{0282B996-68D1-66D6-B9FE-AD077AC3C321}"/>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tretch>
            <a:fillRect/>
          </a:stretch>
        </p:blipFill>
        <p:spPr>
          <a:xfrm>
            <a:off x="3016766" y="7834876"/>
            <a:ext cx="3567667" cy="4049302"/>
          </a:xfrm>
          <a:prstGeom prst="rect">
            <a:avLst/>
          </a:prstGeom>
          <a:ln>
            <a:noFill/>
          </a:ln>
          <a:effectLst>
            <a:glow rad="228600">
              <a:schemeClr val="accent2">
                <a:satMod val="175000"/>
                <a:alpha val="40000"/>
              </a:schemeClr>
            </a:glow>
          </a:effectLst>
        </p:spPr>
      </p:pic>
      <p:pic>
        <p:nvPicPr>
          <p:cNvPr id="18" name="Imagem 17" descr="Igreja com torre alta ao fundo&#10;&#10;Descrição gerada automaticamente com confiança média">
            <a:extLst>
              <a:ext uri="{FF2B5EF4-FFF2-40B4-BE49-F238E27FC236}">
                <a16:creationId xmlns:a16="http://schemas.microsoft.com/office/drawing/2014/main" id="{7C8A33AC-FBE4-6EBB-2E0C-8D115EA1A3EC}"/>
              </a:ext>
            </a:extLst>
          </p:cNvPr>
          <p:cNvPicPr>
            <a:picLocks noChangeAspect="1"/>
          </p:cNvPicPr>
          <p:nvPr/>
        </p:nvPicPr>
        <p:blipFill>
          <a:blip r:embed="rId4">
            <a:alphaModFix amt="70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tretch>
            <a:fillRect/>
          </a:stretch>
        </p:blipFill>
        <p:spPr>
          <a:xfrm>
            <a:off x="6254150" y="10558732"/>
            <a:ext cx="3364302" cy="2242868"/>
          </a:xfrm>
          <a:prstGeom prst="rect">
            <a:avLst/>
          </a:prstGeom>
        </p:spPr>
      </p:pic>
      <p:sp>
        <p:nvSpPr>
          <p:cNvPr id="7" name="Espaço Reservado para Rodapé 6">
            <a:extLst>
              <a:ext uri="{FF2B5EF4-FFF2-40B4-BE49-F238E27FC236}">
                <a16:creationId xmlns:a16="http://schemas.microsoft.com/office/drawing/2014/main" id="{2D94C21A-EC07-5FAE-F394-CB53BD269FBC}"/>
              </a:ext>
            </a:extLst>
          </p:cNvPr>
          <p:cNvSpPr>
            <a:spLocks noGrp="1"/>
          </p:cNvSpPr>
          <p:nvPr>
            <p:ph type="ftr" sz="quarter" idx="11"/>
          </p:nvPr>
        </p:nvSpPr>
        <p:spPr/>
        <p:txBody>
          <a:bodyPr/>
          <a:lstStyle/>
          <a:p>
            <a:r>
              <a:rPr lang="pt-BR" i="1" dirty="0"/>
              <a:t>HTML para bruxos - Paula Alessandra</a:t>
            </a:r>
          </a:p>
        </p:txBody>
      </p:sp>
      <p:sp>
        <p:nvSpPr>
          <p:cNvPr id="8" name="Espaço Reservado para Número de Slide 7">
            <a:extLst>
              <a:ext uri="{FF2B5EF4-FFF2-40B4-BE49-F238E27FC236}">
                <a16:creationId xmlns:a16="http://schemas.microsoft.com/office/drawing/2014/main" id="{879AC973-5204-02A3-8A5E-155C8B439F70}"/>
              </a:ext>
            </a:extLst>
          </p:cNvPr>
          <p:cNvSpPr>
            <a:spLocks noGrp="1"/>
          </p:cNvSpPr>
          <p:nvPr>
            <p:ph type="sldNum" sz="quarter" idx="12"/>
          </p:nvPr>
        </p:nvSpPr>
        <p:spPr/>
        <p:txBody>
          <a:bodyPr/>
          <a:lstStyle/>
          <a:p>
            <a:fld id="{D20BFDBE-A9E4-4534-BF8C-36A56AF4EED1}" type="slidenum">
              <a:rPr lang="pt-BR" sz="1800" smtClean="0">
                <a:solidFill>
                  <a:schemeClr val="bg1">
                    <a:lumMod val="95000"/>
                  </a:schemeClr>
                </a:solidFill>
                <a:latin typeface="Harry P" panose="00000400000000000000" pitchFamily="2" charset="0"/>
              </a:rPr>
              <a:t>2</a:t>
            </a:fld>
            <a:endParaRPr lang="pt-BR" sz="1800" dirty="0">
              <a:solidFill>
                <a:schemeClr val="bg1">
                  <a:lumMod val="95000"/>
                </a:schemeClr>
              </a:solidFill>
              <a:latin typeface="Harry P" panose="00000400000000000000" pitchFamily="2" charset="0"/>
            </a:endParaRPr>
          </a:p>
        </p:txBody>
      </p:sp>
    </p:spTree>
    <p:extLst>
      <p:ext uri="{BB962C8B-B14F-4D97-AF65-F5344CB8AC3E}">
        <p14:creationId xmlns:p14="http://schemas.microsoft.com/office/powerpoint/2010/main" val="192096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4F85E0DB-1505-91D3-83C2-1C53E0BEC5D9}"/>
              </a:ext>
            </a:extLst>
          </p:cNvPr>
          <p:cNvSpPr/>
          <p:nvPr/>
        </p:nvSpPr>
        <p:spPr>
          <a:xfrm>
            <a:off x="0" y="0"/>
            <a:ext cx="9601200" cy="12801600"/>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4D21801E-F5BD-93CC-58CB-454241A29438}"/>
              </a:ext>
            </a:extLst>
          </p:cNvPr>
          <p:cNvSpPr txBox="1"/>
          <p:nvPr/>
        </p:nvSpPr>
        <p:spPr>
          <a:xfrm>
            <a:off x="-263299" y="7234499"/>
            <a:ext cx="10127796" cy="1092607"/>
          </a:xfrm>
          <a:prstGeom prst="rect">
            <a:avLst/>
          </a:prstGeom>
          <a:noFill/>
        </p:spPr>
        <p:txBody>
          <a:bodyPr wrap="square">
            <a:spAutoFit/>
          </a:bodyPr>
          <a:lstStyle/>
          <a:p>
            <a:pPr algn="ctr"/>
            <a:r>
              <a:rPr lang="pt-BR" sz="6300" dirty="0">
                <a:solidFill>
                  <a:schemeClr val="bg1"/>
                </a:solidFill>
                <a:latin typeface="Harry P" panose="00000400000000000000" pitchFamily="2" charset="0"/>
                <a:cs typeface="Courier New" panose="02070309020205020404" pitchFamily="49" charset="0"/>
              </a:rPr>
              <a:t>FEITIÇO DO TÍTULO</a:t>
            </a:r>
          </a:p>
        </p:txBody>
      </p:sp>
      <p:sp>
        <p:nvSpPr>
          <p:cNvPr id="6" name="CaixaDeTexto 5">
            <a:extLst>
              <a:ext uri="{FF2B5EF4-FFF2-40B4-BE49-F238E27FC236}">
                <a16:creationId xmlns:a16="http://schemas.microsoft.com/office/drawing/2014/main" id="{B76823F7-6870-CA36-775D-31CB843CCDB4}"/>
              </a:ext>
            </a:extLst>
          </p:cNvPr>
          <p:cNvSpPr txBox="1"/>
          <p:nvPr/>
        </p:nvSpPr>
        <p:spPr>
          <a:xfrm>
            <a:off x="1600327" y="2881226"/>
            <a:ext cx="5932910" cy="4508927"/>
          </a:xfrm>
          <a:prstGeom prst="rect">
            <a:avLst/>
          </a:prstGeom>
          <a:noFill/>
        </p:spPr>
        <p:txBody>
          <a:bodyPr wrap="square">
            <a:spAutoFit/>
          </a:bodyPr>
          <a:lstStyle/>
          <a:p>
            <a:pPr algn="ctr"/>
            <a:r>
              <a:rPr lang="pt-BR" sz="28700" b="1" dirty="0">
                <a:ln w="22225">
                  <a:solidFill>
                    <a:srgbClr val="FF9966"/>
                  </a:solidFill>
                  <a:prstDash val="solid"/>
                </a:ln>
                <a:noFill/>
                <a:effectLst>
                  <a:glow rad="63500">
                    <a:schemeClr val="accent2">
                      <a:satMod val="175000"/>
                      <a:alpha val="40000"/>
                    </a:schemeClr>
                  </a:glow>
                </a:effectLst>
                <a:latin typeface="Harry P" panose="00000400000000000000" pitchFamily="2" charset="0"/>
                <a:cs typeface="Courier New" panose="02070309020205020404" pitchFamily="49" charset="0"/>
              </a:rPr>
              <a:t>01</a:t>
            </a:r>
            <a:endParaRPr lang="pt-BR" sz="49600" b="1" dirty="0">
              <a:ln w="22225">
                <a:solidFill>
                  <a:srgbClr val="FF9966"/>
                </a:solidFill>
                <a:prstDash val="solid"/>
              </a:ln>
              <a:noFill/>
              <a:effectLst>
                <a:glow rad="63500">
                  <a:schemeClr val="accent2">
                    <a:satMod val="175000"/>
                    <a:alpha val="40000"/>
                  </a:schemeClr>
                </a:glow>
              </a:effectLst>
              <a:latin typeface="Harry P" panose="00000400000000000000" pitchFamily="2" charset="0"/>
              <a:cs typeface="Courier New" panose="02070309020205020404" pitchFamily="49" charset="0"/>
            </a:endParaRPr>
          </a:p>
        </p:txBody>
      </p:sp>
      <p:sp>
        <p:nvSpPr>
          <p:cNvPr id="7" name="Retângulo 6">
            <a:extLst>
              <a:ext uri="{FF2B5EF4-FFF2-40B4-BE49-F238E27FC236}">
                <a16:creationId xmlns:a16="http://schemas.microsoft.com/office/drawing/2014/main" id="{A81D8667-39F5-CE52-07C8-756CC6838CB9}"/>
              </a:ext>
            </a:extLst>
          </p:cNvPr>
          <p:cNvSpPr/>
          <p:nvPr/>
        </p:nvSpPr>
        <p:spPr>
          <a:xfrm>
            <a:off x="1194179" y="8678119"/>
            <a:ext cx="7236388" cy="193259"/>
          </a:xfrm>
          <a:prstGeom prst="rect">
            <a:avLst/>
          </a:prstGeom>
          <a:gradFill flip="none" rotWithShape="1">
            <a:gsLst>
              <a:gs pos="15000">
                <a:schemeClr val="accent2"/>
              </a:gs>
              <a:gs pos="41000">
                <a:schemeClr val="accent2">
                  <a:lumMod val="60000"/>
                  <a:lumOff val="40000"/>
                </a:schemeClr>
              </a:gs>
              <a:gs pos="67000">
                <a:schemeClr val="accent2">
                  <a:lumMod val="60000"/>
                  <a:lumOff val="40000"/>
                </a:schemeClr>
              </a:gs>
              <a:gs pos="90000">
                <a:schemeClr val="accent2"/>
              </a:gs>
            </a:gsLst>
            <a:lin ang="10800000" scaled="1"/>
            <a:tileRect/>
          </a:gradFill>
          <a:ln>
            <a:noFill/>
          </a:ln>
          <a:effectLst>
            <a:glow rad="101600">
              <a:schemeClr val="accent2">
                <a:satMod val="175000"/>
                <a:alpha val="40000"/>
              </a:schemeClr>
            </a:glow>
          </a:effectLst>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dirty="0"/>
          </a:p>
        </p:txBody>
      </p:sp>
      <p:sp>
        <p:nvSpPr>
          <p:cNvPr id="3" name="CaixaDeTexto 2">
            <a:extLst>
              <a:ext uri="{FF2B5EF4-FFF2-40B4-BE49-F238E27FC236}">
                <a16:creationId xmlns:a16="http://schemas.microsoft.com/office/drawing/2014/main" id="{E977CD97-6AA9-E082-9FE0-DB61FE6206D2}"/>
              </a:ext>
            </a:extLst>
          </p:cNvPr>
          <p:cNvSpPr txBox="1">
            <a:spLocks/>
          </p:cNvSpPr>
          <p:nvPr/>
        </p:nvSpPr>
        <p:spPr>
          <a:xfrm>
            <a:off x="1464600" y="9301031"/>
            <a:ext cx="6669466" cy="461665"/>
          </a:xfrm>
          <a:prstGeom prst="rect">
            <a:avLst/>
          </a:prstGeom>
          <a:noFill/>
        </p:spPr>
        <p:txBody>
          <a:bodyPr wrap="square" rtlCol="0">
            <a:spAutoFit/>
          </a:bodyPr>
          <a:lstStyle/>
          <a:p>
            <a:pPr algn="ctr"/>
            <a:r>
              <a:rPr lang="pt-BR" sz="2400" dirty="0">
                <a:solidFill>
                  <a:schemeClr val="bg1"/>
                </a:solidFill>
                <a:latin typeface="Harry P" panose="00000400000000000000" pitchFamily="2" charset="0"/>
                <a:cs typeface="Angsana New" panose="020B0502040204020203" pitchFamily="18" charset="-34"/>
              </a:rPr>
              <a:t>O ENCANTAMENTO DA ABA DO NAVEGADOR</a:t>
            </a:r>
            <a:endParaRPr lang="pt-BR" dirty="0">
              <a:solidFill>
                <a:schemeClr val="bg1"/>
              </a:solidFill>
              <a:latin typeface="Harry P" panose="00000400000000000000" pitchFamily="2" charset="0"/>
            </a:endParaRPr>
          </a:p>
        </p:txBody>
      </p:sp>
    </p:spTree>
    <p:extLst>
      <p:ext uri="{BB962C8B-B14F-4D97-AF65-F5344CB8AC3E}">
        <p14:creationId xmlns:p14="http://schemas.microsoft.com/office/powerpoint/2010/main" val="3151147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1E5203FA-CB46-BA28-B799-FC7D6CAB32D2}"/>
              </a:ext>
            </a:extLst>
          </p:cNvPr>
          <p:cNvSpPr/>
          <p:nvPr/>
        </p:nvSpPr>
        <p:spPr>
          <a:xfrm>
            <a:off x="0" y="0"/>
            <a:ext cx="9601200" cy="12801600"/>
          </a:xfrm>
          <a:prstGeom prst="rect">
            <a:avLst/>
          </a:prstGeom>
          <a:solidFill>
            <a:srgbClr val="F9D6BF"/>
          </a:solidFill>
          <a:ln>
            <a:noFill/>
          </a:ln>
          <a:effectLst>
            <a:outerShdw blurRad="107950" dist="12700" dir="5400000" algn="ctr">
              <a:srgbClr val="000000"/>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t-BR" dirty="0"/>
          </a:p>
        </p:txBody>
      </p:sp>
      <p:pic>
        <p:nvPicPr>
          <p:cNvPr id="28" name="Imagem 27" descr="Texto&#10;&#10;Descrição gerada automaticamente">
            <a:extLst>
              <a:ext uri="{FF2B5EF4-FFF2-40B4-BE49-F238E27FC236}">
                <a16:creationId xmlns:a16="http://schemas.microsoft.com/office/drawing/2014/main" id="{6533232D-861D-1346-5C69-7D4C970C9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843" y="7211610"/>
            <a:ext cx="7720629" cy="4002730"/>
          </a:xfrm>
          <a:prstGeom prst="rect">
            <a:avLst/>
          </a:prstGeom>
        </p:spPr>
      </p:pic>
      <p:sp>
        <p:nvSpPr>
          <p:cNvPr id="2" name="Retângulo 1">
            <a:extLst>
              <a:ext uri="{FF2B5EF4-FFF2-40B4-BE49-F238E27FC236}">
                <a16:creationId xmlns:a16="http://schemas.microsoft.com/office/drawing/2014/main" id="{13D45B8A-1ABF-73F7-C68A-40A85053F28F}"/>
              </a:ext>
            </a:extLst>
          </p:cNvPr>
          <p:cNvSpPr/>
          <p:nvPr/>
        </p:nvSpPr>
        <p:spPr>
          <a:xfrm>
            <a:off x="1144337" y="0"/>
            <a:ext cx="144000" cy="1512000"/>
          </a:xfrm>
          <a:prstGeom prst="rect">
            <a:avLst/>
          </a:prstGeom>
          <a:gradFill flip="none" rotWithShape="1">
            <a:gsLst>
              <a:gs pos="15000">
                <a:schemeClr val="accent2"/>
              </a:gs>
              <a:gs pos="41000">
                <a:schemeClr val="accent2">
                  <a:lumMod val="60000"/>
                  <a:lumOff val="40000"/>
                </a:schemeClr>
              </a:gs>
              <a:gs pos="67000">
                <a:schemeClr val="accent2">
                  <a:lumMod val="60000"/>
                  <a:lumOff val="40000"/>
                </a:schemeClr>
              </a:gs>
              <a:gs pos="90000">
                <a:schemeClr val="accent2"/>
              </a:gs>
            </a:gsLst>
            <a:lin ang="5400000" scaled="1"/>
            <a:tileRect/>
          </a:gradFill>
          <a:ln>
            <a:noFill/>
          </a:ln>
          <a:effectLst>
            <a:glow rad="101600">
              <a:schemeClr val="accent2">
                <a:satMod val="175000"/>
                <a:alpha val="40000"/>
              </a:schemeClr>
            </a:glow>
          </a:effectLst>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dirty="0"/>
          </a:p>
        </p:txBody>
      </p:sp>
      <p:sp>
        <p:nvSpPr>
          <p:cNvPr id="3" name="CaixaDeTexto 2">
            <a:extLst>
              <a:ext uri="{FF2B5EF4-FFF2-40B4-BE49-F238E27FC236}">
                <a16:creationId xmlns:a16="http://schemas.microsoft.com/office/drawing/2014/main" id="{92556567-4E8D-321B-F4C6-03A7E489C6D3}"/>
              </a:ext>
            </a:extLst>
          </p:cNvPr>
          <p:cNvSpPr txBox="1"/>
          <p:nvPr/>
        </p:nvSpPr>
        <p:spPr>
          <a:xfrm>
            <a:off x="1547227" y="951928"/>
            <a:ext cx="8053973" cy="707886"/>
          </a:xfrm>
          <a:prstGeom prst="rect">
            <a:avLst/>
          </a:prstGeom>
          <a:noFill/>
          <a:effectLst>
            <a:glow rad="63500">
              <a:schemeClr val="accent2">
                <a:satMod val="175000"/>
                <a:alpha val="40000"/>
              </a:schemeClr>
            </a:glow>
          </a:effectLst>
        </p:spPr>
        <p:txBody>
          <a:bodyPr wrap="square" rtlCol="0">
            <a:spAutoFit/>
          </a:bodyPr>
          <a:lstStyle/>
          <a:p>
            <a:r>
              <a:rPr lang="pt-BR" sz="4000" b="1" dirty="0">
                <a:latin typeface="Harry P" panose="00000400000000000000" pitchFamily="2" charset="0"/>
                <a:cs typeface="Courier New" panose="02070309020205020404" pitchFamily="49" charset="0"/>
              </a:rPr>
              <a:t>ATRAVÉS DO ELEMENTO </a:t>
            </a:r>
            <a:r>
              <a:rPr lang="pt-BR" sz="4000" b="1" dirty="0">
                <a:latin typeface="Impact" panose="020B0806030902050204" pitchFamily="34" charset="0"/>
                <a:cs typeface="Courier New" panose="02070309020205020404" pitchFamily="49" charset="0"/>
              </a:rPr>
              <a:t>&lt;</a:t>
            </a:r>
            <a:r>
              <a:rPr lang="pt-BR" sz="4000" b="1" dirty="0">
                <a:latin typeface="Harry P" panose="00000400000000000000" pitchFamily="2" charset="0"/>
                <a:cs typeface="Courier New" panose="02070309020205020404" pitchFamily="49" charset="0"/>
              </a:rPr>
              <a:t>title</a:t>
            </a:r>
            <a:r>
              <a:rPr lang="pt-BR" sz="4000" b="1" dirty="0">
                <a:latin typeface="Impact" panose="020B0806030902050204" pitchFamily="34" charset="0"/>
                <a:cs typeface="Courier New" panose="02070309020205020404" pitchFamily="49" charset="0"/>
              </a:rPr>
              <a:t>&gt;</a:t>
            </a:r>
            <a:r>
              <a:rPr lang="pt-BR" sz="4000" b="1" dirty="0">
                <a:latin typeface="Harry P" panose="00000400000000000000" pitchFamily="2" charset="0"/>
                <a:cs typeface="Courier New" panose="02070309020205020404" pitchFamily="49" charset="0"/>
              </a:rPr>
              <a:t> </a:t>
            </a:r>
            <a:endParaRPr lang="pt-BR" sz="4000" b="1" dirty="0">
              <a:effectLst/>
              <a:latin typeface="Harry P" panose="00000400000000000000" pitchFamily="2" charset="0"/>
              <a:cs typeface="Courier New" panose="02070309020205020404" pitchFamily="49" charset="0"/>
            </a:endParaRPr>
          </a:p>
        </p:txBody>
      </p:sp>
      <p:sp>
        <p:nvSpPr>
          <p:cNvPr id="4" name="CaixaDeTexto 3">
            <a:extLst>
              <a:ext uri="{FF2B5EF4-FFF2-40B4-BE49-F238E27FC236}">
                <a16:creationId xmlns:a16="http://schemas.microsoft.com/office/drawing/2014/main" id="{AF6F88B6-71E9-978D-E0F1-B4E6C85DF2EA}"/>
              </a:ext>
            </a:extLst>
          </p:cNvPr>
          <p:cNvSpPr txBox="1">
            <a:spLocks/>
          </p:cNvSpPr>
          <p:nvPr/>
        </p:nvSpPr>
        <p:spPr>
          <a:xfrm>
            <a:off x="1443709" y="2317964"/>
            <a:ext cx="7356141" cy="4893647"/>
          </a:xfrm>
          <a:prstGeom prst="rect">
            <a:avLst/>
          </a:prstGeom>
          <a:noFill/>
        </p:spPr>
        <p:txBody>
          <a:bodyPr wrap="square" rtlCol="0">
            <a:spAutoFit/>
          </a:bodyPr>
          <a:lstStyle/>
          <a:p>
            <a:r>
              <a:rPr lang="pt-BR" sz="2400" dirty="0">
                <a:cs typeface="Angsana New" panose="020B0502040204020203" pitchFamily="18" charset="-34"/>
              </a:rPr>
              <a:t>Ao criar uma página web, o título desempenha um papel crucial na experiência do usuário, aparecendo na aba do navegador. É essencial definir este feitiço corretamente para atrair os olhos dos visitantes e proporcionar uma descrição concisa do conteúdo da página. </a:t>
            </a:r>
          </a:p>
          <a:p>
            <a:endParaRPr lang="pt-BR" sz="2400" dirty="0">
              <a:cs typeface="Angsana New" panose="020B0502040204020203" pitchFamily="18" charset="-34"/>
            </a:endParaRPr>
          </a:p>
          <a:p>
            <a:r>
              <a:rPr lang="pt-BR" sz="2400" dirty="0">
                <a:cs typeface="Angsana New" panose="020B0502040204020203" pitchFamily="18" charset="-34"/>
              </a:rPr>
              <a:t>O elemento &lt;title&gt; é utilizado dentro da seção &lt;head&gt; de um documento HTML para definir o título da página. Este título é exibido na aba do navegador e também é frequentemente utilizado como o título padrão ao salvar a página como favorito. </a:t>
            </a:r>
          </a:p>
          <a:p>
            <a:endParaRPr lang="pt-BR" sz="2400" dirty="0">
              <a:cs typeface="Angsana New" panose="020B0502040204020203" pitchFamily="18" charset="-34"/>
            </a:endParaRPr>
          </a:p>
          <a:p>
            <a:r>
              <a:rPr lang="pt-BR" sz="2400" b="1" dirty="0">
                <a:cs typeface="Angsana New" panose="020B0502040204020203" pitchFamily="18" charset="-34"/>
              </a:rPr>
              <a:t>Exemplo de Código:</a:t>
            </a:r>
            <a:endParaRPr lang="pt-BR" b="1" dirty="0"/>
          </a:p>
        </p:txBody>
      </p:sp>
      <p:pic>
        <p:nvPicPr>
          <p:cNvPr id="18" name="Imagem 17" descr="Igreja com torre alta ao fundo&#10;&#10;Descrição gerada automaticamente com confiança média">
            <a:extLst>
              <a:ext uri="{FF2B5EF4-FFF2-40B4-BE49-F238E27FC236}">
                <a16:creationId xmlns:a16="http://schemas.microsoft.com/office/drawing/2014/main" id="{7C8A33AC-FBE4-6EBB-2E0C-8D115EA1A3EC}"/>
              </a:ext>
            </a:extLst>
          </p:cNvPr>
          <p:cNvPicPr>
            <a:picLocks noChangeAspect="1"/>
          </p:cNvPicPr>
          <p:nvPr/>
        </p:nvPicPr>
        <p:blipFill>
          <a:blip r:embed="rId3">
            <a:alphaModFix amt="70000"/>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tretch>
            <a:fillRect/>
          </a:stretch>
        </p:blipFill>
        <p:spPr>
          <a:xfrm>
            <a:off x="6797614" y="10921041"/>
            <a:ext cx="2820837" cy="1880558"/>
          </a:xfrm>
          <a:prstGeom prst="rect">
            <a:avLst/>
          </a:prstGeom>
        </p:spPr>
      </p:pic>
      <p:sp>
        <p:nvSpPr>
          <p:cNvPr id="5" name="Espaço Reservado para Rodapé 4">
            <a:extLst>
              <a:ext uri="{FF2B5EF4-FFF2-40B4-BE49-F238E27FC236}">
                <a16:creationId xmlns:a16="http://schemas.microsoft.com/office/drawing/2014/main" id="{9CF350AA-253B-7EEA-D665-B8FB3E895B7F}"/>
              </a:ext>
            </a:extLst>
          </p:cNvPr>
          <p:cNvSpPr>
            <a:spLocks noGrp="1"/>
          </p:cNvSpPr>
          <p:nvPr>
            <p:ph type="ftr" sz="quarter" idx="11"/>
          </p:nvPr>
        </p:nvSpPr>
        <p:spPr/>
        <p:txBody>
          <a:bodyPr/>
          <a:lstStyle/>
          <a:p>
            <a:r>
              <a:rPr lang="pt-BR" i="1" dirty="0"/>
              <a:t>HTML para bruxos - Paula Alessandra</a:t>
            </a:r>
          </a:p>
        </p:txBody>
      </p:sp>
      <p:sp>
        <p:nvSpPr>
          <p:cNvPr id="7" name="Espaço Reservado para Número de Slide 6">
            <a:extLst>
              <a:ext uri="{FF2B5EF4-FFF2-40B4-BE49-F238E27FC236}">
                <a16:creationId xmlns:a16="http://schemas.microsoft.com/office/drawing/2014/main" id="{C74E8D67-D8F3-1379-CCE3-80E40C495E60}"/>
              </a:ext>
            </a:extLst>
          </p:cNvPr>
          <p:cNvSpPr>
            <a:spLocks noGrp="1"/>
          </p:cNvSpPr>
          <p:nvPr>
            <p:ph type="sldNum" sz="quarter" idx="12"/>
          </p:nvPr>
        </p:nvSpPr>
        <p:spPr/>
        <p:txBody>
          <a:bodyPr/>
          <a:lstStyle/>
          <a:p>
            <a:fld id="{D20BFDBE-A9E4-4534-BF8C-36A56AF4EED1}" type="slidenum">
              <a:rPr lang="pt-BR" sz="1800" smtClean="0">
                <a:solidFill>
                  <a:schemeClr val="accent2">
                    <a:lumMod val="20000"/>
                    <a:lumOff val="80000"/>
                  </a:schemeClr>
                </a:solidFill>
                <a:latin typeface="Harry P" panose="00000400000000000000" pitchFamily="2" charset="0"/>
              </a:rPr>
              <a:t>4</a:t>
            </a:fld>
            <a:endParaRPr lang="pt-BR" sz="1800" dirty="0">
              <a:solidFill>
                <a:schemeClr val="accent2">
                  <a:lumMod val="20000"/>
                  <a:lumOff val="80000"/>
                </a:schemeClr>
              </a:solidFill>
              <a:latin typeface="Harry P" panose="00000400000000000000" pitchFamily="2" charset="0"/>
            </a:endParaRPr>
          </a:p>
        </p:txBody>
      </p:sp>
    </p:spTree>
    <p:extLst>
      <p:ext uri="{BB962C8B-B14F-4D97-AF65-F5344CB8AC3E}">
        <p14:creationId xmlns:p14="http://schemas.microsoft.com/office/powerpoint/2010/main" val="281436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4F85E0DB-1505-91D3-83C2-1C53E0BEC5D9}"/>
              </a:ext>
            </a:extLst>
          </p:cNvPr>
          <p:cNvSpPr/>
          <p:nvPr/>
        </p:nvSpPr>
        <p:spPr>
          <a:xfrm>
            <a:off x="0" y="-15848"/>
            <a:ext cx="9601200" cy="12801600"/>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4D21801E-F5BD-93CC-58CB-454241A29438}"/>
              </a:ext>
            </a:extLst>
          </p:cNvPr>
          <p:cNvSpPr txBox="1"/>
          <p:nvPr/>
        </p:nvSpPr>
        <p:spPr>
          <a:xfrm>
            <a:off x="-1393647" y="6414778"/>
            <a:ext cx="12388494" cy="2031325"/>
          </a:xfrm>
          <a:prstGeom prst="rect">
            <a:avLst/>
          </a:prstGeom>
          <a:noFill/>
        </p:spPr>
        <p:txBody>
          <a:bodyPr wrap="square">
            <a:spAutoFit/>
          </a:bodyPr>
          <a:lstStyle/>
          <a:p>
            <a:pPr algn="ctr"/>
            <a:r>
              <a:rPr lang="pt-BR" sz="6300" dirty="0">
                <a:solidFill>
                  <a:schemeClr val="bg1"/>
                </a:solidFill>
                <a:latin typeface="Harry P" panose="00000400000000000000" pitchFamily="2" charset="0"/>
                <a:cs typeface="Courier New" panose="02070309020205020404" pitchFamily="49" charset="0"/>
              </a:rPr>
              <a:t>ENCANTO DOS </a:t>
            </a:r>
          </a:p>
          <a:p>
            <a:pPr algn="ctr"/>
            <a:r>
              <a:rPr lang="pt-BR" sz="6300" dirty="0">
                <a:solidFill>
                  <a:schemeClr val="bg1"/>
                </a:solidFill>
                <a:latin typeface="Harry P" panose="00000400000000000000" pitchFamily="2" charset="0"/>
                <a:cs typeface="Courier New" panose="02070309020205020404" pitchFamily="49" charset="0"/>
              </a:rPr>
              <a:t>CABEÇALHOS</a:t>
            </a:r>
          </a:p>
        </p:txBody>
      </p:sp>
      <p:sp>
        <p:nvSpPr>
          <p:cNvPr id="6" name="CaixaDeTexto 5">
            <a:extLst>
              <a:ext uri="{FF2B5EF4-FFF2-40B4-BE49-F238E27FC236}">
                <a16:creationId xmlns:a16="http://schemas.microsoft.com/office/drawing/2014/main" id="{B76823F7-6870-CA36-775D-31CB843CCDB4}"/>
              </a:ext>
            </a:extLst>
          </p:cNvPr>
          <p:cNvSpPr txBox="1"/>
          <p:nvPr/>
        </p:nvSpPr>
        <p:spPr>
          <a:xfrm>
            <a:off x="1696121" y="2399155"/>
            <a:ext cx="5932910" cy="4508927"/>
          </a:xfrm>
          <a:prstGeom prst="rect">
            <a:avLst/>
          </a:prstGeom>
          <a:noFill/>
        </p:spPr>
        <p:txBody>
          <a:bodyPr wrap="square">
            <a:spAutoFit/>
          </a:bodyPr>
          <a:lstStyle/>
          <a:p>
            <a:pPr algn="ctr"/>
            <a:r>
              <a:rPr lang="pt-BR" sz="28700" b="1" dirty="0">
                <a:ln w="22225">
                  <a:solidFill>
                    <a:srgbClr val="FF9966"/>
                  </a:solidFill>
                  <a:prstDash val="solid"/>
                </a:ln>
                <a:noFill/>
                <a:effectLst>
                  <a:glow rad="63500">
                    <a:schemeClr val="accent2">
                      <a:satMod val="175000"/>
                      <a:alpha val="40000"/>
                    </a:schemeClr>
                  </a:glow>
                </a:effectLst>
                <a:latin typeface="Harry P" panose="00000400000000000000" pitchFamily="2" charset="0"/>
                <a:cs typeface="Courier New" panose="02070309020205020404" pitchFamily="49" charset="0"/>
              </a:rPr>
              <a:t>02</a:t>
            </a:r>
            <a:endParaRPr lang="pt-BR" sz="49600" b="1" dirty="0">
              <a:ln w="22225">
                <a:solidFill>
                  <a:srgbClr val="FF9966"/>
                </a:solidFill>
                <a:prstDash val="solid"/>
              </a:ln>
              <a:noFill/>
              <a:effectLst>
                <a:glow rad="63500">
                  <a:schemeClr val="accent2">
                    <a:satMod val="175000"/>
                    <a:alpha val="40000"/>
                  </a:schemeClr>
                </a:glow>
              </a:effectLst>
              <a:latin typeface="Harry P" panose="00000400000000000000" pitchFamily="2" charset="0"/>
              <a:cs typeface="Courier New" panose="02070309020205020404" pitchFamily="49" charset="0"/>
            </a:endParaRPr>
          </a:p>
        </p:txBody>
      </p:sp>
      <p:sp>
        <p:nvSpPr>
          <p:cNvPr id="7" name="Retângulo 6">
            <a:extLst>
              <a:ext uri="{FF2B5EF4-FFF2-40B4-BE49-F238E27FC236}">
                <a16:creationId xmlns:a16="http://schemas.microsoft.com/office/drawing/2014/main" id="{A81D8667-39F5-CE52-07C8-756CC6838CB9}"/>
              </a:ext>
            </a:extLst>
          </p:cNvPr>
          <p:cNvSpPr/>
          <p:nvPr/>
        </p:nvSpPr>
        <p:spPr>
          <a:xfrm>
            <a:off x="1187355" y="8678119"/>
            <a:ext cx="7226490" cy="193259"/>
          </a:xfrm>
          <a:prstGeom prst="rect">
            <a:avLst/>
          </a:prstGeom>
          <a:gradFill flip="none" rotWithShape="1">
            <a:gsLst>
              <a:gs pos="15000">
                <a:schemeClr val="accent2"/>
              </a:gs>
              <a:gs pos="41000">
                <a:schemeClr val="accent2">
                  <a:lumMod val="60000"/>
                  <a:lumOff val="40000"/>
                </a:schemeClr>
              </a:gs>
              <a:gs pos="67000">
                <a:schemeClr val="accent2">
                  <a:lumMod val="60000"/>
                  <a:lumOff val="40000"/>
                </a:schemeClr>
              </a:gs>
              <a:gs pos="90000">
                <a:schemeClr val="accent2"/>
              </a:gs>
            </a:gsLst>
            <a:lin ang="10800000" scaled="1"/>
            <a:tileRect/>
          </a:gradFill>
          <a:ln>
            <a:noFill/>
          </a:ln>
          <a:effectLst>
            <a:glow rad="101600">
              <a:schemeClr val="accent2">
                <a:satMod val="175000"/>
                <a:alpha val="40000"/>
              </a:schemeClr>
            </a:glow>
          </a:effectLst>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dirty="0"/>
          </a:p>
        </p:txBody>
      </p:sp>
      <p:sp>
        <p:nvSpPr>
          <p:cNvPr id="3" name="CaixaDeTexto 2">
            <a:extLst>
              <a:ext uri="{FF2B5EF4-FFF2-40B4-BE49-F238E27FC236}">
                <a16:creationId xmlns:a16="http://schemas.microsoft.com/office/drawing/2014/main" id="{A17FF8D5-37E2-56BD-79BD-6492721FDF52}"/>
              </a:ext>
            </a:extLst>
          </p:cNvPr>
          <p:cNvSpPr txBox="1">
            <a:spLocks/>
          </p:cNvSpPr>
          <p:nvPr/>
        </p:nvSpPr>
        <p:spPr>
          <a:xfrm>
            <a:off x="1477476" y="9301031"/>
            <a:ext cx="6669466" cy="830997"/>
          </a:xfrm>
          <a:prstGeom prst="rect">
            <a:avLst/>
          </a:prstGeom>
          <a:noFill/>
        </p:spPr>
        <p:txBody>
          <a:bodyPr wrap="square" rtlCol="0">
            <a:spAutoFit/>
          </a:bodyPr>
          <a:lstStyle/>
          <a:p>
            <a:pPr algn="ctr"/>
            <a:r>
              <a:rPr lang="pt-BR" sz="2400" dirty="0">
                <a:solidFill>
                  <a:schemeClr val="bg1"/>
                </a:solidFill>
                <a:latin typeface="Harry P" panose="00000400000000000000" pitchFamily="2" charset="0"/>
                <a:cs typeface="Angsana New" panose="020B0502040204020203" pitchFamily="18" charset="-34"/>
              </a:rPr>
              <a:t>A HIERARQUIA DE TÍTULOS</a:t>
            </a:r>
          </a:p>
          <a:p>
            <a:endParaRPr lang="pt-BR" sz="2400" dirty="0">
              <a:solidFill>
                <a:schemeClr val="bg1"/>
              </a:solidFill>
              <a:latin typeface="Harry P" panose="00000400000000000000" pitchFamily="2" charset="0"/>
              <a:cs typeface="Angsana New" panose="020B0502040204020203" pitchFamily="18" charset="-34"/>
            </a:endParaRPr>
          </a:p>
        </p:txBody>
      </p:sp>
    </p:spTree>
    <p:extLst>
      <p:ext uri="{BB962C8B-B14F-4D97-AF65-F5344CB8AC3E}">
        <p14:creationId xmlns:p14="http://schemas.microsoft.com/office/powerpoint/2010/main" val="2714114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1E5203FA-CB46-BA28-B799-FC7D6CAB32D2}"/>
              </a:ext>
            </a:extLst>
          </p:cNvPr>
          <p:cNvSpPr/>
          <p:nvPr/>
        </p:nvSpPr>
        <p:spPr>
          <a:xfrm>
            <a:off x="0" y="0"/>
            <a:ext cx="9601200" cy="12801600"/>
          </a:xfrm>
          <a:prstGeom prst="rect">
            <a:avLst/>
          </a:prstGeom>
          <a:solidFill>
            <a:srgbClr val="F9D6BF"/>
          </a:solidFill>
          <a:ln>
            <a:noFill/>
          </a:ln>
          <a:effectLst>
            <a:outerShdw blurRad="107950" dist="12700" dir="5400000" algn="ctr">
              <a:srgbClr val="000000"/>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t-BR" dirty="0"/>
          </a:p>
        </p:txBody>
      </p:sp>
      <p:pic>
        <p:nvPicPr>
          <p:cNvPr id="11" name="Imagem 10" descr="Texto&#10;&#10;Descrição gerada automaticamente">
            <a:extLst>
              <a:ext uri="{FF2B5EF4-FFF2-40B4-BE49-F238E27FC236}">
                <a16:creationId xmlns:a16="http://schemas.microsoft.com/office/drawing/2014/main" id="{465D8681-8BA9-46DA-D78E-E7EE3AD2D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602" y="6970144"/>
            <a:ext cx="7786652" cy="4244196"/>
          </a:xfrm>
          <a:prstGeom prst="rect">
            <a:avLst/>
          </a:prstGeom>
        </p:spPr>
      </p:pic>
      <p:sp>
        <p:nvSpPr>
          <p:cNvPr id="2" name="Retângulo 1">
            <a:extLst>
              <a:ext uri="{FF2B5EF4-FFF2-40B4-BE49-F238E27FC236}">
                <a16:creationId xmlns:a16="http://schemas.microsoft.com/office/drawing/2014/main" id="{13D45B8A-1ABF-73F7-C68A-40A85053F28F}"/>
              </a:ext>
            </a:extLst>
          </p:cNvPr>
          <p:cNvSpPr/>
          <p:nvPr/>
        </p:nvSpPr>
        <p:spPr>
          <a:xfrm>
            <a:off x="1144337" y="0"/>
            <a:ext cx="144000" cy="1512000"/>
          </a:xfrm>
          <a:prstGeom prst="rect">
            <a:avLst/>
          </a:prstGeom>
          <a:gradFill flip="none" rotWithShape="1">
            <a:gsLst>
              <a:gs pos="15000">
                <a:schemeClr val="accent2"/>
              </a:gs>
              <a:gs pos="41000">
                <a:schemeClr val="accent2">
                  <a:lumMod val="60000"/>
                  <a:lumOff val="40000"/>
                </a:schemeClr>
              </a:gs>
              <a:gs pos="67000">
                <a:schemeClr val="accent2">
                  <a:lumMod val="60000"/>
                  <a:lumOff val="40000"/>
                </a:schemeClr>
              </a:gs>
              <a:gs pos="90000">
                <a:schemeClr val="accent2"/>
              </a:gs>
            </a:gsLst>
            <a:lin ang="5400000" scaled="1"/>
            <a:tileRect/>
          </a:gradFill>
          <a:ln>
            <a:noFill/>
          </a:ln>
          <a:effectLst>
            <a:glow rad="101600">
              <a:schemeClr val="accent2">
                <a:satMod val="175000"/>
                <a:alpha val="40000"/>
              </a:schemeClr>
            </a:glow>
          </a:effectLst>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dirty="0"/>
          </a:p>
        </p:txBody>
      </p:sp>
      <p:sp>
        <p:nvSpPr>
          <p:cNvPr id="3" name="CaixaDeTexto 2">
            <a:extLst>
              <a:ext uri="{FF2B5EF4-FFF2-40B4-BE49-F238E27FC236}">
                <a16:creationId xmlns:a16="http://schemas.microsoft.com/office/drawing/2014/main" id="{92556567-4E8D-321B-F4C6-03A7E489C6D3}"/>
              </a:ext>
            </a:extLst>
          </p:cNvPr>
          <p:cNvSpPr txBox="1"/>
          <p:nvPr/>
        </p:nvSpPr>
        <p:spPr>
          <a:xfrm>
            <a:off x="1597436" y="1011805"/>
            <a:ext cx="9754926" cy="707886"/>
          </a:xfrm>
          <a:prstGeom prst="rect">
            <a:avLst/>
          </a:prstGeom>
          <a:noFill/>
          <a:effectLst>
            <a:glow rad="63500">
              <a:schemeClr val="accent2">
                <a:satMod val="175000"/>
                <a:alpha val="40000"/>
              </a:schemeClr>
            </a:glow>
          </a:effectLst>
        </p:spPr>
        <p:txBody>
          <a:bodyPr wrap="square" rtlCol="0">
            <a:spAutoFit/>
          </a:bodyPr>
          <a:lstStyle/>
          <a:p>
            <a:r>
              <a:rPr lang="pt-BR" sz="4000" b="1" dirty="0">
                <a:latin typeface="Harry P" panose="00000400000000000000" pitchFamily="2" charset="0"/>
                <a:cs typeface="Courier New" panose="02070309020205020404" pitchFamily="49" charset="0"/>
              </a:rPr>
              <a:t>OS ELEMENTOS DO </a:t>
            </a:r>
            <a:r>
              <a:rPr lang="pt-BR" sz="4000" b="1" dirty="0">
                <a:latin typeface="Impact" panose="020B0806030902050204" pitchFamily="34" charset="0"/>
                <a:cs typeface="Courier New" panose="02070309020205020404" pitchFamily="49" charset="0"/>
              </a:rPr>
              <a:t>&lt;</a:t>
            </a:r>
            <a:r>
              <a:rPr lang="pt-BR" sz="4000" b="1" dirty="0">
                <a:latin typeface="Harry P" panose="00000400000000000000" pitchFamily="2" charset="0"/>
                <a:cs typeface="Courier New" panose="02070309020205020404" pitchFamily="49" charset="0"/>
              </a:rPr>
              <a:t>h1</a:t>
            </a:r>
            <a:r>
              <a:rPr lang="pt-BR" sz="4000" b="1" dirty="0">
                <a:latin typeface="Impact" panose="020B0806030902050204" pitchFamily="34" charset="0"/>
                <a:cs typeface="Courier New" panose="02070309020205020404" pitchFamily="49" charset="0"/>
              </a:rPr>
              <a:t>&gt;</a:t>
            </a:r>
            <a:r>
              <a:rPr lang="pt-BR" sz="4000" b="1" dirty="0">
                <a:latin typeface="Harry P" panose="00000400000000000000" pitchFamily="2" charset="0"/>
                <a:cs typeface="Courier New" panose="02070309020205020404" pitchFamily="49" charset="0"/>
              </a:rPr>
              <a:t> AO </a:t>
            </a:r>
            <a:r>
              <a:rPr lang="pt-BR" sz="4000" b="1" dirty="0">
                <a:latin typeface="Impact" panose="020B0806030902050204" pitchFamily="34" charset="0"/>
                <a:cs typeface="Courier New" panose="02070309020205020404" pitchFamily="49" charset="0"/>
              </a:rPr>
              <a:t>&lt;</a:t>
            </a:r>
            <a:r>
              <a:rPr lang="pt-BR" sz="4000" b="1" dirty="0">
                <a:latin typeface="Harry P" panose="00000400000000000000" pitchFamily="2" charset="0"/>
                <a:cs typeface="Courier New" panose="02070309020205020404" pitchFamily="49" charset="0"/>
              </a:rPr>
              <a:t>h6</a:t>
            </a:r>
            <a:r>
              <a:rPr lang="pt-BR" sz="4000" b="1" dirty="0">
                <a:latin typeface="Impact" panose="020B0806030902050204" pitchFamily="34" charset="0"/>
                <a:cs typeface="Courier New" panose="02070309020205020404" pitchFamily="49" charset="0"/>
              </a:rPr>
              <a:t>&gt;</a:t>
            </a:r>
            <a:r>
              <a:rPr lang="pt-BR" sz="4000" b="1" dirty="0">
                <a:latin typeface="Harry P" panose="00000400000000000000" pitchFamily="2" charset="0"/>
                <a:cs typeface="Courier New" panose="02070309020205020404" pitchFamily="49" charset="0"/>
              </a:rPr>
              <a:t> </a:t>
            </a:r>
            <a:endParaRPr lang="pt-BR" sz="4000" b="1" dirty="0">
              <a:effectLst/>
              <a:latin typeface="Harry P" panose="00000400000000000000" pitchFamily="2" charset="0"/>
              <a:cs typeface="Courier New" panose="02070309020205020404" pitchFamily="49" charset="0"/>
            </a:endParaRPr>
          </a:p>
        </p:txBody>
      </p:sp>
      <p:sp>
        <p:nvSpPr>
          <p:cNvPr id="4" name="CaixaDeTexto 3">
            <a:extLst>
              <a:ext uri="{FF2B5EF4-FFF2-40B4-BE49-F238E27FC236}">
                <a16:creationId xmlns:a16="http://schemas.microsoft.com/office/drawing/2014/main" id="{AF6F88B6-71E9-978D-E0F1-B4E6C85DF2EA}"/>
              </a:ext>
            </a:extLst>
          </p:cNvPr>
          <p:cNvSpPr txBox="1">
            <a:spLocks/>
          </p:cNvSpPr>
          <p:nvPr/>
        </p:nvSpPr>
        <p:spPr>
          <a:xfrm>
            <a:off x="1597436" y="2348864"/>
            <a:ext cx="7356141" cy="4524315"/>
          </a:xfrm>
          <a:prstGeom prst="rect">
            <a:avLst/>
          </a:prstGeom>
          <a:noFill/>
        </p:spPr>
        <p:txBody>
          <a:bodyPr wrap="square" rtlCol="0">
            <a:spAutoFit/>
          </a:bodyPr>
          <a:lstStyle/>
          <a:p>
            <a:r>
              <a:rPr lang="pt-BR" sz="2400" dirty="0">
                <a:cs typeface="Angsana New" panose="020B0502040204020203" pitchFamily="18" charset="-34"/>
              </a:rPr>
              <a:t>Os cabeçalhos em HTML permitem criar uma hierarquia clara e organizada no conteúdo da página. Eles vão desde o título principal até subtítulos e seções menores, facilitando a compreensão do leitor.</a:t>
            </a:r>
          </a:p>
          <a:p>
            <a:endParaRPr lang="pt-BR" sz="2400" dirty="0">
              <a:cs typeface="Angsana New" panose="020B0502040204020203" pitchFamily="18" charset="-34"/>
            </a:endParaRPr>
          </a:p>
          <a:p>
            <a:r>
              <a:rPr lang="pt-BR" sz="2400" dirty="0">
                <a:cs typeface="Angsana New" panose="020B0502040204020203" pitchFamily="18" charset="-34"/>
              </a:rPr>
              <a:t>Os elementos de cabeçalho em HTML vão do &lt;h1&gt; ao &lt;h6&gt;, indicando diferentes níveis de importância. O &lt;h1&gt; é o título principal, enquanto os &lt;h2&gt;, &lt;h3&gt;, e assim por diante, representam títulos secundários e subseções.</a:t>
            </a:r>
          </a:p>
          <a:p>
            <a:endParaRPr lang="pt-BR" sz="2400" dirty="0">
              <a:cs typeface="Angsana New" panose="020B0502040204020203" pitchFamily="18" charset="-34"/>
            </a:endParaRPr>
          </a:p>
          <a:p>
            <a:endParaRPr lang="pt-BR" sz="2400" dirty="0">
              <a:cs typeface="Angsana New" panose="020B0502040204020203" pitchFamily="18" charset="-34"/>
            </a:endParaRPr>
          </a:p>
          <a:p>
            <a:r>
              <a:rPr lang="pt-BR" sz="2400" b="1" dirty="0">
                <a:cs typeface="Angsana New" panose="020B0502040204020203" pitchFamily="18" charset="-34"/>
              </a:rPr>
              <a:t>Exemplo de Código:</a:t>
            </a:r>
            <a:endParaRPr lang="pt-BR" b="1" dirty="0"/>
          </a:p>
        </p:txBody>
      </p:sp>
      <p:pic>
        <p:nvPicPr>
          <p:cNvPr id="18" name="Imagem 17" descr="Igreja com torre alta ao fundo&#10;&#10;Descrição gerada automaticamente com confiança média">
            <a:extLst>
              <a:ext uri="{FF2B5EF4-FFF2-40B4-BE49-F238E27FC236}">
                <a16:creationId xmlns:a16="http://schemas.microsoft.com/office/drawing/2014/main" id="{7C8A33AC-FBE4-6EBB-2E0C-8D115EA1A3EC}"/>
              </a:ext>
            </a:extLst>
          </p:cNvPr>
          <p:cNvPicPr>
            <a:picLocks noChangeAspect="1"/>
          </p:cNvPicPr>
          <p:nvPr/>
        </p:nvPicPr>
        <p:blipFill>
          <a:blip r:embed="rId3">
            <a:alphaModFix amt="70000"/>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tretch>
            <a:fillRect/>
          </a:stretch>
        </p:blipFill>
        <p:spPr>
          <a:xfrm>
            <a:off x="6797614" y="10921041"/>
            <a:ext cx="2820837" cy="1880558"/>
          </a:xfrm>
          <a:prstGeom prst="rect">
            <a:avLst/>
          </a:prstGeom>
        </p:spPr>
      </p:pic>
      <p:sp>
        <p:nvSpPr>
          <p:cNvPr id="5" name="Espaço Reservado para Rodapé 4">
            <a:extLst>
              <a:ext uri="{FF2B5EF4-FFF2-40B4-BE49-F238E27FC236}">
                <a16:creationId xmlns:a16="http://schemas.microsoft.com/office/drawing/2014/main" id="{85FF0B35-F14C-E186-1F16-19221A97A838}"/>
              </a:ext>
            </a:extLst>
          </p:cNvPr>
          <p:cNvSpPr>
            <a:spLocks noGrp="1"/>
          </p:cNvSpPr>
          <p:nvPr>
            <p:ph type="ftr" sz="quarter" idx="11"/>
          </p:nvPr>
        </p:nvSpPr>
        <p:spPr/>
        <p:txBody>
          <a:bodyPr/>
          <a:lstStyle/>
          <a:p>
            <a:r>
              <a:rPr lang="pt-BR" i="1" dirty="0"/>
              <a:t>HTML para bruxos - Paula Alessandra</a:t>
            </a:r>
          </a:p>
        </p:txBody>
      </p:sp>
      <p:sp>
        <p:nvSpPr>
          <p:cNvPr id="7" name="Espaço Reservado para Número de Slide 6">
            <a:extLst>
              <a:ext uri="{FF2B5EF4-FFF2-40B4-BE49-F238E27FC236}">
                <a16:creationId xmlns:a16="http://schemas.microsoft.com/office/drawing/2014/main" id="{5A00D118-0A0A-4B49-E069-0AAA2C7E7E70}"/>
              </a:ext>
            </a:extLst>
          </p:cNvPr>
          <p:cNvSpPr>
            <a:spLocks noGrp="1"/>
          </p:cNvSpPr>
          <p:nvPr>
            <p:ph type="sldNum" sz="quarter" idx="12"/>
          </p:nvPr>
        </p:nvSpPr>
        <p:spPr/>
        <p:txBody>
          <a:bodyPr/>
          <a:lstStyle/>
          <a:p>
            <a:fld id="{D20BFDBE-A9E4-4534-BF8C-36A56AF4EED1}" type="slidenum">
              <a:rPr lang="pt-BR" sz="1800" smtClean="0">
                <a:solidFill>
                  <a:schemeClr val="accent2">
                    <a:lumMod val="20000"/>
                    <a:lumOff val="80000"/>
                  </a:schemeClr>
                </a:solidFill>
                <a:latin typeface="Harry P" panose="00000400000000000000" pitchFamily="2" charset="0"/>
              </a:rPr>
              <a:t>6</a:t>
            </a:fld>
            <a:endParaRPr lang="pt-BR" sz="1800" dirty="0">
              <a:solidFill>
                <a:schemeClr val="accent2">
                  <a:lumMod val="20000"/>
                  <a:lumOff val="80000"/>
                </a:schemeClr>
              </a:solidFill>
              <a:latin typeface="Harry P" panose="00000400000000000000" pitchFamily="2" charset="0"/>
            </a:endParaRPr>
          </a:p>
        </p:txBody>
      </p:sp>
    </p:spTree>
    <p:extLst>
      <p:ext uri="{BB962C8B-B14F-4D97-AF65-F5344CB8AC3E}">
        <p14:creationId xmlns:p14="http://schemas.microsoft.com/office/powerpoint/2010/main" val="243991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4F85E0DB-1505-91D3-83C2-1C53E0BEC5D9}"/>
              </a:ext>
            </a:extLst>
          </p:cNvPr>
          <p:cNvSpPr/>
          <p:nvPr/>
        </p:nvSpPr>
        <p:spPr>
          <a:xfrm>
            <a:off x="0" y="0"/>
            <a:ext cx="9601200" cy="12801600"/>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4D21801E-F5BD-93CC-58CB-454241A29438}"/>
              </a:ext>
            </a:extLst>
          </p:cNvPr>
          <p:cNvSpPr txBox="1"/>
          <p:nvPr/>
        </p:nvSpPr>
        <p:spPr>
          <a:xfrm>
            <a:off x="-1393647" y="7307012"/>
            <a:ext cx="12388494" cy="1092607"/>
          </a:xfrm>
          <a:prstGeom prst="rect">
            <a:avLst/>
          </a:prstGeom>
          <a:noFill/>
        </p:spPr>
        <p:txBody>
          <a:bodyPr wrap="square">
            <a:spAutoFit/>
          </a:bodyPr>
          <a:lstStyle/>
          <a:p>
            <a:pPr algn="ctr"/>
            <a:r>
              <a:rPr lang="pt-BR" sz="6300" dirty="0">
                <a:solidFill>
                  <a:schemeClr val="bg1"/>
                </a:solidFill>
                <a:latin typeface="Harry P" panose="00000400000000000000" pitchFamily="2" charset="0"/>
                <a:cs typeface="Courier New" panose="02070309020205020404" pitchFamily="49" charset="0"/>
              </a:rPr>
              <a:t>POÇÃO DOS PARÁGRAFOS</a:t>
            </a:r>
          </a:p>
        </p:txBody>
      </p:sp>
      <p:sp>
        <p:nvSpPr>
          <p:cNvPr id="6" name="CaixaDeTexto 5">
            <a:extLst>
              <a:ext uri="{FF2B5EF4-FFF2-40B4-BE49-F238E27FC236}">
                <a16:creationId xmlns:a16="http://schemas.microsoft.com/office/drawing/2014/main" id="{B76823F7-6870-CA36-775D-31CB843CCDB4}"/>
              </a:ext>
            </a:extLst>
          </p:cNvPr>
          <p:cNvSpPr txBox="1"/>
          <p:nvPr/>
        </p:nvSpPr>
        <p:spPr>
          <a:xfrm>
            <a:off x="1696121" y="3183978"/>
            <a:ext cx="5932910" cy="4508927"/>
          </a:xfrm>
          <a:prstGeom prst="rect">
            <a:avLst/>
          </a:prstGeom>
          <a:noFill/>
        </p:spPr>
        <p:txBody>
          <a:bodyPr wrap="square">
            <a:spAutoFit/>
          </a:bodyPr>
          <a:lstStyle/>
          <a:p>
            <a:pPr algn="ctr"/>
            <a:r>
              <a:rPr lang="pt-BR" sz="28700" b="1" dirty="0">
                <a:ln w="22225">
                  <a:solidFill>
                    <a:srgbClr val="FF9966"/>
                  </a:solidFill>
                  <a:prstDash val="solid"/>
                </a:ln>
                <a:noFill/>
                <a:effectLst>
                  <a:glow rad="63500">
                    <a:schemeClr val="accent2">
                      <a:satMod val="175000"/>
                      <a:alpha val="40000"/>
                    </a:schemeClr>
                  </a:glow>
                </a:effectLst>
                <a:latin typeface="Harry P" panose="00000400000000000000" pitchFamily="2" charset="0"/>
                <a:cs typeface="Courier New" panose="02070309020205020404" pitchFamily="49" charset="0"/>
              </a:rPr>
              <a:t>03</a:t>
            </a:r>
            <a:endParaRPr lang="pt-BR" sz="49600" b="1" dirty="0">
              <a:ln w="22225">
                <a:solidFill>
                  <a:srgbClr val="FF9966"/>
                </a:solidFill>
                <a:prstDash val="solid"/>
              </a:ln>
              <a:noFill/>
              <a:effectLst>
                <a:glow rad="63500">
                  <a:schemeClr val="accent2">
                    <a:satMod val="175000"/>
                    <a:alpha val="40000"/>
                  </a:schemeClr>
                </a:glow>
              </a:effectLst>
              <a:latin typeface="Harry P" panose="00000400000000000000" pitchFamily="2" charset="0"/>
              <a:cs typeface="Courier New" panose="02070309020205020404" pitchFamily="49" charset="0"/>
            </a:endParaRPr>
          </a:p>
        </p:txBody>
      </p:sp>
      <p:sp>
        <p:nvSpPr>
          <p:cNvPr id="7" name="Retângulo 6">
            <a:extLst>
              <a:ext uri="{FF2B5EF4-FFF2-40B4-BE49-F238E27FC236}">
                <a16:creationId xmlns:a16="http://schemas.microsoft.com/office/drawing/2014/main" id="{A81D8667-39F5-CE52-07C8-756CC6838CB9}"/>
              </a:ext>
            </a:extLst>
          </p:cNvPr>
          <p:cNvSpPr/>
          <p:nvPr/>
        </p:nvSpPr>
        <p:spPr>
          <a:xfrm>
            <a:off x="1181100" y="8678119"/>
            <a:ext cx="7245350" cy="193259"/>
          </a:xfrm>
          <a:prstGeom prst="rect">
            <a:avLst/>
          </a:prstGeom>
          <a:gradFill flip="none" rotWithShape="1">
            <a:gsLst>
              <a:gs pos="15000">
                <a:schemeClr val="accent2"/>
              </a:gs>
              <a:gs pos="41000">
                <a:schemeClr val="accent2">
                  <a:lumMod val="60000"/>
                  <a:lumOff val="40000"/>
                </a:schemeClr>
              </a:gs>
              <a:gs pos="67000">
                <a:schemeClr val="accent2">
                  <a:lumMod val="60000"/>
                  <a:lumOff val="40000"/>
                </a:schemeClr>
              </a:gs>
              <a:gs pos="90000">
                <a:schemeClr val="accent2"/>
              </a:gs>
            </a:gsLst>
            <a:lin ang="10800000" scaled="1"/>
            <a:tileRect/>
          </a:gradFill>
          <a:ln>
            <a:noFill/>
          </a:ln>
          <a:effectLst>
            <a:glow rad="101600">
              <a:schemeClr val="accent2">
                <a:satMod val="175000"/>
                <a:alpha val="40000"/>
              </a:schemeClr>
            </a:glow>
          </a:effectLst>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dirty="0"/>
          </a:p>
        </p:txBody>
      </p:sp>
      <p:sp>
        <p:nvSpPr>
          <p:cNvPr id="5" name="CaixaDeTexto 4">
            <a:extLst>
              <a:ext uri="{FF2B5EF4-FFF2-40B4-BE49-F238E27FC236}">
                <a16:creationId xmlns:a16="http://schemas.microsoft.com/office/drawing/2014/main" id="{A7CB6F3F-0C94-6582-F838-1FAAEE7EC4B0}"/>
              </a:ext>
            </a:extLst>
          </p:cNvPr>
          <p:cNvSpPr txBox="1">
            <a:spLocks/>
          </p:cNvSpPr>
          <p:nvPr/>
        </p:nvSpPr>
        <p:spPr>
          <a:xfrm>
            <a:off x="1477476" y="9301031"/>
            <a:ext cx="6669466" cy="461665"/>
          </a:xfrm>
          <a:prstGeom prst="rect">
            <a:avLst/>
          </a:prstGeom>
          <a:noFill/>
        </p:spPr>
        <p:txBody>
          <a:bodyPr wrap="square" rtlCol="0">
            <a:spAutoFit/>
          </a:bodyPr>
          <a:lstStyle/>
          <a:p>
            <a:pPr algn="ctr"/>
            <a:r>
              <a:rPr lang="pt-BR" sz="2400" dirty="0">
                <a:solidFill>
                  <a:schemeClr val="bg1"/>
                </a:solidFill>
                <a:latin typeface="Harry P" panose="00000400000000000000" pitchFamily="2" charset="0"/>
                <a:cs typeface="Angsana New" panose="020B0502040204020203" pitchFamily="18" charset="-34"/>
              </a:rPr>
              <a:t>CONJURANDO BLOCOS DE TEXTO</a:t>
            </a:r>
          </a:p>
        </p:txBody>
      </p:sp>
    </p:spTree>
    <p:extLst>
      <p:ext uri="{BB962C8B-B14F-4D97-AF65-F5344CB8AC3E}">
        <p14:creationId xmlns:p14="http://schemas.microsoft.com/office/powerpoint/2010/main" val="46023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1E5203FA-CB46-BA28-B799-FC7D6CAB32D2}"/>
              </a:ext>
            </a:extLst>
          </p:cNvPr>
          <p:cNvSpPr/>
          <p:nvPr/>
        </p:nvSpPr>
        <p:spPr>
          <a:xfrm>
            <a:off x="0" y="0"/>
            <a:ext cx="9601200" cy="12801600"/>
          </a:xfrm>
          <a:prstGeom prst="rect">
            <a:avLst/>
          </a:prstGeom>
          <a:solidFill>
            <a:srgbClr val="F9D6BF"/>
          </a:solidFill>
          <a:ln>
            <a:noFill/>
          </a:ln>
          <a:effectLst>
            <a:outerShdw blurRad="107950" dist="12700" dir="5400000" algn="ctr">
              <a:srgbClr val="000000"/>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t-BR" dirty="0"/>
          </a:p>
        </p:txBody>
      </p:sp>
      <p:pic>
        <p:nvPicPr>
          <p:cNvPr id="8" name="Imagem 7" descr="Texto&#10;&#10;Descrição gerada automaticamente">
            <a:extLst>
              <a:ext uri="{FF2B5EF4-FFF2-40B4-BE49-F238E27FC236}">
                <a16:creationId xmlns:a16="http://schemas.microsoft.com/office/drawing/2014/main" id="{7C445F84-D461-4E21-8619-38DAC8A39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084" y="6636767"/>
            <a:ext cx="7511513" cy="4525512"/>
          </a:xfrm>
          <a:prstGeom prst="rect">
            <a:avLst/>
          </a:prstGeom>
        </p:spPr>
      </p:pic>
      <p:sp>
        <p:nvSpPr>
          <p:cNvPr id="2" name="Retângulo 1">
            <a:extLst>
              <a:ext uri="{FF2B5EF4-FFF2-40B4-BE49-F238E27FC236}">
                <a16:creationId xmlns:a16="http://schemas.microsoft.com/office/drawing/2014/main" id="{13D45B8A-1ABF-73F7-C68A-40A85053F28F}"/>
              </a:ext>
            </a:extLst>
          </p:cNvPr>
          <p:cNvSpPr/>
          <p:nvPr/>
        </p:nvSpPr>
        <p:spPr>
          <a:xfrm>
            <a:off x="1144337" y="0"/>
            <a:ext cx="144000" cy="1512000"/>
          </a:xfrm>
          <a:prstGeom prst="rect">
            <a:avLst/>
          </a:prstGeom>
          <a:gradFill flip="none" rotWithShape="1">
            <a:gsLst>
              <a:gs pos="15000">
                <a:schemeClr val="accent2"/>
              </a:gs>
              <a:gs pos="41000">
                <a:schemeClr val="accent2">
                  <a:lumMod val="60000"/>
                  <a:lumOff val="40000"/>
                </a:schemeClr>
              </a:gs>
              <a:gs pos="67000">
                <a:schemeClr val="accent2">
                  <a:lumMod val="60000"/>
                  <a:lumOff val="40000"/>
                </a:schemeClr>
              </a:gs>
              <a:gs pos="90000">
                <a:schemeClr val="accent2"/>
              </a:gs>
            </a:gsLst>
            <a:lin ang="5400000" scaled="1"/>
            <a:tileRect/>
          </a:gradFill>
          <a:ln>
            <a:noFill/>
          </a:ln>
          <a:effectLst>
            <a:glow rad="101600">
              <a:schemeClr val="accent2">
                <a:satMod val="175000"/>
                <a:alpha val="40000"/>
              </a:schemeClr>
            </a:glow>
          </a:effectLst>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dirty="0"/>
          </a:p>
        </p:txBody>
      </p:sp>
      <p:sp>
        <p:nvSpPr>
          <p:cNvPr id="3" name="CaixaDeTexto 2">
            <a:extLst>
              <a:ext uri="{FF2B5EF4-FFF2-40B4-BE49-F238E27FC236}">
                <a16:creationId xmlns:a16="http://schemas.microsoft.com/office/drawing/2014/main" id="{92556567-4E8D-321B-F4C6-03A7E489C6D3}"/>
              </a:ext>
            </a:extLst>
          </p:cNvPr>
          <p:cNvSpPr txBox="1"/>
          <p:nvPr/>
        </p:nvSpPr>
        <p:spPr>
          <a:xfrm>
            <a:off x="1597436" y="1011805"/>
            <a:ext cx="9754926" cy="707886"/>
          </a:xfrm>
          <a:prstGeom prst="rect">
            <a:avLst/>
          </a:prstGeom>
          <a:noFill/>
          <a:effectLst>
            <a:glow rad="63500">
              <a:schemeClr val="accent2">
                <a:satMod val="175000"/>
                <a:alpha val="40000"/>
              </a:schemeClr>
            </a:glow>
          </a:effectLst>
        </p:spPr>
        <p:txBody>
          <a:bodyPr wrap="square" rtlCol="0">
            <a:spAutoFit/>
          </a:bodyPr>
          <a:lstStyle/>
          <a:p>
            <a:r>
              <a:rPr lang="pt-BR" sz="4000" b="1" dirty="0">
                <a:latin typeface="Harry P" panose="00000400000000000000" pitchFamily="2" charset="0"/>
                <a:cs typeface="Courier New" panose="02070309020205020404" pitchFamily="49" charset="0"/>
              </a:rPr>
              <a:t>UTILIZANDO O ELEMENTO </a:t>
            </a:r>
            <a:r>
              <a:rPr lang="pt-BR" sz="4000" b="1" dirty="0">
                <a:latin typeface="Impact" panose="020B0806030902050204" pitchFamily="34" charset="0"/>
                <a:cs typeface="Courier New" panose="02070309020205020404" pitchFamily="49" charset="0"/>
              </a:rPr>
              <a:t>&lt;</a:t>
            </a:r>
            <a:r>
              <a:rPr lang="pt-BR" sz="4000" b="1" dirty="0">
                <a:latin typeface="Harry P" panose="00000400000000000000" pitchFamily="2" charset="0"/>
                <a:cs typeface="Courier New" panose="02070309020205020404" pitchFamily="49" charset="0"/>
              </a:rPr>
              <a:t>p</a:t>
            </a:r>
            <a:r>
              <a:rPr lang="pt-BR" sz="4000" b="1" dirty="0">
                <a:latin typeface="Impact" panose="020B0806030902050204" pitchFamily="34" charset="0"/>
                <a:cs typeface="Courier New" panose="02070309020205020404" pitchFamily="49" charset="0"/>
              </a:rPr>
              <a:t>&gt;</a:t>
            </a:r>
            <a:endParaRPr lang="pt-BR" sz="4000" b="1" dirty="0">
              <a:effectLst/>
              <a:latin typeface="Impact" panose="020B0806030902050204" pitchFamily="34" charset="0"/>
              <a:cs typeface="Courier New" panose="02070309020205020404" pitchFamily="49" charset="0"/>
            </a:endParaRPr>
          </a:p>
        </p:txBody>
      </p:sp>
      <p:sp>
        <p:nvSpPr>
          <p:cNvPr id="4" name="CaixaDeTexto 3">
            <a:extLst>
              <a:ext uri="{FF2B5EF4-FFF2-40B4-BE49-F238E27FC236}">
                <a16:creationId xmlns:a16="http://schemas.microsoft.com/office/drawing/2014/main" id="{AF6F88B6-71E9-978D-E0F1-B4E6C85DF2EA}"/>
              </a:ext>
            </a:extLst>
          </p:cNvPr>
          <p:cNvSpPr txBox="1">
            <a:spLocks/>
          </p:cNvSpPr>
          <p:nvPr/>
        </p:nvSpPr>
        <p:spPr>
          <a:xfrm>
            <a:off x="1443709" y="2421483"/>
            <a:ext cx="7356141" cy="4154984"/>
          </a:xfrm>
          <a:prstGeom prst="rect">
            <a:avLst/>
          </a:prstGeom>
          <a:noFill/>
        </p:spPr>
        <p:txBody>
          <a:bodyPr wrap="square" rtlCol="0">
            <a:spAutoFit/>
          </a:bodyPr>
          <a:lstStyle/>
          <a:p>
            <a:r>
              <a:rPr lang="pt-BR" sz="2400" dirty="0">
                <a:cs typeface="Angsana New" panose="020B0502040204020203" pitchFamily="18" charset="-34"/>
              </a:rPr>
              <a:t>Os parágrafos em HTML permitem agrupar informações relacionadas em blocos de texto coesos, facilitando a leitura e compreensão do conteúdo.</a:t>
            </a:r>
          </a:p>
          <a:p>
            <a:endParaRPr lang="pt-BR" sz="2400" dirty="0">
              <a:cs typeface="Angsana New" panose="020B0502040204020203" pitchFamily="18" charset="-34"/>
            </a:endParaRPr>
          </a:p>
          <a:p>
            <a:r>
              <a:rPr lang="pt-BR" sz="2400" dirty="0">
                <a:cs typeface="Angsana New" panose="020B0502040204020203" pitchFamily="18" charset="-34"/>
              </a:rPr>
              <a:t>O elemento &lt;p&gt; é utilizado para definir parágrafos de texto em HTML. Cada vez que você quer criar um novo parágrafo, basta abrir e fechar a tag &lt;p&gt;.</a:t>
            </a:r>
          </a:p>
          <a:p>
            <a:endParaRPr lang="pt-BR" sz="2400" dirty="0">
              <a:cs typeface="Angsana New" panose="020B0502040204020203" pitchFamily="18" charset="-34"/>
            </a:endParaRPr>
          </a:p>
          <a:p>
            <a:endParaRPr lang="pt-BR" sz="2400" dirty="0">
              <a:cs typeface="Angsana New" panose="020B0502040204020203" pitchFamily="18" charset="-34"/>
            </a:endParaRPr>
          </a:p>
          <a:p>
            <a:endParaRPr lang="pt-BR" sz="2400" dirty="0">
              <a:cs typeface="Angsana New" panose="020B0502040204020203" pitchFamily="18" charset="-34"/>
            </a:endParaRPr>
          </a:p>
          <a:p>
            <a:r>
              <a:rPr lang="pt-BR" sz="2400" b="1" dirty="0">
                <a:cs typeface="Angsana New" panose="020B0502040204020203" pitchFamily="18" charset="-34"/>
              </a:rPr>
              <a:t>Exemplo de Código:</a:t>
            </a:r>
            <a:endParaRPr lang="pt-BR" b="1" dirty="0"/>
          </a:p>
        </p:txBody>
      </p:sp>
      <p:pic>
        <p:nvPicPr>
          <p:cNvPr id="18" name="Imagem 17" descr="Igreja com torre alta ao fundo&#10;&#10;Descrição gerada automaticamente com confiança média">
            <a:extLst>
              <a:ext uri="{FF2B5EF4-FFF2-40B4-BE49-F238E27FC236}">
                <a16:creationId xmlns:a16="http://schemas.microsoft.com/office/drawing/2014/main" id="{7C8A33AC-FBE4-6EBB-2E0C-8D115EA1A3EC}"/>
              </a:ext>
            </a:extLst>
          </p:cNvPr>
          <p:cNvPicPr>
            <a:picLocks noChangeAspect="1"/>
          </p:cNvPicPr>
          <p:nvPr/>
        </p:nvPicPr>
        <p:blipFill>
          <a:blip r:embed="rId3">
            <a:alphaModFix amt="70000"/>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tretch>
            <a:fillRect/>
          </a:stretch>
        </p:blipFill>
        <p:spPr>
          <a:xfrm>
            <a:off x="6797614" y="10921041"/>
            <a:ext cx="2820837" cy="1880558"/>
          </a:xfrm>
          <a:prstGeom prst="rect">
            <a:avLst/>
          </a:prstGeom>
        </p:spPr>
      </p:pic>
      <p:sp>
        <p:nvSpPr>
          <p:cNvPr id="7" name="Espaço Reservado para Número de Slide 6">
            <a:extLst>
              <a:ext uri="{FF2B5EF4-FFF2-40B4-BE49-F238E27FC236}">
                <a16:creationId xmlns:a16="http://schemas.microsoft.com/office/drawing/2014/main" id="{BA6CE698-C483-C925-4D25-B5DF8086800A}"/>
              </a:ext>
            </a:extLst>
          </p:cNvPr>
          <p:cNvSpPr>
            <a:spLocks noGrp="1"/>
          </p:cNvSpPr>
          <p:nvPr>
            <p:ph type="sldNum" sz="quarter" idx="12"/>
          </p:nvPr>
        </p:nvSpPr>
        <p:spPr/>
        <p:txBody>
          <a:bodyPr/>
          <a:lstStyle/>
          <a:p>
            <a:fld id="{D20BFDBE-A9E4-4534-BF8C-36A56AF4EED1}" type="slidenum">
              <a:rPr lang="pt-BR" sz="1800" smtClean="0">
                <a:solidFill>
                  <a:schemeClr val="accent2">
                    <a:lumMod val="20000"/>
                    <a:lumOff val="80000"/>
                  </a:schemeClr>
                </a:solidFill>
              </a:rPr>
              <a:t>8</a:t>
            </a:fld>
            <a:endParaRPr lang="pt-BR" sz="1800" dirty="0">
              <a:solidFill>
                <a:schemeClr val="accent2">
                  <a:lumMod val="20000"/>
                  <a:lumOff val="80000"/>
                </a:schemeClr>
              </a:solidFill>
            </a:endParaRPr>
          </a:p>
        </p:txBody>
      </p:sp>
      <p:sp>
        <p:nvSpPr>
          <p:cNvPr id="9" name="Espaço Reservado para Rodapé 4">
            <a:extLst>
              <a:ext uri="{FF2B5EF4-FFF2-40B4-BE49-F238E27FC236}">
                <a16:creationId xmlns:a16="http://schemas.microsoft.com/office/drawing/2014/main" id="{66974F04-5A6D-A05B-DAA2-846EF76E8284}"/>
              </a:ext>
            </a:extLst>
          </p:cNvPr>
          <p:cNvSpPr>
            <a:spLocks noGrp="1"/>
          </p:cNvSpPr>
          <p:nvPr>
            <p:ph type="ftr" sz="quarter" idx="11"/>
          </p:nvPr>
        </p:nvSpPr>
        <p:spPr>
          <a:xfrm>
            <a:off x="3180398" y="11865189"/>
            <a:ext cx="3240405" cy="681567"/>
          </a:xfrm>
        </p:spPr>
        <p:txBody>
          <a:bodyPr/>
          <a:lstStyle/>
          <a:p>
            <a:r>
              <a:rPr lang="pt-BR" i="1" dirty="0"/>
              <a:t>HTML para bruxos - Paula Alessandra</a:t>
            </a:r>
          </a:p>
        </p:txBody>
      </p:sp>
    </p:spTree>
    <p:extLst>
      <p:ext uri="{BB962C8B-B14F-4D97-AF65-F5344CB8AC3E}">
        <p14:creationId xmlns:p14="http://schemas.microsoft.com/office/powerpoint/2010/main" val="108021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4F85E0DB-1505-91D3-83C2-1C53E0BEC5D9}"/>
              </a:ext>
            </a:extLst>
          </p:cNvPr>
          <p:cNvSpPr/>
          <p:nvPr/>
        </p:nvSpPr>
        <p:spPr>
          <a:xfrm>
            <a:off x="0" y="0"/>
            <a:ext cx="9601200" cy="12801600"/>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4D21801E-F5BD-93CC-58CB-454241A29438}"/>
              </a:ext>
            </a:extLst>
          </p:cNvPr>
          <p:cNvSpPr txBox="1"/>
          <p:nvPr/>
        </p:nvSpPr>
        <p:spPr>
          <a:xfrm>
            <a:off x="-1393647" y="7307012"/>
            <a:ext cx="12388494" cy="1092607"/>
          </a:xfrm>
          <a:prstGeom prst="rect">
            <a:avLst/>
          </a:prstGeom>
          <a:noFill/>
        </p:spPr>
        <p:txBody>
          <a:bodyPr wrap="square">
            <a:spAutoFit/>
          </a:bodyPr>
          <a:lstStyle/>
          <a:p>
            <a:pPr algn="ctr"/>
            <a:r>
              <a:rPr lang="pt-BR" sz="6300" dirty="0">
                <a:solidFill>
                  <a:schemeClr val="bg1"/>
                </a:solidFill>
                <a:latin typeface="Harry P" panose="00000400000000000000" pitchFamily="2" charset="0"/>
                <a:cs typeface="Courier New" panose="02070309020205020404" pitchFamily="49" charset="0"/>
              </a:rPr>
              <a:t>PORTAL DOS LINKS</a:t>
            </a:r>
          </a:p>
        </p:txBody>
      </p:sp>
      <p:sp>
        <p:nvSpPr>
          <p:cNvPr id="6" name="CaixaDeTexto 5">
            <a:extLst>
              <a:ext uri="{FF2B5EF4-FFF2-40B4-BE49-F238E27FC236}">
                <a16:creationId xmlns:a16="http://schemas.microsoft.com/office/drawing/2014/main" id="{B76823F7-6870-CA36-775D-31CB843CCDB4}"/>
              </a:ext>
            </a:extLst>
          </p:cNvPr>
          <p:cNvSpPr txBox="1"/>
          <p:nvPr/>
        </p:nvSpPr>
        <p:spPr>
          <a:xfrm>
            <a:off x="1696121" y="3205076"/>
            <a:ext cx="5932910" cy="4508927"/>
          </a:xfrm>
          <a:prstGeom prst="rect">
            <a:avLst/>
          </a:prstGeom>
          <a:noFill/>
        </p:spPr>
        <p:txBody>
          <a:bodyPr wrap="square">
            <a:spAutoFit/>
          </a:bodyPr>
          <a:lstStyle/>
          <a:p>
            <a:pPr algn="ctr"/>
            <a:r>
              <a:rPr lang="pt-BR" sz="28700" b="1" dirty="0">
                <a:ln w="22225">
                  <a:solidFill>
                    <a:srgbClr val="FF9966"/>
                  </a:solidFill>
                  <a:prstDash val="solid"/>
                </a:ln>
                <a:noFill/>
                <a:effectLst>
                  <a:glow rad="63500">
                    <a:schemeClr val="accent2">
                      <a:satMod val="175000"/>
                      <a:alpha val="40000"/>
                    </a:schemeClr>
                  </a:glow>
                </a:effectLst>
                <a:latin typeface="Harry P" panose="00000400000000000000" pitchFamily="2" charset="0"/>
                <a:cs typeface="Courier New" panose="02070309020205020404" pitchFamily="49" charset="0"/>
              </a:rPr>
              <a:t>04</a:t>
            </a:r>
            <a:endParaRPr lang="pt-BR" sz="49600" b="1" dirty="0">
              <a:ln w="22225">
                <a:solidFill>
                  <a:srgbClr val="FF9966"/>
                </a:solidFill>
                <a:prstDash val="solid"/>
              </a:ln>
              <a:noFill/>
              <a:effectLst>
                <a:glow rad="63500">
                  <a:schemeClr val="accent2">
                    <a:satMod val="175000"/>
                    <a:alpha val="40000"/>
                  </a:schemeClr>
                </a:glow>
              </a:effectLst>
              <a:latin typeface="Harry P" panose="00000400000000000000" pitchFamily="2" charset="0"/>
              <a:cs typeface="Courier New" panose="02070309020205020404" pitchFamily="49" charset="0"/>
            </a:endParaRPr>
          </a:p>
        </p:txBody>
      </p:sp>
      <p:sp>
        <p:nvSpPr>
          <p:cNvPr id="7" name="Retângulo 6">
            <a:extLst>
              <a:ext uri="{FF2B5EF4-FFF2-40B4-BE49-F238E27FC236}">
                <a16:creationId xmlns:a16="http://schemas.microsoft.com/office/drawing/2014/main" id="{A81D8667-39F5-CE52-07C8-756CC6838CB9}"/>
              </a:ext>
            </a:extLst>
          </p:cNvPr>
          <p:cNvSpPr/>
          <p:nvPr/>
        </p:nvSpPr>
        <p:spPr>
          <a:xfrm>
            <a:off x="1194619" y="8678119"/>
            <a:ext cx="7219335" cy="193259"/>
          </a:xfrm>
          <a:prstGeom prst="rect">
            <a:avLst/>
          </a:prstGeom>
          <a:gradFill flip="none" rotWithShape="1">
            <a:gsLst>
              <a:gs pos="15000">
                <a:schemeClr val="accent2"/>
              </a:gs>
              <a:gs pos="41000">
                <a:schemeClr val="accent2">
                  <a:lumMod val="60000"/>
                  <a:lumOff val="40000"/>
                </a:schemeClr>
              </a:gs>
              <a:gs pos="67000">
                <a:schemeClr val="accent2">
                  <a:lumMod val="60000"/>
                  <a:lumOff val="40000"/>
                </a:schemeClr>
              </a:gs>
              <a:gs pos="90000">
                <a:schemeClr val="accent2"/>
              </a:gs>
            </a:gsLst>
            <a:lin ang="10800000" scaled="1"/>
            <a:tileRect/>
          </a:gradFill>
          <a:ln>
            <a:noFill/>
          </a:ln>
          <a:effectLst>
            <a:glow rad="101600">
              <a:schemeClr val="accent2">
                <a:satMod val="175000"/>
                <a:alpha val="40000"/>
              </a:schemeClr>
            </a:glow>
          </a:effectLst>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dirty="0"/>
          </a:p>
        </p:txBody>
      </p:sp>
      <p:sp>
        <p:nvSpPr>
          <p:cNvPr id="5" name="CaixaDeTexto 4">
            <a:extLst>
              <a:ext uri="{FF2B5EF4-FFF2-40B4-BE49-F238E27FC236}">
                <a16:creationId xmlns:a16="http://schemas.microsoft.com/office/drawing/2014/main" id="{B1CCE823-A012-249B-429A-9EC0005D0166}"/>
              </a:ext>
            </a:extLst>
          </p:cNvPr>
          <p:cNvSpPr txBox="1">
            <a:spLocks/>
          </p:cNvSpPr>
          <p:nvPr/>
        </p:nvSpPr>
        <p:spPr>
          <a:xfrm>
            <a:off x="1477476" y="9276967"/>
            <a:ext cx="6669466" cy="1200329"/>
          </a:xfrm>
          <a:prstGeom prst="rect">
            <a:avLst/>
          </a:prstGeom>
          <a:noFill/>
        </p:spPr>
        <p:txBody>
          <a:bodyPr wrap="square" rtlCol="0">
            <a:spAutoFit/>
          </a:bodyPr>
          <a:lstStyle/>
          <a:p>
            <a:pPr algn="ctr"/>
            <a:r>
              <a:rPr lang="pt-BR" sz="2400" dirty="0">
                <a:solidFill>
                  <a:schemeClr val="bg1"/>
                </a:solidFill>
                <a:latin typeface="Harry P" panose="00000400000000000000" pitchFamily="2" charset="0"/>
                <a:cs typeface="Angsana New" panose="020B0502040204020203" pitchFamily="18" charset="-34"/>
              </a:rPr>
              <a:t>CONDUZINDO VIAGENS NA WEB</a:t>
            </a:r>
          </a:p>
          <a:p>
            <a:pPr algn="ctr"/>
            <a:endParaRPr lang="pt-BR" sz="2400" dirty="0">
              <a:solidFill>
                <a:schemeClr val="bg1"/>
              </a:solidFill>
              <a:latin typeface="Harry P" panose="00000400000000000000" pitchFamily="2" charset="0"/>
              <a:cs typeface="Angsana New" panose="020B0502040204020203" pitchFamily="18" charset="-34"/>
            </a:endParaRPr>
          </a:p>
          <a:p>
            <a:endParaRPr lang="pt-BR" sz="2400" dirty="0">
              <a:solidFill>
                <a:schemeClr val="bg1"/>
              </a:solidFill>
              <a:latin typeface="Harry P" panose="00000400000000000000" pitchFamily="2" charset="0"/>
              <a:cs typeface="Angsana New" panose="020B0502040204020203" pitchFamily="18" charset="-34"/>
            </a:endParaRPr>
          </a:p>
        </p:txBody>
      </p:sp>
    </p:spTree>
    <p:extLst>
      <p:ext uri="{BB962C8B-B14F-4D97-AF65-F5344CB8AC3E}">
        <p14:creationId xmlns:p14="http://schemas.microsoft.com/office/powerpoint/2010/main" val="2725256545"/>
      </p:ext>
    </p:extLst>
  </p:cSld>
  <p:clrMapOvr>
    <a:masterClrMapping/>
  </p:clrMapOvr>
</p:sld>
</file>

<file path=ppt/theme/theme1.xml><?xml version="1.0" encoding="utf-8"?>
<a:theme xmlns:a="http://schemas.openxmlformats.org/drawingml/2006/main" name="Tema do Office 2013 - 2022">
  <a:themeElements>
    <a:clrScheme name="Tema do 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1602</TotalTime>
  <Words>662</Words>
  <Application>Microsoft Office PowerPoint</Application>
  <PresentationFormat>Papel A3 (297 x 420 mm)</PresentationFormat>
  <Paragraphs>83</Paragraphs>
  <Slides>14</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14</vt:i4>
      </vt:variant>
    </vt:vector>
  </HeadingPairs>
  <TitlesOfParts>
    <vt:vector size="22" baseType="lpstr">
      <vt:lpstr>Angsana New</vt:lpstr>
      <vt:lpstr>Aptos</vt:lpstr>
      <vt:lpstr>Arial</vt:lpstr>
      <vt:lpstr>Calibri</vt:lpstr>
      <vt:lpstr>Calibri Light</vt:lpstr>
      <vt:lpstr>Harry P</vt:lpstr>
      <vt:lpstr>Impact</vt:lpstr>
      <vt:lpstr>Tema do Office 2013 - 2022</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Paula Alessandra Rodrigues dos Santos</dc:creator>
  <cp:lastModifiedBy>Paula Alessandra Rodrigues dos Santos</cp:lastModifiedBy>
  <cp:revision>3</cp:revision>
  <cp:lastPrinted>2024-04-12T19:08:19Z</cp:lastPrinted>
  <dcterms:created xsi:type="dcterms:W3CDTF">2024-04-04T14:58:39Z</dcterms:created>
  <dcterms:modified xsi:type="dcterms:W3CDTF">2024-04-12T19:32:08Z</dcterms:modified>
</cp:coreProperties>
</file>