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6" r:id="rId3"/>
    <p:sldId id="277" r:id="rId4"/>
    <p:sldId id="258" r:id="rId5"/>
    <p:sldId id="259" r:id="rId6"/>
    <p:sldId id="262" r:id="rId7"/>
    <p:sldId id="261" r:id="rId8"/>
    <p:sldId id="263" r:id="rId9"/>
    <p:sldId id="265" r:id="rId10"/>
    <p:sldId id="266" r:id="rId11"/>
    <p:sldId id="270" r:id="rId12"/>
    <p:sldId id="291" r:id="rId13"/>
    <p:sldId id="274" r:id="rId14"/>
    <p:sldId id="279" r:id="rId15"/>
    <p:sldId id="284" r:id="rId16"/>
    <p:sldId id="286" r:id="rId17"/>
    <p:sldId id="282" r:id="rId18"/>
    <p:sldId id="290" r:id="rId19"/>
    <p:sldId id="289" r:id="rId20"/>
    <p:sldId id="283" r:id="rId21"/>
    <p:sldId id="287" r:id="rId22"/>
    <p:sldId id="280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CB3A8-66C0-44E6-9EA1-935A93C0CF5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DD981-A299-46F7-8970-02D91A6712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88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70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5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26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05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9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0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59BD-0FD0-4429-B361-92CC46636E4C}" type="datetimeFigureOut">
              <a:rPr lang="en-IN" smtClean="0"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D11C-11B8-4E0F-9166-F8FBF55D34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ides Background - Google Workspace Market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41"/>
            <a:ext cx="9144000" cy="68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887"/>
            <a:ext cx="9144000" cy="21602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Project Name: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Bank marketing data </a:t>
            </a:r>
            <a:endParaRPr lang="en-IN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3707904" cy="290968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Group Number : 10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Group members: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G. Paul Abhishek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G. Pravalika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T.Krishna Prasad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Pranathi Dehpande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S. Yugender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Bahnschrift Light SemiCondensed" pitchFamily="34" charset="0"/>
              </a:rPr>
              <a:t>B. Navneetha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 SemiCondensed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 SemiCondensed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pic>
        <p:nvPicPr>
          <p:cNvPr id="3074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42887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0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43589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coding\python the snake\photo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3" y="1268759"/>
            <a:ext cx="9144000" cy="555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" y="2972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Analyzing the purchase frequency of marital status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6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" y="2972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Analyzing the purchase frequency of education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52563"/>
            <a:ext cx="8798371" cy="48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0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w Cen MT Condensed" pitchFamily="34" charset="0"/>
                <a:ea typeface="MS PGothic" pitchFamily="34" charset="-128"/>
              </a:rPr>
              <a:t>Take away from the graphs:</a:t>
            </a:r>
            <a:endParaRPr lang="en-IN" dirty="0">
              <a:latin typeface="Tw Cen MT Condensed" pitchFamily="34" charset="0"/>
              <a:ea typeface="MS PGothic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374441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  <a:ea typeface="MS PGothic" pitchFamily="34" charset="-128"/>
              </a:rPr>
              <a:t>Middle aged people are showing much interest in term deposit rather than the youth and elderly people.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  <a:ea typeface="MS PGothic" pitchFamily="34" charset="-128"/>
              </a:rPr>
              <a:t> People holding jobs like admin, blue collar and technician are interested in subscribing the term deposit.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  <a:ea typeface="MS PGothic" pitchFamily="34" charset="-128"/>
              </a:rPr>
              <a:t>People qualified in high school or university are most likely to subscribe the term deposit.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w Cen MT Condensed" pitchFamily="34" charset="0"/>
              <a:ea typeface="MS PGothic" pitchFamily="34" charset="-128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w Cen MT Condensed" pitchFamily="34" charset="0"/>
              <a:ea typeface="MS PGothic" pitchFamily="34" charset="-128"/>
            </a:endParaRPr>
          </a:p>
          <a:p>
            <a:pPr algn="l"/>
            <a:endParaRPr lang="en-IN" dirty="0">
              <a:solidFill>
                <a:schemeClr val="tx1"/>
              </a:solidFill>
              <a:latin typeface="Tw Cen MT Condensed" pitchFamily="34" charset="0"/>
              <a:ea typeface="MS PGothic" pitchFamily="34" charset="-128"/>
            </a:endParaRPr>
          </a:p>
        </p:txBody>
      </p:sp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0247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\coding\python the snake\photos\HEAT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" y="618303"/>
            <a:ext cx="9128898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-1" y="6112159"/>
            <a:ext cx="9116291" cy="689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seems no feature is heavily correlated with other features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47"/>
            <a:ext cx="9116291" cy="68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Heat Map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188"/>
            <a:ext cx="9144000" cy="1470025"/>
          </a:xfrm>
        </p:spPr>
        <p:txBody>
          <a:bodyPr/>
          <a:lstStyle/>
          <a:p>
            <a:r>
              <a:rPr lang="en-US" dirty="0" smtClean="0"/>
              <a:t>Algorithms: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3600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outcome is a binary dependent variable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Depending on the response:</a:t>
            </a:r>
            <a:r>
              <a:rPr lang="en-IN" dirty="0" smtClean="0">
                <a:solidFill>
                  <a:schemeClr val="tx1"/>
                </a:solidFill>
              </a:rPr>
              <a:t> Categorical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Therefore logistic regression is applied.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Train test split method is used to analyze the data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Case1: train : 70%, test : 30%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Case2: train:  80%, test : 20%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X- age,  Y- ‘y’	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400800" cy="87464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Scatter plot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0628"/>
            <a:ext cx="6996481" cy="496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4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0" cy="69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285" y="66507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Confusion matrix</a:t>
            </a:r>
            <a:endParaRPr lang="en-IN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836712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It is a table with 4 different combinations of predicted and actual values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miro.medium.com/max/356/1*Z54JgbS4DUwWSknhDCvNT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7" y="1869455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miro.medium.com/max/462/1*7EYylA6XlXSGBCF77j_r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419659" cy="32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3626" y="4675204"/>
            <a:ext cx="9147626" cy="218279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True </a:t>
            </a:r>
            <a:r>
              <a:rPr lang="en-IN" sz="2400" b="1" dirty="0" smtClean="0">
                <a:solidFill>
                  <a:schemeClr val="tx1"/>
                </a:solidFill>
              </a:rPr>
              <a:t>Positive:</a:t>
            </a:r>
            <a:r>
              <a:rPr lang="en-US" sz="2400" dirty="0">
                <a:solidFill>
                  <a:schemeClr val="tx1"/>
                </a:solidFill>
              </a:rPr>
              <a:t>predicted positive and it’s </a:t>
            </a:r>
            <a:r>
              <a:rPr lang="en-US" sz="2400" dirty="0" smtClean="0">
                <a:solidFill>
                  <a:schemeClr val="tx1"/>
                </a:solidFill>
              </a:rPr>
              <a:t>true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True </a:t>
            </a:r>
            <a:r>
              <a:rPr lang="en-IN" sz="2400" b="1" dirty="0" smtClean="0">
                <a:solidFill>
                  <a:schemeClr val="tx1"/>
                </a:solidFill>
              </a:rPr>
              <a:t>Negative:</a:t>
            </a:r>
            <a:r>
              <a:rPr lang="en-US" sz="2400" dirty="0">
                <a:solidFill>
                  <a:schemeClr val="tx1"/>
                </a:solidFill>
              </a:rPr>
              <a:t>predicted negative and it’s </a:t>
            </a:r>
            <a:r>
              <a:rPr lang="en-US" sz="2400" dirty="0" smtClean="0">
                <a:solidFill>
                  <a:schemeClr val="tx1"/>
                </a:solidFill>
              </a:rPr>
              <a:t>true.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False Positive: (Type 1 Error</a:t>
            </a:r>
            <a:r>
              <a:rPr lang="en-IN" sz="2400" b="1" dirty="0" smtClean="0">
                <a:solidFill>
                  <a:schemeClr val="tx1"/>
                </a:solidFill>
              </a:rPr>
              <a:t>):</a:t>
            </a:r>
            <a:r>
              <a:rPr lang="en-US" sz="2400" dirty="0">
                <a:solidFill>
                  <a:schemeClr val="tx1"/>
                </a:solidFill>
              </a:rPr>
              <a:t>predicted positive and it’s </a:t>
            </a:r>
            <a:r>
              <a:rPr lang="en-US" sz="2400" dirty="0" smtClean="0">
                <a:solidFill>
                  <a:schemeClr val="tx1"/>
                </a:solidFill>
              </a:rPr>
              <a:t>false.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False Negative: (Type 2 Error</a:t>
            </a:r>
            <a:r>
              <a:rPr lang="en-IN" sz="2400" b="1" dirty="0" smtClean="0">
                <a:solidFill>
                  <a:schemeClr val="tx1"/>
                </a:solidFill>
              </a:rPr>
              <a:t>):</a:t>
            </a:r>
            <a:r>
              <a:rPr lang="en-US" sz="2400" dirty="0">
                <a:solidFill>
                  <a:schemeClr val="tx1"/>
                </a:solidFill>
              </a:rPr>
              <a:t>predicted negative and it’s false.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"/>
          <p:cNvSpPr txBox="1">
            <a:spLocks/>
          </p:cNvSpPr>
          <p:nvPr/>
        </p:nvSpPr>
        <p:spPr>
          <a:xfrm>
            <a:off x="-27887" y="1412776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Accuracy of logistic regression classifier on test set: </a:t>
            </a:r>
            <a:r>
              <a:rPr lang="en-IN" b="1" dirty="0">
                <a:solidFill>
                  <a:schemeClr val="tx1"/>
                </a:solidFill>
              </a:rPr>
              <a:t>0.901294498381877</a:t>
            </a: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0" y="47506"/>
            <a:ext cx="9144000" cy="1077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Case1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train : 70%, test : 30%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0" y="3001322"/>
            <a:ext cx="327585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Confusion matrix :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0" y="908720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627784" y="2708920"/>
            <a:ext cx="2722894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[[1114 0] </a:t>
            </a:r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[ </a:t>
            </a:r>
            <a:r>
              <a:rPr lang="en-IN" b="1" dirty="0">
                <a:solidFill>
                  <a:schemeClr val="tx1"/>
                </a:solidFill>
              </a:rPr>
              <a:t>122 0]]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4293096"/>
            <a:ext cx="62281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table is showing us </a:t>
            </a:r>
            <a:r>
              <a:rPr lang="en-US" dirty="0">
                <a:solidFill>
                  <a:schemeClr val="tx1"/>
                </a:solidFill>
              </a:rPr>
              <a:t>that we have 1114+0 correct predictions and 122+0 incorrect predictions.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5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543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3"/>
          <p:cNvSpPr txBox="1">
            <a:spLocks/>
          </p:cNvSpPr>
          <p:nvPr/>
        </p:nvSpPr>
        <p:spPr>
          <a:xfrm>
            <a:off x="-8562" y="1340768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Accuracy of logistic regression classifier on test set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0.9077669902912622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Case2: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train</a:t>
            </a:r>
            <a:r>
              <a:rPr lang="en-US" dirty="0">
                <a:solidFill>
                  <a:schemeClr val="tx1"/>
                </a:solidFill>
              </a:rPr>
              <a:t>:  80%, test : 20%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3347864" y="3140968"/>
            <a:ext cx="1968771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chemeClr val="tx1"/>
                </a:solidFill>
              </a:rPr>
              <a:t>[[748 0] 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[ </a:t>
            </a:r>
            <a:r>
              <a:rPr lang="en-IN" b="1" dirty="0">
                <a:solidFill>
                  <a:schemeClr val="tx1"/>
                </a:solidFill>
              </a:rPr>
              <a:t>76 0]]</a:t>
            </a: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-22951" y="3501008"/>
            <a:ext cx="35638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Confusion matrix :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4293096"/>
            <a:ext cx="913543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table is showing us </a:t>
            </a:r>
            <a:r>
              <a:rPr lang="en-US" dirty="0">
                <a:solidFill>
                  <a:schemeClr val="tx1"/>
                </a:solidFill>
              </a:rPr>
              <a:t>that we have </a:t>
            </a:r>
            <a:r>
              <a:rPr lang="en-US" dirty="0" smtClean="0">
                <a:solidFill>
                  <a:schemeClr val="tx1"/>
                </a:solidFill>
              </a:rPr>
              <a:t>748+0 </a:t>
            </a:r>
            <a:r>
              <a:rPr lang="en-US" dirty="0">
                <a:solidFill>
                  <a:schemeClr val="tx1"/>
                </a:solidFill>
              </a:rPr>
              <a:t>correct predictions and </a:t>
            </a:r>
            <a:r>
              <a:rPr lang="en-US" dirty="0" smtClean="0">
                <a:solidFill>
                  <a:schemeClr val="tx1"/>
                </a:solidFill>
              </a:rPr>
              <a:t>76+0 </a:t>
            </a:r>
            <a:r>
              <a:rPr lang="en-US" dirty="0">
                <a:solidFill>
                  <a:schemeClr val="tx1"/>
                </a:solidFill>
              </a:rPr>
              <a:t>incorrect predictions.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2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/>
              <a:t>K-Fold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718" y="1196752"/>
            <a:ext cx="9144000" cy="26391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K-Fold </a:t>
            </a:r>
            <a:r>
              <a:rPr lang="en-US" dirty="0">
                <a:solidFill>
                  <a:schemeClr val="tx1"/>
                </a:solidFill>
              </a:rPr>
              <a:t>will provide train/test indices to split data in train and test sets. It will split dataset into k consecutive folds (without shuffling by default). Each fold is then used a validation set once while the k - 1 remaining folds form the training set (source)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149080"/>
            <a:ext cx="9144000" cy="75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Cross validation score (K-Fold) for the data set 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80" y="4903281"/>
            <a:ext cx="4752529" cy="48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0.8905074378605388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48" y="13823"/>
            <a:ext cx="3456384" cy="606865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w Cen MT Condensed" pitchFamily="34" charset="0"/>
              </a:rPr>
              <a:t>Background:</a:t>
            </a:r>
            <a:endParaRPr lang="en-IN" sz="2400" b="1" dirty="0">
              <a:latin typeface="Tw Cen M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2" y="620688"/>
            <a:ext cx="9127588" cy="217026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w Cen MT Condensed" pitchFamily="34" charset="0"/>
              </a:rPr>
              <a:t>Every bank needs customers for depositing, applying loan etc. the story of this bank is same. It’s working hard to attract customers for subscribing  a term deposit</a:t>
            </a:r>
            <a:r>
              <a:rPr lang="en-US" sz="2400" dirty="0">
                <a:solidFill>
                  <a:schemeClr val="tx1"/>
                </a:solidFill>
                <a:latin typeface="Tw Cen MT Condensed" pitchFamily="34" charset="0"/>
              </a:rPr>
              <a:t>. Term deposits are a low-risk way to invest your money and earn a fixed rate of </a:t>
            </a:r>
            <a:r>
              <a:rPr lang="en-US" sz="2400" dirty="0" smtClean="0">
                <a:solidFill>
                  <a:schemeClr val="tx1"/>
                </a:solidFill>
                <a:latin typeface="Tw Cen MT Condensed" pitchFamily="34" charset="0"/>
              </a:rPr>
              <a:t>interest. The employees are making calls with different categories of people and convincing them to subscribe. </a:t>
            </a:r>
            <a:r>
              <a:rPr lang="en-US" sz="2400" dirty="0">
                <a:solidFill>
                  <a:schemeClr val="tx1"/>
                </a:solidFill>
                <a:latin typeface="Tw Cen MT Condensed" pitchFamily="34" charset="0"/>
              </a:rPr>
              <a:t>The data is related with direct marketing campaigns (phone calls) of a Portuguese banking institution.</a:t>
            </a:r>
            <a:r>
              <a:rPr lang="en-US" sz="2400" dirty="0" smtClean="0">
                <a:solidFill>
                  <a:schemeClr val="tx1"/>
                </a:solidFill>
                <a:latin typeface="Tw Cen MT Condensed" pitchFamily="34" charset="0"/>
              </a:rPr>
              <a:t> We are here to help the bank  for  analyzing the data and making predictions which type of customers should we attract to get more subscribers</a:t>
            </a:r>
            <a:endParaRPr lang="en-IN" sz="2400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6702" y="3551673"/>
            <a:ext cx="9127588" cy="143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  <a:latin typeface="Tw Cen MT Condensed" pitchFamily="34" charset="0"/>
              </a:rPr>
              <a:t>The classification goal is to predict if the client will subscribe a term deposit. By predicting it we can help the bank to make the work easier, productive, efficient and faster. Indirectly we can save their </a:t>
            </a:r>
            <a:r>
              <a:rPr lang="en-US" sz="2200" dirty="0" smtClean="0">
                <a:solidFill>
                  <a:schemeClr val="tx1"/>
                </a:solidFill>
                <a:latin typeface="Tw Cen MT Condensed" pitchFamily="34" charset="0"/>
              </a:rPr>
              <a:t>money. </a:t>
            </a:r>
            <a:r>
              <a:rPr lang="en-US" sz="2200" dirty="0">
                <a:solidFill>
                  <a:schemeClr val="tx1"/>
                </a:solidFill>
                <a:latin typeface="Tw Cen MT Condensed" pitchFamily="34" charset="0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Tw Cen MT Condensed" pitchFamily="34" charset="0"/>
              </a:rPr>
              <a:t>he goal is to target those customers who are likely interested in term deposit</a:t>
            </a:r>
            <a:endParaRPr lang="en-IN" sz="2200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971230"/>
            <a:ext cx="1454905" cy="451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latin typeface="Tw Cen MT Condensed" pitchFamily="34" charset="0"/>
              </a:rPr>
              <a:t>Objective:</a:t>
            </a:r>
            <a:endParaRPr lang="en-IN" sz="2400" b="1" dirty="0">
              <a:latin typeface="Tw Cen MT Condensed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412" y="4984549"/>
            <a:ext cx="3456384" cy="77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 smtClean="0">
                <a:latin typeface="Tw Cen MT Condensed" pitchFamily="34" charset="0"/>
              </a:rPr>
              <a:t>Path:</a:t>
            </a:r>
            <a:endParaRPr lang="en-IN" sz="2400" b="1" dirty="0">
              <a:latin typeface="Tw Cen MT Condense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26702" y="5578023"/>
            <a:ext cx="9127588" cy="127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solidFill>
                  <a:schemeClr val="tx1"/>
                </a:solidFill>
                <a:latin typeface="Tw Cen MT Condensed" pitchFamily="34" charset="0"/>
              </a:rPr>
              <a:t>The dataset is binary dependent variable. Team followed a standard Machine Learning algorithm (logistic regression) development process. We used python coding to make our analysis easier</a:t>
            </a:r>
            <a:endParaRPr lang="en-US" sz="2200" b="0" dirty="0" smtClean="0">
              <a:solidFill>
                <a:schemeClr val="tx1"/>
              </a:solidFill>
              <a:effectLst/>
              <a:latin typeface="Tw Cen MT Condensed" pitchFamily="34" charset="0"/>
            </a:endParaRPr>
          </a:p>
        </p:txBody>
      </p:sp>
      <p:pic>
        <p:nvPicPr>
          <p:cNvPr id="2052" name="Picture 4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412" y="3898923"/>
            <a:ext cx="9160412" cy="29523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F-beta score :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F-beta score can be interpreted as a weighted harmonic mean of the precision and recall, where an F-beta score reaches its best value at 1 and worst score at 0.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The F-beta score weights the recall more than the precision by a factor of beta. beta = 1.0 means recall and precision are equally important</a:t>
            </a:r>
            <a:endParaRPr lang="en-IN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154" y="1362643"/>
            <a:ext cx="9144000" cy="102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Precision 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The precision is the ratio tp / (tp + fp).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3154" y="2564904"/>
            <a:ext cx="9144000" cy="109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Recall 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The recall is the ratio tp / (tp + fn).</a:t>
            </a:r>
          </a:p>
        </p:txBody>
      </p:sp>
      <p:pic>
        <p:nvPicPr>
          <p:cNvPr id="15362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35" y="11663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4830" y="280441"/>
            <a:ext cx="9144000" cy="102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Accuracy: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Number </a:t>
            </a:r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of correct </a:t>
            </a:r>
            <a:r>
              <a:rPr lang="en-US" dirty="0" smtClean="0">
                <a:solidFill>
                  <a:schemeClr val="tx1"/>
                </a:solidFill>
                <a:latin typeface="Tw Cen MT Condensed" pitchFamily="34" charset="0"/>
              </a:rPr>
              <a:t>predictions/Total </a:t>
            </a:r>
            <a:r>
              <a:rPr lang="en-US" dirty="0">
                <a:solidFill>
                  <a:schemeClr val="tx1"/>
                </a:solidFill>
                <a:latin typeface="Tw Cen MT Condensed" pitchFamily="34" charset="0"/>
              </a:rPr>
              <a:t>number of predictions</a:t>
            </a:r>
            <a:endParaRPr lang="en-US" dirty="0" smtClean="0">
              <a:solidFill>
                <a:schemeClr val="tx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4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38+ Free Powerpoint Backgrounds | Free &amp;amp; Premium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49" y="620688"/>
            <a:ext cx="614800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8" y="216349"/>
            <a:ext cx="1326348" cy="4320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CASE 1: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42" y="4171313"/>
            <a:ext cx="6203214" cy="219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1107" y="3203492"/>
            <a:ext cx="13263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CASE 2: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4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ree download PPT Background Pictures HD Wallpapers [1200x675] for your  Desktop, Mobile &amp;amp; Tablet | Explore 25+ Backgrounds Ppt | PPT Wallpaper  Cartoon, The Yellow Wallpaper PPT, Wallpaper Ppt Terbaru 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IN" dirty="0"/>
              <a:t>Summary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144000" cy="381642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Depending upon the EDA, its better for the bank to prioritize the customers who are middle aged (25-40).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Contacting unmarried people will also help in getting more number of subscribers.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 by contacting these type of people, the business might have a chance of getting more and more subscribers.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AutoShape 2" descr="Elegant Business Powerpoint Templates - Arts, Blue, Business &amp;amp; Finance -  Free PPT Backgrounds and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Elegant Business Powerpoint Templates - Arts, Blue, Business &amp;amp; Finance -  Free PPT Backgrounds and Templ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3" y="297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6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30006-corporate-template-1-10-thank-you-slide - Free PowerPoint Templat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90" name="Picture 10" descr="Minimal Thank You PowerPoint - Slid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68760"/>
          </a:xfrm>
        </p:spPr>
        <p:txBody>
          <a:bodyPr/>
          <a:lstStyle/>
          <a:p>
            <a:r>
              <a:rPr lang="en-US" b="1" dirty="0" smtClean="0">
                <a:latin typeface="Yu Gothic Light" pitchFamily="34" charset="-128"/>
                <a:ea typeface="Yu Gothic Light" pitchFamily="34" charset="-128"/>
              </a:rPr>
              <a:t>Data and Data quality check</a:t>
            </a:r>
            <a:endParaRPr lang="en-IN" b="1" dirty="0">
              <a:latin typeface="Yu Gothic Light" pitchFamily="34" charset="-128"/>
              <a:ea typeface="Yu Gothic Light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9408"/>
            <a:ext cx="9144000" cy="532859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In the data we have 17 attributes and 42511 instances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The main attributes to be noticed are age, job, marital, education, default, housing, loan, campaign, 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The  dataset’s outcome is a binary  data set(yes/no)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Luckily in the data set, there were no missing values	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Output variable : ‘y’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Input  variable : remaining attributes</a:t>
            </a:r>
            <a:endParaRPr lang="en-IN" dirty="0">
              <a:solidFill>
                <a:schemeClr val="tx1"/>
              </a:solidFill>
              <a:latin typeface="Yu Gothic Light" pitchFamily="34" charset="-128"/>
              <a:ea typeface="Yu Gothic Light" pitchFamily="34" charset="-128"/>
            </a:endParaRPr>
          </a:p>
        </p:txBody>
      </p:sp>
      <p:pic>
        <p:nvPicPr>
          <p:cNvPr id="4098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3482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tail Bank Marketing: Use Advocacy Marketing To Increase Customer Loyalty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93524" y="294836"/>
            <a:ext cx="6336704" cy="5660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</a:rPr>
              <a:t>Specific data types in data frame</a:t>
            </a:r>
            <a:endParaRPr lang="en-IN" sz="32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14567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variables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Pdays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Emp_var_rate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Cons_price_idx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Cons_conf_idx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day_of_week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Euribor3m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poutcome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Nr_employed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20654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Simple Templates For Ppt - 1024x768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" y="-67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6" y="2344822"/>
            <a:ext cx="3205514" cy="922114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Bahnschrift Light SemiCondensed" pitchFamily="34" charset="0"/>
              </a:rPr>
              <a:t>How many people subscribed ?</a:t>
            </a:r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666" y="3104875"/>
            <a:ext cx="834578" cy="63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451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65" y="3563904"/>
            <a:ext cx="3853586" cy="76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000" dirty="0" smtClean="0">
                <a:latin typeface="Bahnschrift Light SemiCondensed" pitchFamily="34" charset="0"/>
              </a:rPr>
              <a:t>How many people did not subscribe ?</a:t>
            </a:r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436" y="4221088"/>
            <a:ext cx="834578" cy="6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3668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972584"/>
            <a:ext cx="9145666" cy="144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>
                <a:latin typeface="Bahnschrift Light SemiCondensed" pitchFamily="34" charset="0"/>
              </a:rPr>
              <a:t>In performing exploratory data analysis, it is important to be able to select subsets of data to perform analysis or comparisons.</a:t>
            </a:r>
            <a:endParaRPr lang="en-IN" sz="3200" dirty="0">
              <a:latin typeface="Bahnschrift Light SemiCondensed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310" y="0"/>
            <a:ext cx="914531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Bahnschrift Light SemiCondensed" pitchFamily="34" charset="0"/>
              </a:rPr>
              <a:t>Conditional Analysis</a:t>
            </a:r>
            <a:endParaRPr lang="en-IN" sz="3200" dirty="0">
              <a:latin typeface="Bahnschrift Light SemiCondensed" pitchFamily="34" charset="0"/>
            </a:endParaRPr>
          </a:p>
        </p:txBody>
      </p:sp>
      <p:pic>
        <p:nvPicPr>
          <p:cNvPr id="8194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07739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666" y="4855840"/>
            <a:ext cx="4721539" cy="76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000" dirty="0" smtClean="0">
                <a:latin typeface="Bahnschrift Light SemiCondensed" pitchFamily="34" charset="0"/>
              </a:rPr>
              <a:t>What is the age group frequently contacted ?</a:t>
            </a:r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436" y="5618584"/>
            <a:ext cx="834578" cy="6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25-50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09964" y="2475832"/>
            <a:ext cx="4248472" cy="62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 SemiCondensed" pitchFamily="34" charset="0"/>
              </a:rPr>
              <a:t>The average age of people contacted</a:t>
            </a:r>
          </a:p>
          <a:p>
            <a:pPr algn="just"/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076056" y="2929152"/>
            <a:ext cx="1152128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40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95528" y="3697605"/>
            <a:ext cx="4248472" cy="62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 SemiCondensed" pitchFamily="34" charset="0"/>
              </a:rPr>
              <a:t>The minimum age of people contacted</a:t>
            </a:r>
          </a:p>
          <a:p>
            <a:pPr algn="just"/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044899" y="4080098"/>
            <a:ext cx="1152128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18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880829" y="5085184"/>
            <a:ext cx="4248472" cy="62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 SemiCondensed" pitchFamily="34" charset="0"/>
              </a:rPr>
              <a:t>The maximum age of people contacted</a:t>
            </a:r>
          </a:p>
          <a:p>
            <a:pPr algn="just"/>
            <a:endParaRPr lang="en-IN" sz="2000" dirty="0">
              <a:latin typeface="Bahnschrift Light SemiCondensed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044899" y="5467677"/>
            <a:ext cx="1152128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Bahnschrift Light SemiCondensed" pitchFamily="34" charset="0"/>
              </a:rPr>
              <a:t>88	</a:t>
            </a:r>
            <a:endParaRPr lang="en-IN" sz="2000" dirty="0">
              <a:solidFill>
                <a:schemeClr val="tx1"/>
              </a:solidFill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8226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Gill Sans MT Condensed" pitchFamily="34" charset="0"/>
              </a:rPr>
              <a:t>Analysing the percentage of term deposits done</a:t>
            </a:r>
            <a:endParaRPr lang="en-IN" sz="3200" dirty="0">
              <a:latin typeface="Gill Sans M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881" y="1484784"/>
            <a:ext cx="9159048" cy="151216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Gill Sans MT Condensed" pitchFamily="34" charset="0"/>
              </a:rPr>
              <a:t>The percentage of people subscribed is 10.95 which is pretty low and the people who did not subscribe is 89.05%</a:t>
            </a:r>
            <a:endParaRPr lang="en-IN" dirty="0">
              <a:solidFill>
                <a:schemeClr val="tx1"/>
              </a:solidFill>
              <a:latin typeface="Gill Sans MT Condensed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7" y="3134549"/>
            <a:ext cx="36766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3752498"/>
            <a:ext cx="3436514" cy="284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5" name="AutoShape 4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6" name="AutoShape 6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8" name="AutoShape 8" descr="data:image/png;base64,iVBORw0KGgoAAAANSUhEUgAAAYoAAAGaCAYAAAARqASLAAAABHNCSVQICAgIfAhkiAAAAAlwSFlzAAALEgAACxIB0t1+/AAAADh0RVh0U29mdHdhcmUAbWF0cGxvdGxpYiB2ZXJzaW9uMy4yLjIsIGh0dHA6Ly9tYXRwbG90bGliLm9yZy+WH4yJAAAgAElEQVR4nO3dd5xU1cH/8c+hV+HiCogFDYpdWXtsYC/BFms0Gv0ZfWJiPHnUKInGqI8mxJInV6OJaRJLiNE8GmPsRrCLImps2FCBBaVcOlvn/P64F12X3XHLzJy5d77v12te7O7szHxndpnvnnNuMc45RERE2tLNdwARESlvKgoREclLRSEiInmpKEREJC8VhYiI5KWiEBGRvFQU0ipjzIfGmAM8PfYwY8yTxpjlxpjrfGToKJ+vV/L4bxhjxhXhfscZY+YU+n4lXXr4DiDSirOAhcA6rpUdfYwxk4A5zrlLSh2sXDnntlnzsTHmMmAz59w3/SWSLNGIQorKGNOZP0ZGAm+2VhKF0MlMIhVLRZEiyfTGBcaY14wxS40xdxpj+iTXnWaMebrF9ztjzGbJx5OMMTcZYx40xqwwxjxjjBlujPmVMSYyxrxtjKlu8ZC7GGPeTK6/Zc1jJfc33hjzijFmiTHmWWPM9i1yXmSMeQ1Y2dobszFmD2PMi8nzeNEYs8eanMC3gAuTnAe0uN1ZwMnNrv9n8vURxpi/G2MWGGNmGWPObXaby4wxdxtjbjfGLANOM8ZMMcZcmWRfYYz5pzFmXWPMHcaYZUmmTfL8LE4xxnxkjFlkjLm4xXXdjDETjDHvJ9f/zRgzJLluk+TncpYxpsYYM88Yc0Gz2/ZOfiY1yeVXxpjeyXVVxpj7k9d8sTHmKWNMt2av+QHGmEOAHwMnJM/r1Wa/Hx8k03mzjDEnt/G8+ia/K5Ex5k1glxbXb5W8dkuS6a4jml03yRhzozHmX8njvGCMGdXs+i2NMY8m2WcaY45v6/WVMuOc0yUlF+BDYBowAhgCvAV8J7nuNODpFt/viKcgACYRT+fsBPQB/g3MAk4FugNXAk+0eKzXgY2Sx3oGuDK5rhr4FNgtue23ku/v3ey2ryS37dvK8xgCRMApxNOf30g+X7dZ1ivzvA5fuJ74D57pwKVAL+ArwAfAwcn1lwENwFHJ9/YFpgDvAaOAQcCbwDvAAUmmW4Fb2nj8rYEVwD5Ab+CXQCNwQHK9BZ4HNkyuvxmYnFy3SfJzmQz0B7YDFjS77RXJbYcC6wHPAv+TXPdz4LdAz+SyN2CaveYHNHu+tzfL2x9YBmyRfL4+sE0bz20i8FTyM9oo+R2Yk1zXM3nNfpy8zvsBy5vd7yRgEbBr8hreAfy1WYbZwOnJddXEv49b+/5/pcuXXzSiSJ/rnXM1zrnFwD+BMR247T3OuenOuVrgHqDWOXerc64JuJP4P29zv3bOzU4e6yriN3SI1xBuds694Jxrcs79GagDdm+Rc7ZzbnUrOb4GvOucu8051+icmwy8DRzegefS3C7Aes65K5xz9c65D4DfAyc2+57nnHP3OudyzTLd4px73zm3FHgQeN8595hzrhG4q5XXY41jgfudc0865+qAnwC5Ztd/B7jYOTcnuf4y4NgWI6vLnXMrnXP/AW7h89f2ZOAK59ynzrkFwOXEhQpx2a0PjHTONTjnnnLOtXd6Lgdsa4zp65yb55x7o43vOx64yjm32Dk3G7i+2XW7AwOAicnr/G/g/mbZIf4dm5a8hnfw+e/neOBD59wtyc98BvB34Lh25hePVBTpM7/Zx6uI/+O21yfNPl7dyuct72t2s48/Ih7JQLyGcH4y/bDEGLOE+K/PEW3ctqURyf019xGwQf74bRoJjGiR58fAsC/J09HXY40Rze/PObeS+C/p5nnuaZblLaApT57mr23L16b5ddcQ/0X/SDKNNKGNfF+Q5DuBuMDmJVNDW7bnubXIMgKY7ZzLtbi++c+trd/PkcBuLX5GJwPD2/McxC8VRXasBPqt+cQYU4j/gBs1+3hjoCb5eDbxX52Dm136JSODNfL9pVtD/MbR3MbA3Hbmannfs4FZLfIMdM4d1s48HTWPZq+NMaYfsG6LPIe2yNPHOdf8+bX12rZ8bT67zjm33Dl3vnPuK8ARwHnGmP1bybfWc3XOPeycO5B4RPI28YjrS59b8vhr1AAbrVkXaXZ9e35us4GpLV6TAc65s9txW/FMRZEdrwLbGGPGJIvOlxXgPr9njNkwWYi9mHh6CuI3me8YY3Yzsf7GmK8ZYwa2834fAEYbY04yxvQwxpxAPO9/fztv/wnxOsQa04DlyQJ6X2NMd2PMtsaYXdq4fVfdDYw3xuxljOlFvK7Q/P/Sb4GrjDEjAYwx6xljjmxxHz8xxvQzxmxDPG+/5rWdDFyS3KaKeN3l9uR+xhtjNjPGGGAp8Sglx9o+ATZpttA9zBhzpDGmP/EU4Yo2bgfwN+BHxpjAGLMh8P1m171APEq40BjT08T7bRwO/DXPa7XG/cQ/81OS2/Y0xuxijNmqHbcVz1QUGeGce4f4Desx4F3g6fy3aJe/AI8QLwy/T7zgjXPuJeBM4NfEi9DvES+mtzfrIuI56/OJp2wuBMY75xa28y7+CGydTGHcm6yxjCeeD59FvEj6B+JF6oJL5ve/R/z6zCN+DZrvlBYC9xFPES0nXpzercXdTCV+3R4HrnXOPZJ8/UrgJeA14D/Ay8nXADYn/vmuAJ4DbnLOPdFKxLuSfxcZY14m/n9+HvGIYDEwFmjrL/nLiaeTZhH/7G9r9rzriYvhUOLX+CbgVOfc223c12ecc8uBg4jXjWqIp6h+QbzYL2VuzRYTIlICJt7kdhbQM1nwFSl7GlGIiEheKgoREclLU08iIpKXRhQiIpKXikJERPJSUYiISF4qChERyUtFISIieakoREQkLxWFiIjkpaIQEZG8VBQiIpKXikJERPJSUYiISF4qChERyUtFISIieakoREQkLxWFiIjkpaIQEZG8VBQiIpKXikJERPJSUYiISF4qChERyUtFISIieakoREQkLxWFiIjkpaIQEZG8VBQiIpKXikJERPJSUYiISF4qChERyUtFISIieakoREQkLxWFiIjkpaIQEZG8VBQiIpKXikJERPJSUYiISF4qChERyUtFISIieakoREQkLxWFiIjk1cN3AJFiCqOwF1DVymW95N/+QK6VS1Oer9cDnwDzgXnJZb4NbEOpnpdIKRnnnO8MIp0SRuFgYItmlw34vADWXNYpURwHLKZFeTT7dy4w0wb2kxLlESkYFYWUvTAKA2B7YAdgW2BL4mIY6jNXJy0E3gBeb/bvazawS72mEslDRSFlJSmFscDOxMWwA7CR11DF54D3genNLi/bwC7xmkokoaIQr8Io7A/sDewH7A+MQRtZQFwe7wFTgIeAxzXqEF9UFFJSyeLy7sSlsB+wG9DTa6h0aAReAB5OLi/ZwOb8RpJKoaKQogqjsBuwI58Xw15AP6+hsmER8ChJcdjAzvOcRzJMRSFFEUbhzsDJwInAcM9xKsF/iEvjAWCqRhtSSCoKKZgwCkcRl8NJxFsliR9zgNuASTaw7/gOI+mnopAuCaNwKHACcUHs5jmOrO05YBJwpxbDpbNUFNJhYRQOAI4iLocD0B7+aVAL3EtcGo9qako6QkUh7RZG4W7AucQloQXp9JrL51NTM32HkfKnopC8wig0wHjgh8T7O0i2vABcTzw11eQ7jJQnFYW0KozC3sA3gfOBrTzHkeJ7H7iaeJRR7zuMlBcVhXxBcqC9s4mnmLRZa+WZC/wSuNkGdqXvMFIeVBQCQBiFI4H/Bs4ABniOI/4tJJ6SukHHnBIVRYULo7CaeP3hOLT1kqxtOXAT8Esb2E99hxE/VBQVKozCzYCJwDG+s0gqrAb+BFxtA/ux7zBSWiqKChNGYRXwU+C/0MH4pOMagJuBy2xgF/kOI6WhoqgQYRT2JV6DuIjSnfVNsisCrgBu1Clgs09FUQHCKPwG8aaPG/rOIpkzE7jABvZ+30GkeFQUGRZG4Q7ADWhHOSm+R4Bztad3NqkoMiiMwnWBK4Ezge6e40jlqAeuBa60gV3tO4wUjooiY8IoPJN4a6YhvrNIxfoQ+L6mo7JDRZERYRSuD/wRONR3FpHEfcSFoc1pU04nsc+AMAqPB15HJSHl5Qjg9TAKT/EdRLpGI4oUC6MwAG4EvuE7i8iXmAycrZMnpZOKIqXCKDwQuAXYwHcWkXb6EPimDewzvoNIx6goUiaMwn7E+0R8FzCe44h0VBNwFXCFzn+RHiqKFEnOMHcrMNp3FpEueg442QZ2lu8g8uVUFCkQRmFP4FLgR2i/CMmOZcD3bGBv9x1E8lNRlLkwCocB/wfs4TuLSJH8hXihe5nvINI6FUUZC6NwDPAPYGPfWUSK7EPgRBvYF3wHkbVpP4oyFUbhMcDTqCSkMmwCTAmj8ATfQWRtKooyFEbhpcBdQH/fWURKqA8wOYzCi30HkS/S1FMZSc4ZMQk43nMUEd8mAWfpXBflQUVRJsIo3IB4PWIn31lEysQTwDE2sJHvIJVORVEGkv0j7gHW951FpMzMBA6zgf3Ad5BKpjUKz8Io/CYwBZWESGu2AF4Io1Cbh3ukovAojMIrgduIF/FEpHVVwL/DKDzRd5BKpaLwJIzCXwLaukOkfXoDfwmj8BLfQSqR1ig8CKPweuD7vnOIpNTvgf+ygdWbV4n08B2gkoRRaIBfEx/5VUQ650zio9Ce7TtIpdDUU4kkJfEbVBIihfCdMApv8B2iUqgoSiCMwm4kw2XfWUQy5JxkrU+KTEVRZElJ/BE4w3cWkQz67zAKf+E7RNapKIooKYlJwGl+k4hk2oXJpuZSJCqKIgmjsDvxPhKn+M4iUgEuDqPwp75DZJU2jy2CpCTuAHTIZJHSutgG9me+Q2SNRhTF8RtUEiI+XBVG4Q99h8gaFUWBJcfSP9N3DpEKdnUYhT/wHSJLNPVUQGEUngLc6juHiOCAE2xg7/IdJAtUFAUSRuF+wENAT99ZRASA1cBYG9gXfQdJOxVFAYRRuC3x+a0H+c4iIl8wH9jVBna27yBppjWKLgqjcD3gflQSIuVoOHB/GIUDfAdJMxVFF4RR2Av4OzDSdxYRadP2wOSJMxbq/a6T9MJ1zU3A3r5DiEjbnGN1w+IdhwBX+c6SVlqj6KQwCi3wK985RKRtzpl59fMPWJKrG7pV8qXjJlRX3e01VAqpKDohjMKDgAeA7r6ziEjrXK7n67Vzxw+lqd/QZl9eCew+obrqdV+50khF0UFhFG4AvAYM8Z1FRFqXqx/8dF3NIbtA996tXP0esMuE6qolpc6VVlqj6IDk5EO3opIQKUvO0dS4fLOpdTVf26uNkgDYDPiLFrfbTy9Ux5wP7Oc7hIiszTmWNizcY0bDot3GtuPbDwV0TKh20tRTO4VROAZ4AejlO4uIfJFz3WbV1RyKaxi8aQduVg/sPKG66j/FypUVKop2CKOwLzAd2OrLvldESss19pleWzN+M3K9O7PT66vArhOqq+oLnStLNPXUPtehkhApO02rh02tnXP0mE6WBMAOwOWFzJRFGlF8iTAKxwP/9J1DRD7nHPWNS7ab1rh0+70KcHdNwD4TqqueLcB9ZZKKIo8wCocB/wHW851FRGLOsaD+k33n52pHbFfAu30PGDOhumplAe8zMzT11IZkU9hJqCREyobL9Xi7bu6RDQUuCYg3mb2mwPeZGSqKtp0DHOI7hIjEcg0Dn6udfczGrnHAiCI9xNkTZyw8qEj3nWqaempFGIXbAC8BfXxnEal0zuGaVo58smHhnvuAMUV+uLnAdhOqq6IiP06qaETRuptRSYh45xwrGxbv8kLDwr3GlqAkADYAbizB46SKRhQthFF4MnC77xwilc45M6du3kGrXH3VaA8Pf/yE6iqdbzuhomgmOQvWTKBYc6Ai0g6uqdertXPHb0Cub5WnCDXAaG0FFdPU0xddjEpCxKtc3ZCnamcfs7XHkoD4feBCj49fVjSiSIRRuBnwOtDWESdFpIico7Fp2ZbPNEQ7teegfqWwCthiQnXVHN9BfNOI4nP/i0pCxAvniOoX7P1aGZUEQD9gou8Q5UAjCiCMwkOJz1gnIiXmct3er6s5rIdrHDTSd5ZWOOIz4k3zHcSnih9RhFHYE537WsSLXGO/abWzj1mvTEsCwBDPNlS0ii8K4AeAj83vRCpa06oRU+rmHLUzrtc6vrN8iT0mzlh4gu8QPlX01FMYhcOBd4CBvrOIVArnqG2MxkxvXLbNnr6zdMBHwJYTqqtqfQfxodJHFL9AJSFSMs6Z+fXzD/ggZSUBMBI4z3cIXyp2RBFG4Y7Ex3MqxWEBRCqey/V4o27u+HVdU//hvrN00gpg8wnVVfN9Bym1Sh5R/BiVhEhJ5OoHPVM7+9hRKS4JgAHAlb5D+FCRI4owCrcE3qCyi1Kk6Jwj17Ri1JMNi3Yf5ztLgeSArSZUV73jO0gpVeob5UVU7nMXKQnnWNaw8KvTM1QSEL9vXOA7RKlV3IgijMKNiU972NN3FpGscs58VDfvkEZXP2SU7yxFUAeMnFBd9YnvIKVSiX9VX4BKQqRoXFPvl2tnH7NORksC4kP9nOs7RClV1IgijML1iLeH7us7i0gWNdUOnVo/f/89oVsP31mKLAI2nlBdtcJ3kFKotBHFD1BJiBScczQ0LNnmqfr5B46tgJIACIBv+w5RKhUzogijcB3gY2CQ7ywiWeIcC+s/HTc3t3qDHXxnKbGPgVETqqsafQcptkoaUXwXlYRIQblc95l1c4+orcCSANgYON53iFKoiKIIo7AP8bSTiBRIrmHA87Wzj9nQNQ7c0HcWj37oO0ApVERRAGcAw3yHEMkC53BNKzeaWjf3iN1wPfv7zuPZmIkzFh7oO0SxZb4owig0VPDBvEQKyTlWNSze+fn6BfuMBaND4MQyf27tzBcFsD/wFd8hRNLOOTO3bv5Bs5uWb/FV31nKzAETZyys7uqdGGOuMMb8oNnnVxljrDHmh8aYF40xrxljLk+u62+M+Zcx5lVjzOvGmKKeL6MSiqJiNmETKRbX1PO12tlH93J1623hO0uZOqcA9/En4FQAY0w34ERgPrA5sCswBtjJGLMPcAhQ45zbwTm3LfBQAR6/TZnePDaMwiFADfGelCLSCbm64Km6eQfvBt17+c5SxpYDwydUV63qyp0YYx4lnsoaRvxH7ofAscCS5FsGAD8HngIeAe4E7nfOPdWVx/0yWd8x5puoJEQ6xTmampaPfrph8S5jfWdJgYHA14Hbu3g/fwBOA4YTjzD2B37unLu55TcaY3YEDgOuNMY87py7oouP3aasTz2d4TuASBo5x5KGBXu9opLokNMKcB/3EE8r7QI8nFz+nzFmAIAxZgNjzFBjzAhglXPuduAaYMcCPHabMjv1FEbhTsRnsBORDnCu2wd1NYd2cw2DN/GdJWVywKYTqqs+7sqdGGN+Cyxxzk1IPrd8vta6gnimZDPigsgBDcDZzrmivd9leerpFN8BRNLGNfZ9qXbu+M1xvXQUg47rRvy+c1Vn7yBZxN4dOG7N15xzIRC2+Nb3iUcbJZHJqacwCrsTbzEgIu3UtHr9qbVzjt5RJdElnf4D1RizNfG5ch53zr1buEhdl8miIF4A0p7YIu3gHHUN0Q5P13+y31gwWX1PKJUtJs5YOKYzN3TOvemc+4pz7vxCh+qqrP5SnOw7gEgaOMen9Z/s/17j0m338p0lQzI3m5G5ogijsC9wtO8cIuXO5Xq8VTfnqKZc7fBtfGfJmKLuJe1D5ooCOJx4m2YRaUOuYZ1na2cfs4lr6r++7ywZtMnEGQt38x2ikLJYFEf6DiBSrpzDNa7YdErd3MP3wPXQ2R6LJ1PTT5kqiuRIsQf4ziFSjpxjecOi3V5sWLjHON9ZKsCxvgMUUqaKgvigWUN9hxApN86Z2XXzDpnftGKzXX1nqRAbTpyxcCvfIQola0VxkO8AIuXGNfV+pXb21/u7+nU3952lwuzvO0ChZK0oDvYdQKScNNVWPVk7++vbkuszxHeWCpSZafDMHOspjMJ+QAToUMhS8ZyjoXHZVs83Rjvu7TtLBVsKrDuhuqrJd5CuytKIYhwqCRGcY3H9p/u8oZLwbhCws+8QhZClotD6hFQ8l+v+bt3cw1fmVm/UqcNISMFlYp0iS0Wh9QmpaLnG/i/Uzj5mfde4zka+s8hnMrFOkYk1ijAKNwK6dAx4kTRrWrnh1PoF++wDxvjOIl9QBwQTqqtW+w7SFVkZUWjaSSqSc6yuX7zjs/ULxo5VSZSl3kDqD7ioohBJKefMvPr5B37YtGyrPXxnkbxSv06R+jPcJYftSP0PQqQjXK7n67Vzxw+lqZ+XvX/vvuxc3n7qUQYMqeIHdz0FwKqlEZMnnElU8zHBiI056Rd/oO86g9e67YPhFcx8+lEA9vv2eWx/cHyw57t+eg6zpj9HnwHxMT2PvfwGRmyxXYmeUVGlfp0iCyOKTYF1fYcQKZVc/eCnaz8+ZnOa+nk7XM1Oh5/I6b/+6xe+NvWW6xm1695c8I9pjNp1b6bccv1at3v7qUeoefs1vj/5Cb5760M8edtN1K5Y/tn1h/7gp5z71ymc+9cpWSkJgOqJMxYGvkN0RRaKYgffAURKwTmaGpdtPrWu5mt7QffePrNsutMe9Bv0xfe+N6c+yI7j41Mx7Dj+BN6c8sBat/v0g3fYZMev0r1HD3r17c/6m2/NO88+XpLMHnUDUn3YcRWFSAo4x9KGhXvMaFi861jfWdqyYtEC1llvOAADq4axYtGCtb5n+OhtePfZx6lfvYqV0SLef+kZln5S89n1j9z4M8Ljx3L/tZfQWF9XsuwlkOrhUerXKIDtfQcQKSbnus2qqzkU1zA4NXv5GmNa3Qhr9Ff3Ze4bM/jt6YfRP6hi4+13xnSL/149+JxLGFg1jKaGev7vyvOYOukG9j/rglJHL5ZUF4VGFCJlzDX2mV47++tDXMPgTX1n+TID1l2PZQvmA7BswXwGDKlq9fv2/fZ5nPvXKZzxm7vBOapGjgJgnfWGY4yhR6/e7HzEScx+/eWSZS+BbX0H6IpUF0UYhQOJF7NFMqdp9bCptXOOHkOu9yDfWdpjq30O4eX77wTg5fvvZOuxh671PbmmJlYuWQzAvHfeYP67b7L57vsCfFYyzjneeOIBhm+2ZYmSl8RWE2cs7O47RGelfeppe0A7GUmmOEd945LtpjUu3b5s1yMm/+gsZk1/hpVLFvPzQ7bngO9cyNjTz2XyRd/mpXvvYPD6G3HSL/4AwJw3X+GFuydxzKW/oqmxgd+dcTgAvfsP5Pgrb6J7j/ht6M6Lz2blkkXgHOuP3pajLr7G2/Mrgj7AZsBM30E6I9WH8Aij8GzgJt85RArFORbUf7Lv/FztiFTPaUurjp1QXfV33yE6I9VTT2h9QjLE5Xq8XTf3yAaVRGal9uea9qknFYVkQq5h4HN1NYftgOvRz3cWKZrULmintiiSQ3ektqFFAJzDNa0cObVh4V7jfGeRokvt+1Wap55GAf19hxDpLOdY2bBo1xdUEhVj1MQZC/v4DtEZaS4K7WgnqeWcmVM37+C5TSs23913FimZ7sDWvkN0RpqLYqTvACKd4Zp6vVo7++g+rr5qtO8sUnKpXKdI7RoFMNx3AJGOytWt+1TdvIN2h249fWcRL1K5g7CKQqQEnKOxadmWzzZEO+3jO4t45e3Q8F2hohApMueI6hfs/WFu1cYqCVFRlJiKQsqey3V7v67msB6ucVC17yxSFlQUJaaikLKWa+w3rW7u+K1wPQf6ziJlQ0VRKmEUdgdaP4axSBloWjViSv2n4/YBk+YtC6XwUlkUaf0lHkp6s0uGOUdtw+Ixz9R/uu84lYS0Ipg4Y2Hq/kBPXeCEpp2k7Dhn5tfP339xrm7Ynr6zSNkywHrAPN9BOiKtf/GoKKSsuFyPN+rmHEmublgq97yVkkrd9JNGFCJdlKsf9EzdvEN3wnVP5XF8pORUFCUyzHcAEefINa0Y9WTDot3H+c4iqZK696+0FoVGFOKVcyxrWPjVmU0rvzLOdxZJHY0oSmQd3wGkcjnX7aO6mkMaXUOwi+8skkoqihLp5TuAVCbX1Pvl2rmHb0qud+A7i6TWAN8BOiqtRaEjb0rJNdUOfbJ+/v57QLe0/r+R8pC635/UBU6oKKRknKOhcem2zzcu2UEH9ZNCSN37buoCJzT1JCXhHAvrPx03N7d6g719Z5HM6O47QEeltSg0opCic7nuM+tqvtbfNQ7cwXcWyZTUve+mLnAirbklJXINA56vqzlsO1zP/r6zSOak7v0rdYETxncAyS7nzNxc7dDankOmv+Q7i2SPy/WsgYN9x+iQtBZFk+8Akl3GuA16DPxgA985JLPmpa0o0npQwJzvACIindToO0BHqShEREpLRVEiKgoRSavUTZ2ntShS90KLiCQ0oiiROt8BREQ6SUVRIot8BxAR6aRVvgN0VFqL4lPfAUREOil1719pLYoFvgOIiHSSiqJEVBQiklaf+A7QUSoKEZHS0oiiRFQUIpJWGlGUiIpCRNLIkcL3r7QWxULfAUREOiGygW3wHaKjUlkUyQu9xHcOEZEOSt36BKS0KBKpG76JSMVL3foEqChEREpJI4oSU1GISNpoRFFiqXzBRaSiaURRYjN9BxAR6aAa3wE6I81F8brvACIiHfSG7wCdoaIQESkNR0rft1JbFDawNUDkO4eISDt9aAO7wneIzkhtUSRSOYwTkYr0H98BOivtRZHKYZyIVKTXfAforLQXhUYUIpIWqR1R9PAdoIsyNaKYctMUnr/teTCw/tbrc9KvT2LWtFncd+l9NNY3stGYjTjx+hPp3qP7WredNnkaj1z3CAAHnX8Qu35jVwBuOPwGln2yjJ59egJw9t/PZuB6A0v3pERkDRWFJ5kpiiU1S3jyd08y4bkJ9Orbi0mnT2L63dN5aOJDfPfe7zJ0s6E88LMHeHHyi+x+yu5fuO3KaCUPX/0w5/37PIwxXLfvdWx76Lb0G9wPgFNuPoWNqzf28bREJFYHvOs7RIfpLBoAAA4ZSURBVGeleurJBnYhKd3TsTW5xhwNtQ00NTZRv7qeXv160b1Xd4ZuNhSALfbdglf/+epat3v7328zetxo+gf96Te4H6PHjeatx98qdXwRadtbNrCNvkN0VqqLIpGJUcXgEYPZ95x9uXz7y7l0q0vpu05fqo+uJteY4+MZHwPw6j9eZcnctY+uvrRmKcEGwRfua2nN0s8+n3zOZK7e52oevuZhnHPFfzIi0lJqp50g/VNPEC9o7+c7RFetWrKK1x98nUtnXErfQX255fRbmH7XdE79w6nce/G9NNY3ssW+W2C6mw7d7yk3n8LgEYOpXV7LLd+6hRfvfJFdT9y1SM9CRNqQ2i2eIBsjilT/ANZ4Z8o7DNl4CAOqBtC9Z3e2H789s6bNYtNdN+XcB87lvMfOY9RXRzF01NC1bjtoxCCiuZ/ve7ikZgmDRgwC4tEFQJ+Bfdjx2B35+OWPS/OERKS5VI8oslAUT/kOUAiDNxzMRy99RP2qepxzvPvkuwwbPYzlC5YD0FjXyOPXP84ep++x1m233G9LZj4xk1VLVrFqySpmPjGTLffbkqbGJlYsincEbWpo4s2H32T9rdYv6fMSEQDWXlxMEZOFOeswCucAG/jO0VUP/vxBZtw7g27du7Hh9htyYngi/7rqX7zx8Bs459jz9D0Zd/Y4AD6e8THP3vIsJ15/IgDP3/48j/3vYwAceN6B7HbybtStrOOG8TfQ1NCEa3KMHjuao646im7ds/D3gUhqvG0Du5XvEF2RlaL4M3Cq7xwiIq24wQb2XN8huiIrf1o+7juAiEgbHvUdoKuyUhSP+Q4gItKKRmCK7xBdlYmiSA45/rbvHCIiLbxgA7vcd4iuykRRJDT9JCLlJvXTTqCiEBEpJhVFmZkC5HyHEBFJLAOm+Q5RCJkpChvYCHjZdw4RkcSUNB8IsLnMFEVC008iUi4yMe0E2SsKbSYrIuVCRVGmngFW+w4hIhVvtg3sTN8hCiVTRWEDuxr4l+8cIlLxHvIdoJAyVRSJO30HEJGKl6n3oSwWxb+AFb5DiEjFmgc84TtEIWWuKJLpp/t85xCRivU3G9hM7dOVuaJI/NV3ABGpWJN9Byi0rBbFw8AS3yFEpOJ8YAP7gu8QhZbJorCBrQf+5juHiFScTM5mZLIoEpN8BxCRijPJd4BiyGxR2MA+B2RmhxcRKXtP28C+6ztEMZS8KIwxmxhj3jLG/N4Y84Yx5hFjTF9jzBhjzPPGmNeMMfcYY4ICPNyfC3AfIiLtcYvvAMXia0SxOXCjc24b4kXnY4BbgYucc9sD/wF+WoDHuRUdelxEim8lGV4X9VUUs5xzryQfTwdGAYOdc1OTr/0Z2KerD2IDOxcdKFBEiu8uG9jM7ujrqyjqmn3cBAwu4mP9poj3LSIC8CffAYqpXBazlwKRMWbv5PNTgKl5vr8j7kOL2iJSPDNsYJ/yHaKYyqUoAL4FXGOMeQ0YA1xRiDtNdqW/rhD3JSLSil/4DlBsPUr9gM65D4Ftm31+bbOrdy/Sw95KXDzDi3T/IlKZ3gfu9h2i2MppRFE0NrB1wPW+c4hI5lxrA9vkO0SxVURRJH6DDj8uIoUznwzvO9FcxRSFDewS4Pe+c4hIZoTJbEXmVUxRJP4XaPAdQkRSbxkVtOl9RRWFDexsMnp0RxEpqd/awC71HaJUKqooElf7DiAiqVZHPDtRMSquKGxgXwce9J1DRFLrVhvY+b5DlFLFFUVCowoR6YwcFfj+UZFFYQM7BXjSdw4RSZ2/28C+5ztEqVVkUST+Gx2CXETarxG41HcIHyq2KGxgX0YnNhKR9rvRBvZt3yF8qNiiSPwYWO47hIiUvYXAZb5D+FLRRZFsufBz3zlEpOxdkhzdoSJVdFEkfgl86DuEiJStV6nww/9UfFEkx2q50HcOESlbNjmvTcWq+KIAsIG9C8j0GapEpFPutoEt1Nk2U0tF8bkfoM1lReRztcAFvkOUAxVFItlc9lbfOUSkbFxrA/uR7xDlQEXxRT9GJzcSEZiDtoj8jIqiGRvYecBVvnOIiHcTbGBX+Q5RLlQUa7sWeMl3CBHx5kkb2Dt8hygnKooWbGAbgW8Cq31nEZGSWwZ8y3eIcqOiaIUN7EzgIt85RKTkvm8D+6HvEOVGRdG2XwOP+g4hIiVzlw2stnxshYqiDTawDjgdiHxnEZGimwt8x3eIcqWiyMMGdi5wtu8cIlJUDjjNBnax7yDlSkXxJWxg7wQm+84hIkVzvQ3sY75DlDMVRft8j3gHHBHJljeACb5DlDsVRTvYwEbE6xXOdxYRKZh64GQb2FrfQcqdiqKdkqHpr33nEJGCucQG9lXfIdJARdExFwFv+g4hIl02BbjOd4i0MM5pNqUjwigcDUwDBvnOIiKdsgDYyQZ2tu8gaaERRQfZwL4DnITOXSGSRg3AMSqJjlFRdIIN7APAJb5ziEiHfd8GVmez7CBNPXVBGIV/A47znUNE2uU3NrDf9R0ijTSi6JrTgdd8hxCRLzUVsL5DpJVGFF0URuHGwAvAcN9ZRKRVs4BdbWAX+g6SVhpRdJEN7MfA4YDOhiVSfiLgMJVE16goCsAG9iXikx1pSyiR8lEPHG0D+7bvIGmnoigQG9h70MmORMqFA063gZ3qO0gWqCgKyAb2WuBm3zlEhEttYP/iO0RWqCgK73vosOQiPv3eBvZK3yGyREVRYDawTcApwJ2+s4hUoFvQmeoKTkVRBElZnAz8zXcWkQryJ+AMG1htVFJgKooiaVYWd/vOIlIB/gh8OznXvRSYiqKIbGAbgW8A/+c7i0iG/RE4UyVRPCqKIkvK4kTgHt9ZRDLoD6gkik5FUQI2sA3ACcA/fGcRyZDfA2epJIpPRVEiSVkcB/zTdxaRDPg98F8qidJQUZRQUhbHAv/ynUUkxX6HSqKkVBQlZgNbDxyDtoYS6YzfAd9RSZSWDjPuSRiFBrgK+JHvLCIp4IDLbWAv9x2kEqkoPAuj8FvEfyX18p1FpEytBk6zgdUOrJ6oKMpAGIX7EO9rsa7vLCJlpgY4MjmUv3iioigTYRRuBtwPbOE7i0iZeBk4wgZ2ru8glU6L2WXCBvY9YHfgcd9ZRMrA34G9VRLlQUVRRmxglwCHEG8jLlKprgKOs4HV6YXLhKaeylQYhecB16Ayl8pRS3z0V51wqMyoKMpYGIVHAHcAA3xnESmyT4CjbGCf9x1E1qa/VsuYDex9wM7AdN9ZRIroBWBXlUT5UlGUORvYmcBXgZ8BOiGLZEkj8FNgTxvYj32HkbZp6ilFwijcG7gNGOk7i0gXvQN80wb2Rd9B5MtpRJEiNrBPATsQr1uIpNVvgGqVRHpoRJFSYRSeSPwfbrDvLCLtNB/4fzawD/oOIh2jokixMAo3Am4FxnmOIvJl7iE+ydBC30Gk41QUKRdGYTfgAuB/0IEFpfwsB861gZ3kO4h0nooiI8IorAb+DGznO4tI4mngFBvYD30Hka7RYnZG2MDOAHYEzgOWeY4jlS0CvgeMVUlkg0YUGRRG4frAtcBJvrNIRckBfwR+rLWIbFFRZFgYheOAG4GtPUeR7JsGnKNNXrNJU08ZZgM7hXi/i3OBxX7TSEbNB84AdldJZJdGFBUijMIA+Anx3LG2jpKuWkU8vXm1DexK32GkuFQUFSY5k97VwNG+s0gq5YBJwE9sYGs8Z5ESUVFUqOS4UT8BDvSdRVLjIeAiG9jXfAeR0lJRVLgwCncCJgBfR2tWsrYm4C7iKaYZvsOIHyoKASCMwtHAhcApaA1DYDVwC3CdDewHvsOIXyoK+YIwCjcg3mnvLHRmvUq0GLgJuN4GdoHvMFIeVBTSqjAKhwDnAN8HqjzHkeKbDfwS+IMN7ArfYaS8qCgkrzAK+wFnAucDG3mOI4X3OnANMNkGtsF3GClPKgpplzAKewAHA6cCRwB9/CaSLqgF/km8BvGQDazeBCQvFYV0WBiFg4HjiUtjT89xpH0cMBW4HbjbBnap5zySIioK6ZIwCkcRbyl1KrCp5ziytjeJz7N+hw3sbN9hJJ1UFFIQYRQaYC/iwjgOGOQ3UUWbD0wGbtO+D1IIKgopuDAK+wBHEk9P7YfO610Ky4D7iKeWHrOBbfKcRzJERSFFFUZhd2AX4CDiw4XsDvTwGiobGoDngceSyzQb2Ea/kSSrVBRSUmEUrgPsS1waBwGb+02UGo54U9Y1xTBVR22VUlFRiFdhFI7k89HG/sAQv4nKysfA48TF8LgN7Cee80iFUlFI2QijsBvx2fh2TC7VwBhgHZ+5SmQJ8EpymQE8ZwP7rt9IIjEVhZS1ZGuqzYhLYxviItmaeMqqp8donVULvAu8lVxeAV6xgf3QZyiRfFQUkkphFPYkLoutgVHAsBaX4cC6gClhrBzxQfU+BRY0+3cWcSm8Dcyygc2VMJNIl6koJLOSw46sx9oFMoy4RLrxeZGYdnwMEPF5CXza4uNF2ixVskhFISIieemMZiIikpeKQkRE8lJRiIhIXioKERHJS0UhIiJ5qShERCQvFYWIiOSlohARkbxUFCIikpeKQkRE8lJRiIhIXioKERHJS0UhIiJ5qShERCQvFYWIiOSlohARkbxUFCIikpeKQkRE8lJRiIhIXioKERHJS0UhIiJ5qShERCQvFYWIiOSlohARkbxUFCIikpeKQkRE8lJRiIhIXioKERHJS0UhIiJ5qShERCQvFYWIiOSlohARkbxUFCIikpeKQkRE8lJRiIhIXioKERHJS0UhIiJ5qShERCQvFYWIiOSlohARkbxUFCIikpeKQkRE8lJRiIhIXioKERHJ6/8DMHH3dd29X/4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pic>
        <p:nvPicPr>
          <p:cNvPr id="9218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12" y="43583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52736"/>
          </a:xfrm>
        </p:spPr>
        <p:txBody>
          <a:bodyPr/>
          <a:lstStyle/>
          <a:p>
            <a:r>
              <a:rPr lang="en-IN" dirty="0" smtClean="0">
                <a:latin typeface="Gill Sans MT Condensed" pitchFamily="34" charset="0"/>
              </a:rPr>
              <a:t>Age groups frequently contacted</a:t>
            </a:r>
            <a:endParaRPr lang="en-IN" dirty="0">
              <a:latin typeface="Gill Sans MT Condense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68" y="2492896"/>
            <a:ext cx="6115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367" y="3212232"/>
            <a:ext cx="3049941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>
                <a:solidFill>
                  <a:schemeClr val="tx1"/>
                </a:solidFill>
                <a:latin typeface="Gill Sans MT Condensed" pitchFamily="34" charset="0"/>
              </a:rPr>
              <a:t>From the histogram it is clear that middle aged people from age 30-45 are frequently contacted</a:t>
            </a:r>
            <a:endParaRPr lang="en-IN" dirty="0">
              <a:solidFill>
                <a:schemeClr val="tx1"/>
              </a:solidFill>
              <a:latin typeface="Gill Sans MT Condensed" pitchFamily="34" charset="0"/>
            </a:endParaRPr>
          </a:p>
        </p:txBody>
      </p:sp>
      <p:pic>
        <p:nvPicPr>
          <p:cNvPr id="10242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1663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0247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26" y="-39547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3855" y="-2493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5" name="AutoShape 4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66255" y="-969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6" name="AutoShape 6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318655" y="55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7" name="AutoShape 8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471055" y="2078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8" name="AutoShape 10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623455" y="360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9" name="AutoShape 12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775855" y="5126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0" name="AutoShape 14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928255" y="6650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1" name="AutoShape 16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080655" y="8174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2" name="AutoShape 18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233055" y="9698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3" name="AutoShape 20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385455" y="1122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4" name="AutoShape 22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537855" y="12746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5" name="AutoShape 24" descr="data:image/png;base64,iVBORw0KGgoAAAANSUhEUgAABJIAAAJfCAYAAAAkS/xPAAAABHNCSVQICAgIfAhkiAAAAAlwSFlzAAALEgAACxIB0t1+/AAAADh0RVh0U29mdHdhcmUAbWF0cGxvdGxpYiB2ZXJzaW9uMy4yLjIsIGh0dHA6Ly9tYXRwbG90bGliLm9yZy+WH4yJAAAgAElEQVR4nOzde9imZVkv/u8JM0oKOoLjFvFFRUtTQal0JamLQnMypZaouUFR0bVshaXluEP9/eq3prUSbbOy3BTifpfVCjPRSmwlKSgaoobSmIOAE25QRGRz/v54nrGXYTbXwDzv8wx8PsfxHO99X/fufJ7x8PD4el7XXd0dAAAAANiZveZdAAAAAAB7BkESAAAAAEMESQAAAAAMESQBAAAAMESQBAAAAMAQQRIAAAAAQwRJAMBcVdVSVXVVrZp3LTd1VfVDVfV/qupbVfXuedcDACweQRIAsF1VtbGqLq+q71TVxVV1clXtO++6dreqelpVXT39nls+fzDvuubgvyS5fZIDuvtxu+umVXVwVV1TVa/dxrH9quqk6X/WLquqf6uq91TVTyw7p6fHlv/7/Mbuqg8AGCdIAgB25tHdvW+SByQ5PMlLd/UGe0i30ce6e99ln1/e+oQ95HvcEHdN8i/dfdWuXriT3+apSb6R5PFVdfNl19w8yd8muW+Sn0tyqyQ/kuQdSX52q3vcf6t/n/+5qzUCADecIAkAGNLdFyT56yQ/uq3paFX191X1zOn206rq/1bVq6vqkiSvmE6belVVfXk6deofquqHlj3iSdNulH+vqpcsu++PV9XHquqbVXVhVf1BVd1seqymz/haVV1aVf9cVT86PXbzqvqd6T0vrqo/2up5O1VVr5h2x7ylqi5N8rSqunVVvXFaywVV9ZtVtff0/L2nz/z3qjq/qp67/Headt389Fb3f8uy/QdV1T9Ov+unq+phW/2+/+/0d/12VX2wqm677PhDll37lem/wY9Nv/vey877har69Da+6yuTnJhJ2POdqnpGVe1VVS+d/pt9rapOqapbT8/f8p+BZ1TVv2USCG3rN6xMgqSXJrkyyaOXHX5KkgOTPLa7z+nuq7v7su5+T3e/YvgfCgBYMYIkAGBIVd0lyaOSfGrwkp9Icn4mU6V+K8nvJHlgkv+UZP8kv5HkmmXnPyTJvZIcmeTEqvqR6fjVSX41yW2TPHh6/L9Njx2V5KeS3DPJrZMck+SS6bEN0/FDk9wjyZ0zCUp21WOSvCfJmiRvTXJykqum9zxsWsMzp+c+K5POmsMy6d76L6MPqao7Jzk1yW9m8vu8IMl7q2rtstN+KcnTk9wuyc2m56Sq7ppJyPf7SdZm8p3P7u5PZPJ7HLXsHk9JcsrWz+/ulyf5/5K8c9rx88YkT5t+Hp7kbkn2TbL1lL+HZtJF9IjtfLWHZBIWvSPJu5Icu+zYTyf5m+6+bDvXAgALRpAEAOzMn1fVN5P8Q5KPZBI2jPhqd//+dJrUFUmOS3JCd18w7Tz5x+6+Ytn5r+zuy7v700k+neT+SdLdZ3X3Gd19VXdvTPLHmYQXyaTDZb8kP5ykuvtz3X3htAvm+CS/2t1f7+5vT+t+wg7qfdC0m2fL50HT8Y9195939zWZTL16VJLnTTtnvpbk1cvue0yS13T3V7r760n+x+BvlSRPTvL+7n5/d1/T3aclOXP6vC3+tLv/pbsvzySUOXQ6/ktJPtTdb+/uK7v7ku4+e3rsTdN7p6r2zyTwedtgTU9KclJ3n9/d30nyoiRP2Goa2yumv8Xl27nHsUn+uru/MX3uI6vqdtNjt01y0ZYTq+rQ6W9/aVV9Yav7fHKrf5/tBVcAwAzd2Of5AwA33GO7+0PLByY5zU59Zdn2bZPsk+RLOzj/omXb382k+yVVdc8kJ2XS4XOLTP73y1lJ0t1/W5NFsf93krtW1Z9l0qWzz/Tcs5bVWkn2zvad0d0PWT5QVY/c6nvcNcnqJBcuu+9ey86501bnf3kHz9vaXZM8rqqWT/1aneTvlu1v8zdKcpds/7d9S5LPVdUtMwm6PtrdFw7WdKdc+zt8OZPf//bLxr6S7ZhOJXxcph1b3f2x6TS4X0rymky6pe645fxp+LVmOv3vDVvd7gHd/cXBugGAGdGRBABcH1umIt1i2dgdtjqnl23/e5LvJbn79XjWa5N8Pskh3X2rJC/OJBSaPKT797r7gUnunclUtl+fPu/yJPfp7jXTz62ni4bvquXf4yuZdFfddtl9b9Xd95kevzCTUGeLg7a612XZ/m/2lSRvXnbfNd19y+7eMFDjV7Kd33a6ttXHkvxCJtPa3jxwvy2+mknAtcVBmUzru3j5I3Zw/dGZdHH9YVVdVFUXZTLFcMv0tg8nOWoacgEAewBBEgCwy7p7c5ILkjx5usD0cdlBSDSdFvYnSU6qqjtNr3lwLXuD1w7sl+TSJN+pqh9O8l+3HJguJv0TVbU6k5Dme0mumT7v9UlevWUaVVXd+YZOh5p28nwwyauq6lbTxajvXlVbptq9K8mvVNWBVXWbJOu3usXZmUwNW11VW6+h9JYkj66qR0x/n32q6mFVdeBAaW9N8tNVdUxVraqqA6rq0GXHT8lkTar7JvmzXfjKb0/yq1V1cFXtm/9YQ2n0rW7HZvLvft9MpuEdmuQnk9y/qu47revCJO+rqh/d8r0z6T4DABaQIAkAuL6elUn3zyVJ7pPkH3dy/guS/HOSTyT5epLfztj/FnlBJlOhvp1JOPTOZcduNR37RibTri5J8r+mx16Y5ItJzqjJG9c+lMli3jfUUzNZ6Prc6XPfk/+YnvX6JH+TyRpPn8x1Q5uXZRK4fSPJK7NsraLu/komC3u/OMnmTLqMfj0Dv1F3/1smayk9P5Pf9uxM15iael8mnUXv6+7vDn/TSQj05iSnJ/nXTIK6/z5y4XTx8CMzWTPqomWfs5J8IMmx3f29TBbyPjeThcYvTfKFJD+WyTS85T49fZvcls9rduF7AAC7SXXvqBsZAIDrq6qWMglgVu9CF8+savlSkmdvvd4VAMCu0JEEAHAjV1W/mMlaRn8771oAgD2bt7YBANyIVdXfZ7IQ+VOma0cBAFxvprYBAAAAMMTUNgAAAACG7NFT225729v20tLSvMsAAAAAuNE466yz/r27127r2B4dJC0tLeXMM8+cdxkAAAAANxpV9eXtHTO1DQAAAIAhgiQAAAAAhgiSAAAAABiyR6+RBAAAALBSrrzyymzatCnf+9735l3KbrHPPvvkwAMPzOrVq4evESQBAAAADNi0aVP222+/LC0tparmXc4N0t255JJLsmnTphx88MHD181saltV3aWq/q6qzq2qz1bVCdPx/avqtKo6b/r3NtPxqqrfq6ovVtVnquoBs6oNAAAAYFd973vfywEHHLDHh0hJUlU54IADdrm7apZrJF2V5Pndfe8kD0ry3Kq6d5L1ST7c3Yck+fB0P0l+Nskh08/xSV47w9oAAAAAdtmNIUTa4vp8l5kFSd19YXd/crr97SSfS3LnJI9J8qbpaW9K8tjp9mOSnNITZyRZU1V3nFV9AAAAAOyaFXlrW1UtJTksyT8luX13Xzg9dFGS20+375zkK8su2zQd2/pex1fVmVV15ubNm2dWMwAAAADXNvMgqar2TfLeJM/r7kuXH+vuTtK7cr/ufl13H97dh69du3Y3VgoAAADAjsw0SKqq1ZmESG/t7j+bDl+8Zcra9O/XpuMXJLnLsssPnI4BAAAA3OideOKJec1rXvOD/Ze85CX53d/93TlWdF2zfGtbJXljks9190nLDv1lkmOn28cm+Ytl40+dvr3tQUm+tWwKHAAAAMCN2nHHHZdTTjklSXLNNdfkHe94R5785CfPuaprWzXDe/9kkqck+eeqOns69uIkG5K8q6qekeTLSY6ZHnt/kkcl+WKS7yZ5+gxrAwAAAFgoS0tLOeCAA/KpT30qF198cQ477LAccMAB8y7rWmYWJHX3PyTZ3nvkjtzG+Z3kubOqBwAAAGDRPfOZz8zJJ5+ciy66KMcdd9y8y7mOFXlrGwAAAAA7d/TRR+cDH/hAPvGJT+QRj3jEvMu5jllObQMAAABgF9zsZjfLwx/+8KxZsyZ77733vMu5DkESAAAAwIK45pprcsYZZ+Td7373vEvZJlPbAAAAABbAueeem3vc4x458sgjc8ghh8y7nG3SkQQAAACwAO5973vn/PPPn3cZO6QjCQAAAIAhgiQAAAAAhgiSAAAAABgiSAIAAABgiMW2AQAAAK6HpfWn7tb7bdywbrfebxYEScCK2vq/aPeE/6IEAABgwtQ2AAAAgD3Exo0b8yM/8iN51rOelfvc5z456qijcvnll+fss8/Ogx70oNzvfvfL0UcfnW984xszeb4gCQAAAGAPct555+W5z31uPvvZz2bNmjV573vfm6c+9an57d/+7XzmM5/Jfe9737zyla+cybMFSQAAAAB7kIMPPjiHHnpokuSBD3xgvvSlL+Wb3/xmHvrQhyZJjj322Jx++ukzebYgCQAAAGAPcvOb3/wH23vvvXe++c1vrtizBUkAAAAAe7Bb3/rWuc1tbpOPfvSjSZI3v/nNP+hO2t28tQ0AAADgelikt1C/6U1vynOe85x897vfzd3udrf86Z/+6UyeI0gCAAAA2EMsLS3lnHPO+cH+C17wgh9sn3HGGTN/vqltAAAAAAwRJAEAAAAwRJAEAAAAwBBBEgAAAABDBEkAAAAADBEkAQAAADBk1bwLAAAAANgjveLWu/l+39q995sBHUkAAAAADNGRBAAAALAHOPHEE7P//vvnec97XpLkJS95SW53u9vl+9//ft71rnfliiuuyNFHH51XvvKVueyyy3LMMcdk06ZNufrqq/Oyl70sj3/8429wDTqSAAAAAPYAxx13XE455ZQkyTXXXJN3vOMducMd7pDzzjsvH//4x3P22WfnrLPOyumnn54PfOADudOd7pRPf/rTOeecc/LIRz5yt9SgIwkAAABgD7C0tJQDDjggn/rUp3LxxRfnsMMOyyc+8Yl88IMfzGGHHZYk+c53vpPzzjsvRxxxRJ7//OfnhS98YX7u534uRxxxxG6pQZAEAAAAsId45jOfmZNPPjkXXXRRjjvuuHz4wx/Oi170ojz72c++zrmf/OQn8/73vz8vfelLc+SRR+bEE0+8wc8XJAEAAADsIY4++uiceOKJufLKK/O2t70tq1atyste9rI86UlPyr777psLLrggq1evzlVXXZX9998/T37yk7NmzZq84Q1v2C3PFyQBAAAAXB+v+NaKP/JmN7tZHv7wh2fNmjXZe++9c9RRR+Vzn/tcHvzgBydJ9t1337zlLW/JF7/4xfz6r/969tprr6xevTqvfe1rd8vzBUkAAAAAe4hrrrkmZ5xxRt797nf/YOyEE07ICSeccK3z7n73u+cRj3jEbn++t7YBAAAA7AHOPffc3OMe98iRRx6ZQw45ZC416EgCAAAA2APc+973zvnnnz/XGnQkAQAAAAzq7nmXsNtcn+8iSAIAAAAYsM8+++SSSy65UYRJ3Z1LLrkk++yzzy5dZ2obAAAAwIADDzwwmzZtyubNm+ddym6xzz775MADD9ylawRJAAAAAANWr16dgw8+eN5lzJWpbQAAAAAMESQBAAAAMESQBAAAAMAQQRIAAAAAQwRJAAAAAAwRJAEAAAAwRJAEAAAAwBBBEgAAAABDBEkAAAAADBEkAQAAADBEkAQAAADAEEESAAAAAEMESQAAAAAMESQBAAAAMESQBAAAAMAQQRIAAAAAQwRJAAAAAAwRJAEAAAAwRJAEAAAAwJCZBUlV9SdV9bWqOmfZ2Dur6uzpZ2NVnT0dX6qqy5cd+6NZ1QUAAADA9bNqhvc+OckfJDlly0B3P37LdlW9Ksm3lp3/pe4+dIb1AAAAAHADzCxI6u7Tq2ppW8eqqpIck+Q/z+r5AAAAAOxe81oj6YgkF3f3ecvGDq6qT1XVR6rqiO1dWFXHV9WZVXXm5s2bZ18pAAAAAEnmFyQ9Mcnbl+1fmOSg7j4sya8leVtV3WpbF3b367r78O4+fO3atStQKgAAAADJHIKkqlqV5BeSvHPLWHdf0d2XTLfPSvKlJPdc6doAAAAA2L55dCT9dJLPd/emLQNVtbaq9p5u3y3JIUnOn0NtAAAAAGzHzIKkqnp7ko8luVdVbaqqZ0wPPSHXntaWJD+V5DNVdXaS9yR5Tnd/fVa1AQAAALDrZvnWtiduZ/xp2xh7b5L3zqoWAAAAAG64eS22DQAAAMAeRpAEAAAAwBBBEgAAAABDBEkAAAAADBEkAQAAADBEkAQAAADAEEESAAAAAEMESQAAAAAMESQBAAAAMESQBAAAAMAQQRIAAAAAQwRJAAAAAAwRJAEAAAAwRJAEAAAAwBBBEgAAAABDBEkAAAAADBEkAQAAADBEkAQAAADAEEESAAAAAEMESQAAAAAMESQBAAAAMESQBAAAAMAQQRIAAAAAQ1bNuwBgz7G0/tRr7W/csG5Oldwwu+N73Fh+CwAAgF2hIwkAAACAIYIkAAAAAIYIkgAAAAAYIkgCAAAAYIggCQAAAIAhgiQAAAAAhgiSAAAAABgiSAIAAABgiCAJAAAAgCGCJAAAAACGCJIAAAAAGCJIAgAAAGCIIAkAAACAIYIkAAAAAIYIkgAAAAAYIkgCAAAAYIggCQAAAIAhgiQAAAAAhgiSAAAAABgiSAIAAABgiCAJAAAAgCGCJAAAAACGCJIAAAAAGLJq3gUAK2Np/anXGdu4Yd0cKiG57r+HfwsAAGBPoCMJAAAAgCGCJAAAAACGCJIAAAAAGCJIAgAAAGCIIAkAAACAIYIkAAAAAIYIkgAAAAAYIkgCAAAAYIggCQAAAIAhgiQAAAAAhswsSKqqP6mqr1XVOcvGXlFVF1TV2dPPo5Yde1FVfbGqvlBVj5hVXQAAAABcP7PsSDo5ySO3Mf7q7j50+nl/klTVvZM8Icl9ptf8YVXtPcPaAAAAANhFMwuSuvv0JF8fPP0xSd7R3Vd0978m+WKSH59VbQAAAADsunmskfTLVfWZ6dS320zH7pzkK8vO2TQdu46qOr6qzqyqMzdv3jzrWgEAAACYWukg6bVJ7p7k0CQXJnnVrt6gu1/X3Yd39+Fr167d3fUBAAAAsB0rGiR198XdfXV3X5Pk9fmP6WsXJLnLslMPnI4BAAAAsCBWNEiqqjsu2z06yZY3uv1lkidU1c2r6uAkhyT5+ErWBgAAAMCOrZrVjavq7UkeluS2VbUpycuTPKyqDk3SSTYmeXaSdPdnq+pdSc5NclWS53b31bOqDQAAAIBdN7MgqbufuI3hN+7g/N9K8luzqgcAAACAG2Yeb20DAAAAYA8kSAIAAABgiCAJAAAAgCGCJAAAAACGCJIAAAAAGCJIAgAAAGCIIAkAAACAIavmXQDArlhaf+p1xjZuWDeHSgAAAG56dCQBAAAAMESQBAAAAMAQQRIAAAAAQwRJAAAAAAwRJAEAAAAwRJAEAAAAwBBBEgAAAABDBEkAAAAADBEkAQAAADBEkAQAAADAEEESAAAAAEMESQAAAAAMESQBAAAAMESQBAAAAMAQQRIAAAAAQwRJAAAAAAwRJAEAAAAwRJAEAAAAwBBBEgAAAABDBEkAAAAADBEkAQAAADBEkAQAAADAEEESAAAAAEMESQAAAAAMESQBAAAAMESQBAAAAMAQQRIAAAAAQwRJAAAAAAwRJAEAAAAwRJAEAAAAwBBBEgAAAABDVs27AADmZ2n9qdfa37hh3ZwqAQAA9gQ6kgAAAAAYIkgCAAAAYIggCQAAAIAhgiQAAAAAhgiSAAAAABgiSAIAAABgiCAJAAAAgCGr5l0AANxQS+tPvdb+xg3r5lQJAADcuOlIAgAAAGCIIAkAAACAIYIkAAAAAIYIkgAAAAAYIkgCAAAAYIggCQAAAIAhgiQAAAAAhgiSAAAAABgiSAIAAABgyMyCpKr6k6r6WlWds2zsf1XV56vqM1X1vqpaMx1fqqrLq+rs6eePZlUXAAAAANfPqhne++Qkf5DklGVjpyV5UXdfVVW/neRFSV44Pfal7j50hvXAHm1p/anX2t+4Yd2cKgEAAOCmamYdSd19epKvbzX2we6+arp7RpIDZ/V8AAAAAHavea6RdFySv162f3BVfaqqPlJVR2zvoqo6vqrOrKozN2/ePPsqAQAAAEgypyCpql6S5Kokb50OXZjkoO4+LMmvJXlbVd1qW9d29+u6+/DuPnzt2rUrUzAAAAAAKx8kVdXTkvxckid1dydJd1/R3ZdMt89K8qUk91zp2gAAAADYvlkutn0dVfXIJL+R5KHd/d1l42uTfL27r66quyU5JMn5K1kbwJ7GAuwAAMBKm1mQVFVvT/KwJLetqk1JXp7JW9punuS0qkqSM7r7OUl+Ksn/U1VXJrkmyXO6++vbvDEAAAAAczGzIKm7n7iN4Tdu59z3JnnvrGoBAAAA4Iab51vbAAAAANiDCJIAAAAAGDIUJFXVQ6rq6dPttVV18GzLAgAAAGDR7DRIqqqXJ3lhJgtlJ8nqJG+ZZVEAAAAALJ6RjqSjk/x8ksuSpLu/mmS/WRYFAAAAwOIZCZK+392dpJOkqm4525IAAAAAWEQjQdK7quqPk6ypqmcl+VCS18+2LAAAAAAWzaqdndDdv1NVP5Pk0iT3SnJid58288oAAAAAWCg7DZKmU9n+trtPq6p7JblXVa3u7itnXx4AAAAAi2JkatvpSW5eVXdO8oEkT0ly8iyLAgAAAGDxjARJ1d3fTfILSV7b3Y9Lcp/ZlgUAAADAohkKkqrqwUmelOTU6djesysJAAAAgEU0EiSdkORFSd7X3Z+tqrsl+bvZlgUAAADAohl5a9vpmayTtGX//CS/MsuiAAAAAFg8I29tW5vkNzJZF2mfLePd/Z9nWBcAAAAAC2Zkattbk3w+ycFJXplkY5JPzLAmAAAAABbQTjuSkhzQ3W+sqhO6+yNJPlJVgiQAsrT+1Gvtb9ywbk6VAAAAK2EkSLpy+vfCqlqX5KtJ9p9dSQAAAAAsopEg6Ter6tZJnp/k95PcKsmvzrQqAAAAABbOyFvb/mq6+a0kD59tOQAAAAAsqtG3tj0rydLy87v7uNmVBQAAAMCiGZna9hdJPprkQ0munm05AAAAACyqkSDpFt39wplXAgAAAMBC22vgnL+qqkfNvBIAAAAAFtp2O5Kq6ttJOkkleXFVXZHkyul+d/etVqZEAAAAABbBdoOk7t5vJQsBAAAAYLHtdGpbVR1dVbdetr+mqh4727IAAAAAWDQjayS9vLu/tWWnu7+Z5OWzKwkAAACARTQSJG3rnJG3vQEAAABwIzISJJ1ZVSdV1d2nn5OSnDXrwgAAAABYLCNB0n9P8v0k70zyjiTfS/LcWRYFAAAAwOLZ4RS1qto7yV9198NXqB4AAAAAFtQOO5K6++ok1yx/axsAAAAAN00ji2Z/J8k/V9VpSS7bMtjdvzKzqgAAAABYOCNB0p9NPwAAAADchO00SOruN61EIQAAAAAstp0GSVX1r0l66/HuvttMKgIAAABgIY1MbTt82fY+SR6XZP/ZlAMAAADAotrhW9uSpLsvWfa5oLtfk2TdCtQGAAAAwAIZmdr2gGW7e2XSoTTSyQQAAADAjchIIPSqZdtXJfnXJMfMphwAAAAAFtVIkPS47v73mVcCAAAAwELb7hpJVfXoqtqc5DNVtamq/tMK1gUAAADAgtnRYtu/leSI7r5Tkl9M8j9WpiQAAAAAFtGOgqSruvvzSdLd/5Rkv5UpCQAAAIBFtKM1km5XVb+2vf3uPml2ZQEAAACwaHYUJL0+1+5C2nofAAAAgJuQ7QZJ3f3KlSwEAAAAgMW2o44kALhJWFp/6rX2N25YN6dKAABgse1osW0AAAAA+IHtBklVdcL070+uXDkAAAAALKoddSQ9ffr391eiEAAAAAAW247WSPpcVZ2X5E5V9Zll45Wku/t+sy0NAAAAgEWyo7e2PbGq7pDkb5L8/MqVBAAAAMAi2uFb27r7oiT3r6qbJbnndPgL3X3lzCsDAAAAYKHsMEhKkqp6aJJTkmzMZFrbXarq2O4+fca1AQAAALBAdhokJTkpyVHd/YUkqap7Jnl7kgfOsjAAAAAAFsuO3tq2xeotIVKSdPe/JFk9u5IAAAAAWEQjQdKZVfWGqnrY9PP6JGeO3Lyq/qSqvlZV5ywb27+qTquq86Z/bzMdr6r6var6YlV9pqoecP2+EgAAAACzMDK17b8meW6SX5nufzTJHw7e/+Qkf5DJGktbrE/y4e7eUFXrp/svTPKzSQ6Zfn4iyWunfwFg4S2tP/Va+xs3rJtTJQAAMDs7DZK6+4pM1kk6aVdv3t2nV9XSVsOPSfKw6fabkvx9JkHSY5Kc0t2d5IyqWlNVd+zuC3f1uQAAAADsfiNT23a32y8Lhy5Kcvvp9p2TfGXZeZumY9dSVcdX1ZlVdebmzZtnWykAAAAAPzCPIOkHpt1HvYvXvK67D+/uw9euXTujygAAAADY2k6DpKq6725+5sVVdcfpve+Y5GvT8QuS3GXZeQdOxwAAAABYACOLbf9hVd08k4Wz39rd37qBz/zLJMcm2TD9+xfLxn+5qt6RySLb37I+EsCNn0WqAQBgz7HTjqTuPiLJkzLpFjqrqt5WVT8zcvOqenuSjyW5V1VtqqpnZBIg/UxVnZfkp6f7SfL+JOcn+WKS1yf5b7v6ZQAAAACYnZGOpHT3eVX10iRnJvm9JIdVVSV5cXf/2Q6ue+J2Dh25jXM7yXNH6gEAAABg5e00SKqq+yV5epJ1SU5L8uju/mRV3SmTbqPtBkkAwE2P6YoAADdeIx1Jv5/kDZl0H12+ZbC7vzrtUgIAAADgJmAkSFqX5PLuvjpJqmqvJPt093e7+80zrQ4AAACAhbHTxbaTfCjJDy3bv8V0DAAAAICbkJEgaZ/u/s6Wnen2LWZXEgAAAACLaGRq22VV9YDu/mSSVNUDk1y+k2sAgD2QhbIBANiRkSDpeUneXVVfTVJJ7pDk8TOtCgAAAICFs9Mgqbs/UVU/nORe06EvdPeVsy0LAEj0Z98AACAASURBVAAAgEUz0pGUJD+WZGl6/gOqKt19ysyqghsZU0WAleC/awAAmLWdBklV9eYkd09ydpKrp8OdRJAEAAAAcBMy0pF0eJJ7d3fPuhgAAAAAFtdeA+eck8kC2wAAAADchI10JN02yblV9fEkV2wZ7O6fn1lVAAAAACyckSDpFbMuAgAAAIDFt9Mgqbs/UlV3TXJId3+oqm6RZO/ZlwYAAADAItnpGklV9awk70nyx9OhOyf581kWBQAAAMDiGVls+7lJfjLJpUnS3eclud0siwIAAABg8YwESVd09/e37FTVqiQ9u5IAAAAAWEQjQdJHqurFSX6oqn4mybuT/J/ZlgUAAADAohkJktYn2Zzkn5M8O8n7k7x0lkUBAAAAsHhG3tp2TZLXTz8AAAAA3ETtNEiqqn/NNtZE6u67zaQiAAAAABbSToOkJIcv294nyeOS7D+bcgAAAABYVDtdI6m7L1n2uaC7X5Nk3QrUBgAAAMACGZna9oBlu3tl0qE00skEAAAAwI3ISCD0qmXbVyXZmOSYmVQDAAAAwMIaeWvbw1eiEAAAAAAW28jUtl/b0fHuPmn3lQMAAADAohp9a9uPJfnL6f6jk3w8yXmzKgoAAACAxTMSJB2Y5AHd/e0kqapXJDm1u588y8IA4KZmaf2p19rfuMFLUgEAWCx7DZxz+yTfX7b//ekYAAAAADchIx1JpyT5eFW9b7r/2CRvml1JAAAAACyikbe2/VZV/XWSI6ZDT+/uT822LAAAAAAWzcjUtiS5RZJLu/t3k2yqqoNnWBMAAAAAC2inQVJVvTzJC5O8aDq0OslbZlkUAAAAAItnpCPp6CQ/n+SyJOnurybZb5ZFAQAAALB4RoKk73d3J+kkqapbzrYkAAAAABbRSJD0rqr64yRrqupZST6U5PWzLQsAAACARbPDt7ZVVSV5Z5IfTnJpknslObG7T1uB2gAAAABYIDsMkrq7q+r93X3fJMIjAAAAgJuwkaltn6yqH5t5JQAAAAAstB12JE39RJInV9XGTN7cVpk0K91vloUBAAAAsFi2GyRV1UHd/W9JHrGC9QAAAACwoHbUkfTnSR7Q3V+uqvd29y+uVFEAAAAALJ4drZFUy7bvNutCAAAAAFhsOwqSejvbAAAAANwE7Whq2/2r6tJMOpN+aLqd/Mdi27eaeXUAAAAALIztBkndvfdKFgIAAADAYtvR1DYAAAAA+AFBEgAAAABDdrRGEgDAHmlp/anX2t+4Yd2cKgEAuHHRkQQAAADAEEESAAAAAEMESQAAAAAMESQBAAAAMESQBAAAAMAQQRIAAAAAQwRJAAAAAAxZtdIPrKp7JXnnsqG7JTkxyZokz0qyeTr+4u5+/wqXBwDAMkvrT73W/sYN6+ZUCQCwCFY8SOruLyQ5NEmqau8kFyR5X5KnJ3l1d//OStcEAAAAwM7Ne2rbkUm+1N1fnnMdAAAAAOzEinckbeUJSd6+bP+Xq+qpSc5M8vzu/sbWF1TV8UmOT5KDDjpoRYrkpm3rlv5EWz/ALJlKBQCwuObWkVRVN0vy80nePR16bZK7ZzLt7cIkr9rWdd39uu4+vLsPX7t27YrUCgAAAMB8p7b9bJJPdvfFSdLdF3f31d19TZLXJ/nxOdYGAAAAwFbmGSQ9McumtVXVHZcdOzrJOSteEQAAAADbNZc1kqrqlkl+Jsmzlw3/z6o6NEkn2bjVMQAAAADmbC5BUndfluSArcaeMo9aAAAAABgzz6ltAAAAAOxBBEkAAAAADJnL1DYAABi1tP7U64xt3LBuDpUAADqSAAAAABgiSAIAAABgiKltAADbsPV0qj1xKpUpYQDA7qYjCQAAAIAhgiQAAAAAhgiSAAAAABgiSAIAAABgiCAJAAAAgCGCJAAAAACGCJIAAAAAGLJq3gUAANwYLa0/9Vr7Gzesm1MlAAC7j44kAAAAAIboSAIAWFC6mgCARaMjCQAAAIAhgiQAAAAAhgiSAAAAABgiSAIAAABgiCAJAAAAgCGCJAAAAACGCJIAAAAAGCJIAgAAAGCIIAkAAACAIYIkAAAAAIYIkgAAAAAYIkgCAAAAYIggCQAAAIAhq+ZdAAAAN25L60+91v7GDevmVAkAcEPpSAIAAABgiCAJAAAAgCGCJAAAAACGCJIAAAAAGCJIAgAAAGCIIAkAAACAIYIkAAAAAIYIkgAAAAAYIkgCAAAAYIggCQAAAIAhgiQAAAAAhgiSAAAAABgiSAIAAABgiCAJAAAAgCGCJAAAAACGCJIAAAAAGCJIAgAAAGCIIAkAAACAIYIkAAAAAIYIkgAAAAAYsmreBQAAwJ5gaf2p19rfuGHdnCoBgPnRkQQAAADAEEESAAAAAENMbWNmtm7/TrSAAwDzYVoaAOweOpIAAAAAGKIjiRs9/w8kAAAA7B46kgAAAAAYMreOpKramOTbSa5OclV3H15V+yd5Z5KlJBuTHNPd35hXjQAAAAD8h3l3JD28uw/t7sOn++uTfLi7D0ny4ek+AAAAAAtg3kHS1h6T5E3T7TcleewcawEAAABgmXkGSZ3kg1V1VlUdPx27fXdfON2+KMnt51MaAAAAAFub51vbHtLdF1TV7ZKcVlWfX36wu7uqeuuLpqHT8Uly0EEHrUylzI03rgEAAMDimFtHUndfMP37tSTvS/LjSS6uqjsmyfTv17Zx3eu6+/DuPnzt2rUrWTIAAADATdpcgqSqumVV7bdlO8lRSc5J8pdJjp2edmySv5hHfQAAAABc17ymtt0+yfuqaksNb+vuD1TVJ5K8q6qekeTLSY6ZU30AAAAAbGUuQVJ3n5/k/tsYvyTJkStfEQAAAAA7M8+3tgEAAACwBxEkAQAAADBEkAQAAADAEEESAAAAAEMESQAAAAAMESQBAAAAMESQBAAAAMAQQRIAAAAAQwRJAAAAAAwRJAEAAAAwRJAEAAAAwBBBEgAAAABDBEkAAAAADBEkAQAAADBEkAQAAADAEEESAAAAAEMESQAAAAAMESQBAAAAMESQBAAAAMCQVfMuAAAAbgqW1p96nbGNG9bNoRIAuP50JAEAAAAwRJAEAAAAwBBBEgAAAABDBEkAAAAADBEkAQAAADBEkAQAAADAEEESAAAAAEMESQAAAAAMESQBAAAAMESQBAAAAMAQQRIAAAAAQwRJAAAAAAwRJAEAAAAwRJAEAAAAwBBBEgAAAABDBEkAAAAADBEkAQAAADBEkAQAAADAEEESAAAAAEMESQAAAAAMESQBAAAAMESQBAAAAMAQQRIAAAAAQwRJAAAAAAwRJAEAAAAwRJAEAAAAwBBBEgAAAABDBEkAAAAADBEkAQAAADBEkAQAAADAEEESAAAAAEMESQAAAAAMESQBAAAAMESQBAAAAMAQQRIAAAAAQwRJAAAAAAxZNe8CgD3YK2691f635lMHAAAAK0JHEgAAAABDVjxIqqq7VNXfVdW5VfXZqjphOv6Kqrqgqs6efh610rUBAAAAsH3zmNp2VZLnd/cnq2q/JGdV1WnTY6/u7t+ZQ00AAAAA7MSKB0ndfWGSC6fb366qzyW580rXAQAAAMCumeti21W1lOSwJP+U5CeT/HJVPTXJmZl0LX1jG9ccn+T4JDnooINWrFZggVn0G4CbiKX1p15rf+OGdXOqBICbqrkttl1V+yZ5b5LndfelSV6b5O5JDs2kY+lV27ru/2/vzqMkq+oDjn9/wwAyjoyAE8S4oCwiiYKIoAEPKEZRclyiOQkaAhrEDUiMiRJDAhqX0SQaPS5xYYkLGlFAFBU0rqjs24AgKqC4ISqOuCRuN3+826Gm6KZv9btd707P93NOna56VffXv3vrV/Ve3XrvVUrpbSmlPVNKe65evXpq+UqSJEmSJG3sBplIiohN6SaR3pNSOg0gpXRTSuk3KaXfAm8H9hoiN0mSJEmSJM1uiF9tC+AE4OqU0mtHlm838rAnA1dOOzdJkiRJkiTNbYhzJO0DHAKsjYjL8rKXAAdHxO5AAm4Anj1AbpIkSZIkSZrDEL/adi4Qs9z10WnnIkmSJEmSpHKDnWxbkiRJkiRJGxYnkiRJkiRJklRkiHMkSWrF8avGbq/bOHOQJEmSJBVxjyRJkiRJkiQVcSJJkiRJkiRJRZxIkiRJkiRJUhEnkiRJkiRJklTEiSRJkiRJkiQVcSJJkiRJkiRJRZxIkiRJkiRJUhEnkiRJkiRJklTEiSRJkiRJkiQVcSJJkiRJkiRJRZxIkiRJkiRJUhEnkiRJkiRJklTEiSRJkiRJkiQVWT50ApKkhhy/auz2umHy6Gup9EOSJElqjHskSZIkSZIkqYh7JEmS6hnfEwjcG0iSJElaQtwjSZIkSZIkSUWcSJIkSZIkSVIRJ5IkSZIkSZJUxIkkSZIkSZIkFXEiSZIkSZIkSUX81TbNaftjzlrv9g1rDhooE0mSGjD+q4T+IqEkSdoIuUeSJEmSJEmSirhHkjSEGt9q+8340jL+fMLkz6k1IUmSJGmRuUeSJEmSJEmSijiRJEmSJEmSpCIe2iYthIcQSZI2Vq4DJUnaqLlHkiRJkiRJkoo4kSRJkiRJkqQiHtomSZLaVuNXDSVJklSFeyRJkiRJkiSpiHskaePjSUI1zppQq6xNjbMm2uLzIUnaCLlHkiRJkiRJkoo4kSRJkiRJkqQiHtomSdJS1cpJqj38p+M4SJKkJcA9kiRJkiRJklTEiSRJkiRJkiQV8dC2JWr7Y85a7/YNaw4aKBNpI+EhK5K0YWnlfbuVPCRJKuQeSZIkSZIkSSriHknasPitnaRpqHGSat+v1CprU5Ik9eAeSZIkSZIkSSriRJIkSZIkSZKKeGibJEla+jycqy0+H/U4lpKkKXOPJEmSJEmSJBVxIkmSJEmSJElFnEiSJEmSJElSESeSJEmSJEmSVMSTbS+C7Y85a73bN6w5qFf7hcRolieElDQf3yckaVH13VaVJG3c3CNJkiRJkiRJRZxIkiRJkiRJUhEPbdtQeKiHJGkIrn/UKmuzngnHssZpGBbl8LoW+nGnp02Uw6wxNtJDDR0HFfG9vwnukSRJkiRJkqQiTiRJkiRJkiSpyJI6tG1J/9pZXzV2AXQ3QkmSJM1mgO3E2x9Wtuj/sknzHl4HwzwffT+HjdcUTHy44kJyqP0L3EMctjlrHgs47LKvJg9XXEBdzRtjiM/FNfrRg3skSZIkSZIkqUhzeyRFxIHA64FNgHeklNb0CtjzpHtNzJpKkiRJS1kL3/C3oom9u6a/90qz+j4fA+85slCLsqdblT2rJvuXrey52MI8Q80cmtojKSI2Ad4EPA7YFTg4InYdNitJkiRJkiRBYxNJwF7A11JK16WUfgm8D3jiwDlJkiRJkiQJiJTS0Dn8v4h4KnBgSunwfPsQYO+U0pEjjzkCOCLfvD/wlXnC3g34QY+0+rZvJUYLOdSI0UIONWK0kEONGC3kUCOGOdSL0UIONWK0kEONGC3kUCNGCznUiNFCDjVitJBDjRgt5FAjRgs51IjRQg41YphDvRgt5FAjRgs51IjRQg41YrSQQ40Y08jhPiml1bPek1Jq5gI8le68SDO3DwHe2DPmRUO2byVGCznYj7ZysB/mYD/azsF+tJWD/WgrB/vRVg72wxzsR9s52I+2clgK/Wjt0LZvA/cauX3PvEySJEmSJEkDa20i6UJgp4i4b0RsBvwZcObAOUmSJEmSJAlYPnQCo1JKv46II4GzgU2AE1NKV/UM+7aB27cSo4UcasRoIYcaMVrIoUaMFnKoEcMc6sVoIYcaMVrIoUaMFnKoEaOFHGrEaCGHGjFayKFGjBZyqBGjhRxqxGghhxoxzKFejBZyqBGjhRxqxGghhxoxWsihRoxBc2jqZNuSJEmSJElqV2uHtkmSJEmSJKlRTiRJkiRJkiSpiBNJkiRJkiRJKuJEkqYmIn5n6BwkSVI/rs/VKmtTLbIutRQ5kVRZRKyKiDURcU1E/CgifhgRV+dldx06v1IRcfeIeEtEvCkitomI4yNibUS8PyK2K2i/9dhlG+CCiNgqIraeQhfuKLdtpvz/9oyIT0fEuyPiXhHxiYhYFxEXRsSDp5TD8oh4dkR8PCKuyJePRcRzImLTCvGLzvgfEZvkPP45IvYZu+/YgvYrIuJFEfF3EXGniDgsIs6MiNdExMoe+V874eMfNHJ904g4NufxyohYUdD+yIi4W76+Y0R8LiJ+HBHnR8QDC3M4LSL+vGe/7xcRJ0bEyyNiZUS8PSKujIhTI2L7gvbLIuKZEXFWRFweEZdExPsiYv8Jcli02pxWXebHVa9N63LQunRdfluMJtfnMeV1ef6fLazPrc3bYlibtFGXOQ9rk3brMue2QdVmLJ3PL722z3K7Gttovbavxi2piaRG3kjfD9wC7J9S2jqltA3wyLzs/X0CR8THCh+3ZUS8KiLeFRFPG7vvzYX/7mTgy8CNwKeBXwCPBz4P/EdB+x8AF49cLgJ+F7gkX59XRBw4cn1VRJyQ30BOiYhtC2OsGXnR7RkR1wHnR8Q3ImK/gvaX5Bf7DiX/bw5vBl4DnAV8EXhrSmkVcEy+b175xf6yiLgq1/TNEXFeRBxWmMO7gN2B4+mex8cDLwV2A95dmMP4inF0Bfn4wjzeCuwH/BB4Q0S8duS+Py5ofzKwLXBfuvHcE/gXIIC3FPbj1oj4Sb7cGhG3AjvMLC/sx8kj19cAOwL/BmxB2evjuSmlH+Trrwdel1K6K/DiwvYAewNPAr6ZN26eHBGbFbadcTJwIfBT4DzgGuBxwMeBEwvanwDcG3gV3fvER/KyYyPiqMIcetVmI3UJPWvTulzPyQxfl4u2Loeprs9Ppt+6HBpYn/ddl+d2g6/PK6zLoYHabGQ7E3rWZgvbmbld39psYTsT/Aw0Y/D3zNxuKXwGWkqfX2YsZPsM6myjnUy/7av1pZSWzAW4IA/GwXQv/qfm5QcAXypovxJ4GXAVsA64OQ/yYRPk8JWF3DfymD3muDwE+G5hDh+kK9InAWfm25vn+y4pjHHpyPVvjt13WUH7F+aifODIsusnfD4vGbn+DuDlwH2AFwBnFMZYO3L908BD8/WdgYsK2l8P/CvwzVxfLwDuMWE/7mgsLy2M8SHgMOCewN8A/wjsBPwn8MqC9tcu5L6xx/0GuC6Pycxl5vYvC2NcMXJ9OfA24DRg85KxmKk9ug/n3wNi5PYVhTm8AXgnsG2P2hx9Ti8DNp0kj9H3AuDCucaoJAdgS+AQ4KN071knAY+ZRm2O5wqcl/9uDlxdmEOv2myhLmvUpnXZXF32Wpfnxw2+Pp9nLOddl+fHDb4+p+e6fCZnBl6f03Nd3kpt9q3LVmqzb122Upt967KV2uxbl63UZt+6bKU2+9Zljdpk6Xx+6bV9lh9bbRttoc/H7eJN2qDlS4VirfEmeg7wItb/MLAt3WzhJwva/wb4VH7Bj19+UZjDZWO3/wH4ArDNBG+il49cf/nYfWsLY9wTOBV4LXAX4LoJn8/RN9HxPpVuZFwNLM/Xz5u0H2M5PIJu9vx7+fk4ojCHLwGPAf4E+AbwpLx8P8o3Mi4fu31h/rsMuKag/Xn5/y8bWbYM+FPg/MIcvgrce477biyMcbtcgeNyfX61oP1lI9dPvKMxmifOQ/Lr7Og8DpPW5nV030A8hbEPpiV5AK+g+1bgfsBLgL+m20B4BvCRwhxu91rOr/HnAJ8qjHEx3QbFXnTfoO2Zl+9I2cTDxcAO+foewOdG7vtyYQ69arOFuqxVm5Xq8slLqC4fOmBd9lqX58cPvj7njtflRRue+bGDrs/puS6fJYdB1ufjr0MmXJe3Upt967KV2uxbl63UZt+6bKU2+9ZlS7XZpy5bqc2+dVmjNlk6n196fW7Ij6uxjTbXdv9OpbW9XrxJG7R8qVCsNd5EtwJeTber2C3Aj/IL+dXA1gXtrwR2muO+0mK/evQFl5cdRren1TcKY7wMWDnL8h2BD0z4vDwhvxF8b8J236Kb0HthfgHGyH2lb+RH0a3YHkW3W+Trcz28FHhXQfvZPhRtAhwInFSYw27A2cDHgF1yDj/Oz8cfFMb4IrDvyHiePXJfybc82wP/BXwfuDZfvp+X3bcwh+cDu801zoUx3g0cOMvyw4FfFbR/xxx1uQNw7oT1tYzuA/vnge9M2Pakscu2efndgf8ujHEYcD7dG/mtdLtRvxJYVdj+c5PkPEeMA4Cv5PeMfem+uftqro0nFrR/FN03VV+l+2Zn77x8NfCawhxmavPmXJcz/7+oNluoy5q12bMuT65Ql89ovC6fNEFdfi3X5cMWUJe91uU5xuDrcyquy3O7Qdbn9FyX5xg11ue7c/v1+S35+dinoH2vdXkrtdm3Llupzb51WbE2b/dl9yS1yezbmcV12Upt9q3LFmtzIXXZSm32rcs7qM3iz0Asnc8vJ9EdOrbg7bORWu6zjdZru/928SZt0PKlQrH2fhPNj90FePT4m9BsBThL26cC95/jvnk3oPPjXgM8epblB1L47fpIPw5YSD/G29MdA/r7E7Y/buyyOi+/O/DOCfqxf37DuRRYS3eoxRHk3Qrnafu+SrX5gJ5juRvdbqW3AOfO1AjdB6OjC2PsTTcDvQ2wD/C3wOMn7Mde3LZr7K50K7mpxpij/UGMrGQnjPEI4J8W0I+9K/bj9+g2FoZ4PvYey2OiugAe3jeHkVjb5Mu7F9J+JE7x+8M0YkxSmyNttwN+OHQ/KPwgNIWx/AhjHw7meXwAd6s4Do/Ir9Giw/Nym2bW5yPt9s2v0eJ+zDEWx044Fr3X5/RYl+f2VdbnfeqC26/Ld87LJ12Xr8rXV9B96P0I3Yf10g8TvWqzRl3mfmyZr29B9+H2wxP2YzTGipzXJ0tj1KjLFmpzrCa2WGBNPKhCbR4N3KtHP5p4z6zQj/XaM/IZaIIYtWrzkQutzb51WWksNwMOBf6Qbvvw6XR7Rj1/gtfX5sBfzNQF8DTgjRVjbFbY/tCeOWw2lsPTgTctIMahYzEmGs/Ry8w5HJa8iHhGSumkeR7zILpvlXeim3x6Zkrp2ohYDRycUnpDwf85mu7JuJrum6u/Sil9KN93SUppj4IYu9CdlO38lNJPR5YfmFL6+Hzt54nxuJRSyYkUjwKOXGg/aozDPP2oMRZFMSq0Pxp4Ht03NH3G4gE5j/MmzSMijqM7f9hy4BN0ExCfoXtjPjul9IqC/z8eY2+63VunFmORcqgxFhPFaPj5GKIfZ86y+FF0u7eTUnrChO2DbsOpqH0rMfqOQ40Yi5RDjbGcKI9K/bggpbRXvn443frsDLq9nj+cUlozX4xZYu5L9xq5MqV0zqTtFxJjrB/PouvH6UzQj1liPI+BxyIiHpHbr53WWOY2VcdigTlcRfft+q+j+8Whn9F9q3xAXj7viV8jYm+6wyt+EhFbAH8PPJj87XZKaV1B+2tSSusW0n6Ofvwc+MCE/eg1FmP9WEF3AuBJ+zE6ljMx9qD7HLGQGAt5PmrVxOhYvDj3Y5KxWJf/99eBU4BT020nB55X3l4+PaV0Y2mbRYox2o/30vXj5h7t3z/JOOQYg49FI2P5HrptzC3ozl98Z7p12AF0X9IdOkGMFXQ7mKykO79RrRiklA5bzPZzxOgzFgsez/VMOvO0oV4YO2fSAto/o/Bxa8l7ndDtjncR3cQBlJ2n6Wi6Xc7OAG5gZDczyo/tPapCjL796NW+Yj96jWcLYznSj2t69GMt3e6oK4CfsP63gKW7yA4eo4Uc7Ef1HC6h22V4f7pdrvcHvpuv71fQ/tI+7VuJ0XcclkoOlfpRJYeR6xdy27fBd6b8vCcXjFx/Ft0JNo+jO6fCMdOIUakftcfi8AX0Y7z9pdMeyxpj0XcccrurR65fMnZf6blTruK2c6e8Dfh3ur3VjgNOW+z2FfvRK0alfozHeF2FGJM+H4PXRG53Kd3h2Y+h+6XMm+lOOn0ocJeC9uuA79Ad2v28mdfXJJdKMfr2o1f7RRqL5zKyl+4GNJZX5L/LgZuATfLtSU5SPXiMFnKoFWO9eJM2aPkCXDHHZS3wvz1jF01EAVeN3V6ZXzCvpWylVmPSoUaMvv3o1b6VsWhhLCv149LZrufbpTkMHqOFHOxH9RyW0f0SyCeA3fOySU6W2qt9KzHMobl+XE53vo9tGDvH4nit30GMwSdxKvVj8LFoYSxrjEWlHE4lf7lJd66NmZOl7szYL/ncQYy+EzA1Ji5q9KNXjEr9GDxGCzUxR7tN6U4V8l7g5oL2NSZgasTo249e7VsZi0bG8kq6w7G2ojsn0NZ5+Z2g+FdYB4/RQg61YoxelrO0bAs8lu743lFBd/6jOxQRV8x1V45d4qaI2D2ldBlASumnEfFHdCfYemBB+2UpH7aUUrohIvYHPhAR98l5lKgRo28/+rav1Y++MVoYyxp5/DIiVqSUfk73y1AARMQq4LeFObQQo4UcasRoIYcaMXrnkFL6LfC6iDg1/70JytdNfdu3EsMc6sWokQOwiu7XTQJIEbFdSum7EbGSCdY/EbEV3YZ4pLw7f0rpZxHx6ynFqNGPFsaihbGE/mNRI4fDgddHxLF0J1z9UkTcCNyY7ytxZdx2yofLI2LPlNJFEbEz8KsptK/Vj74xavSjhRgt1ASMvQZSSr8CzgTOzIfLzSfl9+9zgHMiYlO6w+cPpvsZ+tVTitG3H33b52aDj0ULY3kC3REZm9D9At+pEXEd8DDgfQXtW4nRQg61Ytxm0pmnli95cPad475TCtrfRHcOm/uMXban8Ndz6H7u8e5z3Ffyix6fIn+DOrJsOfBO4DeFOdSI0bcfvdq3MhYtjGWlfmw+x/K7AQ8szGHwGC3kYD/q5jBL24Pozscwcdsa7VuJYQ5t9WMk1grKfynmBrpf27k+/90uL19J+Tf8vWP07UcLY9HyWE4yFjVzALakO3n3Qxj5ufXCtqvoOOAbGAAAAotJREFUfuXx63S/APSrnM9nmePXjWq2r9WPvjFq9KOVGEPXRI6x80Kev5H2c+7VB6yYYoy+/ejVvpWxaGEsc4x7APfI1+9Kd1L2vTa0GC3kUCvGzGWjOdl2iYg4ge7nDM+d5b5TUkpPm0IO9wR+nVL63iz37ZNS+sI0YrSghbFoZSxbyUOS1E/+FnbblNL1Q8ZoQd9+LJWxHCqHiNgSuC/dF1PfSindNM32rajRj1Zi9DVkDhGxc0rp2qFjtKCFsVgqY6nF40SSJEmSJEmSiiwbOgFJkiRJkiRtGJxIkiRJkiRJUhEnkiRJkiRJklTEiSRJkiRJkiQVcSJJkiSpkog4IyIujoirIuKIvOwvI+LaiLggIt4eEW/My1dHxAcj4sJ82WfY7CVJkubnr7ZJkiRVEhFbp5R+FBFbABcCjwW+AOwB3Ap8Crg8pXRkRJwCvDmldG5E3Bs4O6X0gMGSlyRJKrB86AQkSZKWkKMj4sn5+r2AQ4DPppR+BBARpwI75/sfDewaETNtt4yIlSmln04zYUmSpEk4kSRJklRBROxPNzn08JTSzyPiM8A1wFx7GS0DHpZS+p/pZChJktSf50iSJEmqYxVwS55E2gV4GHBnYL+I2CoilgNPGXn8OcBRMzciYvepZitJkrQATiRJkiTV8XFgeURcDawBzgO+DbwSuIDuXEk3AOvy448G9oyIKyLiy8Bzpp6xJEnShDzZtiRJ0iKaOe9R3iPpdODElNLpQ+clSZK0EO6RJEmStLiOj4jLgCuB64EzBs5HkiRpwdwjSZIkSZIkSUXcI0mSJEmSJElFnEiSJEmSJElSESeSJEmSJEmSVMSJJEmSJEmSJBVxIkmSJEmSJElF/g9SxNcVxeCkpwAAAABJRU5ErkJggg=="/>
          <p:cNvSpPr>
            <a:spLocks noChangeAspect="1" noChangeArrowheads="1"/>
          </p:cNvSpPr>
          <p:nvPr/>
        </p:nvSpPr>
        <p:spPr bwMode="auto">
          <a:xfrm>
            <a:off x="1690255" y="14270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Gill Sans MT Condensed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2874" y="36021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  <a:latin typeface="Gill Sans MT Condensed" pitchFamily="34" charset="0"/>
              </a:rPr>
              <a:t>Analysing the relation between age and purchase frequency of subscription</a:t>
            </a:r>
            <a:endParaRPr lang="en-IN" dirty="0">
              <a:solidFill>
                <a:schemeClr val="tx1"/>
              </a:solidFill>
              <a:latin typeface="Gill Sans MT Condensed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" y="1752422"/>
            <a:ext cx="8144073" cy="4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20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6 Fashion PowerPoint backgrounds_Best PowerPoint templates and Google  Slide… | Powerpoint background free, Powerpoint background templates,  Poster backgroun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coding\python the snake\photo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9144000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" y="29728"/>
            <a:ext cx="911629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Analyzing the purchase frequency of job title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s://lh5.googleusercontent.com/gDBBql34e8S1WYPpyyFGGq91bxgjZjR2hkUNcgbdxK6WRMu3H8HKRSj7oBU6olsQfiZ9EyfMuy7qtMuxZ80DexG6zWQkufl0SAAJQX7EcGj_IUdFNSIcRHdYc15EbaNjcIx6qN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05940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1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975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Project Name: Bank marketing data </vt:lpstr>
      <vt:lpstr>Background:</vt:lpstr>
      <vt:lpstr>Data and Data quality check</vt:lpstr>
      <vt:lpstr>PowerPoint Presentation</vt:lpstr>
      <vt:lpstr>How many people subscribed ?</vt:lpstr>
      <vt:lpstr>Analysing the percentage of term deposits done</vt:lpstr>
      <vt:lpstr>Age groups frequently contacted</vt:lpstr>
      <vt:lpstr>PowerPoint Presentation</vt:lpstr>
      <vt:lpstr>PowerPoint Presentation</vt:lpstr>
      <vt:lpstr>PowerPoint Presentation</vt:lpstr>
      <vt:lpstr>PowerPoint Presentation</vt:lpstr>
      <vt:lpstr>Take away from the graphs:</vt:lpstr>
      <vt:lpstr>PowerPoint Presentation</vt:lpstr>
      <vt:lpstr>Algorithms:</vt:lpstr>
      <vt:lpstr>PowerPoint Presentation</vt:lpstr>
      <vt:lpstr>PowerPoint Presentation</vt:lpstr>
      <vt:lpstr>PowerPoint Presentation</vt:lpstr>
      <vt:lpstr>PowerPoint Presentation</vt:lpstr>
      <vt:lpstr>K-Fold </vt:lpstr>
      <vt:lpstr>PowerPoint Presentation</vt:lpstr>
      <vt:lpstr>PowerPoint Presentation</vt:lpstr>
      <vt:lpstr>Summary &amp; Recommendations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Background:</dc:title>
  <dc:creator>Paul</dc:creator>
  <cp:lastModifiedBy>Paul</cp:lastModifiedBy>
  <cp:revision>97</cp:revision>
  <dcterms:created xsi:type="dcterms:W3CDTF">2021-12-13T10:56:54Z</dcterms:created>
  <dcterms:modified xsi:type="dcterms:W3CDTF">2021-12-28T12:44:51Z</dcterms:modified>
</cp:coreProperties>
</file>