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7" r:id="rId2"/>
    <p:sldId id="262" r:id="rId3"/>
    <p:sldId id="259" r:id="rId4"/>
    <p:sldId id="261" r:id="rId5"/>
    <p:sldId id="263" r:id="rId6"/>
    <p:sldId id="271" r:id="rId7"/>
    <p:sldId id="264" r:id="rId8"/>
    <p:sldId id="272" r:id="rId9"/>
    <p:sldId id="265" r:id="rId10"/>
    <p:sldId id="273" r:id="rId11"/>
    <p:sldId id="266" r:id="rId12"/>
    <p:sldId id="274" r:id="rId13"/>
    <p:sldId id="267" r:id="rId14"/>
    <p:sldId id="275" r:id="rId15"/>
    <p:sldId id="268" r:id="rId16"/>
    <p:sldId id="276" r:id="rId17"/>
    <p:sldId id="269" r:id="rId18"/>
    <p:sldId id="277" r:id="rId19"/>
    <p:sldId id="270" r:id="rId20"/>
    <p:sldId id="278" r:id="rId21"/>
    <p:sldId id="279" r:id="rId22"/>
    <p:sldId id="280" r:id="rId23"/>
    <p:sldId id="281" r:id="rId24"/>
    <p:sldId id="283" r:id="rId25"/>
    <p:sldId id="284" r:id="rId26"/>
    <p:sldId id="282" r:id="rId27"/>
  </p:sldIdLst>
  <p:sldSz cx="9601200" cy="12801600" type="A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9"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7539"/>
    <a:srgbClr val="BC541A"/>
    <a:srgbClr val="E37739"/>
    <a:srgbClr val="CB5E37"/>
    <a:srgbClr val="DAAC42"/>
    <a:srgbClr val="BF5A57"/>
    <a:srgbClr val="F5C250"/>
    <a:srgbClr val="181937"/>
    <a:srgbClr val="ACE0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5" d="100"/>
          <a:sy n="45" d="100"/>
        </p:scale>
        <p:origin x="2419" y="58"/>
      </p:cViewPr>
      <p:guideLst>
        <p:guide orient="horz" pos="4009"/>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02A6B-913C-41AF-86B0-8BD9480ACC35}" type="datetimeFigureOut">
              <a:rPr lang="en-AU" smtClean="0"/>
              <a:t>20/10/2025</a:t>
            </a:fld>
            <a:endParaRPr lang="en-AU"/>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AU"/>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91868-CB3E-4927-A764-0ED53E8973B3}" type="slidenum">
              <a:rPr lang="en-AU" smtClean="0"/>
              <a:t>‹nº›</a:t>
            </a:fld>
            <a:endParaRPr lang="en-AU"/>
          </a:p>
        </p:txBody>
      </p:sp>
    </p:spTree>
    <p:extLst>
      <p:ext uri="{BB962C8B-B14F-4D97-AF65-F5344CB8AC3E}">
        <p14:creationId xmlns:p14="http://schemas.microsoft.com/office/powerpoint/2010/main" val="369066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smtClean="0"/>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CFCB1E79-2969-4C22-B0FB-EE91CEA10515}" type="datetime1">
              <a:rPr lang="en-AU" smtClean="0"/>
              <a:t>20/10/2025</a:t>
            </a:fld>
            <a:endParaRPr lang="en-AU"/>
          </a:p>
        </p:txBody>
      </p:sp>
      <p:sp>
        <p:nvSpPr>
          <p:cNvPr id="5" name="Footer Placeholder 4"/>
          <p:cNvSpPr>
            <a:spLocks noGrp="1"/>
          </p:cNvSpPr>
          <p:nvPr>
            <p:ph type="ftr" sz="quarter" idx="11"/>
          </p:nvPr>
        </p:nvSpPr>
        <p:spPr/>
        <p:txBody>
          <a:bodyPr/>
          <a:lstStyle/>
          <a:p>
            <a:r>
              <a:rPr lang="pt-BR" dirty="0" smtClean="0"/>
              <a:t>JavaScript e a Varinha do Código - PCSM</a:t>
            </a:r>
            <a:endParaRPr lang="en-AU" dirty="0"/>
          </a:p>
        </p:txBody>
      </p:sp>
      <p:sp>
        <p:nvSpPr>
          <p:cNvPr id="6" name="Slide Number Placeholder 5"/>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349211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19FEBC9-4856-4A07-B369-0DF3FB242A2E}" type="datetime1">
              <a:rPr lang="en-AU" smtClean="0"/>
              <a:t>20/10/2025</a:t>
            </a:fld>
            <a:endParaRPr lang="en-AU"/>
          </a:p>
        </p:txBody>
      </p:sp>
      <p:sp>
        <p:nvSpPr>
          <p:cNvPr id="5" name="Footer Placeholder 4"/>
          <p:cNvSpPr>
            <a:spLocks noGrp="1"/>
          </p:cNvSpPr>
          <p:nvPr>
            <p:ph type="ftr" sz="quarter" idx="11"/>
          </p:nvPr>
        </p:nvSpPr>
        <p:spPr/>
        <p:txBody>
          <a:bodyPr/>
          <a:lstStyle/>
          <a:p>
            <a:r>
              <a:rPr lang="pt-BR" dirty="0" smtClean="0"/>
              <a:t>JavaScript e a Varinha do Código - PCSM</a:t>
            </a:r>
            <a:endParaRPr lang="en-AU" dirty="0"/>
          </a:p>
        </p:txBody>
      </p:sp>
      <p:sp>
        <p:nvSpPr>
          <p:cNvPr id="6" name="Slide Number Placeholder 5"/>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1266538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419C85A-901D-4EED-B0CF-360F565A1E60}" type="datetime1">
              <a:rPr lang="en-AU" smtClean="0"/>
              <a:t>20/10/2025</a:t>
            </a:fld>
            <a:endParaRPr lang="en-AU"/>
          </a:p>
        </p:txBody>
      </p:sp>
      <p:sp>
        <p:nvSpPr>
          <p:cNvPr id="5" name="Footer Placeholder 4"/>
          <p:cNvSpPr>
            <a:spLocks noGrp="1"/>
          </p:cNvSpPr>
          <p:nvPr>
            <p:ph type="ftr" sz="quarter" idx="11"/>
          </p:nvPr>
        </p:nvSpPr>
        <p:spPr/>
        <p:txBody>
          <a:bodyPr/>
          <a:lstStyle/>
          <a:p>
            <a:r>
              <a:rPr lang="pt-BR" dirty="0" smtClean="0"/>
              <a:t>JavaScript e a Varinha do Código - PCSM</a:t>
            </a:r>
            <a:endParaRPr lang="en-AU" dirty="0"/>
          </a:p>
        </p:txBody>
      </p:sp>
      <p:sp>
        <p:nvSpPr>
          <p:cNvPr id="6" name="Slide Number Placeholder 5"/>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81010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CB6829B-804C-4992-BCA2-605345CDE943}" type="datetime1">
              <a:rPr lang="en-AU" smtClean="0"/>
              <a:t>20/10/2025</a:t>
            </a:fld>
            <a:endParaRPr lang="en-AU"/>
          </a:p>
        </p:txBody>
      </p:sp>
      <p:sp>
        <p:nvSpPr>
          <p:cNvPr id="5" name="Footer Placeholder 4"/>
          <p:cNvSpPr>
            <a:spLocks noGrp="1"/>
          </p:cNvSpPr>
          <p:nvPr>
            <p:ph type="ftr" sz="quarter" idx="11"/>
          </p:nvPr>
        </p:nvSpPr>
        <p:spPr/>
        <p:txBody>
          <a:bodyPr/>
          <a:lstStyle/>
          <a:p>
            <a:r>
              <a:rPr lang="pt-BR" dirty="0" smtClean="0"/>
              <a:t>JavaScript e a Varinha do Código - PCSM</a:t>
            </a:r>
            <a:endParaRPr lang="en-AU" dirty="0"/>
          </a:p>
        </p:txBody>
      </p:sp>
      <p:sp>
        <p:nvSpPr>
          <p:cNvPr id="6" name="Slide Number Placeholder 5"/>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1904834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smtClean="0"/>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F87CB53-A831-486B-93FE-8E81FFCA0D67}" type="datetime1">
              <a:rPr lang="en-AU" smtClean="0"/>
              <a:t>20/10/2025</a:t>
            </a:fld>
            <a:endParaRPr lang="en-AU"/>
          </a:p>
        </p:txBody>
      </p:sp>
      <p:sp>
        <p:nvSpPr>
          <p:cNvPr id="5" name="Footer Placeholder 4"/>
          <p:cNvSpPr>
            <a:spLocks noGrp="1"/>
          </p:cNvSpPr>
          <p:nvPr>
            <p:ph type="ftr" sz="quarter" idx="11"/>
          </p:nvPr>
        </p:nvSpPr>
        <p:spPr/>
        <p:txBody>
          <a:bodyPr/>
          <a:lstStyle/>
          <a:p>
            <a:r>
              <a:rPr lang="pt-BR" dirty="0" smtClean="0"/>
              <a:t>JavaScript e a Varinha do Código - PCSM</a:t>
            </a:r>
            <a:endParaRPr lang="en-AU" dirty="0"/>
          </a:p>
        </p:txBody>
      </p:sp>
      <p:sp>
        <p:nvSpPr>
          <p:cNvPr id="6" name="Slide Number Placeholder 5"/>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13043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BAFEE99-1A00-469A-873A-4DD751EE77A6}" type="datetime1">
              <a:rPr lang="en-AU" smtClean="0"/>
              <a:t>20/10/2025</a:t>
            </a:fld>
            <a:endParaRPr lang="en-AU"/>
          </a:p>
        </p:txBody>
      </p:sp>
      <p:sp>
        <p:nvSpPr>
          <p:cNvPr id="6" name="Footer Placeholder 5"/>
          <p:cNvSpPr>
            <a:spLocks noGrp="1"/>
          </p:cNvSpPr>
          <p:nvPr>
            <p:ph type="ftr" sz="quarter" idx="11"/>
          </p:nvPr>
        </p:nvSpPr>
        <p:spPr/>
        <p:txBody>
          <a:bodyPr/>
          <a:lstStyle/>
          <a:p>
            <a:r>
              <a:rPr lang="pt-BR" dirty="0" smtClean="0"/>
              <a:t>JavaScript e a Varinha do Código - PCSM</a:t>
            </a:r>
            <a:endParaRPr lang="en-AU" dirty="0"/>
          </a:p>
        </p:txBody>
      </p:sp>
      <p:sp>
        <p:nvSpPr>
          <p:cNvPr id="7" name="Slide Number Placeholder 6"/>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392612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smtClean="0"/>
              <a:t>Editar estilos de texto Mestre</a:t>
            </a:r>
          </a:p>
        </p:txBody>
      </p:sp>
      <p:sp>
        <p:nvSpPr>
          <p:cNvPr id="4" name="Content Placeholder 3"/>
          <p:cNvSpPr>
            <a:spLocks noGrp="1"/>
          </p:cNvSpPr>
          <p:nvPr>
            <p:ph sz="half" idx="2"/>
          </p:nvPr>
        </p:nvSpPr>
        <p:spPr>
          <a:xfrm>
            <a:off x="661334" y="4676140"/>
            <a:ext cx="4061757" cy="68778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smtClean="0"/>
              <a:t>Editar estilos de texto Mestre</a:t>
            </a:r>
          </a:p>
        </p:txBody>
      </p:sp>
      <p:sp>
        <p:nvSpPr>
          <p:cNvPr id="6" name="Content Placeholder 5"/>
          <p:cNvSpPr>
            <a:spLocks noGrp="1"/>
          </p:cNvSpPr>
          <p:nvPr>
            <p:ph sz="quarter" idx="4"/>
          </p:nvPr>
        </p:nvSpPr>
        <p:spPr>
          <a:xfrm>
            <a:off x="4860608" y="4676140"/>
            <a:ext cx="4081761" cy="68778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9F5F7DFA-B7A2-42C6-89DA-1E05119E821F}" type="datetime1">
              <a:rPr lang="en-AU" smtClean="0"/>
              <a:t>20/10/2025</a:t>
            </a:fld>
            <a:endParaRPr lang="en-AU"/>
          </a:p>
        </p:txBody>
      </p:sp>
      <p:sp>
        <p:nvSpPr>
          <p:cNvPr id="8" name="Footer Placeholder 7"/>
          <p:cNvSpPr>
            <a:spLocks noGrp="1"/>
          </p:cNvSpPr>
          <p:nvPr>
            <p:ph type="ftr" sz="quarter" idx="11"/>
          </p:nvPr>
        </p:nvSpPr>
        <p:spPr/>
        <p:txBody>
          <a:bodyPr/>
          <a:lstStyle/>
          <a:p>
            <a:r>
              <a:rPr lang="pt-BR" dirty="0" smtClean="0"/>
              <a:t>JavaScript e a Varinha do Código - PCSM</a:t>
            </a:r>
            <a:endParaRPr lang="en-AU" dirty="0"/>
          </a:p>
        </p:txBody>
      </p:sp>
      <p:sp>
        <p:nvSpPr>
          <p:cNvPr id="9" name="Slide Number Placeholder 8"/>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30886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D92B77C9-BA91-4074-8D75-61A7243FB9F7}" type="datetime1">
              <a:rPr lang="en-AU" smtClean="0"/>
              <a:t>20/10/2025</a:t>
            </a:fld>
            <a:endParaRPr lang="en-AU"/>
          </a:p>
        </p:txBody>
      </p:sp>
      <p:sp>
        <p:nvSpPr>
          <p:cNvPr id="4" name="Footer Placeholder 3"/>
          <p:cNvSpPr>
            <a:spLocks noGrp="1"/>
          </p:cNvSpPr>
          <p:nvPr>
            <p:ph type="ftr" sz="quarter" idx="11"/>
          </p:nvPr>
        </p:nvSpPr>
        <p:spPr/>
        <p:txBody>
          <a:bodyPr/>
          <a:lstStyle/>
          <a:p>
            <a:r>
              <a:rPr lang="pt-BR" dirty="0" smtClean="0"/>
              <a:t>JavaScript e a Varinha do Código - PCSM</a:t>
            </a:r>
            <a:endParaRPr lang="en-AU" dirty="0"/>
          </a:p>
        </p:txBody>
      </p:sp>
      <p:sp>
        <p:nvSpPr>
          <p:cNvPr id="5" name="Slide Number Placeholder 4"/>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102781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F82E6-5C41-4496-B9D0-EE407E4ED2FE}" type="datetime1">
              <a:rPr lang="en-AU" smtClean="0"/>
              <a:t>20/10/2025</a:t>
            </a:fld>
            <a:endParaRPr lang="en-AU"/>
          </a:p>
        </p:txBody>
      </p:sp>
      <p:sp>
        <p:nvSpPr>
          <p:cNvPr id="3" name="Footer Placeholder 2"/>
          <p:cNvSpPr>
            <a:spLocks noGrp="1"/>
          </p:cNvSpPr>
          <p:nvPr>
            <p:ph type="ftr" sz="quarter" idx="11"/>
          </p:nvPr>
        </p:nvSpPr>
        <p:spPr/>
        <p:txBody>
          <a:bodyPr/>
          <a:lstStyle/>
          <a:p>
            <a:r>
              <a:rPr lang="pt-BR" dirty="0" smtClean="0"/>
              <a:t>JavaScript e a Varinha do Código - PCSM</a:t>
            </a:r>
            <a:endParaRPr lang="en-AU" dirty="0"/>
          </a:p>
        </p:txBody>
      </p:sp>
      <p:sp>
        <p:nvSpPr>
          <p:cNvPr id="4" name="Slide Number Placeholder 3"/>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161530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smtClean="0"/>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C76658C5-13A8-4EB7-9575-2FF32575E314}" type="datetime1">
              <a:rPr lang="en-AU" smtClean="0"/>
              <a:t>20/10/2025</a:t>
            </a:fld>
            <a:endParaRPr lang="en-AU"/>
          </a:p>
        </p:txBody>
      </p:sp>
      <p:sp>
        <p:nvSpPr>
          <p:cNvPr id="6" name="Footer Placeholder 5"/>
          <p:cNvSpPr>
            <a:spLocks noGrp="1"/>
          </p:cNvSpPr>
          <p:nvPr>
            <p:ph type="ftr" sz="quarter" idx="11"/>
          </p:nvPr>
        </p:nvSpPr>
        <p:spPr/>
        <p:txBody>
          <a:bodyPr/>
          <a:lstStyle/>
          <a:p>
            <a:r>
              <a:rPr lang="pt-BR" dirty="0" smtClean="0"/>
              <a:t>JavaScript e a Varinha do Código - PCSM</a:t>
            </a:r>
            <a:endParaRPr lang="en-AU" dirty="0"/>
          </a:p>
        </p:txBody>
      </p:sp>
      <p:sp>
        <p:nvSpPr>
          <p:cNvPr id="7" name="Slide Number Placeholder 6"/>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204452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A3265A6A-AA3F-43E3-9A08-8E1D2B9E7270}" type="datetime1">
              <a:rPr lang="en-AU" smtClean="0"/>
              <a:t>20/10/2025</a:t>
            </a:fld>
            <a:endParaRPr lang="en-AU"/>
          </a:p>
        </p:txBody>
      </p:sp>
      <p:sp>
        <p:nvSpPr>
          <p:cNvPr id="6" name="Footer Placeholder 5"/>
          <p:cNvSpPr>
            <a:spLocks noGrp="1"/>
          </p:cNvSpPr>
          <p:nvPr>
            <p:ph type="ftr" sz="quarter" idx="11"/>
          </p:nvPr>
        </p:nvSpPr>
        <p:spPr/>
        <p:txBody>
          <a:bodyPr/>
          <a:lstStyle/>
          <a:p>
            <a:r>
              <a:rPr lang="pt-BR" dirty="0" smtClean="0"/>
              <a:t>JavaScript e a Varinha do Código - PCSM</a:t>
            </a:r>
            <a:endParaRPr lang="en-AU" dirty="0"/>
          </a:p>
        </p:txBody>
      </p:sp>
      <p:sp>
        <p:nvSpPr>
          <p:cNvPr id="7" name="Slide Number Placeholder 6"/>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323108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BC223F3F-1FE8-403C-A7A5-C681BB4554C4}" type="datetime1">
              <a:rPr lang="en-AU" smtClean="0"/>
              <a:t>20/10/2025</a:t>
            </a:fld>
            <a:endParaRPr lang="en-AU"/>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dirty="0" smtClean="0"/>
              <a:t>JavaScript e a Varinha do Código - PCSM</a:t>
            </a:r>
            <a:endParaRPr lang="en-AU" dirty="0"/>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3905D1A8-6B52-43E8-9E8F-B92878D55B53}" type="slidenum">
              <a:rPr lang="en-AU" smtClean="0"/>
              <a:t>‹nº›</a:t>
            </a:fld>
            <a:endParaRPr lang="en-AU"/>
          </a:p>
        </p:txBody>
      </p:sp>
    </p:spTree>
    <p:extLst>
      <p:ext uri="{BB962C8B-B14F-4D97-AF65-F5344CB8AC3E}">
        <p14:creationId xmlns:p14="http://schemas.microsoft.com/office/powerpoint/2010/main" val="3318393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2.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3.wdp"/><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hyperlink" Target="https://github.com/paulacacilhas/creating-an-ebook-exercise"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3.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3.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wizard_im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3869271"/>
            <a:ext cx="8314267" cy="8314267"/>
          </a:xfrm>
          <a:prstGeom prst="rect">
            <a:avLst/>
          </a:prstGeom>
        </p:spPr>
      </p:pic>
      <p:pic>
        <p:nvPicPr>
          <p:cNvPr id="5" name="logo_img"/>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6205682" y="6654804"/>
            <a:ext cx="1651385" cy="1913465"/>
          </a:xfrm>
          <a:prstGeom prst="rect">
            <a:avLst/>
          </a:prstGeom>
          <a:effectLst>
            <a:glow rad="228600">
              <a:schemeClr val="accent2">
                <a:satMod val="175000"/>
                <a:alpha val="40000"/>
              </a:schemeClr>
            </a:glow>
          </a:effectLst>
        </p:spPr>
      </p:pic>
      <p:sp>
        <p:nvSpPr>
          <p:cNvPr id="3" name="titulo"/>
          <p:cNvSpPr txBox="1"/>
          <p:nvPr/>
        </p:nvSpPr>
        <p:spPr>
          <a:xfrm>
            <a:off x="0" y="30654"/>
            <a:ext cx="9601199" cy="3631763"/>
          </a:xfrm>
          <a:prstGeom prst="rect">
            <a:avLst/>
          </a:prstGeom>
          <a:noFill/>
          <a:effectLst>
            <a:glow>
              <a:schemeClr val="accent2">
                <a:satMod val="175000"/>
              </a:schemeClr>
            </a:glow>
          </a:effectLst>
        </p:spPr>
        <p:txBody>
          <a:bodyPr wrap="square" rtlCol="0">
            <a:spAutoFit/>
          </a:bodyPr>
          <a:lstStyle/>
          <a:p>
            <a:pPr algn="ctr"/>
            <a:r>
              <a:rPr lang="pt-BR" sz="11500" dirty="0">
                <a:solidFill>
                  <a:schemeClr val="bg1"/>
                </a:solidFill>
                <a:effectLst>
                  <a:glow rad="139700">
                    <a:schemeClr val="accent2">
                      <a:satMod val="175000"/>
                      <a:alpha val="40000"/>
                    </a:schemeClr>
                  </a:glow>
                </a:effectLst>
                <a:latin typeface="Magic School One" panose="00000400000000000000" pitchFamily="2" charset="0"/>
              </a:rPr>
              <a:t>JavaScript e a Varinha do Código</a:t>
            </a:r>
            <a:endParaRPr lang="en-AU" sz="11500" dirty="0">
              <a:solidFill>
                <a:schemeClr val="bg1"/>
              </a:solidFill>
              <a:effectLst>
                <a:glow rad="139700">
                  <a:schemeClr val="accent2">
                    <a:satMod val="175000"/>
                    <a:alpha val="40000"/>
                  </a:schemeClr>
                </a:glow>
              </a:effectLst>
              <a:latin typeface="Magic School One" panose="00000400000000000000" pitchFamily="2" charset="0"/>
            </a:endParaRPr>
          </a:p>
        </p:txBody>
      </p:sp>
      <p:sp>
        <p:nvSpPr>
          <p:cNvPr id="7" name="autor"/>
          <p:cNvSpPr txBox="1"/>
          <p:nvPr/>
        </p:nvSpPr>
        <p:spPr>
          <a:xfrm>
            <a:off x="3852333" y="11749158"/>
            <a:ext cx="1930400" cy="707886"/>
          </a:xfrm>
          <a:prstGeom prst="rect">
            <a:avLst/>
          </a:prstGeom>
          <a:solidFill>
            <a:srgbClr val="E37739"/>
          </a:solidFill>
        </p:spPr>
        <p:txBody>
          <a:bodyPr wrap="square" rtlCol="0">
            <a:spAutoFit/>
          </a:bodyPr>
          <a:lstStyle/>
          <a:p>
            <a:pPr algn="ctr"/>
            <a:r>
              <a:rPr lang="en-AU" sz="4000" dirty="0" smtClean="0">
                <a:solidFill>
                  <a:srgbClr val="181937"/>
                </a:solidFill>
                <a:latin typeface="Magic School One" panose="00000400000000000000" pitchFamily="2" charset="0"/>
              </a:rPr>
              <a:t>PCSM</a:t>
            </a:r>
            <a:endParaRPr lang="en-AU" sz="4000" dirty="0">
              <a:solidFill>
                <a:srgbClr val="181937"/>
              </a:solidFill>
              <a:latin typeface="Magic School One" panose="00000400000000000000" pitchFamily="2" charset="0"/>
            </a:endParaRPr>
          </a:p>
        </p:txBody>
      </p:sp>
      <p:sp>
        <p:nvSpPr>
          <p:cNvPr id="8" name="subtitulo"/>
          <p:cNvSpPr txBox="1"/>
          <p:nvPr/>
        </p:nvSpPr>
        <p:spPr>
          <a:xfrm>
            <a:off x="-1" y="3712130"/>
            <a:ext cx="9601199" cy="584775"/>
          </a:xfrm>
          <a:prstGeom prst="rect">
            <a:avLst/>
          </a:prstGeom>
          <a:solidFill>
            <a:srgbClr val="E37739"/>
          </a:solidFill>
        </p:spPr>
        <p:txBody>
          <a:bodyPr wrap="square" rtlCol="0">
            <a:spAutoFit/>
          </a:bodyPr>
          <a:lstStyle/>
          <a:p>
            <a:pPr algn="ctr"/>
            <a:r>
              <a:rPr lang="pt-BR" sz="3200" b="1" dirty="0" smtClean="0">
                <a:solidFill>
                  <a:srgbClr val="181937"/>
                </a:solidFill>
                <a:latin typeface="Arial" panose="020B0604020202020204" pitchFamily="34" charset="0"/>
                <a:cs typeface="Arial" panose="020B0604020202020204" pitchFamily="34" charset="0"/>
              </a:rPr>
              <a:t>DOMINE A MAGIA QUE DÁ VIDA À WEB</a:t>
            </a:r>
            <a:endParaRPr lang="en-AU" sz="3200" b="1" dirty="0">
              <a:solidFill>
                <a:srgbClr val="18193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622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3" y="2955918"/>
            <a:ext cx="8348133" cy="1200329"/>
          </a:xfrm>
          <a:prstGeom prst="rect">
            <a:avLst/>
          </a:prstGeom>
          <a:noFill/>
        </p:spPr>
        <p:txBody>
          <a:bodyPr wrap="square" rtlCol="0">
            <a:spAutoFit/>
          </a:bodyPr>
          <a:lstStyle/>
          <a:p>
            <a:r>
              <a:rPr lang="pt-BR" sz="2400" dirty="0"/>
              <a:t>Às vezes, precisamos que o código escolha caminhos diferentes dependendo de certas condições. Para isso </a:t>
            </a:r>
            <a:r>
              <a:rPr lang="pt-BR" sz="2400" dirty="0" smtClean="0"/>
              <a:t>usamos </a:t>
            </a:r>
            <a:r>
              <a:rPr lang="pt-BR" sz="2400" b="1" dirty="0" smtClean="0"/>
              <a:t>if</a:t>
            </a:r>
            <a:r>
              <a:rPr lang="pt-BR" sz="2400" dirty="0" smtClean="0"/>
              <a:t>, </a:t>
            </a:r>
            <a:r>
              <a:rPr lang="pt-BR" sz="2400" b="1" dirty="0" smtClean="0"/>
              <a:t>else if</a:t>
            </a:r>
            <a:r>
              <a:rPr lang="pt-BR" sz="2400" b="1" dirty="0"/>
              <a:t> </a:t>
            </a:r>
            <a:r>
              <a:rPr lang="pt-BR" sz="2400" dirty="0" smtClean="0"/>
              <a:t>e </a:t>
            </a:r>
            <a:r>
              <a:rPr lang="pt-BR" sz="2400" b="1" dirty="0" smtClean="0"/>
              <a:t>else</a:t>
            </a:r>
            <a:r>
              <a:rPr lang="pt-BR" sz="2400" dirty="0" smtClean="0"/>
              <a:t>.</a:t>
            </a:r>
            <a:endParaRPr lang="pt-BR" sz="2400" dirty="0"/>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a:latin typeface="Impact" panose="020B0806030902050204" pitchFamily="34" charset="0"/>
              </a:rPr>
              <a:t>CONDIÇÕES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TOMANDO DECISÕES MÁGICAS</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3" y="9919480"/>
            <a:ext cx="8348133" cy="1200329"/>
          </a:xfrm>
          <a:prstGeom prst="rect">
            <a:avLst/>
          </a:prstGeom>
          <a:noFill/>
        </p:spPr>
        <p:txBody>
          <a:bodyPr wrap="square" rtlCol="0">
            <a:spAutoFit/>
          </a:bodyPr>
          <a:lstStyle/>
          <a:p>
            <a:r>
              <a:rPr lang="pt-BR" sz="2400" dirty="0"/>
              <a:t>As condições permitem criar jogos, aplicativos interativos e sistemas que respondem de forma inteligente às ações do usuário.</a:t>
            </a:r>
          </a:p>
        </p:txBody>
      </p:sp>
      <p:pic>
        <p:nvPicPr>
          <p:cNvPr id="12" name="Imagem 11"/>
          <p:cNvPicPr>
            <a:picLocks noChangeAspect="1"/>
          </p:cNvPicPr>
          <p:nvPr/>
        </p:nvPicPr>
        <p:blipFill>
          <a:blip r:embed="rId2"/>
          <a:stretch>
            <a:fillRect/>
          </a:stretch>
        </p:blipFill>
        <p:spPr>
          <a:xfrm>
            <a:off x="-182874" y="4698682"/>
            <a:ext cx="9966947" cy="4678363"/>
          </a:xfrm>
          <a:prstGeom prst="rect">
            <a:avLst/>
          </a:prstGeom>
        </p:spPr>
      </p:pic>
      <p:sp>
        <p:nvSpPr>
          <p:cNvPr id="13" name="Espaço Reservado para Rodapé 12"/>
          <p:cNvSpPr>
            <a:spLocks noGrp="1"/>
          </p:cNvSpPr>
          <p:nvPr>
            <p:ph type="ftr" sz="quarter" idx="11"/>
          </p:nvPr>
        </p:nvSpPr>
        <p:spPr/>
        <p:txBody>
          <a:bodyPr/>
          <a:lstStyle/>
          <a:p>
            <a:r>
              <a:rPr lang="pt-BR" dirty="0" smtClean="0"/>
              <a:t>JavaScript e a Varinha do Código - PCSM</a:t>
            </a:r>
            <a:endParaRPr lang="en-AU" dirty="0"/>
          </a:p>
        </p:txBody>
      </p:sp>
      <p:sp>
        <p:nvSpPr>
          <p:cNvPr id="14" name="Espaço Reservado para Número de Slide 13"/>
          <p:cNvSpPr>
            <a:spLocks noGrp="1"/>
          </p:cNvSpPr>
          <p:nvPr>
            <p:ph type="sldNum" sz="quarter" idx="12"/>
          </p:nvPr>
        </p:nvSpPr>
        <p:spPr/>
        <p:txBody>
          <a:bodyPr/>
          <a:lstStyle/>
          <a:p>
            <a:fld id="{3905D1A8-6B52-43E8-9E8F-B92878D55B53}" type="slidenum">
              <a:rPr lang="en-AU" smtClean="0"/>
              <a:t>10</a:t>
            </a:fld>
            <a:endParaRPr lang="en-AU"/>
          </a:p>
        </p:txBody>
      </p:sp>
      <p:pic>
        <p:nvPicPr>
          <p:cNvPr id="15" name="Imagem 14"/>
          <p:cNvPicPr>
            <a:picLocks noChangeAspect="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6" name="logo_img"/>
          <p:cNvPicPr>
            <a:picLocks noChangeAspect="1"/>
          </p:cNvPicPr>
          <p:nvPr/>
        </p:nvPicPr>
        <p:blipFill rotWithShape="1">
          <a:blip r:embed="rId5" cstate="print">
            <a:grayscl/>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spTree>
    <p:extLst>
      <p:ext uri="{BB962C8B-B14F-4D97-AF65-F5344CB8AC3E}">
        <p14:creationId xmlns:p14="http://schemas.microsoft.com/office/powerpoint/2010/main" val="49178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LOOPS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05</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REPETINDO FEITIÇOS SEM CANSAR</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11</a:t>
            </a:fld>
            <a:endParaRPr lang="en-AU"/>
          </a:p>
        </p:txBody>
      </p:sp>
    </p:spTree>
    <p:extLst>
      <p:ext uri="{BB962C8B-B14F-4D97-AF65-F5344CB8AC3E}">
        <p14:creationId xmlns:p14="http://schemas.microsoft.com/office/powerpoint/2010/main" val="103144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884259"/>
            <a:ext cx="8348133" cy="1200329"/>
          </a:xfrm>
          <a:prstGeom prst="rect">
            <a:avLst/>
          </a:prstGeom>
          <a:noFill/>
        </p:spPr>
        <p:txBody>
          <a:bodyPr wrap="square" rtlCol="0">
            <a:spAutoFit/>
          </a:bodyPr>
          <a:lstStyle/>
          <a:p>
            <a:r>
              <a:rPr lang="pt-BR" sz="2400" dirty="0"/>
              <a:t>Loops são usados para repetir ações várias vezes, sem </a:t>
            </a:r>
            <a:r>
              <a:rPr lang="pt-BR" sz="2400" dirty="0" smtClean="0"/>
              <a:t>precisar ficar reescrevendo </a:t>
            </a:r>
            <a:r>
              <a:rPr lang="pt-BR" sz="2400" dirty="0"/>
              <a:t>o mesmo </a:t>
            </a:r>
            <a:r>
              <a:rPr lang="pt-BR" sz="2400" dirty="0" smtClean="0"/>
              <a:t>código. </a:t>
            </a:r>
            <a:r>
              <a:rPr lang="pt-BR" sz="2400" dirty="0"/>
              <a:t>Isso economiza tempo e torna o programa mais eficiente.</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a:latin typeface="Impact" panose="020B0806030902050204" pitchFamily="34" charset="0"/>
              </a:rPr>
              <a:t>LOOPS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REPETINDO FEITIÇOS SEM CANSAR</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7976853"/>
            <a:ext cx="8348133" cy="830997"/>
          </a:xfrm>
          <a:prstGeom prst="rect">
            <a:avLst/>
          </a:prstGeom>
          <a:noFill/>
        </p:spPr>
        <p:txBody>
          <a:bodyPr wrap="square" rtlCol="0">
            <a:spAutoFit/>
          </a:bodyPr>
          <a:lstStyle/>
          <a:p>
            <a:r>
              <a:rPr lang="pt-BR" sz="2400" dirty="0"/>
              <a:t>Eles são ideais para processar listas, gerar efeitos em sequência ou criar tarefas automáticas em programas e jogos.</a:t>
            </a:r>
          </a:p>
        </p:txBody>
      </p:sp>
      <p:pic>
        <p:nvPicPr>
          <p:cNvPr id="3" name="Imagem 2"/>
          <p:cNvPicPr>
            <a:picLocks noChangeAspect="1"/>
          </p:cNvPicPr>
          <p:nvPr/>
        </p:nvPicPr>
        <p:blipFill>
          <a:blip r:embed="rId2"/>
          <a:stretch>
            <a:fillRect/>
          </a:stretch>
        </p:blipFill>
        <p:spPr>
          <a:xfrm>
            <a:off x="-122238" y="4313985"/>
            <a:ext cx="9896475" cy="3433471"/>
          </a:xfrm>
          <a:prstGeom prst="rect">
            <a:avLst/>
          </a:prstGeom>
        </p:spPr>
      </p:pic>
      <p:sp>
        <p:nvSpPr>
          <p:cNvPr id="10" name="Espaço Reservado para Rodapé 9"/>
          <p:cNvSpPr>
            <a:spLocks noGrp="1"/>
          </p:cNvSpPr>
          <p:nvPr>
            <p:ph type="ftr" sz="quarter" idx="11"/>
          </p:nvPr>
        </p:nvSpPr>
        <p:spPr/>
        <p:txBody>
          <a:bodyPr/>
          <a:lstStyle/>
          <a:p>
            <a:r>
              <a:rPr lang="pt-BR" dirty="0" smtClean="0"/>
              <a:t>JavaScript e a Varinha do Código - PCSM</a:t>
            </a:r>
            <a:endParaRPr lang="en-AU" dirty="0"/>
          </a:p>
        </p:txBody>
      </p:sp>
      <p:sp>
        <p:nvSpPr>
          <p:cNvPr id="11" name="Espaço Reservado para Número de Slide 10"/>
          <p:cNvSpPr>
            <a:spLocks noGrp="1"/>
          </p:cNvSpPr>
          <p:nvPr>
            <p:ph type="sldNum" sz="quarter" idx="12"/>
          </p:nvPr>
        </p:nvSpPr>
        <p:spPr/>
        <p:txBody>
          <a:bodyPr/>
          <a:lstStyle/>
          <a:p>
            <a:fld id="{3905D1A8-6B52-43E8-9E8F-B92878D55B53}" type="slidenum">
              <a:rPr lang="en-AU" smtClean="0"/>
              <a:t>12</a:t>
            </a:fld>
            <a:endParaRPr lang="en-AU"/>
          </a:p>
        </p:txBody>
      </p:sp>
      <p:pic>
        <p:nvPicPr>
          <p:cNvPr id="12" name="logo_img"/>
          <p:cNvPicPr>
            <a:picLocks noChangeAspect="1"/>
          </p:cNvPicPr>
          <p:nvPr/>
        </p:nvPicPr>
        <p:blipFill rotWithShape="1">
          <a:blip r:embed="rId3" cstate="print">
            <a:grayscl/>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3" name="Imagem 12"/>
          <p:cNvPicPr>
            <a:picLocks noChangeAspect="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spTree>
    <p:extLst>
      <p:ext uri="{BB962C8B-B14F-4D97-AF65-F5344CB8AC3E}">
        <p14:creationId xmlns:p14="http://schemas.microsoft.com/office/powerpoint/2010/main" val="873259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ARRAYS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06</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GUARDANDO VÁRIOS FEITIÇOS</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13</a:t>
            </a:fld>
            <a:endParaRPr lang="en-AU"/>
          </a:p>
        </p:txBody>
      </p:sp>
    </p:spTree>
    <p:extLst>
      <p:ext uri="{BB962C8B-B14F-4D97-AF65-F5344CB8AC3E}">
        <p14:creationId xmlns:p14="http://schemas.microsoft.com/office/powerpoint/2010/main" val="489610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927268"/>
            <a:ext cx="8348133" cy="1200329"/>
          </a:xfrm>
          <a:prstGeom prst="rect">
            <a:avLst/>
          </a:prstGeom>
          <a:noFill/>
        </p:spPr>
        <p:txBody>
          <a:bodyPr wrap="square" rtlCol="0">
            <a:spAutoFit/>
          </a:bodyPr>
          <a:lstStyle/>
          <a:p>
            <a:r>
              <a:rPr lang="pt-BR" sz="2400" dirty="0"/>
              <a:t>Arrays são listas que podem armazenar múltiplos itens em uma única variável. Com arrays, você consegue adicionar, remover e organizar dados de forma fácil.</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a:latin typeface="Impact" panose="020B0806030902050204" pitchFamily="34" charset="0"/>
              </a:rPr>
              <a:t>ARRAYS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GUARDANDO VÁRIOS FEITIÇOS</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8091340"/>
            <a:ext cx="8348133" cy="1200329"/>
          </a:xfrm>
          <a:prstGeom prst="rect">
            <a:avLst/>
          </a:prstGeom>
          <a:noFill/>
        </p:spPr>
        <p:txBody>
          <a:bodyPr wrap="square" rtlCol="0">
            <a:spAutoFit/>
          </a:bodyPr>
          <a:lstStyle/>
          <a:p>
            <a:r>
              <a:rPr lang="pt-BR" sz="2400" dirty="0"/>
              <a:t>Arrays são extremamente úteis para guardar informações que mudam com frequência, como inventários, listas de usuários ou dados de jogos.</a:t>
            </a:r>
          </a:p>
        </p:txBody>
      </p:sp>
      <p:pic>
        <p:nvPicPr>
          <p:cNvPr id="2" name="Imagem 1"/>
          <p:cNvPicPr>
            <a:picLocks noChangeAspect="1"/>
          </p:cNvPicPr>
          <p:nvPr/>
        </p:nvPicPr>
        <p:blipFill>
          <a:blip r:embed="rId2"/>
          <a:stretch>
            <a:fillRect/>
          </a:stretch>
        </p:blipFill>
        <p:spPr>
          <a:xfrm>
            <a:off x="93838" y="4476510"/>
            <a:ext cx="9413523" cy="3265916"/>
          </a:xfrm>
          <a:prstGeom prst="rect">
            <a:avLst/>
          </a:prstGeom>
        </p:spPr>
      </p:pic>
      <p:sp>
        <p:nvSpPr>
          <p:cNvPr id="3" name="Espaço Reservado para Rodapé 2"/>
          <p:cNvSpPr>
            <a:spLocks noGrp="1"/>
          </p:cNvSpPr>
          <p:nvPr>
            <p:ph type="ftr" sz="quarter" idx="11"/>
          </p:nvPr>
        </p:nvSpPr>
        <p:spPr/>
        <p:txBody>
          <a:bodyPr/>
          <a:lstStyle/>
          <a:p>
            <a:r>
              <a:rPr lang="pt-BR" dirty="0" smtClean="0"/>
              <a:t>JavaScript e a Varinha do Código - PCSM</a:t>
            </a:r>
            <a:endParaRPr lang="en-AU" dirty="0"/>
          </a:p>
        </p:txBody>
      </p:sp>
      <p:sp>
        <p:nvSpPr>
          <p:cNvPr id="10" name="Espaço Reservado para Número de Slide 9"/>
          <p:cNvSpPr>
            <a:spLocks noGrp="1"/>
          </p:cNvSpPr>
          <p:nvPr>
            <p:ph type="sldNum" sz="quarter" idx="12"/>
          </p:nvPr>
        </p:nvSpPr>
        <p:spPr/>
        <p:txBody>
          <a:bodyPr/>
          <a:lstStyle/>
          <a:p>
            <a:fld id="{3905D1A8-6B52-43E8-9E8F-B92878D55B53}" type="slidenum">
              <a:rPr lang="en-AU" smtClean="0"/>
              <a:t>14</a:t>
            </a:fld>
            <a:endParaRPr lang="en-AU"/>
          </a:p>
        </p:txBody>
      </p:sp>
      <p:pic>
        <p:nvPicPr>
          <p:cNvPr id="11" name="logo_img"/>
          <p:cNvPicPr>
            <a:picLocks noChangeAspect="1"/>
          </p:cNvPicPr>
          <p:nvPr/>
        </p:nvPicPr>
        <p:blipFill rotWithShape="1">
          <a:blip r:embed="rId3" cstate="print">
            <a:grayscl/>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2" name="Imagem 11"/>
          <p:cNvPicPr>
            <a:picLocks noChangeAspect="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spTree>
    <p:extLst>
      <p:ext uri="{BB962C8B-B14F-4D97-AF65-F5344CB8AC3E}">
        <p14:creationId xmlns:p14="http://schemas.microsoft.com/office/powerpoint/2010/main" val="3670936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OBJETOS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07</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CRIANDO PERSONAGENS MÁGICOS</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15</a:t>
            </a:fld>
            <a:endParaRPr lang="en-AU"/>
          </a:p>
        </p:txBody>
      </p:sp>
    </p:spTree>
    <p:extLst>
      <p:ext uri="{BB962C8B-B14F-4D97-AF65-F5344CB8AC3E}">
        <p14:creationId xmlns:p14="http://schemas.microsoft.com/office/powerpoint/2010/main" val="261361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975546"/>
            <a:ext cx="8348133" cy="1200329"/>
          </a:xfrm>
          <a:prstGeom prst="rect">
            <a:avLst/>
          </a:prstGeom>
          <a:noFill/>
        </p:spPr>
        <p:txBody>
          <a:bodyPr wrap="square" rtlCol="0">
            <a:spAutoFit/>
          </a:bodyPr>
          <a:lstStyle/>
          <a:p>
            <a:r>
              <a:rPr lang="pt-BR" sz="2400" dirty="0"/>
              <a:t>Objetos permitem guardar informações complexas sobre algo ou alguém. Cada objeto tem propriedades e valores que descrevem suas características.</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a:latin typeface="Impact" panose="020B0806030902050204" pitchFamily="34" charset="0"/>
              </a:rPr>
              <a:t>OBJETOS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CRIANDO PERSONAGENS MÁGICOS</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7743642"/>
            <a:ext cx="8348133" cy="830997"/>
          </a:xfrm>
          <a:prstGeom prst="rect">
            <a:avLst/>
          </a:prstGeom>
          <a:noFill/>
        </p:spPr>
        <p:txBody>
          <a:bodyPr wrap="square" rtlCol="0">
            <a:spAutoFit/>
          </a:bodyPr>
          <a:lstStyle/>
          <a:p>
            <a:r>
              <a:rPr lang="pt-BR" sz="2400" dirty="0"/>
              <a:t>Objetos são perfeitos para representar personagens, produtos, configurações de programas e muito mais.</a:t>
            </a:r>
          </a:p>
        </p:txBody>
      </p:sp>
      <p:sp>
        <p:nvSpPr>
          <p:cNvPr id="3" name="Espaço Reservado para Rodapé 2"/>
          <p:cNvSpPr>
            <a:spLocks noGrp="1"/>
          </p:cNvSpPr>
          <p:nvPr>
            <p:ph type="ftr" sz="quarter" idx="11"/>
          </p:nvPr>
        </p:nvSpPr>
        <p:spPr/>
        <p:txBody>
          <a:bodyPr/>
          <a:lstStyle/>
          <a:p>
            <a:r>
              <a:rPr lang="pt-BR" dirty="0" smtClean="0"/>
              <a:t>JavaScript e a Varinha do Código - PCSM</a:t>
            </a:r>
            <a:endParaRPr lang="en-AU" dirty="0"/>
          </a:p>
        </p:txBody>
      </p:sp>
      <p:sp>
        <p:nvSpPr>
          <p:cNvPr id="10" name="Espaço Reservado para Número de Slide 9"/>
          <p:cNvSpPr>
            <a:spLocks noGrp="1"/>
          </p:cNvSpPr>
          <p:nvPr>
            <p:ph type="sldNum" sz="quarter" idx="12"/>
          </p:nvPr>
        </p:nvSpPr>
        <p:spPr/>
        <p:txBody>
          <a:bodyPr/>
          <a:lstStyle/>
          <a:p>
            <a:fld id="{3905D1A8-6B52-43E8-9E8F-B92878D55B53}" type="slidenum">
              <a:rPr lang="en-AU" smtClean="0"/>
              <a:t>16</a:t>
            </a:fld>
            <a:endParaRPr lang="en-AU"/>
          </a:p>
        </p:txBody>
      </p:sp>
      <p:pic>
        <p:nvPicPr>
          <p:cNvPr id="11" name="logo_img"/>
          <p:cNvPicPr>
            <a:picLocks noChangeAspect="1"/>
          </p:cNvPicPr>
          <p:nvPr/>
        </p:nvPicPr>
        <p:blipFill rotWithShape="1">
          <a:blip r:embed="rId2" cstate="print">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2" name="Imagem 11"/>
          <p:cNvPicPr>
            <a:picLocks noChangeAspect="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3" name="Imagem 12"/>
          <p:cNvPicPr>
            <a:picLocks noChangeAspect="1"/>
          </p:cNvPicPr>
          <p:nvPr/>
        </p:nvPicPr>
        <p:blipFill>
          <a:blip r:embed="rId6"/>
          <a:stretch>
            <a:fillRect/>
          </a:stretch>
        </p:blipFill>
        <p:spPr>
          <a:xfrm>
            <a:off x="533334" y="4733962"/>
            <a:ext cx="8498070" cy="2451593"/>
          </a:xfrm>
          <a:prstGeom prst="rect">
            <a:avLst/>
          </a:prstGeom>
        </p:spPr>
      </p:pic>
    </p:spTree>
    <p:extLst>
      <p:ext uri="{BB962C8B-B14F-4D97-AF65-F5344CB8AC3E}">
        <p14:creationId xmlns:p14="http://schemas.microsoft.com/office/powerpoint/2010/main" val="3167065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EVENTOS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08</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RESPONDENDO AO MUNDO MÁGICO</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17</a:t>
            </a:fld>
            <a:endParaRPr lang="en-AU"/>
          </a:p>
        </p:txBody>
      </p:sp>
    </p:spTree>
    <p:extLst>
      <p:ext uri="{BB962C8B-B14F-4D97-AF65-F5344CB8AC3E}">
        <p14:creationId xmlns:p14="http://schemas.microsoft.com/office/powerpoint/2010/main" val="3056355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3" y="2975546"/>
            <a:ext cx="8348133" cy="1200329"/>
          </a:xfrm>
          <a:prstGeom prst="rect">
            <a:avLst/>
          </a:prstGeom>
          <a:noFill/>
        </p:spPr>
        <p:txBody>
          <a:bodyPr wrap="square" rtlCol="0">
            <a:spAutoFit/>
          </a:bodyPr>
          <a:lstStyle/>
          <a:p>
            <a:r>
              <a:rPr lang="pt-BR" sz="2400" dirty="0"/>
              <a:t>JavaScript permite que o código reaja às ações do usuário, como cliques, movimentos ou digitação. Isso deixa os sites interativos e divertidos.</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a:latin typeface="Impact" panose="020B0806030902050204" pitchFamily="34" charset="0"/>
              </a:rPr>
              <a:t>EVENTOS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RESPONDENDO AO MUNDO MÁGICO</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3" y="6901618"/>
            <a:ext cx="8348133" cy="830997"/>
          </a:xfrm>
          <a:prstGeom prst="rect">
            <a:avLst/>
          </a:prstGeom>
          <a:noFill/>
        </p:spPr>
        <p:txBody>
          <a:bodyPr wrap="square" rtlCol="0">
            <a:spAutoFit/>
          </a:bodyPr>
          <a:lstStyle/>
          <a:p>
            <a:r>
              <a:rPr lang="pt-BR" sz="2400" dirty="0"/>
              <a:t>Com eventos, você pode criar jogos, formulários dinâmicos ou qualquer sistema que precise interagir com o usuário.</a:t>
            </a:r>
          </a:p>
        </p:txBody>
      </p:sp>
      <p:sp>
        <p:nvSpPr>
          <p:cNvPr id="10" name="Espaço Reservado para Rodapé 9"/>
          <p:cNvSpPr>
            <a:spLocks noGrp="1"/>
          </p:cNvSpPr>
          <p:nvPr>
            <p:ph type="ftr" sz="quarter" idx="11"/>
          </p:nvPr>
        </p:nvSpPr>
        <p:spPr/>
        <p:txBody>
          <a:bodyPr/>
          <a:lstStyle/>
          <a:p>
            <a:r>
              <a:rPr lang="pt-BR" dirty="0" smtClean="0"/>
              <a:t>JavaScript e a Varinha do Código - PCSM</a:t>
            </a:r>
            <a:endParaRPr lang="en-AU" dirty="0"/>
          </a:p>
        </p:txBody>
      </p:sp>
      <p:sp>
        <p:nvSpPr>
          <p:cNvPr id="11" name="Espaço Reservado para Número de Slide 10"/>
          <p:cNvSpPr>
            <a:spLocks noGrp="1"/>
          </p:cNvSpPr>
          <p:nvPr>
            <p:ph type="sldNum" sz="quarter" idx="12"/>
          </p:nvPr>
        </p:nvSpPr>
        <p:spPr/>
        <p:txBody>
          <a:bodyPr/>
          <a:lstStyle/>
          <a:p>
            <a:fld id="{3905D1A8-6B52-43E8-9E8F-B92878D55B53}" type="slidenum">
              <a:rPr lang="en-AU" smtClean="0"/>
              <a:t>18</a:t>
            </a:fld>
            <a:endParaRPr lang="en-AU"/>
          </a:p>
        </p:txBody>
      </p:sp>
      <p:pic>
        <p:nvPicPr>
          <p:cNvPr id="12" name="logo_img"/>
          <p:cNvPicPr>
            <a:picLocks noChangeAspect="1"/>
          </p:cNvPicPr>
          <p:nvPr/>
        </p:nvPicPr>
        <p:blipFill rotWithShape="1">
          <a:blip r:embed="rId2" cstate="print">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3" name="Imagem 12"/>
          <p:cNvPicPr>
            <a:picLocks noChangeAspect="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4" name="Imagem 13"/>
          <p:cNvPicPr>
            <a:picLocks noChangeAspect="1"/>
          </p:cNvPicPr>
          <p:nvPr/>
        </p:nvPicPr>
        <p:blipFill>
          <a:blip r:embed="rId6"/>
          <a:stretch>
            <a:fillRect/>
          </a:stretch>
        </p:blipFill>
        <p:spPr>
          <a:xfrm>
            <a:off x="533334" y="4758200"/>
            <a:ext cx="8591509" cy="1471149"/>
          </a:xfrm>
          <a:prstGeom prst="rect">
            <a:avLst/>
          </a:prstGeom>
        </p:spPr>
      </p:pic>
    </p:spTree>
    <p:extLst>
      <p:ext uri="{BB962C8B-B14F-4D97-AF65-F5344CB8AC3E}">
        <p14:creationId xmlns:p14="http://schemas.microsoft.com/office/powerpoint/2010/main" val="206718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1248833" y="6005752"/>
            <a:ext cx="7103533" cy="2800767"/>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MANIPULANDO O DOM</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09</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MUDANDO O MUNDO AO REDOR</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19</a:t>
            </a:fld>
            <a:endParaRPr lang="en-AU"/>
          </a:p>
        </p:txBody>
      </p:sp>
    </p:spTree>
    <p:extLst>
      <p:ext uri="{BB962C8B-B14F-4D97-AF65-F5344CB8AC3E}">
        <p14:creationId xmlns:p14="http://schemas.microsoft.com/office/powerpoint/2010/main" val="84109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966633"/>
            <a:ext cx="8348133" cy="3046988"/>
          </a:xfrm>
          <a:prstGeom prst="rect">
            <a:avLst/>
          </a:prstGeom>
          <a:noFill/>
        </p:spPr>
        <p:txBody>
          <a:bodyPr wrap="square" rtlCol="0">
            <a:spAutoFit/>
          </a:bodyPr>
          <a:lstStyle/>
          <a:p>
            <a:r>
              <a:rPr lang="pt-BR" sz="2400" dirty="0"/>
              <a:t>JavaScript é a linguagem que dá vida à web. Se HTML é a estrutura de uma página e CSS é a sua aparência, JavaScript é a magia que faz tudo se mover, interagir e responder aos usuários. Com ele, você pode criar desde animações simples até sistemas complexos de compras online ou redes sociais. Neste eBook, vamos explorar os principais recursos do JavaScript, mostrando exemplos práticos que qualquer iniciante pode entender e usar imediatamente.</a:t>
            </a:r>
            <a:endParaRPr lang="en-AU" sz="2400" dirty="0"/>
          </a:p>
        </p:txBody>
      </p:sp>
      <p:sp>
        <p:nvSpPr>
          <p:cNvPr id="5" name="titulo_componente"/>
          <p:cNvSpPr txBox="1"/>
          <p:nvPr/>
        </p:nvSpPr>
        <p:spPr>
          <a:xfrm>
            <a:off x="677334" y="804114"/>
            <a:ext cx="3064933" cy="707886"/>
          </a:xfrm>
          <a:prstGeom prst="rect">
            <a:avLst/>
          </a:prstGeom>
          <a:noFill/>
        </p:spPr>
        <p:txBody>
          <a:bodyPr wrap="square" rtlCol="0">
            <a:spAutoFit/>
          </a:bodyPr>
          <a:lstStyle/>
          <a:p>
            <a:r>
              <a:rPr lang="pt-BR" sz="4000" dirty="0" smtClean="0">
                <a:latin typeface="Impact" panose="020B0806030902050204" pitchFamily="34" charset="0"/>
              </a:rPr>
              <a:t>INTRODUÇÃO</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smtClean="0">
                <a:latin typeface="+mj-lt"/>
              </a:rPr>
              <a:t>POR QUE APRENDER JAVASCRIPT?</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logo_img"/>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3553330" y="7621725"/>
            <a:ext cx="2494540" cy="2890431"/>
          </a:xfrm>
          <a:prstGeom prst="rect">
            <a:avLst/>
          </a:prstGeom>
          <a:effectLst>
            <a:glow rad="228600">
              <a:schemeClr val="accent2">
                <a:satMod val="175000"/>
                <a:alpha val="40000"/>
              </a:schemeClr>
            </a:glow>
          </a:effectLst>
        </p:spPr>
      </p:pic>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2</a:t>
            </a:fld>
            <a:endParaRPr lang="en-AU"/>
          </a:p>
        </p:txBody>
      </p:sp>
      <p:pic>
        <p:nvPicPr>
          <p:cNvPr id="9" name="Imagem 8"/>
          <p:cNvPicPr>
            <a:picLocks noChangeAspect="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spTree>
    <p:extLst>
      <p:ext uri="{BB962C8B-B14F-4D97-AF65-F5344CB8AC3E}">
        <p14:creationId xmlns:p14="http://schemas.microsoft.com/office/powerpoint/2010/main" val="2046103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3009324"/>
            <a:ext cx="8348133" cy="1200329"/>
          </a:xfrm>
          <a:prstGeom prst="rect">
            <a:avLst/>
          </a:prstGeom>
          <a:noFill/>
        </p:spPr>
        <p:txBody>
          <a:bodyPr wrap="square" rtlCol="0">
            <a:spAutoFit/>
          </a:bodyPr>
          <a:lstStyle/>
          <a:p>
            <a:r>
              <a:rPr lang="pt-BR" sz="2400" dirty="0"/>
              <a:t>O DOM (Document Object </a:t>
            </a:r>
            <a:r>
              <a:rPr lang="pt-BR" sz="2400" dirty="0" err="1"/>
              <a:t>Model</a:t>
            </a:r>
            <a:r>
              <a:rPr lang="pt-BR" sz="2400" dirty="0"/>
              <a:t>) representa a página web no JavaScript. Com ele, você consegue alterar textos, cores e estruturas dinamicamente.</a:t>
            </a:r>
          </a:p>
        </p:txBody>
      </p:sp>
      <p:sp>
        <p:nvSpPr>
          <p:cNvPr id="5" name="titulo_componente"/>
          <p:cNvSpPr txBox="1"/>
          <p:nvPr/>
        </p:nvSpPr>
        <p:spPr>
          <a:xfrm>
            <a:off x="677334" y="804114"/>
            <a:ext cx="6400799" cy="1323439"/>
          </a:xfrm>
          <a:prstGeom prst="rect">
            <a:avLst/>
          </a:prstGeom>
          <a:noFill/>
        </p:spPr>
        <p:txBody>
          <a:bodyPr wrap="square" rtlCol="0">
            <a:spAutoFit/>
          </a:bodyPr>
          <a:lstStyle/>
          <a:p>
            <a:r>
              <a:rPr lang="pt-BR" sz="4000" dirty="0">
                <a:latin typeface="Impact" panose="020B0806030902050204" pitchFamily="34" charset="0"/>
              </a:rPr>
              <a:t>MANIPULANDO O DOM</a:t>
            </a:r>
          </a:p>
          <a:p>
            <a:endParaRPr lang="pt-BR" sz="4000" dirty="0">
              <a:latin typeface="Impact" panose="020B0806030902050204" pitchFamily="34" charset="0"/>
            </a:endParaRP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MUDANDO O MUNDO AO REDOR</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7106253"/>
            <a:ext cx="8348133" cy="830997"/>
          </a:xfrm>
          <a:prstGeom prst="rect">
            <a:avLst/>
          </a:prstGeom>
          <a:noFill/>
        </p:spPr>
        <p:txBody>
          <a:bodyPr wrap="square" rtlCol="0">
            <a:spAutoFit/>
          </a:bodyPr>
          <a:lstStyle/>
          <a:p>
            <a:r>
              <a:rPr lang="pt-BR" sz="2400" dirty="0"/>
              <a:t>Manipular o DOM é o que torna as páginas web realmente vivas e interativas, como em aplicativos ou jogos online.</a:t>
            </a:r>
          </a:p>
        </p:txBody>
      </p:sp>
      <p:pic>
        <p:nvPicPr>
          <p:cNvPr id="2" name="Imagem 1"/>
          <p:cNvPicPr>
            <a:picLocks noChangeAspect="1"/>
          </p:cNvPicPr>
          <p:nvPr/>
        </p:nvPicPr>
        <p:blipFill>
          <a:blip r:embed="rId2"/>
          <a:stretch>
            <a:fillRect/>
          </a:stretch>
        </p:blipFill>
        <p:spPr>
          <a:xfrm>
            <a:off x="-136525" y="4052504"/>
            <a:ext cx="9975850" cy="3230435"/>
          </a:xfrm>
          <a:prstGeom prst="rect">
            <a:avLst/>
          </a:prstGeom>
        </p:spPr>
      </p:pic>
      <p:sp>
        <p:nvSpPr>
          <p:cNvPr id="3" name="Espaço Reservado para Rodapé 2"/>
          <p:cNvSpPr>
            <a:spLocks noGrp="1"/>
          </p:cNvSpPr>
          <p:nvPr>
            <p:ph type="ftr" sz="quarter" idx="11"/>
          </p:nvPr>
        </p:nvSpPr>
        <p:spPr/>
        <p:txBody>
          <a:bodyPr/>
          <a:lstStyle/>
          <a:p>
            <a:r>
              <a:rPr lang="pt-BR" dirty="0" smtClean="0"/>
              <a:t>JavaScript e a Varinha do Código - PCSM</a:t>
            </a:r>
            <a:endParaRPr lang="en-AU" dirty="0"/>
          </a:p>
        </p:txBody>
      </p:sp>
      <p:sp>
        <p:nvSpPr>
          <p:cNvPr id="10" name="Espaço Reservado para Número de Slide 9"/>
          <p:cNvSpPr>
            <a:spLocks noGrp="1"/>
          </p:cNvSpPr>
          <p:nvPr>
            <p:ph type="sldNum" sz="quarter" idx="12"/>
          </p:nvPr>
        </p:nvSpPr>
        <p:spPr/>
        <p:txBody>
          <a:bodyPr/>
          <a:lstStyle/>
          <a:p>
            <a:fld id="{3905D1A8-6B52-43E8-9E8F-B92878D55B53}" type="slidenum">
              <a:rPr lang="en-AU" smtClean="0"/>
              <a:t>20</a:t>
            </a:fld>
            <a:endParaRPr lang="en-AU"/>
          </a:p>
        </p:txBody>
      </p:sp>
      <p:pic>
        <p:nvPicPr>
          <p:cNvPr id="11" name="logo_img"/>
          <p:cNvPicPr>
            <a:picLocks noChangeAspect="1"/>
          </p:cNvPicPr>
          <p:nvPr/>
        </p:nvPicPr>
        <p:blipFill rotWithShape="1">
          <a:blip r:embed="rId3" cstate="print">
            <a:grayscl/>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2" name="Imagem 11"/>
          <p:cNvPicPr>
            <a:picLocks noChangeAspect="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spTree>
    <p:extLst>
      <p:ext uri="{BB962C8B-B14F-4D97-AF65-F5344CB8AC3E}">
        <p14:creationId xmlns:p14="http://schemas.microsoft.com/office/powerpoint/2010/main" val="2795779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PROJETO MÁGICO</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10</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1569660"/>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CRIANDO SUA PRIMEIRA VARINHA INTERATIVA</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21</a:t>
            </a:fld>
            <a:endParaRPr lang="en-AU"/>
          </a:p>
        </p:txBody>
      </p:sp>
    </p:spTree>
    <p:extLst>
      <p:ext uri="{BB962C8B-B14F-4D97-AF65-F5344CB8AC3E}">
        <p14:creationId xmlns:p14="http://schemas.microsoft.com/office/powerpoint/2010/main" val="3179028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958593"/>
            <a:ext cx="8348133" cy="1200329"/>
          </a:xfrm>
          <a:prstGeom prst="rect">
            <a:avLst/>
          </a:prstGeom>
          <a:noFill/>
        </p:spPr>
        <p:txBody>
          <a:bodyPr wrap="square" rtlCol="0">
            <a:spAutoFit/>
          </a:bodyPr>
          <a:lstStyle/>
          <a:p>
            <a:r>
              <a:rPr lang="pt-BR" sz="2400" dirty="0"/>
              <a:t>Agora que aprendemos variáveis, funções, condições, loops, arrays, objetos, eventos e DOM, vamos criar um </a:t>
            </a:r>
            <a:r>
              <a:rPr lang="pt-BR" sz="2400" b="1" dirty="0" err="1"/>
              <a:t>mini-projeto</a:t>
            </a:r>
            <a:r>
              <a:rPr lang="pt-BR" sz="2400" b="1" dirty="0"/>
              <a:t> interativo</a:t>
            </a:r>
            <a:r>
              <a:rPr lang="pt-BR" sz="2400" dirty="0"/>
              <a:t> que usa tudo isso.</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smtClean="0">
                <a:latin typeface="Impact" panose="020B0806030902050204" pitchFamily="34" charset="0"/>
              </a:rPr>
              <a:t>PROJETO MÁGICO</a:t>
            </a:r>
            <a:endParaRPr lang="pt-BR" sz="4000" dirty="0">
              <a:latin typeface="Impact" panose="020B0806030902050204" pitchFamily="34" charset="0"/>
            </a:endParaRP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smtClean="0">
                <a:latin typeface="+mj-lt"/>
              </a:rPr>
              <a:t>CRIANDO SUA PRIMEIRA VARINHA INTERATIVA</a:t>
            </a:r>
            <a:endParaRPr lang="pt-BR" sz="3200" dirty="0">
              <a:latin typeface="+mj-lt"/>
            </a:endParaRP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o_componente"/>
          <p:cNvSpPr txBox="1"/>
          <p:nvPr/>
        </p:nvSpPr>
        <p:spPr>
          <a:xfrm>
            <a:off x="677334" y="4717009"/>
            <a:ext cx="8348133" cy="461665"/>
          </a:xfrm>
          <a:prstGeom prst="rect">
            <a:avLst/>
          </a:prstGeom>
          <a:noFill/>
        </p:spPr>
        <p:txBody>
          <a:bodyPr wrap="square" rtlCol="0">
            <a:spAutoFit/>
          </a:bodyPr>
          <a:lstStyle>
            <a:defPPr>
              <a:defRPr lang="en-US"/>
            </a:defPPr>
            <a:lvl1pPr>
              <a:defRPr sz="2400"/>
            </a:lvl1pPr>
          </a:lstStyle>
          <a:p>
            <a:r>
              <a:rPr lang="pt-BR" b="1" dirty="0"/>
              <a:t>HTML + CSS + JavaScript completo</a:t>
            </a:r>
          </a:p>
        </p:txBody>
      </p:sp>
      <p:sp>
        <p:nvSpPr>
          <p:cNvPr id="11" name="Espaço Reservado para Rodapé 10"/>
          <p:cNvSpPr>
            <a:spLocks noGrp="1"/>
          </p:cNvSpPr>
          <p:nvPr>
            <p:ph type="ftr" sz="quarter" idx="11"/>
          </p:nvPr>
        </p:nvSpPr>
        <p:spPr/>
        <p:txBody>
          <a:bodyPr/>
          <a:lstStyle/>
          <a:p>
            <a:r>
              <a:rPr lang="pt-BR" dirty="0" smtClean="0"/>
              <a:t>JavaScript e a Varinha do Código - PCSM</a:t>
            </a:r>
            <a:endParaRPr lang="en-AU" dirty="0"/>
          </a:p>
        </p:txBody>
      </p:sp>
      <p:sp>
        <p:nvSpPr>
          <p:cNvPr id="12" name="Espaço Reservado para Número de Slide 11"/>
          <p:cNvSpPr>
            <a:spLocks noGrp="1"/>
          </p:cNvSpPr>
          <p:nvPr>
            <p:ph type="sldNum" sz="quarter" idx="12"/>
          </p:nvPr>
        </p:nvSpPr>
        <p:spPr/>
        <p:txBody>
          <a:bodyPr/>
          <a:lstStyle/>
          <a:p>
            <a:fld id="{3905D1A8-6B52-43E8-9E8F-B92878D55B53}" type="slidenum">
              <a:rPr lang="en-AU" smtClean="0"/>
              <a:t>22</a:t>
            </a:fld>
            <a:endParaRPr lang="en-AU"/>
          </a:p>
        </p:txBody>
      </p:sp>
      <p:pic>
        <p:nvPicPr>
          <p:cNvPr id="13" name="logo_img"/>
          <p:cNvPicPr>
            <a:picLocks noChangeAspect="1"/>
          </p:cNvPicPr>
          <p:nvPr/>
        </p:nvPicPr>
        <p:blipFill rotWithShape="1">
          <a:blip r:embed="rId2" cstate="print">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4" name="Imagem 13"/>
          <p:cNvPicPr>
            <a:picLocks noChangeAspect="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7" name="Imagem 16"/>
          <p:cNvPicPr>
            <a:picLocks noChangeAspect="1"/>
          </p:cNvPicPr>
          <p:nvPr/>
        </p:nvPicPr>
        <p:blipFill>
          <a:blip r:embed="rId6"/>
          <a:stretch>
            <a:fillRect/>
          </a:stretch>
        </p:blipFill>
        <p:spPr>
          <a:xfrm>
            <a:off x="533334" y="5327874"/>
            <a:ext cx="8625906" cy="5730212"/>
          </a:xfrm>
          <a:prstGeom prst="rect">
            <a:avLst/>
          </a:prstGeom>
        </p:spPr>
      </p:pic>
    </p:spTree>
    <p:extLst>
      <p:ext uri="{BB962C8B-B14F-4D97-AF65-F5344CB8AC3E}">
        <p14:creationId xmlns:p14="http://schemas.microsoft.com/office/powerpoint/2010/main" val="1788822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smtClean="0">
                <a:latin typeface="Impact" panose="020B0806030902050204" pitchFamily="34" charset="0"/>
              </a:rPr>
              <a:t>PROJETO MÁGICO</a:t>
            </a:r>
            <a:endParaRPr lang="pt-BR" sz="4000" dirty="0">
              <a:latin typeface="Impact" panose="020B0806030902050204" pitchFamily="34" charset="0"/>
            </a:endParaRP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smtClean="0">
                <a:latin typeface="+mj-lt"/>
              </a:rPr>
              <a:t>CRIANDO SUA PRIMEIRA VARINHA INTERATIVA</a:t>
            </a:r>
            <a:endParaRPr lang="pt-BR" sz="3200" dirty="0">
              <a:latin typeface="+mj-lt"/>
            </a:endParaRP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592985" y="8343186"/>
            <a:ext cx="8348133" cy="3416320"/>
          </a:xfrm>
          <a:prstGeom prst="rect">
            <a:avLst/>
          </a:prstGeom>
          <a:noFill/>
        </p:spPr>
        <p:txBody>
          <a:bodyPr wrap="square" rtlCol="0">
            <a:spAutoFit/>
          </a:bodyPr>
          <a:lstStyle/>
          <a:p>
            <a:r>
              <a:rPr lang="pt-BR" sz="2400" b="1" dirty="0"/>
              <a:t>Como testar:</a:t>
            </a:r>
            <a:endParaRPr lang="pt-BR" sz="2400" dirty="0"/>
          </a:p>
          <a:p>
            <a:r>
              <a:rPr lang="pt-BR" sz="2400" dirty="0" smtClean="0"/>
              <a:t>1. Copie </a:t>
            </a:r>
            <a:r>
              <a:rPr lang="pt-BR" sz="2400" dirty="0"/>
              <a:t>todo o código acima para um arquivo </a:t>
            </a:r>
            <a:r>
              <a:rPr lang="pt-BR" sz="2400" dirty="0" smtClean="0"/>
              <a:t>chamado </a:t>
            </a:r>
            <a:r>
              <a:rPr lang="pt-BR" sz="2400" b="1" dirty="0" smtClean="0"/>
              <a:t>index.html</a:t>
            </a:r>
            <a:r>
              <a:rPr lang="pt-BR" sz="2400" dirty="0" smtClean="0"/>
              <a:t>.</a:t>
            </a:r>
          </a:p>
          <a:p>
            <a:r>
              <a:rPr lang="pt-BR" sz="2400" dirty="0" smtClean="0"/>
              <a:t>2. Abra em um editor </a:t>
            </a:r>
            <a:r>
              <a:rPr lang="pt-BR" sz="2400" dirty="0"/>
              <a:t>de </a:t>
            </a:r>
            <a:r>
              <a:rPr lang="pt-BR" sz="2400" dirty="0" smtClean="0"/>
              <a:t>código (como o VSCode) e abra </a:t>
            </a:r>
            <a:r>
              <a:rPr lang="pt-BR" sz="2400" dirty="0"/>
              <a:t>diretamente no navegador.</a:t>
            </a:r>
          </a:p>
          <a:p>
            <a:r>
              <a:rPr lang="pt-BR" sz="2400" dirty="0" smtClean="0"/>
              <a:t>3. Clique </a:t>
            </a:r>
            <a:r>
              <a:rPr lang="pt-BR" sz="2400" dirty="0"/>
              <a:t>nos botões para ver os feitiços em ação!</a:t>
            </a:r>
          </a:p>
          <a:p>
            <a:r>
              <a:rPr lang="pt-BR" sz="2400" dirty="0"/>
              <a:t>Este projeto usa </a:t>
            </a:r>
            <a:r>
              <a:rPr lang="pt-BR" sz="2400" b="1" dirty="0"/>
              <a:t>todas as técnicas aprendidas</a:t>
            </a:r>
            <a:r>
              <a:rPr lang="pt-BR" sz="2400" dirty="0"/>
              <a:t>: variáveis, funções, objetos, eventos e manipulação do DOM.</a:t>
            </a:r>
          </a:p>
          <a:p>
            <a:endParaRPr lang="pt-BR" sz="2400" dirty="0"/>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23</a:t>
            </a:fld>
            <a:endParaRPr lang="en-AU"/>
          </a:p>
        </p:txBody>
      </p:sp>
      <p:sp>
        <p:nvSpPr>
          <p:cNvPr id="11" name="texto_componente"/>
          <p:cNvSpPr txBox="1"/>
          <p:nvPr/>
        </p:nvSpPr>
        <p:spPr>
          <a:xfrm>
            <a:off x="677334" y="2981093"/>
            <a:ext cx="8348133" cy="461665"/>
          </a:xfrm>
          <a:prstGeom prst="rect">
            <a:avLst/>
          </a:prstGeom>
          <a:noFill/>
        </p:spPr>
        <p:txBody>
          <a:bodyPr wrap="square" rtlCol="0">
            <a:spAutoFit/>
          </a:bodyPr>
          <a:lstStyle>
            <a:defPPr>
              <a:defRPr lang="en-US"/>
            </a:defPPr>
            <a:lvl1pPr>
              <a:defRPr sz="2400"/>
            </a:lvl1pPr>
          </a:lstStyle>
          <a:p>
            <a:r>
              <a:rPr lang="pt-BR" b="1" dirty="0"/>
              <a:t>HTML + CSS + JavaScript completo</a:t>
            </a:r>
          </a:p>
        </p:txBody>
      </p:sp>
      <p:pic>
        <p:nvPicPr>
          <p:cNvPr id="12" name="Imagem 11"/>
          <p:cNvPicPr>
            <a:picLocks noChangeAspect="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3" name="logo_img"/>
          <p:cNvPicPr>
            <a:picLocks noChangeAspect="1"/>
          </p:cNvPicPr>
          <p:nvPr/>
        </p:nvPicPr>
        <p:blipFill rotWithShape="1">
          <a:blip r:embed="rId4" cstate="print">
            <a:grayscl/>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5" name="Imagem 14"/>
          <p:cNvPicPr>
            <a:picLocks noChangeAspect="1"/>
          </p:cNvPicPr>
          <p:nvPr/>
        </p:nvPicPr>
        <p:blipFill>
          <a:blip r:embed="rId6"/>
          <a:stretch>
            <a:fillRect/>
          </a:stretch>
        </p:blipFill>
        <p:spPr>
          <a:xfrm>
            <a:off x="510282" y="3543290"/>
            <a:ext cx="8626370" cy="4241809"/>
          </a:xfrm>
          <a:prstGeom prst="rect">
            <a:avLst/>
          </a:prstGeom>
        </p:spPr>
      </p:pic>
    </p:spTree>
    <p:extLst>
      <p:ext uri="{BB962C8B-B14F-4D97-AF65-F5344CB8AC3E}">
        <p14:creationId xmlns:p14="http://schemas.microsoft.com/office/powerpoint/2010/main" val="1954115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smtClean="0">
                <a:latin typeface="Impact" panose="020B0806030902050204" pitchFamily="34" charset="0"/>
              </a:rPr>
              <a:t>PROJETO MÁGICO</a:t>
            </a:r>
            <a:endParaRPr lang="pt-BR" sz="4000" dirty="0">
              <a:latin typeface="Impact" panose="020B0806030902050204" pitchFamily="34" charset="0"/>
            </a:endParaRP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smtClean="0">
                <a:latin typeface="+mj-lt"/>
              </a:rPr>
              <a:t>TRANSFORMANDO MAGIA EM REALIDADE</a:t>
            </a:r>
            <a:endParaRPr lang="pt-BR" sz="3200" dirty="0">
              <a:latin typeface="+mj-lt"/>
            </a:endParaRP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3025802"/>
            <a:ext cx="8348133" cy="4893647"/>
          </a:xfrm>
          <a:prstGeom prst="rect">
            <a:avLst/>
          </a:prstGeom>
          <a:noFill/>
        </p:spPr>
        <p:txBody>
          <a:bodyPr wrap="square" rtlCol="0">
            <a:spAutoFit/>
          </a:bodyPr>
          <a:lstStyle/>
          <a:p>
            <a:r>
              <a:rPr lang="pt-BR" sz="2400" dirty="0"/>
              <a:t>Aprender JavaScript é como dominar sua própria varinha: no início, você precisa entender os feitiços básicos, mas, com prática, consegue criar magia de verdade. Neste eBook, você </a:t>
            </a:r>
            <a:r>
              <a:rPr lang="pt-BR" sz="2400" dirty="0" smtClean="0"/>
              <a:t>aprendeu: </a:t>
            </a:r>
          </a:p>
          <a:p>
            <a:pPr marL="342900" indent="-342900">
              <a:buFont typeface="Arial" panose="020B0604020202020204" pitchFamily="34" charset="0"/>
              <a:buChar char="•"/>
            </a:pPr>
            <a:r>
              <a:rPr lang="pt-BR" sz="2400" dirty="0" smtClean="0"/>
              <a:t>Guardar </a:t>
            </a:r>
            <a:r>
              <a:rPr lang="pt-BR" sz="2400" dirty="0"/>
              <a:t>e organizar informações com variáveis, arrays e objetos. </a:t>
            </a:r>
            <a:endParaRPr lang="pt-BR" sz="2400" dirty="0" smtClean="0"/>
          </a:p>
          <a:p>
            <a:pPr marL="342900" indent="-342900">
              <a:buFont typeface="Arial" panose="020B0604020202020204" pitchFamily="34" charset="0"/>
              <a:buChar char="•"/>
            </a:pPr>
            <a:r>
              <a:rPr lang="pt-BR" sz="2400" dirty="0" smtClean="0"/>
              <a:t>Criar </a:t>
            </a:r>
            <a:r>
              <a:rPr lang="pt-BR" sz="2400" dirty="0"/>
              <a:t>funções para automatizar tarefas. </a:t>
            </a:r>
            <a:endParaRPr lang="pt-BR" sz="2400" dirty="0" smtClean="0"/>
          </a:p>
          <a:p>
            <a:pPr marL="342900" indent="-342900">
              <a:buFont typeface="Arial" panose="020B0604020202020204" pitchFamily="34" charset="0"/>
              <a:buChar char="•"/>
            </a:pPr>
            <a:r>
              <a:rPr lang="pt-BR" sz="2400" dirty="0" smtClean="0"/>
              <a:t>Tomar </a:t>
            </a:r>
            <a:r>
              <a:rPr lang="pt-BR" sz="2400" dirty="0"/>
              <a:t>decisões com condições e repetir ações com loops. </a:t>
            </a:r>
            <a:endParaRPr lang="pt-BR" sz="2400" dirty="0" smtClean="0"/>
          </a:p>
          <a:p>
            <a:pPr marL="342900" indent="-342900">
              <a:buFont typeface="Arial" panose="020B0604020202020204" pitchFamily="34" charset="0"/>
              <a:buChar char="•"/>
            </a:pPr>
            <a:r>
              <a:rPr lang="pt-BR" sz="2400" dirty="0" smtClean="0"/>
              <a:t>Tornar </a:t>
            </a:r>
            <a:r>
              <a:rPr lang="pt-BR" sz="2400" dirty="0"/>
              <a:t>páginas web interativas usando eventos e DOM</a:t>
            </a:r>
            <a:r>
              <a:rPr lang="pt-BR" sz="2400" dirty="0" smtClean="0"/>
              <a:t>.</a:t>
            </a:r>
          </a:p>
          <a:p>
            <a:r>
              <a:rPr lang="pt-BR" sz="2400" dirty="0" smtClean="0"/>
              <a:t>O </a:t>
            </a:r>
            <a:r>
              <a:rPr lang="pt-BR" sz="2400" dirty="0"/>
              <a:t>próximo passo é praticar com pequenos projetos, explorar novas funcionalidades da linguagem e se divertir criando aplicações que realmente funcionam. Com dedicação, você poderá construir sites, jogos e sistemas incríveis, transformando ideias em realidade, uma linha de código por vez</a:t>
            </a:r>
            <a:r>
              <a:rPr lang="pt-BR" sz="2400" dirty="0" smtClean="0"/>
              <a:t>.</a:t>
            </a:r>
            <a:endParaRPr lang="pt-BR" sz="2400" dirty="0"/>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24</a:t>
            </a:fld>
            <a:endParaRPr lang="en-AU"/>
          </a:p>
        </p:txBody>
      </p:sp>
      <p:pic>
        <p:nvPicPr>
          <p:cNvPr id="12" name="Imagem 11"/>
          <p:cNvPicPr>
            <a:picLocks noChangeAspect="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3" name="logo_img"/>
          <p:cNvPicPr>
            <a:picLocks noChangeAspect="1"/>
          </p:cNvPicPr>
          <p:nvPr/>
        </p:nvPicPr>
        <p:blipFill rotWithShape="1">
          <a:blip r:embed="rId4" cstate="print">
            <a:grayscl/>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spTree>
    <p:extLst>
      <p:ext uri="{BB962C8B-B14F-4D97-AF65-F5344CB8AC3E}">
        <p14:creationId xmlns:p14="http://schemas.microsoft.com/office/powerpoint/2010/main" val="1890262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AGRADECIMENTOS</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25</a:t>
            </a:fld>
            <a:endParaRPr lang="en-AU"/>
          </a:p>
        </p:txBody>
      </p:sp>
    </p:spTree>
    <p:extLst>
      <p:ext uri="{BB962C8B-B14F-4D97-AF65-F5344CB8AC3E}">
        <p14:creationId xmlns:p14="http://schemas.microsoft.com/office/powerpoint/2010/main" val="2190307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smtClean="0">
                <a:latin typeface="Impact" panose="020B0806030902050204" pitchFamily="34" charset="0"/>
              </a:rPr>
              <a:t>AGRADECIMENTOS</a:t>
            </a:r>
            <a:endParaRPr lang="pt-BR" sz="4000" dirty="0">
              <a:latin typeface="Impact" panose="020B0806030902050204" pitchFamily="34" charset="0"/>
            </a:endParaRP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smtClean="0">
                <a:latin typeface="+mj-lt"/>
              </a:rPr>
              <a:t>OBRIGADA POR LER ATÉ AQUI</a:t>
            </a:r>
            <a:endParaRPr lang="pt-BR" sz="3200" dirty="0">
              <a:latin typeface="+mj-lt"/>
            </a:endParaRP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3" y="2953268"/>
            <a:ext cx="8348133" cy="830997"/>
          </a:xfrm>
          <a:prstGeom prst="rect">
            <a:avLst/>
          </a:prstGeom>
          <a:noFill/>
        </p:spPr>
        <p:txBody>
          <a:bodyPr wrap="square" rtlCol="0">
            <a:spAutoFit/>
          </a:bodyPr>
          <a:lstStyle/>
          <a:p>
            <a:pPr algn="ctr"/>
            <a:r>
              <a:rPr lang="pt-BR" sz="2400" dirty="0" smtClean="0"/>
              <a:t>Esse eBook foi gerado por IA e diagramado por humano.</a:t>
            </a:r>
          </a:p>
          <a:p>
            <a:pPr algn="ctr"/>
            <a:r>
              <a:rPr lang="pt-BR" sz="2400" dirty="0" smtClean="0"/>
              <a:t>O passo a passo se encontra no meu GitHub.</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26</a:t>
            </a:fld>
            <a:endParaRPr lang="en-AU"/>
          </a:p>
        </p:txBody>
      </p:sp>
      <p:pic>
        <p:nvPicPr>
          <p:cNvPr id="9" name="Imagem 8"/>
          <p:cNvPicPr>
            <a:picLocks noChangeAspect="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0" name="logo_img"/>
          <p:cNvPicPr>
            <a:picLocks noChangeAspect="1"/>
          </p:cNvPicPr>
          <p:nvPr/>
        </p:nvPicPr>
        <p:blipFill rotWithShape="1">
          <a:blip r:embed="rId4" cstate="print">
            <a:grayscl/>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1" name="Imagem 10"/>
          <p:cNvPicPr>
            <a:picLocks noChangeAspect="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0319929"/>
            <a:ext cx="2172255" cy="2335462"/>
          </a:xfrm>
          <a:prstGeom prst="rect">
            <a:avLst/>
          </a:prstGeom>
        </p:spPr>
      </p:pic>
      <p:pic>
        <p:nvPicPr>
          <p:cNvPr id="16" name="Imagem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6172" y="5219950"/>
            <a:ext cx="3388853" cy="3388853"/>
          </a:xfrm>
          <a:prstGeom prst="rect">
            <a:avLst/>
          </a:prstGeom>
        </p:spPr>
      </p:pic>
      <p:sp>
        <p:nvSpPr>
          <p:cNvPr id="17" name="texto_componente"/>
          <p:cNvSpPr txBox="1"/>
          <p:nvPr/>
        </p:nvSpPr>
        <p:spPr>
          <a:xfrm>
            <a:off x="3322785" y="4086609"/>
            <a:ext cx="2955629" cy="830997"/>
          </a:xfrm>
          <a:prstGeom prst="rect">
            <a:avLst/>
          </a:prstGeom>
          <a:noFill/>
        </p:spPr>
        <p:txBody>
          <a:bodyPr wrap="square" rtlCol="0">
            <a:spAutoFit/>
          </a:bodyPr>
          <a:lstStyle/>
          <a:p>
            <a:pPr algn="ctr"/>
            <a:r>
              <a:rPr lang="pt-BR" sz="2400" dirty="0" smtClean="0">
                <a:hlinkClick r:id="rId7"/>
              </a:rPr>
              <a:t>PAULA CACILHAS S. DE MEDEIROS</a:t>
            </a:r>
            <a:endParaRPr lang="pt-BR" sz="2400" dirty="0"/>
          </a:p>
        </p:txBody>
      </p:sp>
      <p:sp>
        <p:nvSpPr>
          <p:cNvPr id="18" name="texto_componente"/>
          <p:cNvSpPr txBox="1"/>
          <p:nvPr/>
        </p:nvSpPr>
        <p:spPr>
          <a:xfrm>
            <a:off x="1367366" y="9129241"/>
            <a:ext cx="6866467" cy="461665"/>
          </a:xfrm>
          <a:prstGeom prst="rect">
            <a:avLst/>
          </a:prstGeom>
          <a:noFill/>
        </p:spPr>
        <p:txBody>
          <a:bodyPr wrap="square" rtlCol="0">
            <a:spAutoFit/>
          </a:bodyPr>
          <a:lstStyle/>
          <a:p>
            <a:pPr algn="ctr"/>
            <a:r>
              <a:rPr lang="pt-BR" sz="2400" dirty="0" smtClean="0"/>
              <a:t>Esse conteúdo foi construído com fins de aprendizado</a:t>
            </a:r>
          </a:p>
        </p:txBody>
      </p:sp>
    </p:spTree>
    <p:extLst>
      <p:ext uri="{BB962C8B-B14F-4D97-AF65-F5344CB8AC3E}">
        <p14:creationId xmlns:p14="http://schemas.microsoft.com/office/powerpoint/2010/main" val="401719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VARIÁVEIS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01</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GUARDANDO SEUS FEITIÇOS</a:t>
            </a:r>
          </a:p>
        </p:txBody>
      </p:sp>
      <p:sp>
        <p:nvSpPr>
          <p:cNvPr id="9" name="Espaço Reservado para Rodapé 8"/>
          <p:cNvSpPr>
            <a:spLocks noGrp="1"/>
          </p:cNvSpPr>
          <p:nvPr>
            <p:ph type="ftr" sz="quarter" idx="11"/>
          </p:nvPr>
        </p:nvSpPr>
        <p:spPr/>
        <p:txBody>
          <a:bodyPr/>
          <a:lstStyle/>
          <a:p>
            <a:r>
              <a:rPr lang="pt-BR" dirty="0" smtClean="0"/>
              <a:t>JavaScript e a Varinha do Código - PCSM</a:t>
            </a:r>
            <a:endParaRPr lang="en-AU" dirty="0"/>
          </a:p>
        </p:txBody>
      </p:sp>
      <p:sp>
        <p:nvSpPr>
          <p:cNvPr id="10" name="Espaço Reservado para Número de Slide 9"/>
          <p:cNvSpPr>
            <a:spLocks noGrp="1"/>
          </p:cNvSpPr>
          <p:nvPr>
            <p:ph type="sldNum" sz="quarter" idx="12"/>
          </p:nvPr>
        </p:nvSpPr>
        <p:spPr/>
        <p:txBody>
          <a:bodyPr/>
          <a:lstStyle/>
          <a:p>
            <a:fld id="{3905D1A8-6B52-43E8-9E8F-B92878D55B53}" type="slidenum">
              <a:rPr lang="en-AU" smtClean="0"/>
              <a:t>3</a:t>
            </a:fld>
            <a:endParaRPr lang="en-AU"/>
          </a:p>
        </p:txBody>
      </p:sp>
    </p:spTree>
    <p:extLst>
      <p:ext uri="{BB962C8B-B14F-4D97-AF65-F5344CB8AC3E}">
        <p14:creationId xmlns:p14="http://schemas.microsoft.com/office/powerpoint/2010/main" val="1637615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942175"/>
            <a:ext cx="8348133" cy="1569660"/>
          </a:xfrm>
          <a:prstGeom prst="rect">
            <a:avLst/>
          </a:prstGeom>
          <a:noFill/>
        </p:spPr>
        <p:txBody>
          <a:bodyPr wrap="square" rtlCol="0">
            <a:spAutoFit/>
          </a:bodyPr>
          <a:lstStyle/>
          <a:p>
            <a:r>
              <a:rPr lang="pt-BR" sz="2400" dirty="0"/>
              <a:t>Variáveis são como pequenas caixinhas mágicas que armazenam informações que você poderá usar depois. Elas podem guardar números, textos, listas de itens ou até informações mais complexas.</a:t>
            </a:r>
            <a:endParaRPr lang="en-AU" sz="2400" dirty="0"/>
          </a:p>
        </p:txBody>
      </p:sp>
      <p:sp>
        <p:nvSpPr>
          <p:cNvPr id="5" name="titulo_componente"/>
          <p:cNvSpPr txBox="1"/>
          <p:nvPr/>
        </p:nvSpPr>
        <p:spPr>
          <a:xfrm>
            <a:off x="677334" y="804114"/>
            <a:ext cx="3877733" cy="707886"/>
          </a:xfrm>
          <a:prstGeom prst="rect">
            <a:avLst/>
          </a:prstGeom>
          <a:noFill/>
        </p:spPr>
        <p:txBody>
          <a:bodyPr wrap="square" rtlCol="0">
            <a:spAutoFit/>
          </a:bodyPr>
          <a:lstStyle/>
          <a:p>
            <a:r>
              <a:rPr lang="pt-BR" sz="4000" dirty="0" smtClean="0">
                <a:latin typeface="Impact" panose="020B0806030902050204" pitchFamily="34" charset="0"/>
              </a:rPr>
              <a:t>VARIÁVEIS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smtClean="0">
                <a:latin typeface="+mj-lt"/>
              </a:rPr>
              <a:t>GUARDANDO SEUS FEITIÇOS</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8521170"/>
            <a:ext cx="8348133" cy="1569660"/>
          </a:xfrm>
          <a:prstGeom prst="rect">
            <a:avLst/>
          </a:prstGeom>
          <a:noFill/>
        </p:spPr>
        <p:txBody>
          <a:bodyPr wrap="square" rtlCol="0">
            <a:spAutoFit/>
          </a:bodyPr>
          <a:lstStyle/>
          <a:p>
            <a:r>
              <a:rPr lang="pt-BR" sz="2400" dirty="0"/>
              <a:t>As variáveis tornam o código mais organizado, permitindo que você use e modifique dados de maneira fácil. Por exemplo, você pode atualizar o número de magias sem precisar reescrever todo o código.</a:t>
            </a:r>
            <a:endParaRPr lang="en-AU" sz="2400" dirty="0"/>
          </a:p>
        </p:txBody>
      </p:sp>
      <p:pic>
        <p:nvPicPr>
          <p:cNvPr id="9" name="Imagem 8"/>
          <p:cNvPicPr>
            <a:picLocks noChangeAspect="1"/>
          </p:cNvPicPr>
          <p:nvPr/>
        </p:nvPicPr>
        <p:blipFill>
          <a:blip r:embed="rId2"/>
          <a:stretch>
            <a:fillRect/>
          </a:stretch>
        </p:blipFill>
        <p:spPr>
          <a:xfrm>
            <a:off x="186817" y="4853295"/>
            <a:ext cx="9414383" cy="3326415"/>
          </a:xfrm>
          <a:prstGeom prst="rect">
            <a:avLst/>
          </a:prstGeom>
        </p:spPr>
      </p:pic>
      <p:sp>
        <p:nvSpPr>
          <p:cNvPr id="10" name="Espaço Reservado para Rodapé 9"/>
          <p:cNvSpPr>
            <a:spLocks noGrp="1"/>
          </p:cNvSpPr>
          <p:nvPr>
            <p:ph type="ftr" sz="quarter" idx="11"/>
          </p:nvPr>
        </p:nvSpPr>
        <p:spPr/>
        <p:txBody>
          <a:bodyPr/>
          <a:lstStyle/>
          <a:p>
            <a:r>
              <a:rPr lang="pt-BR" dirty="0" smtClean="0"/>
              <a:t>JavaScript e a Varinha do Código - PCSM</a:t>
            </a:r>
            <a:endParaRPr lang="en-AU" dirty="0"/>
          </a:p>
        </p:txBody>
      </p:sp>
      <p:sp>
        <p:nvSpPr>
          <p:cNvPr id="11" name="Espaço Reservado para Número de Slide 10"/>
          <p:cNvSpPr>
            <a:spLocks noGrp="1"/>
          </p:cNvSpPr>
          <p:nvPr>
            <p:ph type="sldNum" sz="quarter" idx="12"/>
          </p:nvPr>
        </p:nvSpPr>
        <p:spPr/>
        <p:txBody>
          <a:bodyPr/>
          <a:lstStyle/>
          <a:p>
            <a:fld id="{3905D1A8-6B52-43E8-9E8F-B92878D55B53}" type="slidenum">
              <a:rPr lang="en-AU" smtClean="0"/>
              <a:t>4</a:t>
            </a:fld>
            <a:endParaRPr lang="en-AU"/>
          </a:p>
        </p:txBody>
      </p:sp>
      <p:pic>
        <p:nvPicPr>
          <p:cNvPr id="12" name="Imagem 11"/>
          <p:cNvPicPr>
            <a:picLocks noChangeAspect="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5" name="logo_img"/>
          <p:cNvPicPr>
            <a:picLocks noChangeAspect="1"/>
          </p:cNvPicPr>
          <p:nvPr/>
        </p:nvPicPr>
        <p:blipFill rotWithShape="1">
          <a:blip r:embed="rId5" cstate="print">
            <a:grayscl/>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spTree>
    <p:extLst>
      <p:ext uri="{BB962C8B-B14F-4D97-AF65-F5344CB8AC3E}">
        <p14:creationId xmlns:p14="http://schemas.microsoft.com/office/powerpoint/2010/main" val="4225118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TIPOS DE DADOS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02</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DIFERENTES ESSÊNCIAS MÁGICAS</a:t>
            </a:r>
          </a:p>
        </p:txBody>
      </p:sp>
      <p:sp>
        <p:nvSpPr>
          <p:cNvPr id="3" name="Espaço Reservado para Rodapé 2"/>
          <p:cNvSpPr>
            <a:spLocks noGrp="1"/>
          </p:cNvSpPr>
          <p:nvPr>
            <p:ph type="ftr" sz="quarter" idx="11"/>
          </p:nvPr>
        </p:nvSpPr>
        <p:spPr/>
        <p:txBody>
          <a:bodyPr/>
          <a:lstStyle/>
          <a:p>
            <a:r>
              <a:rPr lang="pt-BR" dirty="0" smtClean="0"/>
              <a:t>JavaScript e a Varinha do Código - PCSM</a:t>
            </a:r>
            <a:endParaRPr lang="en-AU" dirty="0"/>
          </a:p>
        </p:txBody>
      </p:sp>
      <p:sp>
        <p:nvSpPr>
          <p:cNvPr id="9" name="Espaço Reservado para Número de Slide 8"/>
          <p:cNvSpPr>
            <a:spLocks noGrp="1"/>
          </p:cNvSpPr>
          <p:nvPr>
            <p:ph type="sldNum" sz="quarter" idx="12"/>
          </p:nvPr>
        </p:nvSpPr>
        <p:spPr/>
        <p:txBody>
          <a:bodyPr/>
          <a:lstStyle/>
          <a:p>
            <a:fld id="{3905D1A8-6B52-43E8-9E8F-B92878D55B53}" type="slidenum">
              <a:rPr lang="en-AU" smtClean="0"/>
              <a:t>5</a:t>
            </a:fld>
            <a:endParaRPr lang="en-AU"/>
          </a:p>
        </p:txBody>
      </p:sp>
    </p:spTree>
    <p:extLst>
      <p:ext uri="{BB962C8B-B14F-4D97-AF65-F5344CB8AC3E}">
        <p14:creationId xmlns:p14="http://schemas.microsoft.com/office/powerpoint/2010/main" val="106012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3022126"/>
            <a:ext cx="8348133" cy="2677656"/>
          </a:xfrm>
          <a:prstGeom prst="rect">
            <a:avLst/>
          </a:prstGeom>
          <a:noFill/>
        </p:spPr>
        <p:txBody>
          <a:bodyPr wrap="square" rtlCol="0">
            <a:spAutoFit/>
          </a:bodyPr>
          <a:lstStyle/>
          <a:p>
            <a:r>
              <a:rPr lang="pt-BR" sz="2400" dirty="0"/>
              <a:t>JavaScript trabalha com diferentes tipos de dados. Cada tipo tem suas particularidades e serve para situações diferentes:</a:t>
            </a:r>
          </a:p>
          <a:p>
            <a:pPr marL="342900" indent="-342900">
              <a:buFont typeface="Arial" panose="020B0604020202020204" pitchFamily="34" charset="0"/>
              <a:buChar char="•"/>
            </a:pPr>
            <a:r>
              <a:rPr lang="pt-BR" sz="2400" b="1" dirty="0" smtClean="0"/>
              <a:t>Número</a:t>
            </a:r>
            <a:r>
              <a:rPr lang="pt-BR" sz="2400" dirty="0"/>
              <a:t>: valores numéricos</a:t>
            </a:r>
            <a:r>
              <a:rPr lang="pt-BR" sz="2400" dirty="0" smtClean="0"/>
              <a:t>.</a:t>
            </a:r>
          </a:p>
          <a:p>
            <a:pPr marL="342900" indent="-342900">
              <a:buFont typeface="Arial" panose="020B0604020202020204" pitchFamily="34" charset="0"/>
              <a:buChar char="•"/>
            </a:pPr>
            <a:r>
              <a:rPr lang="pt-BR" sz="2400" b="1" dirty="0" err="1"/>
              <a:t>String</a:t>
            </a:r>
            <a:r>
              <a:rPr lang="pt-BR" sz="2400" dirty="0"/>
              <a:t>: textos ou palavras</a:t>
            </a:r>
            <a:r>
              <a:rPr lang="pt-BR" sz="2400" dirty="0" smtClean="0"/>
              <a:t>.</a:t>
            </a:r>
            <a:endParaRPr lang="pt-BR" sz="2400" dirty="0"/>
          </a:p>
          <a:p>
            <a:pPr marL="342900" indent="-342900">
              <a:buFont typeface="Arial" panose="020B0604020202020204" pitchFamily="34" charset="0"/>
              <a:buChar char="•"/>
            </a:pPr>
            <a:r>
              <a:rPr lang="pt-BR" sz="2400" b="1" dirty="0"/>
              <a:t>Booleano</a:t>
            </a:r>
            <a:r>
              <a:rPr lang="pt-BR" sz="2400" dirty="0"/>
              <a:t>: verdadeiro ou falso.</a:t>
            </a:r>
          </a:p>
          <a:p>
            <a:pPr marL="342900" indent="-342900">
              <a:buFont typeface="Arial" panose="020B0604020202020204" pitchFamily="34" charset="0"/>
              <a:buChar char="•"/>
            </a:pPr>
            <a:r>
              <a:rPr lang="pt-BR" sz="2400" b="1" dirty="0" err="1"/>
              <a:t>Array</a:t>
            </a:r>
            <a:r>
              <a:rPr lang="pt-BR" sz="2400" dirty="0"/>
              <a:t>: listas de itens.</a:t>
            </a:r>
          </a:p>
          <a:p>
            <a:pPr marL="342900" indent="-342900">
              <a:buFont typeface="Arial" panose="020B0604020202020204" pitchFamily="34" charset="0"/>
              <a:buChar char="•"/>
            </a:pPr>
            <a:r>
              <a:rPr lang="pt-BR" sz="2400" b="1" dirty="0"/>
              <a:t>Objeto</a:t>
            </a:r>
            <a:r>
              <a:rPr lang="pt-BR" sz="2400" dirty="0"/>
              <a:t>: coleção de informações complexas sobre algo.</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smtClean="0">
                <a:latin typeface="Impact" panose="020B0806030902050204" pitchFamily="34" charset="0"/>
              </a:rPr>
              <a:t>TIPOS </a:t>
            </a:r>
            <a:r>
              <a:rPr lang="pt-BR" sz="4000" dirty="0">
                <a:latin typeface="Impact" panose="020B0806030902050204" pitchFamily="34" charset="0"/>
              </a:rPr>
              <a:t>DE </a:t>
            </a:r>
            <a:r>
              <a:rPr lang="pt-BR" sz="4000" dirty="0" smtClean="0">
                <a:latin typeface="Impact" panose="020B0806030902050204" pitchFamily="34" charset="0"/>
              </a:rPr>
              <a:t>DADOS</a:t>
            </a:r>
            <a:endParaRPr lang="pt-BR" sz="4000" dirty="0">
              <a:latin typeface="Impact" panose="020B0806030902050204" pitchFamily="34" charset="0"/>
            </a:endParaRP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DIFERENTES ESSÊNCIAS MÁGICAS</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9086251"/>
            <a:ext cx="8348133" cy="830997"/>
          </a:xfrm>
          <a:prstGeom prst="rect">
            <a:avLst/>
          </a:prstGeom>
          <a:noFill/>
        </p:spPr>
        <p:txBody>
          <a:bodyPr wrap="square" rtlCol="0">
            <a:spAutoFit/>
          </a:bodyPr>
          <a:lstStyle/>
          <a:p>
            <a:r>
              <a:rPr lang="pt-BR" sz="2400" dirty="0"/>
              <a:t>Com esses tipos de dados, você consegue armazenar informações e manipulá-las para criar funcionalidades incríveis.</a:t>
            </a:r>
          </a:p>
        </p:txBody>
      </p:sp>
      <p:sp>
        <p:nvSpPr>
          <p:cNvPr id="10" name="Espaço Reservado para Rodapé 9"/>
          <p:cNvSpPr>
            <a:spLocks noGrp="1"/>
          </p:cNvSpPr>
          <p:nvPr>
            <p:ph type="ftr" sz="quarter" idx="11"/>
          </p:nvPr>
        </p:nvSpPr>
        <p:spPr/>
        <p:txBody>
          <a:bodyPr/>
          <a:lstStyle/>
          <a:p>
            <a:r>
              <a:rPr lang="pt-BR" dirty="0" smtClean="0"/>
              <a:t>JavaScript e a Varinha do Código - PCSM</a:t>
            </a:r>
            <a:endParaRPr lang="en-AU" dirty="0"/>
          </a:p>
        </p:txBody>
      </p:sp>
      <p:sp>
        <p:nvSpPr>
          <p:cNvPr id="11" name="Espaço Reservado para Número de Slide 10"/>
          <p:cNvSpPr>
            <a:spLocks noGrp="1"/>
          </p:cNvSpPr>
          <p:nvPr>
            <p:ph type="sldNum" sz="quarter" idx="12"/>
          </p:nvPr>
        </p:nvSpPr>
        <p:spPr/>
        <p:txBody>
          <a:bodyPr/>
          <a:lstStyle/>
          <a:p>
            <a:fld id="{3905D1A8-6B52-43E8-9E8F-B92878D55B53}" type="slidenum">
              <a:rPr lang="en-AU" smtClean="0"/>
              <a:t>6</a:t>
            </a:fld>
            <a:endParaRPr lang="en-AU"/>
          </a:p>
        </p:txBody>
      </p:sp>
      <p:pic>
        <p:nvPicPr>
          <p:cNvPr id="12" name="Imagem 11"/>
          <p:cNvPicPr>
            <a:picLocks noChangeAspect="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3" name="logo_img"/>
          <p:cNvPicPr>
            <a:picLocks noChangeAspect="1"/>
          </p:cNvPicPr>
          <p:nvPr/>
        </p:nvPicPr>
        <p:blipFill rotWithShape="1">
          <a:blip r:embed="rId4" cstate="print">
            <a:grayscl/>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4" name="Imagem 13"/>
          <p:cNvPicPr>
            <a:picLocks noChangeAspect="1"/>
          </p:cNvPicPr>
          <p:nvPr/>
        </p:nvPicPr>
        <p:blipFill>
          <a:blip r:embed="rId6"/>
          <a:stretch>
            <a:fillRect/>
          </a:stretch>
        </p:blipFill>
        <p:spPr>
          <a:xfrm>
            <a:off x="533334" y="6269466"/>
            <a:ext cx="8550274" cy="2245884"/>
          </a:xfrm>
          <a:prstGeom prst="rect">
            <a:avLst/>
          </a:prstGeom>
        </p:spPr>
      </p:pic>
    </p:spTree>
    <p:extLst>
      <p:ext uri="{BB962C8B-B14F-4D97-AF65-F5344CB8AC3E}">
        <p14:creationId xmlns:p14="http://schemas.microsoft.com/office/powerpoint/2010/main" val="414295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FUNÇÕES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03</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SEUS FEITIÇOS PESSOAIS</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7</a:t>
            </a:fld>
            <a:endParaRPr lang="en-AU"/>
          </a:p>
        </p:txBody>
      </p:sp>
    </p:spTree>
    <p:extLst>
      <p:ext uri="{BB962C8B-B14F-4D97-AF65-F5344CB8AC3E}">
        <p14:creationId xmlns:p14="http://schemas.microsoft.com/office/powerpoint/2010/main" val="201191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975546"/>
            <a:ext cx="8348133" cy="1200329"/>
          </a:xfrm>
          <a:prstGeom prst="rect">
            <a:avLst/>
          </a:prstGeom>
          <a:noFill/>
        </p:spPr>
        <p:txBody>
          <a:bodyPr wrap="square" rtlCol="0">
            <a:spAutoFit/>
          </a:bodyPr>
          <a:lstStyle/>
          <a:p>
            <a:r>
              <a:rPr lang="pt-BR" sz="2400" dirty="0"/>
              <a:t>Funções são blocos de código que realizam uma tarefa específica e podem ser reutilizados sempre que precisar. Elas permitem organizar o código e evitar repetição.</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a:latin typeface="Impact" panose="020B0806030902050204" pitchFamily="34" charset="0"/>
              </a:rPr>
              <a:t>FUNÇÕES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SEUS FEITIÇOS PESSOAIS</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8377741"/>
            <a:ext cx="8348133" cy="1200329"/>
          </a:xfrm>
          <a:prstGeom prst="rect">
            <a:avLst/>
          </a:prstGeom>
          <a:noFill/>
        </p:spPr>
        <p:txBody>
          <a:bodyPr wrap="square" rtlCol="0">
            <a:spAutoFit/>
          </a:bodyPr>
          <a:lstStyle/>
          <a:p>
            <a:r>
              <a:rPr lang="pt-BR" sz="2400" dirty="0"/>
              <a:t>Você também pode criar funções que processam informações e retornam resultados, como cálculos ou decisões lógicas. Isso facilita a criação de programas mais complexos.</a:t>
            </a:r>
          </a:p>
        </p:txBody>
      </p:sp>
      <p:sp>
        <p:nvSpPr>
          <p:cNvPr id="10" name="Espaço Reservado para Rodapé 9"/>
          <p:cNvSpPr>
            <a:spLocks noGrp="1"/>
          </p:cNvSpPr>
          <p:nvPr>
            <p:ph type="ftr" sz="quarter" idx="11"/>
          </p:nvPr>
        </p:nvSpPr>
        <p:spPr/>
        <p:txBody>
          <a:bodyPr/>
          <a:lstStyle/>
          <a:p>
            <a:r>
              <a:rPr lang="pt-BR" dirty="0" smtClean="0"/>
              <a:t>JavaScript e a Varinha do Código - PCSM</a:t>
            </a:r>
            <a:endParaRPr lang="en-AU" dirty="0"/>
          </a:p>
        </p:txBody>
      </p:sp>
      <p:sp>
        <p:nvSpPr>
          <p:cNvPr id="11" name="Espaço Reservado para Número de Slide 10"/>
          <p:cNvSpPr>
            <a:spLocks noGrp="1"/>
          </p:cNvSpPr>
          <p:nvPr>
            <p:ph type="sldNum" sz="quarter" idx="12"/>
          </p:nvPr>
        </p:nvSpPr>
        <p:spPr/>
        <p:txBody>
          <a:bodyPr/>
          <a:lstStyle/>
          <a:p>
            <a:fld id="{3905D1A8-6B52-43E8-9E8F-B92878D55B53}" type="slidenum">
              <a:rPr lang="en-AU" smtClean="0"/>
              <a:t>8</a:t>
            </a:fld>
            <a:endParaRPr lang="en-AU"/>
          </a:p>
        </p:txBody>
      </p:sp>
      <p:pic>
        <p:nvPicPr>
          <p:cNvPr id="12" name="Imagem 11"/>
          <p:cNvPicPr>
            <a:picLocks noChangeAspect="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3" name="logo_img"/>
          <p:cNvPicPr>
            <a:picLocks noChangeAspect="1"/>
          </p:cNvPicPr>
          <p:nvPr/>
        </p:nvPicPr>
        <p:blipFill rotWithShape="1">
          <a:blip r:embed="rId4" cstate="print">
            <a:grayscl/>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4" name="Imagem 13"/>
          <p:cNvPicPr>
            <a:picLocks noChangeAspect="1"/>
          </p:cNvPicPr>
          <p:nvPr/>
        </p:nvPicPr>
        <p:blipFill>
          <a:blip r:embed="rId6"/>
          <a:stretch>
            <a:fillRect/>
          </a:stretch>
        </p:blipFill>
        <p:spPr>
          <a:xfrm>
            <a:off x="-47863" y="4765704"/>
            <a:ext cx="9696926" cy="3022208"/>
          </a:xfrm>
          <a:prstGeom prst="rect">
            <a:avLst/>
          </a:prstGeom>
        </p:spPr>
      </p:pic>
    </p:spTree>
    <p:extLst>
      <p:ext uri="{BB962C8B-B14F-4D97-AF65-F5344CB8AC3E}">
        <p14:creationId xmlns:p14="http://schemas.microsoft.com/office/powerpoint/2010/main" val="313205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CONDIÇÕES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04</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TOMANDO DECISÕES MÁGICAS</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9</a:t>
            </a:fld>
            <a:endParaRPr lang="en-AU"/>
          </a:p>
        </p:txBody>
      </p:sp>
    </p:spTree>
    <p:extLst>
      <p:ext uri="{BB962C8B-B14F-4D97-AF65-F5344CB8AC3E}">
        <p14:creationId xmlns:p14="http://schemas.microsoft.com/office/powerpoint/2010/main" val="2862579590"/>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2763</TotalTime>
  <Words>1188</Words>
  <Application>Microsoft Office PowerPoint</Application>
  <PresentationFormat>Papel A3 (297 x 420 mm)</PresentationFormat>
  <Paragraphs>154</Paragraphs>
  <Slides>26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Calibri</vt:lpstr>
      <vt:lpstr>Calibri Light</vt:lpstr>
      <vt:lpstr>Impact</vt:lpstr>
      <vt:lpstr>Magic School One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Paula Cacilhas</dc:creator>
  <cp:keywords>JavaScript</cp:keywords>
  <cp:lastModifiedBy>Paula Cacilhas</cp:lastModifiedBy>
  <cp:revision>34</cp:revision>
  <dcterms:created xsi:type="dcterms:W3CDTF">2025-10-18T22:28:32Z</dcterms:created>
  <dcterms:modified xsi:type="dcterms:W3CDTF">2025-10-20T20:34:13Z</dcterms:modified>
</cp:coreProperties>
</file>