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1" r:id="rId2"/>
    <p:sldId id="267" r:id="rId3"/>
    <p:sldId id="257" r:id="rId4"/>
    <p:sldId id="269" r:id="rId5"/>
    <p:sldId id="262" r:id="rId6"/>
    <p:sldId id="256" r:id="rId7"/>
    <p:sldId id="260" r:id="rId8"/>
    <p:sldId id="259" r:id="rId9"/>
    <p:sldId id="258" r:id="rId10"/>
    <p:sldId id="263" r:id="rId11"/>
    <p:sldId id="264" r:id="rId12"/>
    <p:sldId id="265" r:id="rId13"/>
    <p:sldId id="268" r:id="rId14"/>
    <p:sldId id="266" r:id="rId15"/>
    <p:sldId id="271" r:id="rId16"/>
    <p:sldId id="274" r:id="rId17"/>
    <p:sldId id="270" r:id="rId18"/>
    <p:sldId id="272" r:id="rId19"/>
    <p:sldId id="278" r:id="rId20"/>
    <p:sldId id="275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29" autoAdjust="0"/>
    <p:restoredTop sz="75238"/>
  </p:normalViewPr>
  <p:slideViewPr>
    <p:cSldViewPr snapToGrid="0">
      <p:cViewPr varScale="1">
        <p:scale>
          <a:sx n="95" d="100"/>
          <a:sy n="95" d="100"/>
        </p:scale>
        <p:origin x="17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E7673A-83CC-FE48-AC24-3DA71AFCD460}" type="datetimeFigureOut">
              <a:rPr lang="en-US" smtClean="0"/>
              <a:t>5/23/24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955D5-D8B7-A641-9272-0DD693D8D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23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GB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955D5-D8B7-A641-9272-0DD693D8DF7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60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Comparison to PC </a:t>
            </a:r>
          </a:p>
          <a:p>
            <a:pPr marL="171450" indent="-171450">
              <a:buFontTx/>
              <a:buChar char="-"/>
            </a:pPr>
            <a:r>
              <a:rPr lang="en-US" dirty="0"/>
              <a:t>Return on investment in $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What is ours in $</a:t>
            </a:r>
          </a:p>
          <a:p>
            <a:pPr marL="628650" lvl="1" indent="-171450">
              <a:buFontTx/>
              <a:buChar char="-"/>
            </a:pPr>
            <a:endParaRPr lang="en-US" dirty="0"/>
          </a:p>
          <a:p>
            <a:pPr marL="171450" lvl="0" indent="-171450">
              <a:buFontTx/>
              <a:buChar char="-"/>
            </a:pPr>
            <a:r>
              <a:rPr lang="en-US" dirty="0"/>
              <a:t>How did they value the DALYs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955D5-D8B7-A641-9272-0DD693D8DF7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10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955D5-D8B7-A641-9272-0DD693D8DF7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78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955D5-D8B7-A641-9272-0DD693D8DF7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58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955D5-D8B7-A641-9272-0DD693D8DF7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5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28BDF-7EB0-2E23-2C14-C9D20C113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645515-D466-1F3D-6AF9-DE5CD7AFE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0D3F9-79CE-294C-2101-C878B5B94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25E7-D0F4-4F5E-99C1-86F7DB069329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6C9BE-986D-4EBE-DB07-4E677A0AE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6806-B4D3-7603-49F1-A8A1EDF60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6F4A-39CC-4673-AB14-4EFDB5BAF7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991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2692E-0DC0-AE2E-945E-BB3A8D3E7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E2B820-E95C-D866-6DAD-16EC307042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91D8B-3C05-C40E-FC6D-683E23998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25E7-D0F4-4F5E-99C1-86F7DB069329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65122-C123-D12F-2D94-350A519C4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F7DEE-7E46-5E64-5F70-A8A7CB817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6F4A-39CC-4673-AB14-4EFDB5BAF7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868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A5D50D-B2F6-A2D3-16E0-AB69D4FD96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34E1E-5B00-1A9D-C1A7-19D8A0B4A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4CBFF-56C0-7C6D-727B-0728D8902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25E7-D0F4-4F5E-99C1-86F7DB069329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CD182-5C64-E4FA-72C4-FEAC16643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DD4B5-527D-D20A-BAA0-A407B04E4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6F4A-39CC-4673-AB14-4EFDB5BAF7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71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7DA49-A5DF-9708-82A4-2109D28E9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692FE-FD78-F7EF-2EE8-218F60725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0B6C6-A406-616B-47D9-B78F8252A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25E7-D0F4-4F5E-99C1-86F7DB069329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5197-29BC-DD11-7653-72F95E09F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798AC-C3F0-BB61-E2EB-35D5593A0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6F4A-39CC-4673-AB14-4EFDB5BAF7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483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635B-A00A-6FBC-7ABF-0D40E3FAC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0058E-1148-69F2-BA3D-E2E44E584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9F0D2-CB02-AB70-C8FA-BF99E8088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25E7-D0F4-4F5E-99C1-86F7DB069329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EAB29-4720-EC9E-E3C9-B556F283A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BED3-47B7-A619-BEDF-DE9C3B6CB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6F4A-39CC-4673-AB14-4EFDB5BAF7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57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EF072-5549-478C-C235-D93B50F5D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5BABC-A59B-A23B-EF47-03C74D6CEF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F5B3B-4E4B-8A4E-A6E1-1FF4A7CB2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DE8E9-E404-D299-C4EF-DEB4240E7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25E7-D0F4-4F5E-99C1-86F7DB069329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8AF9C-3CAE-2E8C-4AFE-ED5AE4415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8D11D-5805-E2A1-A5D8-91948FB71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6F4A-39CC-4673-AB14-4EFDB5BAF7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113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C7D1C-0471-04FE-3919-4467DA265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20323-4AC5-4DED-80E9-A47038C6E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867DD-539D-4F32-4F4A-94486AF41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033B79-8D21-D66B-6A4C-5145C8AB18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3566F8-C009-E437-FE46-E661A83BF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27B3D9-2607-B121-75B7-8811FA082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25E7-D0F4-4F5E-99C1-86F7DB069329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332ED8-5AA5-C30F-F8A6-D1C251931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3F97F7-AF63-642D-0EA1-4F36653CD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6F4A-39CC-4673-AB14-4EFDB5BAF7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25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12419-C7DA-2558-1973-1CFC6C7E1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BB6211-2EEB-B99A-A3DD-0D6F9B65D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25E7-D0F4-4F5E-99C1-86F7DB069329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3B468A-A236-643C-044A-8FED97FEA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99FC7F-6CA7-2051-C762-5DC64B36C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6F4A-39CC-4673-AB14-4EFDB5BAF7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485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97371F-B6C9-5069-768C-BED87DF41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25E7-D0F4-4F5E-99C1-86F7DB069329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D68297-4851-924B-E970-09120D768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447CA-CC43-3371-B115-DBEE20C4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6F4A-39CC-4673-AB14-4EFDB5BAF7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265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8EBC9-DDBE-EA96-2EEC-86D00501C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B0157-D506-30B6-EB66-4F90D2431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8944D-5511-DD3F-FD3E-8FE9B796D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DBA67B-63CB-FE8E-DF91-4B9277D6A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25E7-D0F4-4F5E-99C1-86F7DB069329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F2B04-8972-F3B2-1EDB-1CE995FA6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1C956-0BB1-9097-6769-8821AA1AE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6F4A-39CC-4673-AB14-4EFDB5BAF7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22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71776-0809-0242-D463-52A9AEF53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26006-380E-7275-08E7-9BC5A1F9EE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52B862-FD75-9F36-0693-D3C4355C9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3180D-8F5E-2815-83C8-2671353C7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25E7-D0F4-4F5E-99C1-86F7DB069329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7CA09-AB5E-1270-E307-A3FEB6DD2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FD934-9D2E-DD45-089E-F0BF210BC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C6F4A-39CC-4673-AB14-4EFDB5BAF7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3A73E7-095B-DB12-AFD8-D0EE4F462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DCFB2-F4CF-798C-AA5B-04F8F3B3C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4AFD7-31B7-C26B-3CB9-4D7CF57C03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3925E7-D0F4-4F5E-99C1-86F7DB069329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44BA6-9E94-6D8A-B2C5-3D2E2E839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AB90F-DB9A-9E12-163A-9430CCE74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BC6F4A-39CC-4673-AB14-4EFDB5BAF7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062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h.bmj.com/content/3/6/e000964.long#DC1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CB7A8-6070-68DC-02BC-CF489699B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MMV Calculations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2B72F1B-5730-23F8-239B-F6EDAF81BB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971549"/>
              </p:ext>
            </p:extLst>
          </p:nvPr>
        </p:nvGraphicFramePr>
        <p:xfrm>
          <a:off x="55085" y="1328954"/>
          <a:ext cx="12068980" cy="46977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9940">
                  <a:extLst>
                    <a:ext uri="{9D8B030D-6E8A-4147-A177-3AD203B41FA5}">
                      <a16:colId xmlns:a16="http://schemas.microsoft.com/office/drawing/2014/main" val="1403593945"/>
                    </a:ext>
                  </a:extLst>
                </a:gridCol>
                <a:gridCol w="709940">
                  <a:extLst>
                    <a:ext uri="{9D8B030D-6E8A-4147-A177-3AD203B41FA5}">
                      <a16:colId xmlns:a16="http://schemas.microsoft.com/office/drawing/2014/main" val="3542646649"/>
                    </a:ext>
                  </a:extLst>
                </a:gridCol>
                <a:gridCol w="709940">
                  <a:extLst>
                    <a:ext uri="{9D8B030D-6E8A-4147-A177-3AD203B41FA5}">
                      <a16:colId xmlns:a16="http://schemas.microsoft.com/office/drawing/2014/main" val="763397760"/>
                    </a:ext>
                  </a:extLst>
                </a:gridCol>
                <a:gridCol w="709940">
                  <a:extLst>
                    <a:ext uri="{9D8B030D-6E8A-4147-A177-3AD203B41FA5}">
                      <a16:colId xmlns:a16="http://schemas.microsoft.com/office/drawing/2014/main" val="4150903148"/>
                    </a:ext>
                  </a:extLst>
                </a:gridCol>
                <a:gridCol w="709940">
                  <a:extLst>
                    <a:ext uri="{9D8B030D-6E8A-4147-A177-3AD203B41FA5}">
                      <a16:colId xmlns:a16="http://schemas.microsoft.com/office/drawing/2014/main" val="3943554467"/>
                    </a:ext>
                  </a:extLst>
                </a:gridCol>
                <a:gridCol w="709940">
                  <a:extLst>
                    <a:ext uri="{9D8B030D-6E8A-4147-A177-3AD203B41FA5}">
                      <a16:colId xmlns:a16="http://schemas.microsoft.com/office/drawing/2014/main" val="1261327296"/>
                    </a:ext>
                  </a:extLst>
                </a:gridCol>
                <a:gridCol w="709940">
                  <a:extLst>
                    <a:ext uri="{9D8B030D-6E8A-4147-A177-3AD203B41FA5}">
                      <a16:colId xmlns:a16="http://schemas.microsoft.com/office/drawing/2014/main" val="1896523493"/>
                    </a:ext>
                  </a:extLst>
                </a:gridCol>
                <a:gridCol w="709940">
                  <a:extLst>
                    <a:ext uri="{9D8B030D-6E8A-4147-A177-3AD203B41FA5}">
                      <a16:colId xmlns:a16="http://schemas.microsoft.com/office/drawing/2014/main" val="557048098"/>
                    </a:ext>
                  </a:extLst>
                </a:gridCol>
                <a:gridCol w="709940">
                  <a:extLst>
                    <a:ext uri="{9D8B030D-6E8A-4147-A177-3AD203B41FA5}">
                      <a16:colId xmlns:a16="http://schemas.microsoft.com/office/drawing/2014/main" val="3369868364"/>
                    </a:ext>
                  </a:extLst>
                </a:gridCol>
                <a:gridCol w="709940">
                  <a:extLst>
                    <a:ext uri="{9D8B030D-6E8A-4147-A177-3AD203B41FA5}">
                      <a16:colId xmlns:a16="http://schemas.microsoft.com/office/drawing/2014/main" val="11749362"/>
                    </a:ext>
                  </a:extLst>
                </a:gridCol>
                <a:gridCol w="709940">
                  <a:extLst>
                    <a:ext uri="{9D8B030D-6E8A-4147-A177-3AD203B41FA5}">
                      <a16:colId xmlns:a16="http://schemas.microsoft.com/office/drawing/2014/main" val="3358191612"/>
                    </a:ext>
                  </a:extLst>
                </a:gridCol>
                <a:gridCol w="709940">
                  <a:extLst>
                    <a:ext uri="{9D8B030D-6E8A-4147-A177-3AD203B41FA5}">
                      <a16:colId xmlns:a16="http://schemas.microsoft.com/office/drawing/2014/main" val="2287488696"/>
                    </a:ext>
                  </a:extLst>
                </a:gridCol>
                <a:gridCol w="709940">
                  <a:extLst>
                    <a:ext uri="{9D8B030D-6E8A-4147-A177-3AD203B41FA5}">
                      <a16:colId xmlns:a16="http://schemas.microsoft.com/office/drawing/2014/main" val="3548115416"/>
                    </a:ext>
                  </a:extLst>
                </a:gridCol>
                <a:gridCol w="709940">
                  <a:extLst>
                    <a:ext uri="{9D8B030D-6E8A-4147-A177-3AD203B41FA5}">
                      <a16:colId xmlns:a16="http://schemas.microsoft.com/office/drawing/2014/main" val="4244806272"/>
                    </a:ext>
                  </a:extLst>
                </a:gridCol>
                <a:gridCol w="709940">
                  <a:extLst>
                    <a:ext uri="{9D8B030D-6E8A-4147-A177-3AD203B41FA5}">
                      <a16:colId xmlns:a16="http://schemas.microsoft.com/office/drawing/2014/main" val="904846620"/>
                    </a:ext>
                  </a:extLst>
                </a:gridCol>
                <a:gridCol w="709940">
                  <a:extLst>
                    <a:ext uri="{9D8B030D-6E8A-4147-A177-3AD203B41FA5}">
                      <a16:colId xmlns:a16="http://schemas.microsoft.com/office/drawing/2014/main" val="645686987"/>
                    </a:ext>
                  </a:extLst>
                </a:gridCol>
                <a:gridCol w="709940">
                  <a:extLst>
                    <a:ext uri="{9D8B030D-6E8A-4147-A177-3AD203B41FA5}">
                      <a16:colId xmlns:a16="http://schemas.microsoft.com/office/drawing/2014/main" val="3822591392"/>
                    </a:ext>
                  </a:extLst>
                </a:gridCol>
              </a:tblGrid>
              <a:tr h="348920">
                <a:tc>
                  <a:txBody>
                    <a:bodyPr/>
                    <a:lstStyle/>
                    <a:p>
                      <a:pPr algn="l" fontAlgn="b"/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DALYs averted</a:t>
                      </a:r>
                    </a:p>
                  </a:txBody>
                  <a:tcPr marL="3756" marR="3756" marT="3756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 gridSpan="8">
                  <a:txBody>
                    <a:bodyPr/>
                    <a:lstStyle/>
                    <a:p>
                      <a:pPr algn="ctr" fontAlgn="b"/>
                      <a:r>
                        <a:rPr lang="en-GB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Doses/Treatments</a:t>
                      </a:r>
                    </a:p>
                  </a:txBody>
                  <a:tcPr marL="3756" marR="3756" marT="3756" marB="0" anchor="ctr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extLst>
                  <a:ext uri="{0D108BD9-81ED-4DB2-BD59-A6C34878D82A}">
                    <a16:rowId xmlns:a16="http://schemas.microsoft.com/office/drawing/2014/main" val="2859107517"/>
                  </a:ext>
                </a:extLst>
              </a:tr>
              <a:tr h="642053"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u="none" strike="noStrike">
                          <a:effectLst/>
                        </a:rPr>
                        <a:t>year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u="none" strike="noStrike" dirty="0">
                          <a:effectLst/>
                        </a:rPr>
                        <a:t>SPAQ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u="none" strike="noStrike" dirty="0">
                          <a:effectLst/>
                        </a:rPr>
                        <a:t>AL dispersible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u="none" strike="noStrike" dirty="0">
                          <a:effectLst/>
                        </a:rPr>
                        <a:t>ASAQ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u="none" strike="noStrike" dirty="0">
                          <a:effectLst/>
                        </a:rPr>
                        <a:t>ASMQ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u="none" strike="noStrike" dirty="0">
                          <a:effectLst/>
                        </a:rPr>
                        <a:t>DHA-P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u="none" strike="noStrike" dirty="0">
                          <a:effectLst/>
                        </a:rPr>
                        <a:t>AS-PYR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u="none" strike="noStrike" dirty="0" err="1">
                          <a:effectLst/>
                        </a:rPr>
                        <a:t>InjAS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u="none" strike="noStrike" dirty="0">
                          <a:effectLst/>
                        </a:rPr>
                        <a:t>RAS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u="none" strike="noStrike" dirty="0">
                          <a:effectLst/>
                        </a:rPr>
                        <a:t>SPAQ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u="none" strike="noStrike" dirty="0">
                          <a:effectLst/>
                        </a:rPr>
                        <a:t>AL </a:t>
                      </a:r>
                      <a:r>
                        <a:rPr lang="en-GB" sz="1050" u="none" strike="noStrike" dirty="0" err="1">
                          <a:effectLst/>
                        </a:rPr>
                        <a:t>dispersible_doses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u="none" strike="noStrike">
                          <a:effectLst/>
                        </a:rPr>
                        <a:t>ASAQ_doses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u="none" strike="noStrike" dirty="0" err="1">
                          <a:effectLst/>
                        </a:rPr>
                        <a:t>ASMQ_doses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u="none" strike="noStrike">
                          <a:effectLst/>
                        </a:rPr>
                        <a:t>DHA-P_doses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u="none" strike="noStrike">
                          <a:effectLst/>
                        </a:rPr>
                        <a:t>AS-PYR_doses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u="none" strike="noStrike">
                          <a:effectLst/>
                        </a:rPr>
                        <a:t>InjAS_doses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50" u="none" strike="noStrike">
                          <a:effectLst/>
                        </a:rPr>
                        <a:t>RAS_doses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extLst>
                  <a:ext uri="{0D108BD9-81ED-4DB2-BD59-A6C34878D82A}">
                    <a16:rowId xmlns:a16="http://schemas.microsoft.com/office/drawing/2014/main" val="288761437"/>
                  </a:ext>
                </a:extLst>
              </a:tr>
              <a:tr h="163323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  <a:highlight>
                            <a:srgbClr val="E8E8E8"/>
                          </a:highlight>
                        </a:rPr>
                        <a:t>2011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8E8E8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0.0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0.0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0.0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0.0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0.0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0.0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0.0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0.0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1E+08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62000000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extLst>
                  <a:ext uri="{0D108BD9-81ED-4DB2-BD59-A6C34878D82A}">
                    <a16:rowId xmlns:a16="http://schemas.microsoft.com/office/drawing/2014/main" val="328752483"/>
                  </a:ext>
                </a:extLst>
              </a:tr>
              <a:tr h="3220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  <a:highlight>
                            <a:srgbClr val="E8E8E8"/>
                          </a:highlight>
                        </a:rPr>
                        <a:t>2012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8E8E8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0.0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0.0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0.0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0.0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0.0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0.0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1,062,171.3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0.0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71000000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83000000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5490000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extLst>
                  <a:ext uri="{0D108BD9-81ED-4DB2-BD59-A6C34878D82A}">
                    <a16:rowId xmlns:a16="http://schemas.microsoft.com/office/drawing/2014/main" val="1111152030"/>
                  </a:ext>
                </a:extLst>
              </a:tr>
              <a:tr h="3220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  <a:highlight>
                            <a:srgbClr val="E8E8E8"/>
                          </a:highlight>
                        </a:rPr>
                        <a:t>2013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8E8E8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0.0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0.0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0.0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0.0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0.0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0.0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1,160,842.9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0.0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32037905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90000000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6000000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extLst>
                  <a:ext uri="{0D108BD9-81ED-4DB2-BD59-A6C34878D82A}">
                    <a16:rowId xmlns:a16="http://schemas.microsoft.com/office/drawing/2014/main" val="3705055764"/>
                  </a:ext>
                </a:extLst>
              </a:tr>
              <a:tr h="3220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  <a:highlight>
                            <a:srgbClr val="E8E8E8"/>
                          </a:highlight>
                        </a:rPr>
                        <a:t>2014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8E8E8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0.0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 dirty="0">
                          <a:effectLst/>
                        </a:rPr>
                        <a:t>0.0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0.0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0.0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 dirty="0">
                          <a:effectLst/>
                        </a:rPr>
                        <a:t>0.0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0.0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4,643,371.7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0.0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61599798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72000000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24000000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extLst>
                  <a:ext uri="{0D108BD9-81ED-4DB2-BD59-A6C34878D82A}">
                    <a16:rowId xmlns:a16="http://schemas.microsoft.com/office/drawing/2014/main" val="465723717"/>
                  </a:ext>
                </a:extLst>
              </a:tr>
              <a:tr h="3220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  <a:highlight>
                            <a:srgbClr val="E8E8E8"/>
                          </a:highlight>
                        </a:rPr>
                        <a:t>2015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8E8E8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125,675.9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0.0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264,004.8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0.0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0.0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0.0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3,269,707.5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 dirty="0">
                          <a:effectLst/>
                        </a:rPr>
                        <a:t>0.0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12000000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65795417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50000000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16900000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extLst>
                  <a:ext uri="{0D108BD9-81ED-4DB2-BD59-A6C34878D82A}">
                    <a16:rowId xmlns:a16="http://schemas.microsoft.com/office/drawing/2014/main" val="2623925492"/>
                  </a:ext>
                </a:extLst>
              </a:tr>
              <a:tr h="3220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  <a:highlight>
                            <a:srgbClr val="E8E8E8"/>
                          </a:highlight>
                        </a:rPr>
                        <a:t>2016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8E8E8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792,179.0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0.0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227,044.2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1,596.9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0.0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0.0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4,759,436.6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37,172.3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73162297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 dirty="0">
                          <a:effectLst/>
                        </a:rPr>
                        <a:t>0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43000000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200000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24599900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69862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extLst>
                  <a:ext uri="{0D108BD9-81ED-4DB2-BD59-A6C34878D82A}">
                    <a16:rowId xmlns:a16="http://schemas.microsoft.com/office/drawing/2014/main" val="3795330239"/>
                  </a:ext>
                </a:extLst>
              </a:tr>
              <a:tr h="3220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  <a:highlight>
                            <a:srgbClr val="E8E8E8"/>
                          </a:highlight>
                        </a:rPr>
                        <a:t>2017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8E8E8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711,675.0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0.0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264,004.8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2,235.7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6,554.8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0.0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5,504,508.2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180,157.7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68474056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71164931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50000000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280000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11190105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28450920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338590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extLst>
                  <a:ext uri="{0D108BD9-81ED-4DB2-BD59-A6C34878D82A}">
                    <a16:rowId xmlns:a16="http://schemas.microsoft.com/office/drawing/2014/main" val="2585710556"/>
                  </a:ext>
                </a:extLst>
              </a:tr>
              <a:tr h="3220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  <a:highlight>
                            <a:srgbClr val="E8E8E8"/>
                          </a:highlight>
                        </a:rPr>
                        <a:t>2018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8E8E8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922,661.2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0.0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132,002.4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2,634.9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1,847.8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90.1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6,187,737.7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353,218.5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87213436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53126768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25000000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330000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 dirty="0">
                          <a:effectLst/>
                        </a:rPr>
                        <a:t>3154521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50000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31982300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663842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extLst>
                  <a:ext uri="{0D108BD9-81ED-4DB2-BD59-A6C34878D82A}">
                    <a16:rowId xmlns:a16="http://schemas.microsoft.com/office/drawing/2014/main" val="3792552666"/>
                  </a:ext>
                </a:extLst>
              </a:tr>
              <a:tr h="3220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  <a:highlight>
                            <a:srgbClr val="E8E8E8"/>
                          </a:highlight>
                        </a:rPr>
                        <a:t>2019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8E8E8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1,129,689.1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0.0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132,002.4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1,373.3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7,824.0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1,045.7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5,856,900.6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816,963.2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1.13E+08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8525000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25000000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172000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13356669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 dirty="0">
                          <a:effectLst/>
                        </a:rPr>
                        <a:t>580000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 dirty="0">
                          <a:effectLst/>
                        </a:rPr>
                        <a:t>30272316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1535408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extLst>
                  <a:ext uri="{0D108BD9-81ED-4DB2-BD59-A6C34878D82A}">
                    <a16:rowId xmlns:a16="http://schemas.microsoft.com/office/drawing/2014/main" val="3191709394"/>
                  </a:ext>
                </a:extLst>
              </a:tr>
              <a:tr h="3220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  <a:highlight>
                            <a:srgbClr val="E8E8E8"/>
                          </a:highlight>
                        </a:rPr>
                        <a:t>2020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8E8E8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1,974,688.9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0.0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79,201.5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1,700.7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12,422.1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2,073.4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7,913,079.2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611,590.1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1.82E+08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74720000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15000000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213000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21206351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1150000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 dirty="0">
                          <a:effectLst/>
                        </a:rPr>
                        <a:t>40900000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1149428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extLst>
                  <a:ext uri="{0D108BD9-81ED-4DB2-BD59-A6C34878D82A}">
                    <a16:rowId xmlns:a16="http://schemas.microsoft.com/office/drawing/2014/main" val="2966686163"/>
                  </a:ext>
                </a:extLst>
              </a:tr>
              <a:tr h="3220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  <a:highlight>
                            <a:srgbClr val="E8E8E8"/>
                          </a:highlight>
                        </a:rPr>
                        <a:t>2021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8E8E8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1,979,437.0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0.0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132,002.4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798.5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3,573.2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1,081.8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8,979,250.0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2,076,914.5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1.9E+08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40760000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25000000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100000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6100000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600000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46410672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 dirty="0">
                          <a:effectLst/>
                        </a:rPr>
                        <a:t>3903372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extLst>
                  <a:ext uri="{0D108BD9-81ED-4DB2-BD59-A6C34878D82A}">
                    <a16:rowId xmlns:a16="http://schemas.microsoft.com/office/drawing/2014/main" val="3879254957"/>
                  </a:ext>
                </a:extLst>
              </a:tr>
              <a:tr h="322089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  <a:highlight>
                            <a:srgbClr val="E8E8E8"/>
                          </a:highlight>
                        </a:rPr>
                        <a:t>2022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E8E8E8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2,109,266.3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0.0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14,256.3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545.3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2,881.3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5,814.3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9,827,562.0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909,512.5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2.02E+08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21940000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2700000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68290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4918740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3224856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>
                          <a:effectLst/>
                        </a:rPr>
                        <a:t>50795307</a:t>
                      </a:r>
                      <a:endParaRPr lang="en-GB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50" u="none" strike="noStrike" dirty="0">
                          <a:effectLst/>
                        </a:rPr>
                        <a:t>1709346</a:t>
                      </a:r>
                      <a:endParaRPr lang="en-GB" sz="105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756" marR="3756" marT="3756" marB="0" anchor="b"/>
                </a:tc>
                <a:extLst>
                  <a:ext uri="{0D108BD9-81ED-4DB2-BD59-A6C34878D82A}">
                    <a16:rowId xmlns:a16="http://schemas.microsoft.com/office/drawing/2014/main" val="2166309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922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465F3-27A9-3392-87C5-ECE7C54B5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Delivery cost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87C18-93FC-BC5A-72EA-D090B0C4D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WHO CHOICE Prices (2010)</a:t>
            </a:r>
          </a:p>
          <a:p>
            <a:pPr marL="342900" indent="-342900">
              <a:buFontTx/>
              <a:buChar char="-"/>
            </a:pPr>
            <a:r>
              <a:rPr lang="en-GB" dirty="0"/>
              <a:t>By country</a:t>
            </a:r>
          </a:p>
          <a:p>
            <a:pPr marL="342900" indent="-342900">
              <a:buFontTx/>
              <a:buChar char="-"/>
            </a:pPr>
            <a:r>
              <a:rPr lang="en-GB" dirty="0"/>
              <a:t>Predicted mean value; standard deviation; mean value from sample; high/low 95% uncertainty interval</a:t>
            </a:r>
          </a:p>
        </p:txBody>
      </p:sp>
    </p:spTree>
    <p:extLst>
      <p:ext uri="{BB962C8B-B14F-4D97-AF65-F5344CB8AC3E}">
        <p14:creationId xmlns:p14="http://schemas.microsoft.com/office/powerpoint/2010/main" val="4204002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20F6F6-27C0-7C8E-6B70-692DC1A30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747" y="1273572"/>
            <a:ext cx="7304505" cy="431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381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465F3-27A9-3392-87C5-ECE7C54B5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DALYs Monetized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87C18-93FC-BC5A-72EA-D090B0C4D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err="1"/>
              <a:t>Ochalek</a:t>
            </a:r>
            <a:r>
              <a:rPr lang="en-GB" dirty="0"/>
              <a:t> et al, 2018 (2015 prices)</a:t>
            </a:r>
          </a:p>
          <a:p>
            <a:r>
              <a:rPr lang="en-GB" dirty="0">
                <a:hlinkClick r:id="rId2"/>
              </a:rPr>
              <a:t>https://gh.bmj.com/content/3/6/e000964.long#DC1</a:t>
            </a:r>
            <a:r>
              <a:rPr lang="en-GB" dirty="0"/>
              <a:t> (Suppl. Table 1 for country specific estimates)</a:t>
            </a:r>
          </a:p>
          <a:p>
            <a:pPr marL="342900" indent="-342900">
              <a:buFontTx/>
              <a:buChar char="-"/>
            </a:pPr>
            <a:r>
              <a:rPr lang="en-GB" dirty="0"/>
              <a:t>By country</a:t>
            </a:r>
          </a:p>
          <a:p>
            <a:pPr marL="342900" indent="-342900">
              <a:buFontTx/>
              <a:buChar char="-"/>
            </a:pPr>
            <a:r>
              <a:rPr lang="en-GB" dirty="0"/>
              <a:t>Four methods</a:t>
            </a:r>
          </a:p>
        </p:txBody>
      </p:sp>
    </p:spTree>
    <p:extLst>
      <p:ext uri="{BB962C8B-B14F-4D97-AF65-F5344CB8AC3E}">
        <p14:creationId xmlns:p14="http://schemas.microsoft.com/office/powerpoint/2010/main" val="1461444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E1C44-7BB5-BD55-E1B1-5E5D62391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 to calculate health opportunity costs (measuring cost per DALY)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5AB725-CA11-1D54-FC4C-7E7E2DE7E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6223"/>
            <a:ext cx="12192000" cy="418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662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6E9F48-F213-1786-8715-08F98006C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1283"/>
            <a:ext cx="4804967" cy="2835719"/>
          </a:xfrm>
          <a:prstGeom prst="rect">
            <a:avLst/>
          </a:prstGeom>
        </p:spPr>
      </p:pic>
      <p:pic>
        <p:nvPicPr>
          <p:cNvPr id="9" name="Picture 8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9BBEB567-5B43-F46E-B77F-FFECD9FE37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495" y="659560"/>
            <a:ext cx="7304505" cy="571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025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D87E4-FB5D-4BF9-6C7D-652AD4BD40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EB4A9-B414-9D42-D30F-CE8C96FF18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23 May 2024</a:t>
            </a:r>
          </a:p>
        </p:txBody>
      </p:sp>
    </p:spTree>
    <p:extLst>
      <p:ext uri="{BB962C8B-B14F-4D97-AF65-F5344CB8AC3E}">
        <p14:creationId xmlns:p14="http://schemas.microsoft.com/office/powerpoint/2010/main" val="2169299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94976-29B3-4620-4840-C94C4FA7F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90525-8A84-7C76-6D72-749625200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Outliers (+ 2 standard deviations) removed from dataset. </a:t>
            </a:r>
          </a:p>
          <a:p>
            <a:r>
              <a:rPr lang="en-US" dirty="0"/>
              <a:t>Missing data and small n (&lt;2) is imputed by the sub regional and regional mode.</a:t>
            </a:r>
          </a:p>
          <a:p>
            <a:r>
              <a:rPr lang="en-US" dirty="0"/>
              <a:t>Treatment distribution is informed by regional coverage.</a:t>
            </a:r>
          </a:p>
          <a:p>
            <a:r>
              <a:rPr lang="en-US" dirty="0"/>
              <a:t>Assumptions: </a:t>
            </a:r>
          </a:p>
          <a:p>
            <a:pPr lvl="1"/>
            <a:r>
              <a:rPr lang="en-US" dirty="0"/>
              <a:t>Mark up rates on delivery: 55%</a:t>
            </a:r>
          </a:p>
          <a:p>
            <a:pPr lvl="1"/>
            <a:r>
              <a:rPr lang="en-US" dirty="0"/>
              <a:t>Mark up rate on treatment: 80%</a:t>
            </a:r>
          </a:p>
        </p:txBody>
      </p:sp>
    </p:spTree>
    <p:extLst>
      <p:ext uri="{BB962C8B-B14F-4D97-AF65-F5344CB8AC3E}">
        <p14:creationId xmlns:p14="http://schemas.microsoft.com/office/powerpoint/2010/main" val="4036475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F554C-5E5F-85D8-8701-4660F4D90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Sensitivity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1E5DF-602A-AB7A-84F0-8D7EF48C6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 fontAlgn="base"/>
            <a:r>
              <a:rPr lang="en-GB" b="0" i="0" dirty="0">
                <a:solidFill>
                  <a:srgbClr val="2A2A2A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Four key parameters were identified for probabilistic sensitivity analysis (PSA): </a:t>
            </a:r>
          </a:p>
          <a:p>
            <a:pPr lvl="1" fontAlgn="base"/>
            <a:r>
              <a:rPr lang="en-GB" b="0" i="0" dirty="0">
                <a:solidFill>
                  <a:srgbClr val="2A2A2A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Health opportunity costs (monetized DALYs)</a:t>
            </a:r>
          </a:p>
          <a:p>
            <a:pPr lvl="1" fontAlgn="base"/>
            <a:r>
              <a:rPr lang="en-GB" b="0" i="0" dirty="0">
                <a:solidFill>
                  <a:srgbClr val="2A2A2A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Treatment price</a:t>
            </a:r>
          </a:p>
          <a:p>
            <a:pPr lvl="1" fontAlgn="base"/>
            <a:r>
              <a:rPr lang="en-GB" b="0" i="0" dirty="0">
                <a:solidFill>
                  <a:srgbClr val="2A2A2A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Rapid diagnostic test price</a:t>
            </a:r>
          </a:p>
          <a:p>
            <a:pPr lvl="1" fontAlgn="base"/>
            <a:r>
              <a:rPr lang="en-GB" b="0" i="0" dirty="0">
                <a:solidFill>
                  <a:srgbClr val="2A2A2A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WHO delivery costs</a:t>
            </a:r>
          </a:p>
          <a:p>
            <a:pPr algn="l" fontAlgn="base"/>
            <a:r>
              <a:rPr lang="en-GB" b="0" i="0" dirty="0">
                <a:solidFill>
                  <a:srgbClr val="2A2A2A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Each parameter was assigned a beta-PERT distribution for probabilistic sampling, with the bounds determined by:</a:t>
            </a:r>
          </a:p>
          <a:p>
            <a:pPr marL="971550" lvl="1" indent="-514350" fontAlgn="base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GB" b="0" i="0" dirty="0">
                <a:solidFill>
                  <a:srgbClr val="2A2A2A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Empirical data for treatment price, </a:t>
            </a:r>
          </a:p>
          <a:p>
            <a:pPr marL="971550" lvl="1" indent="-514350" fontAlgn="base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GB" b="0" i="0" dirty="0">
                <a:solidFill>
                  <a:srgbClr val="2A2A2A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Empirical data for rapid diagnostic test prices</a:t>
            </a:r>
          </a:p>
          <a:p>
            <a:pPr marL="971550" lvl="1" indent="-514350" fontAlgn="base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GB" b="0" i="0" dirty="0">
                <a:solidFill>
                  <a:srgbClr val="2A2A2A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Confidence intervals estimated from WHO Choice data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GB" b="0" i="0" dirty="0">
              <a:solidFill>
                <a:srgbClr val="2A2A2A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0" indent="0" algn="l" fontAlgn="base">
              <a:buFont typeface="+mj-lt"/>
              <a:buNone/>
            </a:pPr>
            <a:r>
              <a:rPr lang="en-GB" b="1" i="0" dirty="0">
                <a:solidFill>
                  <a:srgbClr val="2A2A2A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1000 independent parameter sets </a:t>
            </a:r>
            <a:r>
              <a:rPr lang="en-GB" b="0" i="0" dirty="0">
                <a:solidFill>
                  <a:srgbClr val="2A2A2A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were drawn four times (for each method used to calculate health opportunity costs), and 95% uncertainty intervals (UIs) were extracted of the sample results obtained.</a:t>
            </a:r>
          </a:p>
        </p:txBody>
      </p:sp>
    </p:spTree>
    <p:extLst>
      <p:ext uri="{BB962C8B-B14F-4D97-AF65-F5344CB8AC3E}">
        <p14:creationId xmlns:p14="http://schemas.microsoft.com/office/powerpoint/2010/main" val="3221696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C7067-9518-5318-CCCB-432ADA21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</a:t>
            </a:r>
            <a:r>
              <a:rPr lang="en-US" dirty="0" err="1"/>
              <a:t>RoR</a:t>
            </a:r>
            <a:r>
              <a:rPr lang="en-US" dirty="0"/>
              <a:t> Estimates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282B0F-73CA-9A6C-FDF3-9C0D1CC7A375}"/>
              </a:ext>
            </a:extLst>
          </p:cNvPr>
          <p:cNvSpPr txBox="1"/>
          <p:nvPr/>
        </p:nvSpPr>
        <p:spPr>
          <a:xfrm>
            <a:off x="838200" y="12603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Scenario: </a:t>
            </a:r>
            <a:r>
              <a:rPr lang="en-US" dirty="0" err="1"/>
              <a:t>Relative_All</a:t>
            </a:r>
            <a:r>
              <a:rPr lang="en-US" dirty="0"/>
              <a:t> AL </a:t>
            </a:r>
            <a:r>
              <a:rPr lang="en-US" dirty="0" err="1"/>
              <a:t>disp</a:t>
            </a:r>
            <a:endParaRPr lang="en-US" dirty="0"/>
          </a:p>
        </p:txBody>
      </p:sp>
      <p:pic>
        <p:nvPicPr>
          <p:cNvPr id="12" name="Picture 11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6AEAF558-1E2B-CE4C-9085-6C807E3198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059090" cy="4847272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B860FCC-8B60-977C-2A76-49E3E19157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473168"/>
              </p:ext>
            </p:extLst>
          </p:nvPr>
        </p:nvGraphicFramePr>
        <p:xfrm>
          <a:off x="7328079" y="3129566"/>
          <a:ext cx="4131616" cy="1444013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032904">
                  <a:extLst>
                    <a:ext uri="{9D8B030D-6E8A-4147-A177-3AD203B41FA5}">
                      <a16:colId xmlns:a16="http://schemas.microsoft.com/office/drawing/2014/main" val="3273443981"/>
                    </a:ext>
                  </a:extLst>
                </a:gridCol>
                <a:gridCol w="1032904">
                  <a:extLst>
                    <a:ext uri="{9D8B030D-6E8A-4147-A177-3AD203B41FA5}">
                      <a16:colId xmlns:a16="http://schemas.microsoft.com/office/drawing/2014/main" val="2158214136"/>
                    </a:ext>
                  </a:extLst>
                </a:gridCol>
                <a:gridCol w="1032904">
                  <a:extLst>
                    <a:ext uri="{9D8B030D-6E8A-4147-A177-3AD203B41FA5}">
                      <a16:colId xmlns:a16="http://schemas.microsoft.com/office/drawing/2014/main" val="2183290114"/>
                    </a:ext>
                  </a:extLst>
                </a:gridCol>
                <a:gridCol w="1032904">
                  <a:extLst>
                    <a:ext uri="{9D8B030D-6E8A-4147-A177-3AD203B41FA5}">
                      <a16:colId xmlns:a16="http://schemas.microsoft.com/office/drawing/2014/main" val="656396596"/>
                    </a:ext>
                  </a:extLst>
                </a:gridCol>
              </a:tblGrid>
              <a:tr h="389508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Method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Mean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Lower 95% CI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Upper 95% CI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5624448"/>
                  </a:ext>
                </a:extLst>
              </a:tr>
              <a:tr h="21090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Overall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51.04%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50.81%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51.27%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3268010"/>
                  </a:ext>
                </a:extLst>
              </a:tr>
              <a:tr h="21090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DALY 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52.38%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52.34%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52.41%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63123982"/>
                  </a:ext>
                </a:extLst>
              </a:tr>
              <a:tr h="21090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DALY 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47.12%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47.07%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47.17%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8917921"/>
                  </a:ext>
                </a:extLst>
              </a:tr>
              <a:tr h="21090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DALY 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53.13%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53.09%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53.17%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9431725"/>
                  </a:ext>
                </a:extLst>
              </a:tr>
              <a:tr h="21090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DALY 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51.52%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51.48%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51.56%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8852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0082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C7067-9518-5318-CCCB-432ADA21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</a:t>
            </a:r>
            <a:r>
              <a:rPr lang="en-US" dirty="0" err="1"/>
              <a:t>RoR</a:t>
            </a:r>
            <a:r>
              <a:rPr lang="en-US" dirty="0"/>
              <a:t> Estimates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282B0F-73CA-9A6C-FDF3-9C0D1CC7A375}"/>
              </a:ext>
            </a:extLst>
          </p:cNvPr>
          <p:cNvSpPr txBox="1"/>
          <p:nvPr/>
        </p:nvSpPr>
        <p:spPr>
          <a:xfrm>
            <a:off x="838200" y="12603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Scenario: Relative </a:t>
            </a:r>
            <a:r>
              <a:rPr lang="en-US" dirty="0" err="1"/>
              <a:t>Coartem</a:t>
            </a:r>
            <a:r>
              <a:rPr lang="en-US" dirty="0"/>
              <a:t> </a:t>
            </a:r>
            <a:r>
              <a:rPr lang="en-US" dirty="0" err="1"/>
              <a:t>disp</a:t>
            </a:r>
            <a:r>
              <a:rPr lang="en-US" dirty="0"/>
              <a:t> only</a:t>
            </a:r>
          </a:p>
        </p:txBody>
      </p:sp>
      <p:pic>
        <p:nvPicPr>
          <p:cNvPr id="6" name="Picture 5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5CCE1E1B-B7EE-B0D9-0CB3-43FB6E0B0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057000" cy="484560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15D8287-6A22-BDC3-5C51-3C9E438BC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14852"/>
              </p:ext>
            </p:extLst>
          </p:nvPr>
        </p:nvGraphicFramePr>
        <p:xfrm>
          <a:off x="6934200" y="3343170"/>
          <a:ext cx="4131616" cy="1444013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032904">
                  <a:extLst>
                    <a:ext uri="{9D8B030D-6E8A-4147-A177-3AD203B41FA5}">
                      <a16:colId xmlns:a16="http://schemas.microsoft.com/office/drawing/2014/main" val="3273443981"/>
                    </a:ext>
                  </a:extLst>
                </a:gridCol>
                <a:gridCol w="1032904">
                  <a:extLst>
                    <a:ext uri="{9D8B030D-6E8A-4147-A177-3AD203B41FA5}">
                      <a16:colId xmlns:a16="http://schemas.microsoft.com/office/drawing/2014/main" val="2158214136"/>
                    </a:ext>
                  </a:extLst>
                </a:gridCol>
                <a:gridCol w="1032904">
                  <a:extLst>
                    <a:ext uri="{9D8B030D-6E8A-4147-A177-3AD203B41FA5}">
                      <a16:colId xmlns:a16="http://schemas.microsoft.com/office/drawing/2014/main" val="2183290114"/>
                    </a:ext>
                  </a:extLst>
                </a:gridCol>
                <a:gridCol w="1032904">
                  <a:extLst>
                    <a:ext uri="{9D8B030D-6E8A-4147-A177-3AD203B41FA5}">
                      <a16:colId xmlns:a16="http://schemas.microsoft.com/office/drawing/2014/main" val="656396596"/>
                    </a:ext>
                  </a:extLst>
                </a:gridCol>
              </a:tblGrid>
              <a:tr h="389508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Method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Mean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Lower 95% CI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Upper 95% CI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5624448"/>
                  </a:ext>
                </a:extLst>
              </a:tr>
              <a:tr h="21090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Overall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52.69%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52.48%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52.91%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3268010"/>
                  </a:ext>
                </a:extLst>
              </a:tr>
              <a:tr h="21090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DALY 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53.94%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53.92%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53.96%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63123982"/>
                  </a:ext>
                </a:extLst>
              </a:tr>
              <a:tr h="21090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DALY 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49.08%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49.05%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49.11%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8917921"/>
                  </a:ext>
                </a:extLst>
              </a:tr>
              <a:tr h="21090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DALY 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54.63%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54.60%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54.65%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9431725"/>
                  </a:ext>
                </a:extLst>
              </a:tr>
              <a:tr h="21090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DALY 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53.12%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53.10%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53.15%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8852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7671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465F3-27A9-3392-87C5-ECE7C54B5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Global Malaria burden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87C18-93FC-BC5A-72EA-D090B0C4D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Focus on top 15 countries</a:t>
            </a:r>
          </a:p>
        </p:txBody>
      </p:sp>
    </p:spTree>
    <p:extLst>
      <p:ext uri="{BB962C8B-B14F-4D97-AF65-F5344CB8AC3E}">
        <p14:creationId xmlns:p14="http://schemas.microsoft.com/office/powerpoint/2010/main" val="683358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C7067-9518-5318-CCCB-432ADA21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</a:t>
            </a:r>
            <a:r>
              <a:rPr lang="en-US" dirty="0" err="1"/>
              <a:t>RoR</a:t>
            </a:r>
            <a:r>
              <a:rPr lang="en-US" dirty="0"/>
              <a:t> Estimates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282B0F-73CA-9A6C-FDF3-9C0D1CC7A375}"/>
              </a:ext>
            </a:extLst>
          </p:cNvPr>
          <p:cNvSpPr txBox="1"/>
          <p:nvPr/>
        </p:nvSpPr>
        <p:spPr>
          <a:xfrm>
            <a:off x="838200" y="12603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Scenario: Absolute All AL </a:t>
            </a:r>
            <a:r>
              <a:rPr lang="en-US" dirty="0" err="1"/>
              <a:t>disp</a:t>
            </a:r>
            <a:endParaRPr lang="en-US" dirty="0"/>
          </a:p>
        </p:txBody>
      </p:sp>
      <p:pic>
        <p:nvPicPr>
          <p:cNvPr id="10" name="Picture 9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191B944B-DE3E-3D36-5099-0BFC24AD19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7"/>
            <a:ext cx="6057000" cy="4845600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D8E3DD7-C42E-80BE-AC26-36A6C4A91A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91957"/>
              </p:ext>
            </p:extLst>
          </p:nvPr>
        </p:nvGraphicFramePr>
        <p:xfrm>
          <a:off x="6934200" y="3343170"/>
          <a:ext cx="4131616" cy="1444013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032904">
                  <a:extLst>
                    <a:ext uri="{9D8B030D-6E8A-4147-A177-3AD203B41FA5}">
                      <a16:colId xmlns:a16="http://schemas.microsoft.com/office/drawing/2014/main" val="3273443981"/>
                    </a:ext>
                  </a:extLst>
                </a:gridCol>
                <a:gridCol w="1032904">
                  <a:extLst>
                    <a:ext uri="{9D8B030D-6E8A-4147-A177-3AD203B41FA5}">
                      <a16:colId xmlns:a16="http://schemas.microsoft.com/office/drawing/2014/main" val="2158214136"/>
                    </a:ext>
                  </a:extLst>
                </a:gridCol>
                <a:gridCol w="1032904">
                  <a:extLst>
                    <a:ext uri="{9D8B030D-6E8A-4147-A177-3AD203B41FA5}">
                      <a16:colId xmlns:a16="http://schemas.microsoft.com/office/drawing/2014/main" val="2183290114"/>
                    </a:ext>
                  </a:extLst>
                </a:gridCol>
                <a:gridCol w="1032904">
                  <a:extLst>
                    <a:ext uri="{9D8B030D-6E8A-4147-A177-3AD203B41FA5}">
                      <a16:colId xmlns:a16="http://schemas.microsoft.com/office/drawing/2014/main" val="656396596"/>
                    </a:ext>
                  </a:extLst>
                </a:gridCol>
              </a:tblGrid>
              <a:tr h="389508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Method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Mean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Lower 95% CI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Upper 95% CI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5624448"/>
                  </a:ext>
                </a:extLst>
              </a:tr>
              <a:tr h="21090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Overall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100.48%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100.20%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100.75%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3268010"/>
                  </a:ext>
                </a:extLst>
              </a:tr>
              <a:tr h="21090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DALY 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102.01%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102.00%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102.01%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63123982"/>
                  </a:ext>
                </a:extLst>
              </a:tr>
              <a:tr h="21090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DALY 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95.86%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95.85%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95.86%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8917921"/>
                  </a:ext>
                </a:extLst>
              </a:tr>
              <a:tr h="21090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DALY 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103.02%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103.02%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103.03%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9431725"/>
                  </a:ext>
                </a:extLst>
              </a:tr>
              <a:tr h="21090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DALY 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101.01%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101.01%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101.02%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8852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292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C7067-9518-5318-CCCB-432ADA21A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</a:t>
            </a:r>
            <a:r>
              <a:rPr lang="en-US" dirty="0" err="1"/>
              <a:t>RoR</a:t>
            </a:r>
            <a:r>
              <a:rPr lang="en-US" dirty="0"/>
              <a:t> Estimates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282B0F-73CA-9A6C-FDF3-9C0D1CC7A375}"/>
              </a:ext>
            </a:extLst>
          </p:cNvPr>
          <p:cNvSpPr txBox="1"/>
          <p:nvPr/>
        </p:nvSpPr>
        <p:spPr>
          <a:xfrm>
            <a:off x="838200" y="12603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Scenario: Absolute </a:t>
            </a:r>
            <a:r>
              <a:rPr lang="en-US" dirty="0" err="1"/>
              <a:t>Coartem</a:t>
            </a:r>
            <a:r>
              <a:rPr lang="en-US" dirty="0"/>
              <a:t> </a:t>
            </a:r>
            <a:r>
              <a:rPr lang="en-US" dirty="0" err="1"/>
              <a:t>disp</a:t>
            </a:r>
            <a:r>
              <a:rPr lang="en-US" dirty="0"/>
              <a:t> only</a:t>
            </a:r>
          </a:p>
        </p:txBody>
      </p:sp>
      <p:pic>
        <p:nvPicPr>
          <p:cNvPr id="6" name="Picture 5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BEDCC9EB-9F30-FB1F-FF8F-4DD1EE9E8A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057000" cy="484560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6108D11-9CCE-9FCC-9AEF-E7C2A3ADB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044565"/>
              </p:ext>
            </p:extLst>
          </p:nvPr>
        </p:nvGraphicFramePr>
        <p:xfrm>
          <a:off x="6934200" y="3343170"/>
          <a:ext cx="4131616" cy="1444013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032904">
                  <a:extLst>
                    <a:ext uri="{9D8B030D-6E8A-4147-A177-3AD203B41FA5}">
                      <a16:colId xmlns:a16="http://schemas.microsoft.com/office/drawing/2014/main" val="3273443981"/>
                    </a:ext>
                  </a:extLst>
                </a:gridCol>
                <a:gridCol w="1032904">
                  <a:extLst>
                    <a:ext uri="{9D8B030D-6E8A-4147-A177-3AD203B41FA5}">
                      <a16:colId xmlns:a16="http://schemas.microsoft.com/office/drawing/2014/main" val="2158214136"/>
                    </a:ext>
                  </a:extLst>
                </a:gridCol>
                <a:gridCol w="1032904">
                  <a:extLst>
                    <a:ext uri="{9D8B030D-6E8A-4147-A177-3AD203B41FA5}">
                      <a16:colId xmlns:a16="http://schemas.microsoft.com/office/drawing/2014/main" val="2183290114"/>
                    </a:ext>
                  </a:extLst>
                </a:gridCol>
                <a:gridCol w="1032904">
                  <a:extLst>
                    <a:ext uri="{9D8B030D-6E8A-4147-A177-3AD203B41FA5}">
                      <a16:colId xmlns:a16="http://schemas.microsoft.com/office/drawing/2014/main" val="656396596"/>
                    </a:ext>
                  </a:extLst>
                </a:gridCol>
              </a:tblGrid>
              <a:tr h="389508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Method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Mean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Lower 95% CI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Upper 95% CI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45624448"/>
                  </a:ext>
                </a:extLst>
              </a:tr>
              <a:tr h="21090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Overall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85.56%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85.33%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85.78%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3268010"/>
                  </a:ext>
                </a:extLst>
              </a:tr>
              <a:tr h="21090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DALY 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86.87%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86.87%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86.88%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63123982"/>
                  </a:ext>
                </a:extLst>
              </a:tr>
              <a:tr h="21090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DALY 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81.74%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81.74%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81.75%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08917921"/>
                  </a:ext>
                </a:extLst>
              </a:tr>
              <a:tr h="21090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DALY 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87.63%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87.62%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87.63%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9431725"/>
                  </a:ext>
                </a:extLst>
              </a:tr>
              <a:tr h="21090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DALY 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85.98%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85.98%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85.99%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8852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9219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9F92-32F4-5B4F-D1FB-18EF38C1A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B3BF2-46E3-480B-17B5-798A03EB0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3" name="Picture 12" descr="A screenshot of a graph&#10;&#10;Description automatically generated">
            <a:extLst>
              <a:ext uri="{FF2B5EF4-FFF2-40B4-BE49-F238E27FC236}">
                <a16:creationId xmlns:a16="http://schemas.microsoft.com/office/drawing/2014/main" id="{976C95D6-9512-20A6-9F9C-8527F8E6C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49" y="0"/>
            <a:ext cx="120015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403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4CD8915-667D-4E8C-F0BE-CBE64FE69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998" y="897759"/>
            <a:ext cx="4852662" cy="48526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B2648B-D97F-FBDB-66B9-FC9D65A28D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85" y="897759"/>
            <a:ext cx="5060718" cy="506071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FCC383E-45BE-29DF-F777-0F755E53098A}"/>
              </a:ext>
            </a:extLst>
          </p:cNvPr>
          <p:cNvSpPr/>
          <p:nvPr/>
        </p:nvSpPr>
        <p:spPr>
          <a:xfrm>
            <a:off x="993913" y="6048671"/>
            <a:ext cx="4845090" cy="6133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Markets for: ASAQ &amp; SPAQ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B3D075-6058-16F3-C111-12814484F39A}"/>
              </a:ext>
            </a:extLst>
          </p:cNvPr>
          <p:cNvSpPr/>
          <p:nvPr/>
        </p:nvSpPr>
        <p:spPr>
          <a:xfrm>
            <a:off x="6485046" y="6048671"/>
            <a:ext cx="4845090" cy="6133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Markets for: AS-PYR &amp; ASMQ</a:t>
            </a:r>
          </a:p>
        </p:txBody>
      </p:sp>
    </p:spTree>
    <p:extLst>
      <p:ext uri="{BB962C8B-B14F-4D97-AF65-F5344CB8AC3E}">
        <p14:creationId xmlns:p14="http://schemas.microsoft.com/office/powerpoint/2010/main" val="167818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465F3-27A9-3392-87C5-ECE7C54B5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Treatment cost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87C18-93FC-BC5A-72EA-D090B0C4D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Global Fund Data (provided by CA)</a:t>
            </a:r>
          </a:p>
        </p:txBody>
      </p:sp>
    </p:spTree>
    <p:extLst>
      <p:ext uri="{BB962C8B-B14F-4D97-AF65-F5344CB8AC3E}">
        <p14:creationId xmlns:p14="http://schemas.microsoft.com/office/powerpoint/2010/main" val="3933835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076BA14-70E2-545F-6A52-E07D1F0C6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3619"/>
              </p:ext>
            </p:extLst>
          </p:nvPr>
        </p:nvGraphicFramePr>
        <p:xfrm>
          <a:off x="278442" y="1642799"/>
          <a:ext cx="1797050" cy="1508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7085">
                  <a:extLst>
                    <a:ext uri="{9D8B030D-6E8A-4147-A177-3AD203B41FA5}">
                      <a16:colId xmlns:a16="http://schemas.microsoft.com/office/drawing/2014/main" val="1324590656"/>
                    </a:ext>
                  </a:extLst>
                </a:gridCol>
                <a:gridCol w="989965">
                  <a:extLst>
                    <a:ext uri="{9D8B030D-6E8A-4147-A177-3AD203B41FA5}">
                      <a16:colId xmlns:a16="http://schemas.microsoft.com/office/drawing/2014/main" val="18839588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Product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Market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0427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AL disp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Africa; Asia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3076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AS-PYR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Asia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79301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ASAQ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Africa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5912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ASMQ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Asia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52496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DHA-P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Africa; Asia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28793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InjAS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Africa; Asia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87316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100">
                          <a:effectLst/>
                        </a:rPr>
                        <a:t>SPAQ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</a:rPr>
                        <a:t>Africa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57409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</a:rPr>
                        <a:t>RAS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Aptos" panose="020B0004020202020204" pitchFamily="34" charset="0"/>
                        </a:rPr>
                        <a:t>Africa; Asia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8025892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3959A5A-0C0D-F438-C15C-1BAF4DBEF76C}"/>
              </a:ext>
            </a:extLst>
          </p:cNvPr>
          <p:cNvSpPr txBox="1"/>
          <p:nvPr/>
        </p:nvSpPr>
        <p:spPr>
          <a:xfrm>
            <a:off x="223359" y="719469"/>
            <a:ext cx="22599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Product availability </a:t>
            </a:r>
          </a:p>
          <a:p>
            <a:r>
              <a:rPr lang="en-GB" dirty="0"/>
              <a:t>(based on Unit Costs</a:t>
            </a:r>
          </a:p>
          <a:p>
            <a:r>
              <a:rPr lang="en-GB" dirty="0"/>
              <a:t>Database)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D2E43F-77B6-6FA9-1AEE-AC2D7E7638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773" b="42490"/>
          <a:stretch/>
        </p:blipFill>
        <p:spPr>
          <a:xfrm>
            <a:off x="2823958" y="719469"/>
            <a:ext cx="8690409" cy="515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53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B251D3-1FD9-B2C9-2CAF-33B75A9D6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756" y="1338549"/>
            <a:ext cx="116118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620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3529A1-9810-7558-5E46-21B7B073C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147" y="1178805"/>
            <a:ext cx="116118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189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678333-A72C-01DB-8DCA-E439DC2A9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8536" y="1388125"/>
            <a:ext cx="11611841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AD9FB594-3F0E-9F95-6412-17650B412F2A}"/>
              </a:ext>
            </a:extLst>
          </p:cNvPr>
          <p:cNvSpPr/>
          <p:nvPr/>
        </p:nvSpPr>
        <p:spPr>
          <a:xfrm>
            <a:off x="3519889" y="1669055"/>
            <a:ext cx="418641" cy="33050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7AB65F-5738-865B-655A-8BB56B71CA7A}"/>
              </a:ext>
            </a:extLst>
          </p:cNvPr>
          <p:cNvCxnSpPr/>
          <p:nvPr/>
        </p:nvCxnSpPr>
        <p:spPr>
          <a:xfrm>
            <a:off x="2396169" y="1156771"/>
            <a:ext cx="1123720" cy="5618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2767048-FA73-1E24-DC4A-25B66927CD8F}"/>
              </a:ext>
            </a:extLst>
          </p:cNvPr>
          <p:cNvSpPr txBox="1"/>
          <p:nvPr/>
        </p:nvSpPr>
        <p:spPr>
          <a:xfrm>
            <a:off x="313331" y="787439"/>
            <a:ext cx="2644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Outliers are in Melanesia</a:t>
            </a:r>
          </a:p>
        </p:txBody>
      </p:sp>
    </p:spTree>
    <p:extLst>
      <p:ext uri="{BB962C8B-B14F-4D97-AF65-F5344CB8AC3E}">
        <p14:creationId xmlns:p14="http://schemas.microsoft.com/office/powerpoint/2010/main" val="4046310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7863</TotalTime>
  <Words>830</Words>
  <Application>Microsoft Macintosh PowerPoint</Application>
  <PresentationFormat>Widescreen</PresentationFormat>
  <Paragraphs>398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Aptos</vt:lpstr>
      <vt:lpstr>Aptos Display</vt:lpstr>
      <vt:lpstr>Aptos Narrow</vt:lpstr>
      <vt:lpstr>Arial</vt:lpstr>
      <vt:lpstr>Calibri</vt:lpstr>
      <vt:lpstr>Office Theme</vt:lpstr>
      <vt:lpstr>MMV Calculations</vt:lpstr>
      <vt:lpstr>Global Malaria burden</vt:lpstr>
      <vt:lpstr>PowerPoint Presentation</vt:lpstr>
      <vt:lpstr>PowerPoint Presentation</vt:lpstr>
      <vt:lpstr>Treatment cost data</vt:lpstr>
      <vt:lpstr>PowerPoint Presentation</vt:lpstr>
      <vt:lpstr>PowerPoint Presentation</vt:lpstr>
      <vt:lpstr>PowerPoint Presentation</vt:lpstr>
      <vt:lpstr>PowerPoint Presentation</vt:lpstr>
      <vt:lpstr>Delivery cost data</vt:lpstr>
      <vt:lpstr>PowerPoint Presentation</vt:lpstr>
      <vt:lpstr>DALYs Monetized</vt:lpstr>
      <vt:lpstr>Methods to calculate health opportunity costs (measuring cost per DALY)</vt:lpstr>
      <vt:lpstr>PowerPoint Presentation</vt:lpstr>
      <vt:lpstr>Final Results</vt:lpstr>
      <vt:lpstr>Data processing</vt:lpstr>
      <vt:lpstr>Sensitivity Analysis</vt:lpstr>
      <vt:lpstr>Final RoR Estimates</vt:lpstr>
      <vt:lpstr>Final RoR Estimates</vt:lpstr>
      <vt:lpstr>Final RoR Estimates</vt:lpstr>
      <vt:lpstr>Final RoR Estimates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Christen, Paula</dc:creator>
  <cp:lastModifiedBy>Christen, Paula</cp:lastModifiedBy>
  <cp:revision>21</cp:revision>
  <dcterms:created xsi:type="dcterms:W3CDTF">2024-04-10T16:01:58Z</dcterms:created>
  <dcterms:modified xsi:type="dcterms:W3CDTF">2024-05-23T12:02:36Z</dcterms:modified>
</cp:coreProperties>
</file>