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4"/>
  </p:sldMasterIdLst>
  <p:notesMasterIdLst>
    <p:notesMasterId r:id="rId19"/>
  </p:notesMasterIdLst>
  <p:handoutMasterIdLst>
    <p:handoutMasterId r:id="rId20"/>
  </p:handoutMasterIdLst>
  <p:sldIdLst>
    <p:sldId id="264" r:id="rId5"/>
    <p:sldId id="285" r:id="rId6"/>
    <p:sldId id="290" r:id="rId7"/>
    <p:sldId id="292" r:id="rId8"/>
    <p:sldId id="293" r:id="rId9"/>
    <p:sldId id="298" r:id="rId10"/>
    <p:sldId id="297" r:id="rId11"/>
    <p:sldId id="284" r:id="rId12"/>
    <p:sldId id="278" r:id="rId13"/>
    <p:sldId id="279" r:id="rId14"/>
    <p:sldId id="286" r:id="rId15"/>
    <p:sldId id="268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67795" autoAdjust="0"/>
  </p:normalViewPr>
  <p:slideViewPr>
    <p:cSldViewPr snapToGrid="0">
      <p:cViewPr varScale="1">
        <p:scale>
          <a:sx n="75" d="100"/>
          <a:sy n="75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B988A-D59A-4E6B-8AD7-1BCC17FE2F3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BFB51FBD-ABD1-4FC6-AD61-298A88EC9590}">
      <dgm:prSet phldrT="[Text]"/>
      <dgm:spPr>
        <a:solidFill>
          <a:srgbClr val="002060"/>
        </a:solidFill>
      </dgm:spPr>
      <dgm:t>
        <a:bodyPr/>
        <a:lstStyle/>
        <a:p>
          <a:r>
            <a:rPr lang="en-CH" noProof="0" dirty="0" err="1"/>
            <a:t>Frühere</a:t>
          </a:r>
          <a:r>
            <a:rPr lang="en-CH" noProof="0" dirty="0"/>
            <a:t> </a:t>
          </a:r>
          <a:r>
            <a:rPr lang="en-CH" noProof="0" dirty="0" err="1"/>
            <a:t>Ansätze</a:t>
          </a:r>
          <a:r>
            <a:rPr lang="en-CH" noProof="0" dirty="0"/>
            <a:t> in der </a:t>
          </a:r>
          <a:r>
            <a:rPr lang="en-CH" noProof="0" dirty="0" err="1"/>
            <a:t>Entwicklung</a:t>
          </a:r>
          <a:r>
            <a:rPr lang="en-CH" noProof="0" dirty="0"/>
            <a:t> von </a:t>
          </a:r>
          <a:r>
            <a:rPr lang="en-CH" noProof="0" dirty="0" err="1"/>
            <a:t>Webanwendungen</a:t>
          </a:r>
          <a:endParaRPr lang="de-CH" dirty="0"/>
        </a:p>
      </dgm:t>
    </dgm:pt>
    <dgm:pt modelId="{2C60E50C-D496-4CC8-9B36-60C28B81851F}" type="parTrans" cxnId="{A05CB1BD-F783-4A98-A322-356CC1B74B8C}">
      <dgm:prSet/>
      <dgm:spPr/>
      <dgm:t>
        <a:bodyPr/>
        <a:lstStyle/>
        <a:p>
          <a:endParaRPr lang="de-CH"/>
        </a:p>
      </dgm:t>
    </dgm:pt>
    <dgm:pt modelId="{574B177D-0D83-4385-9609-4EC18702D56D}" type="sibTrans" cxnId="{A05CB1BD-F783-4A98-A322-356CC1B74B8C}">
      <dgm:prSet/>
      <dgm:spPr/>
      <dgm:t>
        <a:bodyPr/>
        <a:lstStyle/>
        <a:p>
          <a:endParaRPr lang="de-CH"/>
        </a:p>
      </dgm:t>
    </dgm:pt>
    <dgm:pt modelId="{FF351C11-FB27-467B-B37C-4F9977857B77}">
      <dgm:prSet phldrT="[Text]"/>
      <dgm:spPr>
        <a:solidFill>
          <a:srgbClr val="002060"/>
        </a:solidFill>
      </dgm:spPr>
      <dgm:t>
        <a:bodyPr/>
        <a:lstStyle/>
        <a:p>
          <a:r>
            <a:rPr lang="en-CH" noProof="0" dirty="0" err="1"/>
            <a:t>Aktuelle</a:t>
          </a:r>
          <a:r>
            <a:rPr lang="en-CH" noProof="0" dirty="0"/>
            <a:t> </a:t>
          </a:r>
          <a:r>
            <a:rPr lang="en-CH" noProof="0" dirty="0" err="1"/>
            <a:t>Herausforderungen</a:t>
          </a:r>
          <a:endParaRPr lang="de-CH" dirty="0"/>
        </a:p>
      </dgm:t>
    </dgm:pt>
    <dgm:pt modelId="{B881857A-032A-4A5A-AFE3-D86A6E9F7B45}" type="parTrans" cxnId="{DA2017F0-C0AC-4A64-93AE-36926FBF301D}">
      <dgm:prSet/>
      <dgm:spPr/>
      <dgm:t>
        <a:bodyPr/>
        <a:lstStyle/>
        <a:p>
          <a:endParaRPr lang="de-CH"/>
        </a:p>
      </dgm:t>
    </dgm:pt>
    <dgm:pt modelId="{A0CC2564-ED4A-4903-B000-CF5EB6F7B470}" type="sibTrans" cxnId="{DA2017F0-C0AC-4A64-93AE-36926FBF301D}">
      <dgm:prSet/>
      <dgm:spPr/>
      <dgm:t>
        <a:bodyPr/>
        <a:lstStyle/>
        <a:p>
          <a:endParaRPr lang="de-CH"/>
        </a:p>
      </dgm:t>
    </dgm:pt>
    <dgm:pt modelId="{AA4F6FD8-7A38-4011-B1CE-37ED5E75DF1A}">
      <dgm:prSet phldrT="[Text]"/>
      <dgm:spPr>
        <a:solidFill>
          <a:srgbClr val="002060"/>
        </a:solidFill>
      </dgm:spPr>
      <dgm:t>
        <a:bodyPr/>
        <a:lstStyle/>
        <a:p>
          <a:r>
            <a:rPr lang="en-CH" noProof="0" dirty="0"/>
            <a:t>Island Architecture Ansatz, </a:t>
          </a:r>
          <a:r>
            <a:rPr lang="en-CH" noProof="0" dirty="0" err="1"/>
            <a:t>Vor</a:t>
          </a:r>
          <a:r>
            <a:rPr lang="en-CH" noProof="0" dirty="0"/>
            <a:t>- und </a:t>
          </a:r>
          <a:r>
            <a:rPr lang="en-CH" noProof="0" dirty="0" err="1"/>
            <a:t>Nachteile</a:t>
          </a:r>
          <a:endParaRPr lang="de-CH" dirty="0"/>
        </a:p>
      </dgm:t>
    </dgm:pt>
    <dgm:pt modelId="{A0F01930-2B46-43E0-9FDC-4886F159038C}" type="parTrans" cxnId="{BC0DD844-EB46-464A-8B80-76B3D7978E3C}">
      <dgm:prSet/>
      <dgm:spPr/>
      <dgm:t>
        <a:bodyPr/>
        <a:lstStyle/>
        <a:p>
          <a:endParaRPr lang="de-CH"/>
        </a:p>
      </dgm:t>
    </dgm:pt>
    <dgm:pt modelId="{F7236487-FEED-4BE5-B468-EEC284273226}" type="sibTrans" cxnId="{BC0DD844-EB46-464A-8B80-76B3D7978E3C}">
      <dgm:prSet/>
      <dgm:spPr/>
      <dgm:t>
        <a:bodyPr/>
        <a:lstStyle/>
        <a:p>
          <a:endParaRPr lang="de-CH"/>
        </a:p>
      </dgm:t>
    </dgm:pt>
    <dgm:pt modelId="{0A1B5793-1C9C-4F9B-B1D5-4AE57237F175}">
      <dgm:prSet phldrT="[Text]"/>
      <dgm:spPr>
        <a:solidFill>
          <a:srgbClr val="002060"/>
        </a:solidFill>
      </dgm:spPr>
      <dgm:t>
        <a:bodyPr/>
        <a:lstStyle/>
        <a:p>
          <a:r>
            <a:rPr lang="en-CH" dirty="0" err="1"/>
            <a:t>Ausblick</a:t>
          </a:r>
          <a:endParaRPr lang="de-CH" dirty="0"/>
        </a:p>
      </dgm:t>
    </dgm:pt>
    <dgm:pt modelId="{F59041B2-15DA-4BE0-8168-265A54CD9501}" type="parTrans" cxnId="{9C06D877-B087-431B-B3CA-25B9339D8E40}">
      <dgm:prSet/>
      <dgm:spPr/>
      <dgm:t>
        <a:bodyPr/>
        <a:lstStyle/>
        <a:p>
          <a:endParaRPr lang="de-CH"/>
        </a:p>
      </dgm:t>
    </dgm:pt>
    <dgm:pt modelId="{161ED070-FB12-4216-B51D-434798261C72}" type="sibTrans" cxnId="{9C06D877-B087-431B-B3CA-25B9339D8E40}">
      <dgm:prSet/>
      <dgm:spPr/>
      <dgm:t>
        <a:bodyPr/>
        <a:lstStyle/>
        <a:p>
          <a:endParaRPr lang="de-CH"/>
        </a:p>
      </dgm:t>
    </dgm:pt>
    <dgm:pt modelId="{461C09CE-C93F-453C-9E74-0AF4D11638E2}" type="pres">
      <dgm:prSet presAssocID="{85AB988A-D59A-4E6B-8AD7-1BCC17FE2F34}" presName="linearFlow" presStyleCnt="0">
        <dgm:presLayoutVars>
          <dgm:dir/>
          <dgm:resizeHandles val="exact"/>
        </dgm:presLayoutVars>
      </dgm:prSet>
      <dgm:spPr/>
    </dgm:pt>
    <dgm:pt modelId="{D376B1CB-DC19-4550-AEA5-A2175ED342C0}" type="pres">
      <dgm:prSet presAssocID="{BFB51FBD-ABD1-4FC6-AD61-298A88EC9590}" presName="composite" presStyleCnt="0"/>
      <dgm:spPr/>
    </dgm:pt>
    <dgm:pt modelId="{0AFEFC65-5D3D-48F0-B8BC-E73675E70583}" type="pres">
      <dgm:prSet presAssocID="{BFB51FBD-ABD1-4FC6-AD61-298A88EC9590}" presName="imgShp" presStyleLbl="fgImgPlace1" presStyleIdx="0" presStyleCnt="4" custLinFactNeighborX="-843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 with solid fill"/>
        </a:ext>
      </dgm:extLst>
    </dgm:pt>
    <dgm:pt modelId="{810E22D0-72EB-49C0-B69C-482FCB016524}" type="pres">
      <dgm:prSet presAssocID="{BFB51FBD-ABD1-4FC6-AD61-298A88EC9590}" presName="txShp" presStyleLbl="node1" presStyleIdx="0" presStyleCnt="4">
        <dgm:presLayoutVars>
          <dgm:bulletEnabled val="1"/>
        </dgm:presLayoutVars>
      </dgm:prSet>
      <dgm:spPr/>
    </dgm:pt>
    <dgm:pt modelId="{4310EE60-5BDF-4DC6-BB7D-6D03E3EA16F3}" type="pres">
      <dgm:prSet presAssocID="{574B177D-0D83-4385-9609-4EC18702D56D}" presName="spacing" presStyleCnt="0"/>
      <dgm:spPr/>
    </dgm:pt>
    <dgm:pt modelId="{A90301DC-3628-4EB4-AD6D-AD328D20E7EF}" type="pres">
      <dgm:prSet presAssocID="{FF351C11-FB27-467B-B37C-4F9977857B77}" presName="composite" presStyleCnt="0"/>
      <dgm:spPr/>
    </dgm:pt>
    <dgm:pt modelId="{E3BFA2ED-6577-46F9-8D79-D0DC5391111C}" type="pres">
      <dgm:prSet presAssocID="{FF351C11-FB27-467B-B37C-4F9977857B77}" presName="imgShp" presStyleLbl="fgImgPlace1" presStyleIdx="1" presStyleCnt="4" custLinFactNeighborX="-843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836E5DB4-AA79-44FD-8E5F-15AF0F0F269F}" type="pres">
      <dgm:prSet presAssocID="{FF351C11-FB27-467B-B37C-4F9977857B77}" presName="txShp" presStyleLbl="node1" presStyleIdx="1" presStyleCnt="4">
        <dgm:presLayoutVars>
          <dgm:bulletEnabled val="1"/>
        </dgm:presLayoutVars>
      </dgm:prSet>
      <dgm:spPr/>
    </dgm:pt>
    <dgm:pt modelId="{44F60895-1B97-4ABB-BDF2-D4AC1D773FAD}" type="pres">
      <dgm:prSet presAssocID="{A0CC2564-ED4A-4903-B000-CF5EB6F7B470}" presName="spacing" presStyleCnt="0"/>
      <dgm:spPr/>
    </dgm:pt>
    <dgm:pt modelId="{43ED1AE0-8343-424A-8BC6-40274DD856FA}" type="pres">
      <dgm:prSet presAssocID="{AA4F6FD8-7A38-4011-B1CE-37ED5E75DF1A}" presName="composite" presStyleCnt="0"/>
      <dgm:spPr/>
    </dgm:pt>
    <dgm:pt modelId="{2DE1BBA6-D8E7-4E44-A343-D40AB9DF0905}" type="pres">
      <dgm:prSet presAssocID="{AA4F6FD8-7A38-4011-B1CE-37ED5E75DF1A}" presName="imgShp" presStyleLbl="fgImgPlace1" presStyleIdx="2" presStyleCnt="4" custLinFactNeighborX="-843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ical scene with solid fill"/>
        </a:ext>
      </dgm:extLst>
    </dgm:pt>
    <dgm:pt modelId="{34748840-30DE-4326-ACC8-8B080B3BA872}" type="pres">
      <dgm:prSet presAssocID="{AA4F6FD8-7A38-4011-B1CE-37ED5E75DF1A}" presName="txShp" presStyleLbl="node1" presStyleIdx="2" presStyleCnt="4">
        <dgm:presLayoutVars>
          <dgm:bulletEnabled val="1"/>
        </dgm:presLayoutVars>
      </dgm:prSet>
      <dgm:spPr/>
    </dgm:pt>
    <dgm:pt modelId="{EE8F91F6-2E4D-41BB-BD98-6EB7E2190997}" type="pres">
      <dgm:prSet presAssocID="{F7236487-FEED-4BE5-B468-EEC284273226}" presName="spacing" presStyleCnt="0"/>
      <dgm:spPr/>
    </dgm:pt>
    <dgm:pt modelId="{A1A3E207-F846-4AEE-9243-49D3515FB410}" type="pres">
      <dgm:prSet presAssocID="{0A1B5793-1C9C-4F9B-B1D5-4AE57237F175}" presName="composite" presStyleCnt="0"/>
      <dgm:spPr/>
    </dgm:pt>
    <dgm:pt modelId="{7F224AF5-89F7-4D84-9AA2-4C2E5B399461}" type="pres">
      <dgm:prSet presAssocID="{0A1B5793-1C9C-4F9B-B1D5-4AE57237F175}" presName="imgShp" presStyleLbl="fgImgPlace1" presStyleIdx="3" presStyleCnt="4" custLinFactNeighborX="-83282" custLinFactNeighborY="-245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58048552-7C63-4303-B8F1-4DEC3BA03E3E}" type="pres">
      <dgm:prSet presAssocID="{0A1B5793-1C9C-4F9B-B1D5-4AE57237F175}" presName="txShp" presStyleLbl="node1" presStyleIdx="3" presStyleCnt="4">
        <dgm:presLayoutVars>
          <dgm:bulletEnabled val="1"/>
        </dgm:presLayoutVars>
      </dgm:prSet>
      <dgm:spPr/>
    </dgm:pt>
  </dgm:ptLst>
  <dgm:cxnLst>
    <dgm:cxn modelId="{63AEEC5C-EB26-4C29-9492-85EB530B7FA8}" type="presOf" srcId="{AA4F6FD8-7A38-4011-B1CE-37ED5E75DF1A}" destId="{34748840-30DE-4326-ACC8-8B080B3BA872}" srcOrd="0" destOrd="0" presId="urn:microsoft.com/office/officeart/2005/8/layout/vList3"/>
    <dgm:cxn modelId="{13330E5F-C0EF-4EE8-A42D-F785CC4789AD}" type="presOf" srcId="{0A1B5793-1C9C-4F9B-B1D5-4AE57237F175}" destId="{58048552-7C63-4303-B8F1-4DEC3BA03E3E}" srcOrd="0" destOrd="0" presId="urn:microsoft.com/office/officeart/2005/8/layout/vList3"/>
    <dgm:cxn modelId="{22613142-4BAE-46B9-B2F3-D76693E67689}" type="presOf" srcId="{BFB51FBD-ABD1-4FC6-AD61-298A88EC9590}" destId="{810E22D0-72EB-49C0-B69C-482FCB016524}" srcOrd="0" destOrd="0" presId="urn:microsoft.com/office/officeart/2005/8/layout/vList3"/>
    <dgm:cxn modelId="{BC0DD844-EB46-464A-8B80-76B3D7978E3C}" srcId="{85AB988A-D59A-4E6B-8AD7-1BCC17FE2F34}" destId="{AA4F6FD8-7A38-4011-B1CE-37ED5E75DF1A}" srcOrd="2" destOrd="0" parTransId="{A0F01930-2B46-43E0-9FDC-4886F159038C}" sibTransId="{F7236487-FEED-4BE5-B468-EEC284273226}"/>
    <dgm:cxn modelId="{3A442367-848A-4210-82CB-BA5FA3D38F2B}" type="presOf" srcId="{85AB988A-D59A-4E6B-8AD7-1BCC17FE2F34}" destId="{461C09CE-C93F-453C-9E74-0AF4D11638E2}" srcOrd="0" destOrd="0" presId="urn:microsoft.com/office/officeart/2005/8/layout/vList3"/>
    <dgm:cxn modelId="{D122B14D-367E-436D-B26A-D7ACC117C2B8}" type="presOf" srcId="{FF351C11-FB27-467B-B37C-4F9977857B77}" destId="{836E5DB4-AA79-44FD-8E5F-15AF0F0F269F}" srcOrd="0" destOrd="0" presId="urn:microsoft.com/office/officeart/2005/8/layout/vList3"/>
    <dgm:cxn modelId="{9C06D877-B087-431B-B3CA-25B9339D8E40}" srcId="{85AB988A-D59A-4E6B-8AD7-1BCC17FE2F34}" destId="{0A1B5793-1C9C-4F9B-B1D5-4AE57237F175}" srcOrd="3" destOrd="0" parTransId="{F59041B2-15DA-4BE0-8168-265A54CD9501}" sibTransId="{161ED070-FB12-4216-B51D-434798261C72}"/>
    <dgm:cxn modelId="{A05CB1BD-F783-4A98-A322-356CC1B74B8C}" srcId="{85AB988A-D59A-4E6B-8AD7-1BCC17FE2F34}" destId="{BFB51FBD-ABD1-4FC6-AD61-298A88EC9590}" srcOrd="0" destOrd="0" parTransId="{2C60E50C-D496-4CC8-9B36-60C28B81851F}" sibTransId="{574B177D-0D83-4385-9609-4EC18702D56D}"/>
    <dgm:cxn modelId="{DA2017F0-C0AC-4A64-93AE-36926FBF301D}" srcId="{85AB988A-D59A-4E6B-8AD7-1BCC17FE2F34}" destId="{FF351C11-FB27-467B-B37C-4F9977857B77}" srcOrd="1" destOrd="0" parTransId="{B881857A-032A-4A5A-AFE3-D86A6E9F7B45}" sibTransId="{A0CC2564-ED4A-4903-B000-CF5EB6F7B470}"/>
    <dgm:cxn modelId="{8D0AABF7-0CF8-4CB3-9B57-41E8CE102749}" type="presParOf" srcId="{461C09CE-C93F-453C-9E74-0AF4D11638E2}" destId="{D376B1CB-DC19-4550-AEA5-A2175ED342C0}" srcOrd="0" destOrd="0" presId="urn:microsoft.com/office/officeart/2005/8/layout/vList3"/>
    <dgm:cxn modelId="{75DEE11F-42FD-448D-8C28-3F1D89A45FB6}" type="presParOf" srcId="{D376B1CB-DC19-4550-AEA5-A2175ED342C0}" destId="{0AFEFC65-5D3D-48F0-B8BC-E73675E70583}" srcOrd="0" destOrd="0" presId="urn:microsoft.com/office/officeart/2005/8/layout/vList3"/>
    <dgm:cxn modelId="{C89C81F2-7E46-422C-83FE-9009A39BE972}" type="presParOf" srcId="{D376B1CB-DC19-4550-AEA5-A2175ED342C0}" destId="{810E22D0-72EB-49C0-B69C-482FCB016524}" srcOrd="1" destOrd="0" presId="urn:microsoft.com/office/officeart/2005/8/layout/vList3"/>
    <dgm:cxn modelId="{3408C9AE-B4C8-4968-A672-5D751D0DECE5}" type="presParOf" srcId="{461C09CE-C93F-453C-9E74-0AF4D11638E2}" destId="{4310EE60-5BDF-4DC6-BB7D-6D03E3EA16F3}" srcOrd="1" destOrd="0" presId="urn:microsoft.com/office/officeart/2005/8/layout/vList3"/>
    <dgm:cxn modelId="{2FD827B0-E4DE-4778-8DA0-F625F6352495}" type="presParOf" srcId="{461C09CE-C93F-453C-9E74-0AF4D11638E2}" destId="{A90301DC-3628-4EB4-AD6D-AD328D20E7EF}" srcOrd="2" destOrd="0" presId="urn:microsoft.com/office/officeart/2005/8/layout/vList3"/>
    <dgm:cxn modelId="{E48CF651-FD78-44E7-AFEA-6A30973049A8}" type="presParOf" srcId="{A90301DC-3628-4EB4-AD6D-AD328D20E7EF}" destId="{E3BFA2ED-6577-46F9-8D79-D0DC5391111C}" srcOrd="0" destOrd="0" presId="urn:microsoft.com/office/officeart/2005/8/layout/vList3"/>
    <dgm:cxn modelId="{D8A7DAC0-3E72-431D-B07B-02A14236D6AE}" type="presParOf" srcId="{A90301DC-3628-4EB4-AD6D-AD328D20E7EF}" destId="{836E5DB4-AA79-44FD-8E5F-15AF0F0F269F}" srcOrd="1" destOrd="0" presId="urn:microsoft.com/office/officeart/2005/8/layout/vList3"/>
    <dgm:cxn modelId="{FF396D39-4541-418D-A6E1-089F9EBD649B}" type="presParOf" srcId="{461C09CE-C93F-453C-9E74-0AF4D11638E2}" destId="{44F60895-1B97-4ABB-BDF2-D4AC1D773FAD}" srcOrd="3" destOrd="0" presId="urn:microsoft.com/office/officeart/2005/8/layout/vList3"/>
    <dgm:cxn modelId="{FC693786-3E08-4CA3-99DE-B8A6487ACD71}" type="presParOf" srcId="{461C09CE-C93F-453C-9E74-0AF4D11638E2}" destId="{43ED1AE0-8343-424A-8BC6-40274DD856FA}" srcOrd="4" destOrd="0" presId="urn:microsoft.com/office/officeart/2005/8/layout/vList3"/>
    <dgm:cxn modelId="{6D433325-E205-482E-A790-182F6D926E6E}" type="presParOf" srcId="{43ED1AE0-8343-424A-8BC6-40274DD856FA}" destId="{2DE1BBA6-D8E7-4E44-A343-D40AB9DF0905}" srcOrd="0" destOrd="0" presId="urn:microsoft.com/office/officeart/2005/8/layout/vList3"/>
    <dgm:cxn modelId="{B15DD106-356D-4550-A1D1-EC371B08410A}" type="presParOf" srcId="{43ED1AE0-8343-424A-8BC6-40274DD856FA}" destId="{34748840-30DE-4326-ACC8-8B080B3BA872}" srcOrd="1" destOrd="0" presId="urn:microsoft.com/office/officeart/2005/8/layout/vList3"/>
    <dgm:cxn modelId="{258C2E99-68F8-4333-889D-8501311D4693}" type="presParOf" srcId="{461C09CE-C93F-453C-9E74-0AF4D11638E2}" destId="{EE8F91F6-2E4D-41BB-BD98-6EB7E2190997}" srcOrd="5" destOrd="0" presId="urn:microsoft.com/office/officeart/2005/8/layout/vList3"/>
    <dgm:cxn modelId="{DD45ACEA-A4E4-4822-B6AA-DA04EFF97FCE}" type="presParOf" srcId="{461C09CE-C93F-453C-9E74-0AF4D11638E2}" destId="{A1A3E207-F846-4AEE-9243-49D3515FB410}" srcOrd="6" destOrd="0" presId="urn:microsoft.com/office/officeart/2005/8/layout/vList3"/>
    <dgm:cxn modelId="{E35289EA-BFFF-4D24-B388-FAF833E86EE9}" type="presParOf" srcId="{A1A3E207-F846-4AEE-9243-49D3515FB410}" destId="{7F224AF5-89F7-4D84-9AA2-4C2E5B399461}" srcOrd="0" destOrd="0" presId="urn:microsoft.com/office/officeart/2005/8/layout/vList3"/>
    <dgm:cxn modelId="{073B38B9-9898-473A-9281-EF9F2A8CA995}" type="presParOf" srcId="{A1A3E207-F846-4AEE-9243-49D3515FB410}" destId="{58048552-7C63-4303-B8F1-4DEC3BA03E3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E22D0-72EB-49C0-B69C-482FCB016524}">
      <dsp:nvSpPr>
        <dsp:cNvPr id="0" name=""/>
        <dsp:cNvSpPr/>
      </dsp:nvSpPr>
      <dsp:spPr>
        <a:xfrm rot="10800000">
          <a:off x="1936236" y="51"/>
          <a:ext cx="6804961" cy="888819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94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 noProof="0" dirty="0" err="1"/>
            <a:t>Frühere</a:t>
          </a:r>
          <a:r>
            <a:rPr lang="en-CH" sz="2500" kern="1200" noProof="0" dirty="0"/>
            <a:t> </a:t>
          </a:r>
          <a:r>
            <a:rPr lang="en-CH" sz="2500" kern="1200" noProof="0" dirty="0" err="1"/>
            <a:t>Ansätze</a:t>
          </a:r>
          <a:r>
            <a:rPr lang="en-CH" sz="2500" kern="1200" noProof="0" dirty="0"/>
            <a:t> in der </a:t>
          </a:r>
          <a:r>
            <a:rPr lang="en-CH" sz="2500" kern="1200" noProof="0" dirty="0" err="1"/>
            <a:t>Entwicklung</a:t>
          </a:r>
          <a:r>
            <a:rPr lang="en-CH" sz="2500" kern="1200" noProof="0" dirty="0"/>
            <a:t> von </a:t>
          </a:r>
          <a:r>
            <a:rPr lang="en-CH" sz="2500" kern="1200" noProof="0" dirty="0" err="1"/>
            <a:t>Webanwendungen</a:t>
          </a:r>
          <a:endParaRPr lang="de-CH" sz="2500" kern="1200" dirty="0"/>
        </a:p>
      </dsp:txBody>
      <dsp:txXfrm rot="10800000">
        <a:off x="2158441" y="51"/>
        <a:ext cx="6582756" cy="888819"/>
      </dsp:txXfrm>
    </dsp:sp>
    <dsp:sp modelId="{0AFEFC65-5D3D-48F0-B8BC-E73675E70583}">
      <dsp:nvSpPr>
        <dsp:cNvPr id="0" name=""/>
        <dsp:cNvSpPr/>
      </dsp:nvSpPr>
      <dsp:spPr>
        <a:xfrm>
          <a:off x="741734" y="51"/>
          <a:ext cx="888819" cy="8888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E5DB4-AA79-44FD-8E5F-15AF0F0F269F}">
      <dsp:nvSpPr>
        <dsp:cNvPr id="0" name=""/>
        <dsp:cNvSpPr/>
      </dsp:nvSpPr>
      <dsp:spPr>
        <a:xfrm rot="10800000">
          <a:off x="1936236" y="1154190"/>
          <a:ext cx="6804961" cy="888819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94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 noProof="0" dirty="0" err="1"/>
            <a:t>Aktuelle</a:t>
          </a:r>
          <a:r>
            <a:rPr lang="en-CH" sz="2500" kern="1200" noProof="0" dirty="0"/>
            <a:t> </a:t>
          </a:r>
          <a:r>
            <a:rPr lang="en-CH" sz="2500" kern="1200" noProof="0" dirty="0" err="1"/>
            <a:t>Herausforderungen</a:t>
          </a:r>
          <a:endParaRPr lang="de-CH" sz="2500" kern="1200" dirty="0"/>
        </a:p>
      </dsp:txBody>
      <dsp:txXfrm rot="10800000">
        <a:off x="2158441" y="1154190"/>
        <a:ext cx="6582756" cy="888819"/>
      </dsp:txXfrm>
    </dsp:sp>
    <dsp:sp modelId="{E3BFA2ED-6577-46F9-8D79-D0DC5391111C}">
      <dsp:nvSpPr>
        <dsp:cNvPr id="0" name=""/>
        <dsp:cNvSpPr/>
      </dsp:nvSpPr>
      <dsp:spPr>
        <a:xfrm>
          <a:off x="741734" y="1154190"/>
          <a:ext cx="888819" cy="8888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48840-30DE-4326-ACC8-8B080B3BA872}">
      <dsp:nvSpPr>
        <dsp:cNvPr id="0" name=""/>
        <dsp:cNvSpPr/>
      </dsp:nvSpPr>
      <dsp:spPr>
        <a:xfrm rot="10800000">
          <a:off x="1936236" y="2308328"/>
          <a:ext cx="6804961" cy="888819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94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 noProof="0" dirty="0"/>
            <a:t>Island Architecture Ansatz, </a:t>
          </a:r>
          <a:r>
            <a:rPr lang="en-CH" sz="2500" kern="1200" noProof="0" dirty="0" err="1"/>
            <a:t>Vor</a:t>
          </a:r>
          <a:r>
            <a:rPr lang="en-CH" sz="2500" kern="1200" noProof="0" dirty="0"/>
            <a:t>- und </a:t>
          </a:r>
          <a:r>
            <a:rPr lang="en-CH" sz="2500" kern="1200" noProof="0" dirty="0" err="1"/>
            <a:t>Nachteile</a:t>
          </a:r>
          <a:endParaRPr lang="de-CH" sz="2500" kern="1200" dirty="0"/>
        </a:p>
      </dsp:txBody>
      <dsp:txXfrm rot="10800000">
        <a:off x="2158441" y="2308328"/>
        <a:ext cx="6582756" cy="888819"/>
      </dsp:txXfrm>
    </dsp:sp>
    <dsp:sp modelId="{2DE1BBA6-D8E7-4E44-A343-D40AB9DF0905}">
      <dsp:nvSpPr>
        <dsp:cNvPr id="0" name=""/>
        <dsp:cNvSpPr/>
      </dsp:nvSpPr>
      <dsp:spPr>
        <a:xfrm>
          <a:off x="741734" y="2308328"/>
          <a:ext cx="888819" cy="8888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48552-7C63-4303-B8F1-4DEC3BA03E3E}">
      <dsp:nvSpPr>
        <dsp:cNvPr id="0" name=""/>
        <dsp:cNvSpPr/>
      </dsp:nvSpPr>
      <dsp:spPr>
        <a:xfrm rot="10800000">
          <a:off x="1936236" y="3462466"/>
          <a:ext cx="6804961" cy="888819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945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 dirty="0" err="1"/>
            <a:t>Ausblick</a:t>
          </a:r>
          <a:endParaRPr lang="de-CH" sz="2500" kern="1200" dirty="0"/>
        </a:p>
      </dsp:txBody>
      <dsp:txXfrm rot="10800000">
        <a:off x="2158441" y="3462466"/>
        <a:ext cx="6582756" cy="888819"/>
      </dsp:txXfrm>
    </dsp:sp>
    <dsp:sp modelId="{7F224AF5-89F7-4D84-9AA2-4C2E5B399461}">
      <dsp:nvSpPr>
        <dsp:cNvPr id="0" name=""/>
        <dsp:cNvSpPr/>
      </dsp:nvSpPr>
      <dsp:spPr>
        <a:xfrm>
          <a:off x="751600" y="3440690"/>
          <a:ext cx="888819" cy="88881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CD5339C-519D-4230-BF0C-1BF09A2FE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982FE9-1227-454F-8FBE-5D49EEFEFD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C737F5-E79B-4767-9675-192B8ED46002}" type="datetime1">
              <a:rPr lang="de-DE" smtClean="0"/>
              <a:t>01.05.2024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C515AC-387D-4DC2-8066-2F960E151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55534-4B86-498E-A9D9-C98A3290D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9C5148-8ED6-434E-BA59-EF48324382B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9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129C-05E1-4205-A4B4-DBD4EDB21912}" type="datetime1">
              <a:rPr lang="de-DE" smtClean="0"/>
              <a:pPr/>
              <a:t>01.05.2024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ED33291-C0D9-4415-AEC4-F67D377A5AD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3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CH" dirty="0"/>
              <a:t>Bild: </a:t>
            </a:r>
            <a:r>
              <a:rPr lang="de-CH" dirty="0"/>
              <a:t>https://www.pexels.com/de-de/foto/grun-und-gelb-bedrucktes-textil-330771/</a:t>
            </a:r>
            <a:endParaRPr lang="en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ED33291-C0D9-4415-AEC4-F67D377A5AD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65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382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ED33291-C0D9-4415-AEC4-F67D377A5AD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42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SSR </a:t>
            </a:r>
            <a:r>
              <a:rPr lang="en-CH" dirty="0" err="1"/>
              <a:t>oder</a:t>
            </a:r>
            <a:r>
              <a:rPr lang="en-CH" dirty="0"/>
              <a:t> </a:t>
            </a:r>
            <a:r>
              <a:rPr lang="en-CH" dirty="0" err="1"/>
              <a:t>auch</a:t>
            </a:r>
            <a:r>
              <a:rPr lang="en-CH" dirty="0"/>
              <a:t> SSG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Rendering </a:t>
            </a:r>
            <a:r>
              <a:rPr lang="en-CH" dirty="0" err="1"/>
              <a:t>wieder</a:t>
            </a:r>
            <a:r>
              <a:rPr lang="en-CH" dirty="0"/>
              <a:t> </a:t>
            </a:r>
            <a:r>
              <a:rPr lang="en-CH" dirty="0" err="1"/>
              <a:t>zurück</a:t>
            </a:r>
            <a:r>
              <a:rPr lang="en-CH" dirty="0"/>
              <a:t> auf den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</a:t>
            </a:r>
            <a:r>
              <a:rPr lang="en-CH" dirty="0"/>
              <a:t>b ca. 1995 </a:t>
            </a:r>
            <a:r>
              <a:rPr lang="en-CH" dirty="0" err="1"/>
              <a:t>Daten</a:t>
            </a:r>
            <a:r>
              <a:rPr lang="en-CH" dirty="0"/>
              <a:t> via </a:t>
            </a:r>
            <a:r>
              <a:rPr lang="en-CH" dirty="0" err="1"/>
              <a:t>Webformular</a:t>
            </a:r>
            <a:r>
              <a:rPr lang="en-CH" dirty="0"/>
              <a:t> </a:t>
            </a:r>
            <a:r>
              <a:rPr lang="en-CH" dirty="0" err="1"/>
              <a:t>verwalten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Early client rendering: View Model (MVVM)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App-like </a:t>
            </a:r>
            <a:r>
              <a:rPr lang="en-CH" dirty="0" err="1"/>
              <a:t>Benutzererfahrung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Lange </a:t>
            </a:r>
            <a:r>
              <a:rPr lang="en-CH" dirty="0" err="1"/>
              <a:t>initiale</a:t>
            </a:r>
            <a:r>
              <a:rPr lang="en-CH" dirty="0"/>
              <a:t> </a:t>
            </a:r>
            <a:r>
              <a:rPr lang="en-CH" dirty="0" err="1"/>
              <a:t>Ladezeit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SEO, defer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Internetverbindung</a:t>
            </a:r>
            <a:r>
              <a:rPr lang="en-CH" dirty="0"/>
              <a:t>, </a:t>
            </a:r>
            <a:r>
              <a:rPr lang="en-CH" dirty="0" err="1"/>
              <a:t>Geräte</a:t>
            </a:r>
            <a:r>
              <a:rPr lang="en-CH" dirty="0"/>
              <a:t> </a:t>
            </a:r>
            <a:r>
              <a:rPr lang="en-CH" dirty="0" err="1"/>
              <a:t>mit</a:t>
            </a:r>
            <a:r>
              <a:rPr lang="en-CH" dirty="0"/>
              <a:t> </a:t>
            </a:r>
            <a:r>
              <a:rPr lang="en-CH" dirty="0" err="1"/>
              <a:t>langsamer</a:t>
            </a:r>
            <a:r>
              <a:rPr lang="en-CH" dirty="0"/>
              <a:t> Hardware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H" dirty="0"/>
              <a:t>Prerendering </a:t>
            </a:r>
            <a:r>
              <a:rPr lang="en-CH" dirty="0" err="1"/>
              <a:t>zur</a:t>
            </a:r>
            <a:r>
              <a:rPr lang="en-CH" dirty="0"/>
              <a:t> Build-Zeit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2525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SSR </a:t>
            </a:r>
            <a:r>
              <a:rPr lang="en-CH" dirty="0" err="1"/>
              <a:t>oder</a:t>
            </a:r>
            <a:r>
              <a:rPr lang="en-CH" dirty="0"/>
              <a:t> </a:t>
            </a:r>
            <a:r>
              <a:rPr lang="en-CH" dirty="0" err="1"/>
              <a:t>auch</a:t>
            </a:r>
            <a:r>
              <a:rPr lang="en-CH" dirty="0"/>
              <a:t> SSG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Rendering </a:t>
            </a:r>
            <a:r>
              <a:rPr lang="en-CH" dirty="0" err="1"/>
              <a:t>wieder</a:t>
            </a:r>
            <a:r>
              <a:rPr lang="en-CH" dirty="0"/>
              <a:t> </a:t>
            </a:r>
            <a:r>
              <a:rPr lang="en-CH" dirty="0" err="1"/>
              <a:t>zurück</a:t>
            </a:r>
            <a:r>
              <a:rPr lang="en-CH" dirty="0"/>
              <a:t> auf den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</a:t>
            </a:r>
            <a:r>
              <a:rPr lang="en-CH" dirty="0"/>
              <a:t>b ca. 1995 </a:t>
            </a:r>
            <a:r>
              <a:rPr lang="en-CH" dirty="0" err="1"/>
              <a:t>Daten</a:t>
            </a:r>
            <a:r>
              <a:rPr lang="en-CH" dirty="0"/>
              <a:t> via </a:t>
            </a:r>
            <a:r>
              <a:rPr lang="en-CH" dirty="0" err="1"/>
              <a:t>Webformular</a:t>
            </a:r>
            <a:r>
              <a:rPr lang="en-CH" dirty="0"/>
              <a:t> </a:t>
            </a:r>
            <a:r>
              <a:rPr lang="en-CH" dirty="0" err="1"/>
              <a:t>verwalten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Early client rendering: View Model (MVVM)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App-like </a:t>
            </a:r>
            <a:r>
              <a:rPr lang="en-CH" dirty="0" err="1"/>
              <a:t>Benutzererfahrung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Lange </a:t>
            </a:r>
            <a:r>
              <a:rPr lang="en-CH" dirty="0" err="1"/>
              <a:t>initiale</a:t>
            </a:r>
            <a:r>
              <a:rPr lang="en-CH" dirty="0"/>
              <a:t> </a:t>
            </a:r>
            <a:r>
              <a:rPr lang="en-CH" dirty="0" err="1"/>
              <a:t>Ladezeit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SEO, defer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ViewModel</a:t>
            </a:r>
            <a:endParaRPr lang="en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1548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SSR </a:t>
            </a:r>
            <a:r>
              <a:rPr lang="en-CH" dirty="0" err="1"/>
              <a:t>oder</a:t>
            </a:r>
            <a:r>
              <a:rPr lang="en-CH" dirty="0"/>
              <a:t> </a:t>
            </a:r>
            <a:r>
              <a:rPr lang="en-CH" dirty="0" err="1"/>
              <a:t>auch</a:t>
            </a:r>
            <a:r>
              <a:rPr lang="en-CH" dirty="0"/>
              <a:t> SSG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Rendering </a:t>
            </a:r>
            <a:r>
              <a:rPr lang="en-CH" dirty="0" err="1"/>
              <a:t>wieder</a:t>
            </a:r>
            <a:r>
              <a:rPr lang="en-CH" dirty="0"/>
              <a:t> </a:t>
            </a:r>
            <a:r>
              <a:rPr lang="en-CH" dirty="0" err="1"/>
              <a:t>zurück</a:t>
            </a:r>
            <a:r>
              <a:rPr lang="en-CH" dirty="0"/>
              <a:t> auf den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</a:t>
            </a:r>
            <a:r>
              <a:rPr lang="en-CH" dirty="0"/>
              <a:t>b ca. 1995 </a:t>
            </a:r>
            <a:r>
              <a:rPr lang="en-CH" dirty="0" err="1"/>
              <a:t>Daten</a:t>
            </a:r>
            <a:r>
              <a:rPr lang="en-CH" dirty="0"/>
              <a:t> via </a:t>
            </a:r>
            <a:r>
              <a:rPr lang="en-CH" dirty="0" err="1"/>
              <a:t>Webformular</a:t>
            </a:r>
            <a:r>
              <a:rPr lang="en-CH" dirty="0"/>
              <a:t> </a:t>
            </a:r>
            <a:r>
              <a:rPr lang="en-CH" dirty="0" err="1"/>
              <a:t>verwalten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Early client rendering: View Model (MVVM)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App-like </a:t>
            </a:r>
            <a:r>
              <a:rPr lang="en-CH" dirty="0" err="1"/>
              <a:t>Benutzererfahrung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Lange </a:t>
            </a:r>
            <a:r>
              <a:rPr lang="en-CH" dirty="0" err="1"/>
              <a:t>initiale</a:t>
            </a:r>
            <a:r>
              <a:rPr lang="en-CH" dirty="0"/>
              <a:t> </a:t>
            </a:r>
            <a:r>
              <a:rPr lang="en-CH" dirty="0" err="1"/>
              <a:t>Ladezeit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SEO, defer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ViewModel</a:t>
            </a:r>
            <a:endParaRPr lang="en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H" dirty="0" err="1"/>
              <a:t>Zurück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/>
              <a:t> MPA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063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SSR </a:t>
            </a:r>
            <a:r>
              <a:rPr lang="en-CH" dirty="0" err="1"/>
              <a:t>oder</a:t>
            </a:r>
            <a:r>
              <a:rPr lang="en-CH" dirty="0"/>
              <a:t> </a:t>
            </a:r>
            <a:r>
              <a:rPr lang="en-CH" dirty="0" err="1"/>
              <a:t>auch</a:t>
            </a:r>
            <a:r>
              <a:rPr lang="en-CH" dirty="0"/>
              <a:t> SSG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Rendering </a:t>
            </a:r>
            <a:r>
              <a:rPr lang="en-CH" dirty="0" err="1"/>
              <a:t>wieder</a:t>
            </a:r>
            <a:r>
              <a:rPr lang="en-CH" dirty="0"/>
              <a:t> </a:t>
            </a:r>
            <a:r>
              <a:rPr lang="en-CH" dirty="0" err="1"/>
              <a:t>zurück</a:t>
            </a:r>
            <a:r>
              <a:rPr lang="en-CH" dirty="0"/>
              <a:t> auf den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</a:t>
            </a:r>
            <a:r>
              <a:rPr lang="en-CH" dirty="0"/>
              <a:t>b ca. 1995 </a:t>
            </a:r>
            <a:r>
              <a:rPr lang="en-CH" dirty="0" err="1"/>
              <a:t>Daten</a:t>
            </a:r>
            <a:r>
              <a:rPr lang="en-CH" dirty="0"/>
              <a:t> via </a:t>
            </a:r>
            <a:r>
              <a:rPr lang="en-CH" dirty="0" err="1"/>
              <a:t>Webformular</a:t>
            </a:r>
            <a:r>
              <a:rPr lang="en-CH" dirty="0"/>
              <a:t> </a:t>
            </a:r>
            <a:r>
              <a:rPr lang="en-CH" dirty="0" err="1"/>
              <a:t>verwalten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Early client rendering: View Model (MVVM)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App-like </a:t>
            </a:r>
            <a:r>
              <a:rPr lang="en-CH" dirty="0" err="1"/>
              <a:t>Benutzererfahrung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Lange </a:t>
            </a:r>
            <a:r>
              <a:rPr lang="en-CH" dirty="0" err="1"/>
              <a:t>initiale</a:t>
            </a:r>
            <a:r>
              <a:rPr lang="en-CH" dirty="0"/>
              <a:t> </a:t>
            </a:r>
            <a:r>
              <a:rPr lang="en-CH" dirty="0" err="1"/>
              <a:t>Ladezeit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SEO, defer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ViewModel</a:t>
            </a:r>
            <a:endParaRPr lang="en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491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 err="1"/>
              <a:t>Mit</a:t>
            </a:r>
            <a:r>
              <a:rPr lang="en-CH" dirty="0"/>
              <a:t> </a:t>
            </a:r>
            <a:r>
              <a:rPr lang="en-CH" dirty="0" err="1"/>
              <a:t>bewährten</a:t>
            </a:r>
            <a:r>
              <a:rPr lang="en-CH" dirty="0"/>
              <a:t> </a:t>
            </a:r>
            <a:r>
              <a:rPr lang="en-CH" dirty="0" err="1"/>
              <a:t>Technologien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HTML, CSS, JavaScript</a:t>
            </a: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907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HTMX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Nur &lt;a&gt; und &lt;form&gt; </a:t>
            </a:r>
            <a:r>
              <a:rPr lang="en-CH" dirty="0" err="1"/>
              <a:t>Elemente</a:t>
            </a:r>
            <a:r>
              <a:rPr lang="en-CH" dirty="0"/>
              <a:t> </a:t>
            </a:r>
            <a:r>
              <a:rPr lang="en-CH" dirty="0" err="1"/>
              <a:t>können</a:t>
            </a:r>
            <a:r>
              <a:rPr lang="en-CH" dirty="0"/>
              <a:t> HTTP Requests </a:t>
            </a:r>
            <a:r>
              <a:rPr lang="en-CH" dirty="0" err="1"/>
              <a:t>auslösen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Nur click und submit Events </a:t>
            </a:r>
            <a:r>
              <a:rPr lang="en-CH" dirty="0" err="1"/>
              <a:t>können</a:t>
            </a:r>
            <a:r>
              <a:rPr lang="en-CH" dirty="0"/>
              <a:t> HTTP Requests </a:t>
            </a:r>
            <a:r>
              <a:rPr lang="en-CH" dirty="0" err="1"/>
              <a:t>auslösen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HTML-</a:t>
            </a:r>
            <a:r>
              <a:rPr lang="en-CH" dirty="0" err="1"/>
              <a:t>Elemente</a:t>
            </a:r>
            <a:r>
              <a:rPr lang="en-CH" dirty="0"/>
              <a:t> </a:t>
            </a:r>
            <a:r>
              <a:rPr lang="en-CH" dirty="0" err="1"/>
              <a:t>können</a:t>
            </a:r>
            <a:r>
              <a:rPr lang="en-CH" dirty="0"/>
              <a:t> </a:t>
            </a:r>
            <a:r>
              <a:rPr lang="en-CH" dirty="0" err="1"/>
              <a:t>nur</a:t>
            </a:r>
            <a:r>
              <a:rPr lang="en-CH" dirty="0"/>
              <a:t> GET- und POST-Requests </a:t>
            </a:r>
            <a:r>
              <a:rPr lang="en-CH" dirty="0" err="1"/>
              <a:t>auslösen</a:t>
            </a:r>
            <a:endParaRPr lang="en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62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ED33291-C0D9-4415-AEC4-F67D377A5ADC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047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71477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8928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32389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72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85092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5CE33-DAEE-7C11-893B-F9D46AD436C5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705049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C5818D-5A59-DB98-C34B-A26136B1F44A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49313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A9B54C-5035-2FD3-49F4-F0FAD89925A9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0196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158802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9FAF7-06B3-EBC5-84DB-DFFD12B73D2B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14791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40511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404281-45BB-063F-ECC4-4EEE2F9B03FE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774994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476A13-A6A6-6C1A-D9F9-F62B6187ECA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125225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AA8A3-0744-446F-D20A-E5E9EAD17139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31223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373332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2645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6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ADE014F9-E5CB-4796-9B6E-F4B876AB1E17}" type="datetime1">
              <a:rPr lang="de-DE" noProof="0" smtClean="0"/>
              <a:t>01.05.2024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6448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v=p9taQkF24F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dev/articles/rendering-on-the-we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AEEE6-69AA-4811-8D2B-F84F74D4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41511"/>
            <a:ext cx="9144000" cy="1641490"/>
          </a:xfrm>
        </p:spPr>
        <p:txBody>
          <a:bodyPr rtlCol="0">
            <a:normAutofit/>
          </a:bodyPr>
          <a:lstStyle/>
          <a:p>
            <a:r>
              <a:rPr lang="en-CH" dirty="0"/>
              <a:t>Island Architecture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21F547-2086-4D47-BB8F-44FA9400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5163946"/>
            <a:ext cx="9144000" cy="754025"/>
          </a:xfrm>
        </p:spPr>
        <p:txBody>
          <a:bodyPr rtlCol="0">
            <a:normAutofit/>
          </a:bodyPr>
          <a:lstStyle/>
          <a:p>
            <a:pPr rtl="0"/>
            <a:r>
              <a:rPr lang="en-CH" dirty="0">
                <a:solidFill>
                  <a:schemeClr val="tx1"/>
                </a:solidFill>
              </a:rPr>
              <a:t>Paul Aeschlimann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E02A32A9-E857-46CE-8AA3-D318B7D64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0" b="46056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66C75B4C-0602-5249-5B0F-525146457648}"/>
              </a:ext>
            </a:extLst>
          </p:cNvPr>
          <p:cNvSpPr txBox="1">
            <a:spLocks/>
          </p:cNvSpPr>
          <p:nvPr/>
        </p:nvSpPr>
        <p:spPr>
          <a:xfrm>
            <a:off x="2209799" y="5618425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400" dirty="0" err="1">
                <a:solidFill>
                  <a:schemeClr val="tx1"/>
                </a:solidFill>
              </a:rPr>
              <a:t>Zwischenpräsentation</a:t>
            </a:r>
            <a:r>
              <a:rPr lang="en-CH" sz="2400" dirty="0">
                <a:solidFill>
                  <a:schemeClr val="tx1"/>
                </a:solidFill>
              </a:rPr>
              <a:t> </a:t>
            </a:r>
            <a:r>
              <a:rPr lang="en-CH" sz="2400" dirty="0" err="1">
                <a:solidFill>
                  <a:schemeClr val="tx1"/>
                </a:solidFill>
              </a:rPr>
              <a:t>vom</a:t>
            </a:r>
            <a:r>
              <a:rPr lang="en-CH" sz="2400" dirty="0">
                <a:solidFill>
                  <a:schemeClr val="tx1"/>
                </a:solidFill>
              </a:rPr>
              <a:t> 01.05.2024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7394A-13C4-3729-CA4A-CC535CD9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Mittel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Zielerreichung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916C-C41B-FCFF-18C4-9AEF009E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CH" dirty="0" err="1"/>
              <a:t>Unterteilung</a:t>
            </a:r>
            <a:r>
              <a:rPr lang="en-CH" dirty="0"/>
              <a:t> </a:t>
            </a:r>
            <a:r>
              <a:rPr lang="en-CH" dirty="0" err="1"/>
              <a:t>Benutzeroberfläche</a:t>
            </a:r>
            <a:r>
              <a:rPr lang="en-CH" dirty="0"/>
              <a:t> in </a:t>
            </a:r>
            <a:r>
              <a:rPr lang="en-CH" dirty="0" err="1"/>
              <a:t>statische</a:t>
            </a:r>
            <a:r>
              <a:rPr lang="en-CH" dirty="0"/>
              <a:t> und </a:t>
            </a:r>
            <a:r>
              <a:rPr lang="en-CH" dirty="0" err="1"/>
              <a:t>interaktive</a:t>
            </a:r>
            <a:r>
              <a:rPr lang="en-CH" dirty="0"/>
              <a:t> </a:t>
            </a:r>
            <a:r>
              <a:rPr lang="en-CH" dirty="0" err="1"/>
              <a:t>Bereiche</a:t>
            </a:r>
            <a:r>
              <a:rPr lang="en-CH" dirty="0"/>
              <a:t>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/>
              <a:t>Hydration für </a:t>
            </a:r>
            <a:r>
              <a:rPr lang="en-CH" dirty="0" err="1"/>
              <a:t>ausschliesslich</a:t>
            </a:r>
            <a:r>
              <a:rPr lang="en-CH" dirty="0"/>
              <a:t> </a:t>
            </a:r>
            <a:r>
              <a:rPr lang="en-CH" dirty="0" err="1"/>
              <a:t>interaktive</a:t>
            </a:r>
            <a:r>
              <a:rPr lang="en-CH" dirty="0"/>
              <a:t> </a:t>
            </a:r>
            <a:r>
              <a:rPr lang="en-CH" dirty="0" err="1"/>
              <a:t>Bereiche</a:t>
            </a:r>
            <a:endParaRPr lang="en-CH" dirty="0"/>
          </a:p>
          <a:p>
            <a:pPr>
              <a:spcAft>
                <a:spcPts val="600"/>
              </a:spcAft>
              <a:defRPr/>
            </a:pPr>
            <a:r>
              <a:rPr lang="en-CH" dirty="0" err="1"/>
              <a:t>Menge</a:t>
            </a:r>
            <a:r>
              <a:rPr lang="en-CH" dirty="0"/>
              <a:t> Client-</a:t>
            </a:r>
            <a:r>
              <a:rPr lang="en-CH" dirty="0" err="1"/>
              <a:t>seitiger</a:t>
            </a:r>
            <a:r>
              <a:rPr lang="en-CH" dirty="0"/>
              <a:t> JavaScript-Code </a:t>
            </a:r>
            <a:r>
              <a:rPr lang="en-CH" dirty="0" err="1"/>
              <a:t>reduzieren</a:t>
            </a:r>
            <a:endParaRPr lang="en-CH" dirty="0"/>
          </a:p>
          <a:p>
            <a:pPr>
              <a:spcAft>
                <a:spcPts val="600"/>
              </a:spcAft>
              <a:defRPr/>
            </a:pPr>
            <a:r>
              <a:rPr lang="en-CH" dirty="0"/>
              <a:t>Teil- und </a:t>
            </a:r>
            <a:r>
              <a:rPr lang="en-CH" dirty="0" err="1"/>
              <a:t>nachgelagerte</a:t>
            </a:r>
            <a:r>
              <a:rPr lang="en-CH" dirty="0"/>
              <a:t> Hydration (Partial </a:t>
            </a:r>
            <a:r>
              <a:rPr lang="en-CH" dirty="0" err="1"/>
              <a:t>bzw</a:t>
            </a:r>
            <a:r>
              <a:rPr lang="en-CH" dirty="0"/>
              <a:t>. Progressive </a:t>
            </a:r>
            <a:r>
              <a:rPr lang="en-CH" dirty="0" err="1"/>
              <a:t>Hyration</a:t>
            </a:r>
            <a:r>
              <a:rPr lang="en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42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7394A-13C4-3729-CA4A-CC535CD9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err="1"/>
              <a:t>Limitationen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916C-C41B-FCFF-18C4-9AEF009E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CH" dirty="0" err="1"/>
              <a:t>Reduziert</a:t>
            </a:r>
            <a:r>
              <a:rPr lang="en-CH" dirty="0"/>
              <a:t> das Double Data Problem, </a:t>
            </a:r>
            <a:r>
              <a:rPr lang="en-CH" dirty="0" err="1"/>
              <a:t>löst</a:t>
            </a:r>
            <a:r>
              <a:rPr lang="en-CH" dirty="0"/>
              <a:t> es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nicht</a:t>
            </a:r>
            <a:endParaRPr lang="en-CH" dirty="0"/>
          </a:p>
          <a:p>
            <a:pPr>
              <a:spcAft>
                <a:spcPts val="600"/>
              </a:spcAft>
              <a:defRPr/>
            </a:pPr>
            <a:r>
              <a:rPr lang="en-CH" dirty="0" err="1"/>
              <a:t>Eignet</a:t>
            </a:r>
            <a:r>
              <a:rPr lang="en-CH" dirty="0"/>
              <a:t> </a:t>
            </a:r>
            <a:r>
              <a:rPr lang="en-CH" dirty="0" err="1"/>
              <a:t>sich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 für </a:t>
            </a:r>
            <a:r>
              <a:rPr lang="en-CH" dirty="0" err="1"/>
              <a:t>Webanwendungen</a:t>
            </a:r>
            <a:r>
              <a:rPr lang="en-CH" dirty="0"/>
              <a:t> </a:t>
            </a:r>
            <a:r>
              <a:rPr lang="en-CH" dirty="0" err="1"/>
              <a:t>mit</a:t>
            </a:r>
            <a:r>
              <a:rPr lang="en-CH" dirty="0"/>
              <a:t> App-</a:t>
            </a:r>
            <a:r>
              <a:rPr lang="en-CH" dirty="0" err="1"/>
              <a:t>Charakter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z. B. </a:t>
            </a:r>
            <a:r>
              <a:rPr lang="en-CH" dirty="0" err="1"/>
              <a:t>eine</a:t>
            </a:r>
            <a:r>
              <a:rPr lang="en-CH" dirty="0"/>
              <a:t> Messaging-Web-App, Mail-Web-App</a:t>
            </a:r>
          </a:p>
        </p:txBody>
      </p:sp>
    </p:spTree>
    <p:extLst>
      <p:ext uri="{BB962C8B-B14F-4D97-AF65-F5344CB8AC3E}">
        <p14:creationId xmlns:p14="http://schemas.microsoft.com/office/powerpoint/2010/main" val="235421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7394A-13C4-3729-CA4A-CC535CD9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Abgrenzung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anderen</a:t>
            </a:r>
            <a:r>
              <a:rPr lang="en-CH" dirty="0"/>
              <a:t> </a:t>
            </a:r>
            <a:r>
              <a:rPr lang="en-CH" dirty="0" err="1"/>
              <a:t>Ansätzen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916C-C41B-FCFF-18C4-9AEF009E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CH" b="1" dirty="0"/>
              <a:t>HTMX</a:t>
            </a:r>
          </a:p>
          <a:p>
            <a:pPr>
              <a:spcAft>
                <a:spcPts val="600"/>
              </a:spcAft>
              <a:defRPr/>
            </a:pPr>
            <a:r>
              <a:rPr lang="en-CH" dirty="0" err="1"/>
              <a:t>Gemeinsamkeiten</a:t>
            </a:r>
            <a:endParaRPr lang="en-CH" dirty="0"/>
          </a:p>
          <a:p>
            <a:pPr lvl="1">
              <a:spcAft>
                <a:spcPts val="600"/>
              </a:spcAft>
              <a:defRPr/>
            </a:pPr>
            <a:r>
              <a:rPr lang="en-CH" dirty="0" err="1"/>
              <a:t>Reduziert</a:t>
            </a:r>
            <a:r>
              <a:rPr lang="en-CH" dirty="0"/>
              <a:t> die </a:t>
            </a:r>
            <a:r>
              <a:rPr lang="en-CH" dirty="0" err="1"/>
              <a:t>Menge</a:t>
            </a:r>
            <a:r>
              <a:rPr lang="en-CH" dirty="0"/>
              <a:t> an Client-</a:t>
            </a:r>
            <a:r>
              <a:rPr lang="en-CH" dirty="0" err="1"/>
              <a:t>seitigem</a:t>
            </a:r>
            <a:r>
              <a:rPr lang="en-CH" dirty="0"/>
              <a:t> JavaScript-Code</a:t>
            </a:r>
          </a:p>
          <a:p>
            <a:pPr>
              <a:spcAft>
                <a:spcPts val="600"/>
              </a:spcAft>
              <a:defRPr/>
            </a:pPr>
            <a:r>
              <a:rPr lang="en-CH" dirty="0" err="1"/>
              <a:t>Unterschiede</a:t>
            </a:r>
            <a:endParaRPr lang="en-CH" dirty="0"/>
          </a:p>
          <a:p>
            <a:pPr lvl="1">
              <a:spcAft>
                <a:spcPts val="600"/>
              </a:spcAft>
              <a:defRPr/>
            </a:pPr>
            <a:r>
              <a:rPr lang="en-CH" dirty="0" err="1"/>
              <a:t>Keine</a:t>
            </a:r>
            <a:r>
              <a:rPr lang="en-CH" dirty="0"/>
              <a:t> </a:t>
            </a:r>
            <a:r>
              <a:rPr lang="en-CH" dirty="0" err="1"/>
              <a:t>Komponentisierung</a:t>
            </a:r>
            <a:r>
              <a:rPr lang="en-CH" dirty="0"/>
              <a:t> des Frontends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Single-Page-App-</a:t>
            </a:r>
            <a:r>
              <a:rPr lang="en-CH" dirty="0" err="1"/>
              <a:t>Bereich</a:t>
            </a:r>
            <a:endParaRPr lang="en-CH" dirty="0"/>
          </a:p>
          <a:p>
            <a:pPr lvl="1">
              <a:spcAft>
                <a:spcPts val="600"/>
              </a:spcAft>
              <a:defRPr/>
            </a:pPr>
            <a:r>
              <a:rPr lang="en-CH" dirty="0" err="1"/>
              <a:t>Keine</a:t>
            </a:r>
            <a:r>
              <a:rPr lang="en-CH" dirty="0"/>
              <a:t> </a:t>
            </a:r>
            <a:r>
              <a:rPr lang="en-CH" dirty="0" err="1"/>
              <a:t>Kopplung</a:t>
            </a:r>
            <a:r>
              <a:rPr lang="en-CH" dirty="0"/>
              <a:t> an </a:t>
            </a:r>
            <a:r>
              <a:rPr lang="en-CH" dirty="0" err="1"/>
              <a:t>eine</a:t>
            </a:r>
            <a:r>
              <a:rPr lang="en-CH" dirty="0"/>
              <a:t> Server-</a:t>
            </a:r>
            <a:r>
              <a:rPr lang="en-CH" dirty="0" err="1"/>
              <a:t>seitige</a:t>
            </a:r>
            <a:r>
              <a:rPr lang="en-CH" dirty="0"/>
              <a:t> JavaScript-</a:t>
            </a:r>
            <a:r>
              <a:rPr lang="en-CH" dirty="0" err="1"/>
              <a:t>Laufzeit</a:t>
            </a:r>
            <a:r>
              <a:rPr lang="en-CH" dirty="0"/>
              <a:t>-</a:t>
            </a:r>
            <a:r>
              <a:rPr lang="en-CH" dirty="0" err="1"/>
              <a:t>Umgebung</a:t>
            </a:r>
            <a:r>
              <a:rPr lang="en-CH" dirty="0"/>
              <a:t> (Node.js)</a:t>
            </a:r>
          </a:p>
          <a:p>
            <a:pPr lvl="1">
              <a:spcAft>
                <a:spcPts val="600"/>
              </a:spcAft>
              <a:defRPr/>
            </a:pPr>
            <a:r>
              <a:rPr lang="en-CH" dirty="0"/>
              <a:t>JavaScript vs. HTML/X: </a:t>
            </a:r>
            <a:r>
              <a:rPr lang="en-CH" dirty="0" err="1"/>
              <a:t>Interaktives</a:t>
            </a:r>
            <a:r>
              <a:rPr lang="en-CH" dirty="0"/>
              <a:t> </a:t>
            </a:r>
            <a:r>
              <a:rPr lang="en-CH" dirty="0" err="1"/>
              <a:t>Verhalten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Attributen</a:t>
            </a:r>
            <a:endParaRPr lang="en-CH" dirty="0"/>
          </a:p>
          <a:p>
            <a:pPr lvl="1">
              <a:spcAft>
                <a:spcPts val="600"/>
              </a:spcAft>
              <a:defRPr/>
            </a:pPr>
            <a:r>
              <a:rPr lang="en-CH" dirty="0" err="1"/>
              <a:t>Kaum</a:t>
            </a:r>
            <a:r>
              <a:rPr lang="en-CH" dirty="0"/>
              <a:t> Client State</a:t>
            </a:r>
          </a:p>
        </p:txBody>
      </p:sp>
    </p:spTree>
    <p:extLst>
      <p:ext uri="{BB962C8B-B14F-4D97-AF65-F5344CB8AC3E}">
        <p14:creationId xmlns:p14="http://schemas.microsoft.com/office/powerpoint/2010/main" val="79042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E5B0-E915-6711-CB73-018D841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Ausblick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B378-FF6B-8709-B9F0-06F014A0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Was </a:t>
            </a:r>
            <a:r>
              <a:rPr lang="en-CH" b="1" dirty="0" err="1"/>
              <a:t>folgt</a:t>
            </a:r>
            <a:r>
              <a:rPr lang="en-CH" b="1" dirty="0"/>
              <a:t> </a:t>
            </a:r>
            <a:r>
              <a:rPr lang="en-CH" b="1" dirty="0" err="1"/>
              <a:t>noch</a:t>
            </a:r>
            <a:r>
              <a:rPr lang="en-CH" b="1" dirty="0"/>
              <a:t>?</a:t>
            </a:r>
          </a:p>
          <a:p>
            <a:r>
              <a:rPr lang="en-CH" dirty="0" err="1"/>
              <a:t>Abgrenzung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Web Components</a:t>
            </a:r>
          </a:p>
          <a:p>
            <a:r>
              <a:rPr lang="en-CH" dirty="0"/>
              <a:t>Potential </a:t>
            </a:r>
            <a:r>
              <a:rPr lang="en-CH" dirty="0" err="1"/>
              <a:t>Kombination</a:t>
            </a:r>
            <a:r>
              <a:rPr lang="en-CH" dirty="0"/>
              <a:t> Island Architecture und HTMX </a:t>
            </a:r>
            <a:r>
              <a:rPr lang="en-CH" dirty="0" err="1"/>
              <a:t>anhand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</a:t>
            </a:r>
            <a:r>
              <a:rPr lang="en-CH" dirty="0" err="1"/>
              <a:t>Prototypen</a:t>
            </a:r>
            <a:endParaRPr lang="en-CH" dirty="0"/>
          </a:p>
          <a:p>
            <a:endParaRPr lang="en-CH" dirty="0"/>
          </a:p>
          <a:p>
            <a:pPr marL="0" indent="0">
              <a:buNone/>
            </a:pPr>
            <a:r>
              <a:rPr lang="en-CH" b="1" dirty="0" err="1"/>
              <a:t>Voraussichtliche</a:t>
            </a:r>
            <a:r>
              <a:rPr lang="en-CH" b="1" dirty="0"/>
              <a:t> </a:t>
            </a:r>
            <a:r>
              <a:rPr lang="en-CH" b="1" dirty="0" err="1"/>
              <a:t>Erkenntnisse</a:t>
            </a:r>
            <a:endParaRPr lang="en-CH" b="1" dirty="0"/>
          </a:p>
          <a:p>
            <a:r>
              <a:rPr lang="en-CH" dirty="0" err="1"/>
              <a:t>Auswahl</a:t>
            </a:r>
            <a:r>
              <a:rPr lang="en-CH" dirty="0"/>
              <a:t> an Frameworks </a:t>
            </a:r>
            <a:r>
              <a:rPr lang="en-CH" dirty="0" err="1"/>
              <a:t>basierend</a:t>
            </a:r>
            <a:r>
              <a:rPr lang="en-CH" dirty="0"/>
              <a:t> auf </a:t>
            </a:r>
            <a:r>
              <a:rPr lang="en-CH" dirty="0" err="1"/>
              <a:t>Anwendungs-Bedürfnissen</a:t>
            </a:r>
            <a:endParaRPr lang="en-CH" dirty="0"/>
          </a:p>
          <a:p>
            <a:r>
              <a:rPr lang="en-CH" dirty="0"/>
              <a:t>Bei </a:t>
            </a:r>
            <a:r>
              <a:rPr lang="en-CH" dirty="0" err="1"/>
              <a:t>Notwendigkeit</a:t>
            </a:r>
            <a:r>
              <a:rPr lang="en-CH" dirty="0"/>
              <a:t> und </a:t>
            </a:r>
            <a:r>
              <a:rPr lang="en-CH" dirty="0" err="1"/>
              <a:t>entscheidenden</a:t>
            </a:r>
            <a:r>
              <a:rPr lang="en-CH" dirty="0"/>
              <a:t> </a:t>
            </a:r>
            <a:r>
              <a:rPr lang="en-CH" dirty="0" err="1"/>
              <a:t>Vorteilen</a:t>
            </a:r>
            <a:r>
              <a:rPr lang="en-CH" dirty="0"/>
              <a:t> progressives </a:t>
            </a:r>
            <a:r>
              <a:rPr lang="en-CH" dirty="0" err="1"/>
              <a:t>Hinzufügen</a:t>
            </a:r>
            <a:r>
              <a:rPr lang="en-CH" dirty="0"/>
              <a:t> von Frameworks</a:t>
            </a:r>
          </a:p>
        </p:txBody>
      </p:sp>
    </p:spTree>
    <p:extLst>
      <p:ext uri="{BB962C8B-B14F-4D97-AF65-F5344CB8AC3E}">
        <p14:creationId xmlns:p14="http://schemas.microsoft.com/office/powerpoint/2010/main" val="398592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E5B0-E915-6711-CB73-018D841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Ausblick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B378-FF6B-8709-B9F0-06F014A0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 err="1"/>
              <a:t>Fokus</a:t>
            </a:r>
            <a:r>
              <a:rPr lang="en-CH" b="1" dirty="0"/>
              <a:t> </a:t>
            </a:r>
            <a:r>
              <a:rPr lang="en-CH" b="1" dirty="0" err="1"/>
              <a:t>im</a:t>
            </a:r>
            <a:r>
              <a:rPr lang="en-CH" b="1" dirty="0"/>
              <a:t> </a:t>
            </a:r>
            <a:r>
              <a:rPr lang="en-CH" b="1" dirty="0" err="1"/>
              <a:t>Abschlussbericht</a:t>
            </a:r>
            <a:endParaRPr lang="en-CH" b="1" dirty="0"/>
          </a:p>
          <a:p>
            <a:r>
              <a:rPr lang="en-CH" dirty="0" err="1"/>
              <a:t>Einsatzzweck</a:t>
            </a:r>
            <a:r>
              <a:rPr lang="en-CH" dirty="0"/>
              <a:t> der </a:t>
            </a:r>
            <a:r>
              <a:rPr lang="en-CH" dirty="0" err="1"/>
              <a:t>Ansätze</a:t>
            </a:r>
            <a:r>
              <a:rPr lang="en-CH" dirty="0"/>
              <a:t> (</a:t>
            </a:r>
            <a:r>
              <a:rPr lang="en-CH" dirty="0" err="1"/>
              <a:t>Menge</a:t>
            </a:r>
            <a:r>
              <a:rPr lang="en-CH" dirty="0"/>
              <a:t> an </a:t>
            </a:r>
            <a:r>
              <a:rPr lang="en-CH" dirty="0" err="1"/>
              <a:t>Interaktivität</a:t>
            </a:r>
            <a:r>
              <a:rPr lang="en-CH" dirty="0"/>
              <a:t>)</a:t>
            </a:r>
          </a:p>
          <a:p>
            <a:r>
              <a:rPr lang="en-CH" dirty="0" err="1"/>
              <a:t>Prüfung</a:t>
            </a:r>
            <a:r>
              <a:rPr lang="en-CH" dirty="0"/>
              <a:t> </a:t>
            </a:r>
            <a:r>
              <a:rPr lang="en-CH" dirty="0" err="1"/>
              <a:t>bereits</a:t>
            </a:r>
            <a:r>
              <a:rPr lang="en-CH" dirty="0"/>
              <a:t> </a:t>
            </a:r>
            <a:r>
              <a:rPr lang="en-CH" dirty="0" err="1"/>
              <a:t>verbreiteter</a:t>
            </a:r>
            <a:r>
              <a:rPr lang="en-CH" dirty="0"/>
              <a:t> Standards</a:t>
            </a:r>
          </a:p>
          <a:p>
            <a:r>
              <a:rPr lang="en-CH" dirty="0" err="1"/>
              <a:t>Kosten</a:t>
            </a:r>
            <a:r>
              <a:rPr lang="en-CH" dirty="0"/>
              <a:t> </a:t>
            </a:r>
            <a:r>
              <a:rPr lang="en-CH" dirty="0" err="1"/>
              <a:t>externer</a:t>
            </a:r>
            <a:r>
              <a:rPr lang="en-CH" dirty="0"/>
              <a:t> </a:t>
            </a:r>
            <a:r>
              <a:rPr lang="en-CH" dirty="0" err="1"/>
              <a:t>Abhängigkeiten</a:t>
            </a:r>
            <a:r>
              <a:rPr lang="en-CH" dirty="0"/>
              <a:t> </a:t>
            </a:r>
            <a:r>
              <a:rPr lang="en-CH" dirty="0" err="1"/>
              <a:t>prüfen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9380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CDA4B-87D0-4FE2-A8F4-C2D88013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CH"/>
              <a:t>Inhalt</a:t>
            </a:r>
            <a:endParaRPr lang="de-D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259C4D5-4EEC-E938-D37E-D466FC943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3072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5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625BD80-8461-A4B9-4408-305C23E8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690688"/>
            <a:ext cx="8262257" cy="4617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8A612D5-4CE4-4EDD-CBD9-D9C4A2EC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Evolution der </a:t>
            </a:r>
            <a:r>
              <a:rPr lang="en-CH" dirty="0" err="1"/>
              <a:t>Webanwendungen</a:t>
            </a:r>
            <a:endParaRPr lang="de-CH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A57D684-DC5A-8694-1C1B-964B8F99EBF3}"/>
              </a:ext>
            </a:extLst>
          </p:cNvPr>
          <p:cNvSpPr txBox="1">
            <a:spLocks/>
          </p:cNvSpPr>
          <p:nvPr/>
        </p:nvSpPr>
        <p:spPr>
          <a:xfrm>
            <a:off x="838200" y="6308172"/>
            <a:ext cx="10254343" cy="549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NDC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(2024, April 23).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Steve Sanderson - NDC London 2024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[Video]. YouTube.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https://www.youtube.com/watch?v=p9taQkF24Fs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The Awesome Things You Can Do With HTMX">
            <a:extLst>
              <a:ext uri="{FF2B5EF4-FFF2-40B4-BE49-F238E27FC236}">
                <a16:creationId xmlns:a16="http://schemas.microsoft.com/office/drawing/2014/main" id="{09C2B781-80AD-6788-9A35-CC1F907B1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t="32671" r="16736" b="33466"/>
          <a:stretch/>
        </p:blipFill>
        <p:spPr bwMode="auto">
          <a:xfrm>
            <a:off x="9226269" y="5818189"/>
            <a:ext cx="1032933" cy="2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ko&quot; Icon - Download for free – Iconduck">
            <a:extLst>
              <a:ext uri="{FF2B5EF4-FFF2-40B4-BE49-F238E27FC236}">
                <a16:creationId xmlns:a16="http://schemas.microsoft.com/office/drawing/2014/main" id="{6583976F-6E6C-B64D-C11B-5253E033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14" y="5658203"/>
            <a:ext cx="730531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8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612D5-4CE4-4EDD-CBD9-D9C4A2EC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“Modern client rendering (SPA)”</a:t>
            </a:r>
            <a:endParaRPr lang="de-CH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03669-AB88-75FB-A0CC-AC8B0704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000" y="1915885"/>
            <a:ext cx="5025216" cy="457201"/>
          </a:xfrm>
          <a:solidFill>
            <a:srgbClr val="002060"/>
          </a:solidFill>
        </p:spPr>
        <p:txBody>
          <a:bodyPr/>
          <a:lstStyle/>
          <a:p>
            <a:r>
              <a:rPr lang="en-CH" b="1" dirty="0" err="1">
                <a:solidFill>
                  <a:schemeClr val="tx1"/>
                </a:solidFill>
              </a:rPr>
              <a:t>Stärken</a:t>
            </a:r>
            <a:endParaRPr lang="de-CH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CB33-FFB2-5CDA-07AE-B2AA52F84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H" dirty="0" err="1"/>
              <a:t>Komponentisierung</a:t>
            </a:r>
            <a:r>
              <a:rPr lang="en-CH" dirty="0"/>
              <a:t> und </a:t>
            </a:r>
            <a:r>
              <a:rPr lang="en-CH" dirty="0" err="1"/>
              <a:t>Wiederverwendbarkeit</a:t>
            </a:r>
            <a:endParaRPr lang="en-CH" dirty="0"/>
          </a:p>
          <a:p>
            <a:r>
              <a:rPr lang="en-CH" dirty="0"/>
              <a:t>State-based UI</a:t>
            </a:r>
          </a:p>
          <a:p>
            <a:r>
              <a:rPr lang="en-CH" dirty="0"/>
              <a:t>App-</a:t>
            </a:r>
            <a:r>
              <a:rPr lang="en-CH" dirty="0" err="1"/>
              <a:t>ähnliche</a:t>
            </a:r>
            <a:r>
              <a:rPr lang="en-CH" dirty="0"/>
              <a:t> </a:t>
            </a:r>
            <a:r>
              <a:rPr lang="en-CH" dirty="0" err="1"/>
              <a:t>Benutzererfahrung</a:t>
            </a:r>
            <a:endParaRPr lang="en-CH" dirty="0"/>
          </a:p>
          <a:p>
            <a:r>
              <a:rPr lang="en-CH" dirty="0" err="1"/>
              <a:t>Struktur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Frameworks </a:t>
            </a:r>
            <a:r>
              <a:rPr lang="en-CH" dirty="0" err="1"/>
              <a:t>vorgegeben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D999C-E13D-382A-64D2-767ACE4DD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9840" y="1915885"/>
            <a:ext cx="5035548" cy="457201"/>
          </a:xfrm>
          <a:solidFill>
            <a:srgbClr val="C00000"/>
          </a:solidFill>
        </p:spPr>
        <p:txBody>
          <a:bodyPr/>
          <a:lstStyle/>
          <a:p>
            <a:r>
              <a:rPr lang="en-CH" b="1" dirty="0" err="1">
                <a:solidFill>
                  <a:schemeClr val="tx1"/>
                </a:solidFill>
              </a:rPr>
              <a:t>Schwächen</a:t>
            </a:r>
            <a:endParaRPr lang="de-CH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F6BF0-6FBB-7034-26E8-1CD258E449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H" dirty="0"/>
              <a:t>Grosse </a:t>
            </a:r>
            <a:r>
              <a:rPr lang="en-CH" dirty="0" err="1"/>
              <a:t>Menge</a:t>
            </a:r>
            <a:r>
              <a:rPr lang="en-CH" dirty="0"/>
              <a:t> an JavaScript-Code</a:t>
            </a:r>
          </a:p>
          <a:p>
            <a:pPr lvl="1"/>
            <a:r>
              <a:rPr lang="en-CH" dirty="0" err="1"/>
              <a:t>Komponenten</a:t>
            </a:r>
            <a:r>
              <a:rPr lang="en-CH" dirty="0"/>
              <a:t>-Code</a:t>
            </a:r>
          </a:p>
          <a:p>
            <a:pPr lvl="1"/>
            <a:r>
              <a:rPr lang="en-CH" dirty="0"/>
              <a:t>Framework-Code</a:t>
            </a:r>
          </a:p>
          <a:p>
            <a:pPr marL="457200" lvl="1" indent="0">
              <a:buNone/>
            </a:pP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 err="1">
                <a:sym typeface="Wingdings" panose="05000000000000000000" pitchFamily="2" charset="2"/>
              </a:rPr>
              <a:t>Heikel</a:t>
            </a:r>
            <a:r>
              <a:rPr lang="en-CH" dirty="0">
                <a:sym typeface="Wingdings" panose="05000000000000000000" pitchFamily="2" charset="2"/>
              </a:rPr>
              <a:t> </a:t>
            </a:r>
            <a:r>
              <a:rPr lang="en-CH" dirty="0" err="1">
                <a:sym typeface="Wingdings" panose="05000000000000000000" pitchFamily="2" charset="2"/>
              </a:rPr>
              <a:t>bei</a:t>
            </a:r>
            <a:r>
              <a:rPr lang="en-CH" dirty="0">
                <a:sym typeface="Wingdings" panose="05000000000000000000" pitchFamily="2" charset="2"/>
              </a:rPr>
              <a:t> </a:t>
            </a:r>
            <a:r>
              <a:rPr lang="en-CH" dirty="0" err="1">
                <a:sym typeface="Wingdings" panose="05000000000000000000" pitchFamily="2" charset="2"/>
              </a:rPr>
              <a:t>langsamer</a:t>
            </a:r>
            <a:r>
              <a:rPr lang="en-CH" dirty="0">
                <a:sym typeface="Wingdings" panose="05000000000000000000" pitchFamily="2" charset="2"/>
              </a:rPr>
              <a:t> </a:t>
            </a:r>
            <a:r>
              <a:rPr lang="en-CH" dirty="0" err="1">
                <a:sym typeface="Wingdings" panose="05000000000000000000" pitchFamily="2" charset="2"/>
              </a:rPr>
              <a:t>oder</a:t>
            </a:r>
            <a:r>
              <a:rPr lang="en-CH" dirty="0">
                <a:sym typeface="Wingdings" panose="05000000000000000000" pitchFamily="2" charset="2"/>
              </a:rPr>
              <a:t> </a:t>
            </a:r>
            <a:r>
              <a:rPr lang="en-CH" dirty="0" err="1">
                <a:sym typeface="Wingdings" panose="05000000000000000000" pitchFamily="2" charset="2"/>
              </a:rPr>
              <a:t>unzuverlässiger</a:t>
            </a:r>
            <a:r>
              <a:rPr lang="en-CH" dirty="0">
                <a:sym typeface="Wingdings" panose="05000000000000000000" pitchFamily="2" charset="2"/>
              </a:rPr>
              <a:t> </a:t>
            </a:r>
            <a:r>
              <a:rPr lang="en-CH" dirty="0" err="1">
                <a:sym typeface="Wingdings" panose="05000000000000000000" pitchFamily="2" charset="2"/>
              </a:rPr>
              <a:t>Internetverbindung</a:t>
            </a:r>
            <a:endParaRPr lang="en-CH" dirty="0"/>
          </a:p>
          <a:p>
            <a:r>
              <a:rPr lang="en-CH" dirty="0" err="1"/>
              <a:t>Längere</a:t>
            </a:r>
            <a:r>
              <a:rPr lang="en-CH" dirty="0"/>
              <a:t> </a:t>
            </a:r>
            <a:r>
              <a:rPr lang="en-CH" dirty="0" err="1"/>
              <a:t>Ladezeit</a:t>
            </a:r>
            <a:r>
              <a:rPr lang="en-CH" dirty="0"/>
              <a:t> bis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Anzeige</a:t>
            </a:r>
            <a:r>
              <a:rPr lang="en-CH" dirty="0"/>
              <a:t> der </a:t>
            </a:r>
            <a:r>
              <a:rPr lang="en-CH" dirty="0" err="1"/>
              <a:t>Seite</a:t>
            </a:r>
            <a:endParaRPr lang="en-CH" dirty="0"/>
          </a:p>
          <a:p>
            <a:r>
              <a:rPr lang="en-CH" dirty="0" err="1"/>
              <a:t>Viel</a:t>
            </a:r>
            <a:r>
              <a:rPr lang="en-CH" dirty="0"/>
              <a:t> </a:t>
            </a:r>
            <a:r>
              <a:rPr lang="en-CH" dirty="0" err="1"/>
              <a:t>Rechenarbeit</a:t>
            </a:r>
            <a:r>
              <a:rPr lang="en-CH" dirty="0"/>
              <a:t> für den Client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 err="1">
                <a:sym typeface="Wingdings" panose="05000000000000000000" pitchFamily="2" charset="2"/>
              </a:rPr>
              <a:t>Heikel</a:t>
            </a:r>
            <a:r>
              <a:rPr lang="en-CH" dirty="0">
                <a:sym typeface="Wingdings" panose="05000000000000000000" pitchFamily="2" charset="2"/>
              </a:rPr>
              <a:t> für </a:t>
            </a:r>
            <a:r>
              <a:rPr lang="en-CH" dirty="0" err="1">
                <a:sym typeface="Wingdings" panose="05000000000000000000" pitchFamily="2" charset="2"/>
              </a:rPr>
              <a:t>langsamere</a:t>
            </a:r>
            <a:r>
              <a:rPr lang="en-CH" dirty="0">
                <a:sym typeface="Wingdings" panose="05000000000000000000" pitchFamily="2" charset="2"/>
              </a:rPr>
              <a:t> </a:t>
            </a:r>
            <a:r>
              <a:rPr lang="en-CH" dirty="0" err="1">
                <a:sym typeface="Wingdings" panose="05000000000000000000" pitchFamily="2" charset="2"/>
              </a:rPr>
              <a:t>Geräte</a:t>
            </a:r>
            <a:endParaRPr lang="en-CH" dirty="0">
              <a:sym typeface="Wingdings" panose="05000000000000000000" pitchFamily="2" charset="2"/>
            </a:endParaRPr>
          </a:p>
          <a:p>
            <a:r>
              <a:rPr lang="en-CH" dirty="0" err="1">
                <a:sym typeface="Wingdings" panose="05000000000000000000" pitchFamily="2" charset="2"/>
              </a:rPr>
              <a:t>Schlechtes</a:t>
            </a:r>
            <a:r>
              <a:rPr lang="en-CH" dirty="0">
                <a:sym typeface="Wingdings" panose="05000000000000000000" pitchFamily="2" charset="2"/>
              </a:rPr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31539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612D5-4CE4-4EDD-CBD9-D9C4A2EC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“Server + client components”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CB33-FFB2-5CDA-07AE-B2AA52F8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H" b="1" dirty="0" err="1"/>
              <a:t>Ansätze</a:t>
            </a:r>
            <a:endParaRPr lang="en-CH" b="1" dirty="0"/>
          </a:p>
          <a:p>
            <a:r>
              <a:rPr lang="en-CH" dirty="0"/>
              <a:t>Prerendering</a:t>
            </a:r>
          </a:p>
          <a:p>
            <a:r>
              <a:rPr lang="en-CH" dirty="0"/>
              <a:t>Server-side Rendering für </a:t>
            </a:r>
            <a:r>
              <a:rPr lang="en-CH" dirty="0" err="1"/>
              <a:t>schnellere</a:t>
            </a:r>
            <a:r>
              <a:rPr lang="en-CH" dirty="0"/>
              <a:t> Erst-</a:t>
            </a:r>
            <a:r>
              <a:rPr lang="en-CH" dirty="0" err="1"/>
              <a:t>Anzeige</a:t>
            </a:r>
            <a:r>
              <a:rPr lang="en-CH" dirty="0"/>
              <a:t>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Seite</a:t>
            </a:r>
            <a:endParaRPr lang="en-CH" dirty="0"/>
          </a:p>
          <a:p>
            <a:endParaRPr lang="en-CH" dirty="0"/>
          </a:p>
          <a:p>
            <a:pPr marL="0" indent="0">
              <a:buNone/>
            </a:pPr>
            <a:r>
              <a:rPr lang="en-CH" b="1" dirty="0" err="1"/>
              <a:t>Schwächen</a:t>
            </a:r>
            <a:endParaRPr lang="en-CH" b="1" dirty="0"/>
          </a:p>
          <a:p>
            <a:r>
              <a:rPr lang="en-CH" dirty="0"/>
              <a:t>Hydration </a:t>
            </a:r>
            <a:r>
              <a:rPr lang="en-CH" dirty="0">
                <a:sym typeface="Wingdings" panose="05000000000000000000" pitchFamily="2" charset="2"/>
              </a:rPr>
              <a:t> 2x Rendering</a:t>
            </a:r>
            <a:br>
              <a:rPr lang="en-CH" dirty="0">
                <a:sym typeface="Wingdings" panose="05000000000000000000" pitchFamily="2" charset="2"/>
              </a:rPr>
            </a:br>
            <a:r>
              <a:rPr lang="en-CH" dirty="0"/>
              <a:t>“</a:t>
            </a:r>
            <a:r>
              <a:rPr lang="en-US" i="1" dirty="0"/>
              <a:t>Rehydration is an approach that tries to smooth over the tradeoffs between client-side and server-side rendering by doing both.</a:t>
            </a:r>
            <a:r>
              <a:rPr lang="en-CH" dirty="0"/>
              <a:t>” (</a:t>
            </a:r>
            <a:r>
              <a:rPr lang="en-CH" dirty="0" err="1"/>
              <a:t>web.dev</a:t>
            </a:r>
            <a:r>
              <a:rPr lang="en-CH" dirty="0"/>
              <a:t>)</a:t>
            </a:r>
          </a:p>
          <a:p>
            <a:r>
              <a:rPr lang="en-CH" dirty="0"/>
              <a:t>Double Data Problem</a:t>
            </a:r>
          </a:p>
          <a:p>
            <a:r>
              <a:rPr lang="en-CH" dirty="0" err="1"/>
              <a:t>Grössere</a:t>
            </a:r>
            <a:r>
              <a:rPr lang="en-CH" dirty="0"/>
              <a:t> Time to Interactive (TTI)</a:t>
            </a:r>
          </a:p>
        </p:txBody>
      </p:sp>
    </p:spTree>
    <p:extLst>
      <p:ext uri="{BB962C8B-B14F-4D97-AF65-F5344CB8AC3E}">
        <p14:creationId xmlns:p14="http://schemas.microsoft.com/office/powerpoint/2010/main" val="4867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445E-226C-2913-7E5C-D9950F8C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Hydration</a:t>
            </a:r>
            <a:endParaRPr lang="de-C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7C9E57-91FC-897F-FED4-D98A86B791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5773" y="1825625"/>
            <a:ext cx="2874442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01131F-E51B-7117-1544-E33042546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9598" y="1825625"/>
            <a:ext cx="2874442" cy="4351338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63BF67-0018-92D0-2C0A-293B5FF73587}"/>
              </a:ext>
            </a:extLst>
          </p:cNvPr>
          <p:cNvSpPr/>
          <p:nvPr/>
        </p:nvSpPr>
        <p:spPr>
          <a:xfrm>
            <a:off x="7837226" y="2803525"/>
            <a:ext cx="2159001" cy="193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209193-4F93-1562-300D-7E819F4DD4EB}"/>
              </a:ext>
            </a:extLst>
          </p:cNvPr>
          <p:cNvSpPr/>
          <p:nvPr/>
        </p:nvSpPr>
        <p:spPr>
          <a:xfrm>
            <a:off x="7837225" y="3035299"/>
            <a:ext cx="2159001" cy="193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22B82A-32F7-2CCF-FA89-E51D62CF7BF5}"/>
              </a:ext>
            </a:extLst>
          </p:cNvPr>
          <p:cNvSpPr/>
          <p:nvPr/>
        </p:nvSpPr>
        <p:spPr>
          <a:xfrm>
            <a:off x="7837224" y="3267073"/>
            <a:ext cx="2159001" cy="193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D27E1-E3BF-EE42-9AE0-28D891F2C57D}"/>
              </a:ext>
            </a:extLst>
          </p:cNvPr>
          <p:cNvSpPr txBox="1"/>
          <p:nvPr/>
        </p:nvSpPr>
        <p:spPr>
          <a:xfrm>
            <a:off x="10193207" y="2863850"/>
            <a:ext cx="1459043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Event Listeners:</a:t>
            </a:r>
          </a:p>
          <a:p>
            <a:r>
              <a:rPr lang="en-CH" sz="1200" dirty="0"/>
              <a:t>click</a:t>
            </a:r>
            <a:endParaRPr lang="de-CH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53AA6-9CA9-3AAF-3072-449AB856C2BA}"/>
              </a:ext>
            </a:extLst>
          </p:cNvPr>
          <p:cNvSpPr txBox="1"/>
          <p:nvPr/>
        </p:nvSpPr>
        <p:spPr>
          <a:xfrm>
            <a:off x="10193207" y="3824584"/>
            <a:ext cx="1459042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Event Listeners:</a:t>
            </a:r>
          </a:p>
          <a:p>
            <a:r>
              <a:rPr lang="en-CH" sz="1200" dirty="0"/>
              <a:t>input,  focus, blur</a:t>
            </a:r>
            <a:endParaRPr lang="de-CH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526647-A67C-CD4F-615E-59058730B052}"/>
              </a:ext>
            </a:extLst>
          </p:cNvPr>
          <p:cNvSpPr/>
          <p:nvPr/>
        </p:nvSpPr>
        <p:spPr>
          <a:xfrm>
            <a:off x="7837223" y="4006850"/>
            <a:ext cx="2159001" cy="2793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FE113-E2B2-F5C8-B237-8E2A06DD06A9}"/>
              </a:ext>
            </a:extLst>
          </p:cNvPr>
          <p:cNvSpPr txBox="1"/>
          <p:nvPr/>
        </p:nvSpPr>
        <p:spPr>
          <a:xfrm>
            <a:off x="10193207" y="4554485"/>
            <a:ext cx="1459042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Client State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3EC3F8-4BDD-510D-31AC-C279BF3261AE}"/>
              </a:ext>
            </a:extLst>
          </p:cNvPr>
          <p:cNvSpPr/>
          <p:nvPr/>
        </p:nvSpPr>
        <p:spPr>
          <a:xfrm>
            <a:off x="7837222" y="4731341"/>
            <a:ext cx="2159001" cy="193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ECE6D7-5370-481D-A842-7CA127B2C72B}"/>
              </a:ext>
            </a:extLst>
          </p:cNvPr>
          <p:cNvSpPr/>
          <p:nvPr/>
        </p:nvSpPr>
        <p:spPr>
          <a:xfrm>
            <a:off x="7837222" y="5457825"/>
            <a:ext cx="2159001" cy="123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B5DB-DB1A-ABDC-6A89-FBA8E406F99E}"/>
              </a:ext>
            </a:extLst>
          </p:cNvPr>
          <p:cNvSpPr/>
          <p:nvPr/>
        </p:nvSpPr>
        <p:spPr>
          <a:xfrm>
            <a:off x="7837222" y="5613398"/>
            <a:ext cx="2159001" cy="2000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E9428-1AE1-4BA2-0F1D-425208A10B74}"/>
              </a:ext>
            </a:extLst>
          </p:cNvPr>
          <p:cNvSpPr txBox="1"/>
          <p:nvPr/>
        </p:nvSpPr>
        <p:spPr>
          <a:xfrm>
            <a:off x="10193207" y="5382565"/>
            <a:ext cx="1459043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Event Listeners:</a:t>
            </a:r>
          </a:p>
          <a:p>
            <a:r>
              <a:rPr lang="en-CH" sz="1200" dirty="0"/>
              <a:t>click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5998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612D5-4CE4-4EDD-CBD9-D9C4A2EC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Time to Interactive (TTI)</a:t>
            </a:r>
            <a:endParaRPr lang="de-CH" dirty="0"/>
          </a:p>
        </p:txBody>
      </p:sp>
      <p:pic>
        <p:nvPicPr>
          <p:cNvPr id="1026" name="Picture 2" descr="Image server side rendering finish hydration">
            <a:extLst>
              <a:ext uri="{FF2B5EF4-FFF2-40B4-BE49-F238E27FC236}">
                <a16:creationId xmlns:a16="http://schemas.microsoft.com/office/drawing/2014/main" id="{7814D55D-3637-B612-EFD6-C1949A034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4"/>
          <a:stretch/>
        </p:blipFill>
        <p:spPr bwMode="auto">
          <a:xfrm>
            <a:off x="2046287" y="2272506"/>
            <a:ext cx="8382000" cy="30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5EFA0E50-FB90-21C7-22CF-5254F205940B}"/>
              </a:ext>
            </a:extLst>
          </p:cNvPr>
          <p:cNvSpPr txBox="1">
            <a:spLocks/>
          </p:cNvSpPr>
          <p:nvPr/>
        </p:nvSpPr>
        <p:spPr>
          <a:xfrm>
            <a:off x="1632857" y="5803799"/>
            <a:ext cx="10254343" cy="549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Jason Miller &amp; Addy Osmani.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Rendering on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https://web.dev/articles/rendering-on-the-web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4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7394A-13C4-3729-CA4A-CC535CD9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Definition Island Architecture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916C-C41B-FCFF-18C4-9AEF009E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CH" dirty="0"/>
              <a:t>Die Island Architecture </a:t>
            </a:r>
            <a:r>
              <a:rPr lang="en-CH" dirty="0" err="1"/>
              <a:t>ist</a:t>
            </a:r>
            <a:r>
              <a:rPr lang="en-CH" dirty="0"/>
              <a:t> </a:t>
            </a:r>
            <a:r>
              <a:rPr lang="en-CH" dirty="0" err="1"/>
              <a:t>ein</a:t>
            </a:r>
            <a:r>
              <a:rPr lang="en-CH" dirty="0"/>
              <a:t> Ansatz, </a:t>
            </a:r>
            <a:r>
              <a:rPr lang="en-CH" dirty="0" err="1"/>
              <a:t>bei</a:t>
            </a:r>
            <a:r>
              <a:rPr lang="en-CH" dirty="0"/>
              <a:t> dem Server-</a:t>
            </a:r>
            <a:r>
              <a:rPr lang="en-CH" dirty="0" err="1"/>
              <a:t>gerenderte</a:t>
            </a:r>
            <a:r>
              <a:rPr lang="en-CH" dirty="0"/>
              <a:t> </a:t>
            </a:r>
            <a:r>
              <a:rPr lang="en-CH" dirty="0" err="1"/>
              <a:t>Webseiten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und auf </a:t>
            </a:r>
            <a:r>
              <a:rPr lang="en-CH" dirty="0" err="1"/>
              <a:t>interaktives</a:t>
            </a:r>
            <a:r>
              <a:rPr lang="en-CH" dirty="0"/>
              <a:t> </a:t>
            </a:r>
            <a:r>
              <a:rPr lang="en-CH" dirty="0" err="1"/>
              <a:t>Verhalten</a:t>
            </a:r>
            <a:r>
              <a:rPr lang="en-CH" dirty="0"/>
              <a:t> </a:t>
            </a:r>
            <a:r>
              <a:rPr lang="en-CH" dirty="0" err="1"/>
              <a:t>fokussierte</a:t>
            </a:r>
            <a:r>
              <a:rPr lang="en-CH" dirty="0"/>
              <a:t> </a:t>
            </a:r>
            <a:r>
              <a:rPr lang="en-CH" dirty="0" err="1"/>
              <a:t>Bereiche</a:t>
            </a:r>
            <a:r>
              <a:rPr lang="en-CH" dirty="0"/>
              <a:t> </a:t>
            </a:r>
            <a:r>
              <a:rPr lang="en-CH" dirty="0" err="1"/>
              <a:t>bzw</a:t>
            </a:r>
            <a:r>
              <a:rPr lang="en-CH" dirty="0"/>
              <a:t>. </a:t>
            </a:r>
            <a:r>
              <a:rPr lang="en-CH" dirty="0" err="1"/>
              <a:t>Inseln</a:t>
            </a:r>
            <a:r>
              <a:rPr lang="en-CH" dirty="0"/>
              <a:t> </a:t>
            </a:r>
            <a:r>
              <a:rPr lang="en-CH" dirty="0" err="1"/>
              <a:t>enthalten</a:t>
            </a:r>
            <a:r>
              <a:rPr lang="en-CH" dirty="0"/>
              <a:t>.</a:t>
            </a:r>
          </a:p>
          <a:p>
            <a:pPr lvl="1">
              <a:spcAft>
                <a:spcPts val="600"/>
              </a:spcAft>
              <a:defRPr/>
            </a:pPr>
            <a:r>
              <a:rPr lang="en-CH" dirty="0" err="1"/>
              <a:t>Entkoppelung</a:t>
            </a:r>
            <a:r>
              <a:rPr lang="en-CH" dirty="0"/>
              <a:t> der I</a:t>
            </a:r>
            <a:r>
              <a:rPr lang="de-CH" dirty="0"/>
              <a:t>n</a:t>
            </a:r>
            <a:r>
              <a:rPr lang="en-CH" dirty="0" err="1"/>
              <a:t>seln</a:t>
            </a:r>
            <a:r>
              <a:rPr lang="en-CH" dirty="0"/>
              <a:t> </a:t>
            </a:r>
            <a:r>
              <a:rPr lang="en-CH" dirty="0" err="1"/>
              <a:t>untereinander</a:t>
            </a:r>
            <a:endParaRPr lang="en-CH" dirty="0"/>
          </a:p>
          <a:p>
            <a:pPr lvl="1">
              <a:spcAft>
                <a:spcPts val="600"/>
              </a:spcAft>
              <a:defRPr/>
            </a:pPr>
            <a:r>
              <a:rPr lang="en-CH" dirty="0" err="1"/>
              <a:t>Entkoppelte</a:t>
            </a:r>
            <a:r>
              <a:rPr lang="en-CH" dirty="0"/>
              <a:t> und </a:t>
            </a:r>
            <a:r>
              <a:rPr lang="en-CH" dirty="0" err="1"/>
              <a:t>unabhängige</a:t>
            </a:r>
            <a:r>
              <a:rPr lang="en-CH" dirty="0"/>
              <a:t> Hydration der </a:t>
            </a:r>
            <a:r>
              <a:rPr lang="en-CH" dirty="0" err="1"/>
              <a:t>Inseln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8018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7394A-13C4-3729-CA4A-CC535CD9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Ziele</a:t>
            </a:r>
            <a:r>
              <a:rPr lang="en-CH" dirty="0"/>
              <a:t> Island Architecture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1916C-C41B-FCFF-18C4-9AEF009E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CH" dirty="0"/>
              <a:t>Time to interactive (TTI) </a:t>
            </a:r>
            <a:r>
              <a:rPr lang="en-CH" dirty="0" err="1"/>
              <a:t>verkürzen</a:t>
            </a:r>
            <a:endParaRPr lang="en-CH" dirty="0"/>
          </a:p>
          <a:p>
            <a:pPr>
              <a:spcAft>
                <a:spcPts val="600"/>
              </a:spcAft>
              <a:defRPr/>
            </a:pPr>
            <a:r>
              <a:rPr lang="en-CH" dirty="0"/>
              <a:t>Dauer bis </a:t>
            </a:r>
            <a:r>
              <a:rPr lang="en-CH" dirty="0" err="1"/>
              <a:t>zum</a:t>
            </a:r>
            <a:r>
              <a:rPr lang="en-CH" dirty="0"/>
              <a:t> First </a:t>
            </a:r>
            <a:r>
              <a:rPr lang="en-CH" dirty="0" err="1"/>
              <a:t>Contentful</a:t>
            </a:r>
            <a:r>
              <a:rPr lang="en-CH" dirty="0"/>
              <a:t> Paint (FCP) </a:t>
            </a:r>
            <a:r>
              <a:rPr lang="en-CH" dirty="0" err="1"/>
              <a:t>verkürzen</a:t>
            </a:r>
            <a:endParaRPr lang="en-CH" dirty="0"/>
          </a:p>
          <a:p>
            <a:pPr lvl="1">
              <a:spcAft>
                <a:spcPts val="600"/>
              </a:spcAft>
              <a:defRPr/>
            </a:pPr>
            <a:r>
              <a:rPr lang="de-CH" dirty="0"/>
              <a:t>B</a:t>
            </a:r>
            <a:r>
              <a:rPr lang="en-CH" dirty="0" err="1"/>
              <a:t>zw</a:t>
            </a:r>
            <a:r>
              <a:rPr lang="en-CH" dirty="0"/>
              <a:t>. </a:t>
            </a:r>
            <a:r>
              <a:rPr lang="en-CH" dirty="0" err="1"/>
              <a:t>vgl</a:t>
            </a:r>
            <a:r>
              <a:rPr lang="en-CH" dirty="0"/>
              <a:t>. </a:t>
            </a:r>
            <a:r>
              <a:rPr lang="en-CH" dirty="0" err="1"/>
              <a:t>mit</a:t>
            </a:r>
            <a:r>
              <a:rPr lang="en-CH" dirty="0"/>
              <a:t> Frameworks </a:t>
            </a:r>
            <a:r>
              <a:rPr lang="en-CH" dirty="0" err="1"/>
              <a:t>wie</a:t>
            </a:r>
            <a:r>
              <a:rPr lang="en-CH" dirty="0"/>
              <a:t> Next.js den </a:t>
            </a:r>
            <a:r>
              <a:rPr lang="en-CH" dirty="0" err="1"/>
              <a:t>tiefen</a:t>
            </a:r>
            <a:r>
              <a:rPr lang="en-CH" dirty="0"/>
              <a:t> FCP </a:t>
            </a:r>
            <a:r>
              <a:rPr lang="en-CH" dirty="0" err="1"/>
              <a:t>beibehalten</a:t>
            </a:r>
            <a:endParaRPr lang="en-CH" dirty="0"/>
          </a:p>
          <a:p>
            <a:pPr>
              <a:spcAft>
                <a:spcPts val="600"/>
              </a:spcAft>
              <a:defRPr/>
            </a:pPr>
            <a:r>
              <a:rPr lang="en-CH" dirty="0"/>
              <a:t>Dem </a:t>
            </a:r>
            <a:r>
              <a:rPr lang="en-CH" dirty="0" err="1"/>
              <a:t>Bedürfnis</a:t>
            </a:r>
            <a:r>
              <a:rPr lang="en-CH" dirty="0"/>
              <a:t> </a:t>
            </a:r>
            <a:r>
              <a:rPr lang="en-CH" dirty="0" err="1"/>
              <a:t>gerecht</a:t>
            </a:r>
            <a:r>
              <a:rPr lang="en-CH" dirty="0"/>
              <a:t> </a:t>
            </a:r>
            <a:r>
              <a:rPr lang="en-CH" dirty="0" err="1"/>
              <a:t>werden</a:t>
            </a:r>
            <a:r>
              <a:rPr lang="en-CH" dirty="0"/>
              <a:t>, </a:t>
            </a:r>
            <a:r>
              <a:rPr lang="en-CH" dirty="0" err="1"/>
              <a:t>dass</a:t>
            </a:r>
            <a:r>
              <a:rPr lang="en-CH" dirty="0"/>
              <a:t> </a:t>
            </a:r>
            <a:r>
              <a:rPr lang="en-CH" dirty="0" err="1"/>
              <a:t>Inseln</a:t>
            </a:r>
            <a:r>
              <a:rPr lang="en-CH" dirty="0"/>
              <a:t> für die </a:t>
            </a:r>
            <a:r>
              <a:rPr lang="en-CH" dirty="0" err="1"/>
              <a:t>Benutzererfahrung</a:t>
            </a:r>
            <a:r>
              <a:rPr lang="en-CH" dirty="0"/>
              <a:t> </a:t>
            </a:r>
            <a:r>
              <a:rPr lang="en-CH" dirty="0" err="1"/>
              <a:t>unterschiedliche</a:t>
            </a:r>
            <a:r>
              <a:rPr lang="en-CH" dirty="0"/>
              <a:t> </a:t>
            </a:r>
            <a:r>
              <a:rPr lang="en-CH" dirty="0" err="1"/>
              <a:t>Prioritäten</a:t>
            </a:r>
            <a:r>
              <a:rPr lang="en-CH" dirty="0"/>
              <a:t> </a:t>
            </a:r>
            <a:r>
              <a:rPr lang="en-CH" dirty="0" err="1"/>
              <a:t>haben</a:t>
            </a:r>
            <a:endParaRPr lang="en-CH" dirty="0"/>
          </a:p>
          <a:p>
            <a:pPr>
              <a:spcAft>
                <a:spcPts val="600"/>
              </a:spcAft>
              <a:defRPr/>
            </a:pPr>
            <a:r>
              <a:rPr lang="en-CH" dirty="0"/>
              <a:t>(Client State </a:t>
            </a:r>
            <a:r>
              <a:rPr lang="en-CH" dirty="0" err="1"/>
              <a:t>beibehalten</a:t>
            </a:r>
            <a:r>
              <a:rPr lang="en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1904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D8AF61-0EFE-4B67-AC63-165AA360F9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A0254-3646-4633-AE89-92733C2D6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C098-A058-4A59-AA77-E2402053F6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701</Words>
  <Application>Microsoft Office PowerPoint</Application>
  <PresentationFormat>Widescreen</PresentationFormat>
  <Paragraphs>132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Depth</vt:lpstr>
      <vt:lpstr>Island Architecture</vt:lpstr>
      <vt:lpstr>Inhalt</vt:lpstr>
      <vt:lpstr>Evolution der Webanwendungen</vt:lpstr>
      <vt:lpstr>“Modern client rendering (SPA)”</vt:lpstr>
      <vt:lpstr>“Server + client components”</vt:lpstr>
      <vt:lpstr>Hydration</vt:lpstr>
      <vt:lpstr>Time to Interactive (TTI)</vt:lpstr>
      <vt:lpstr>Definition Island Architecture</vt:lpstr>
      <vt:lpstr>Ziele Island Architecture</vt:lpstr>
      <vt:lpstr>Mittel zur Zielerreichung</vt:lpstr>
      <vt:lpstr>Limitationen</vt:lpstr>
      <vt:lpstr>Abgrenzung zu anderen Ansätzen</vt:lpstr>
      <vt:lpstr>Ausblick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Aeschlimann Paul I.MSCE_T_H21.2101</dc:creator>
  <cp:lastModifiedBy>Aeschlimann Paul I.MSCE_T_H21.2101</cp:lastModifiedBy>
  <cp:revision>110</cp:revision>
  <dcterms:created xsi:type="dcterms:W3CDTF">2024-04-29T20:53:11Z</dcterms:created>
  <dcterms:modified xsi:type="dcterms:W3CDTF">2024-05-01T08:10:08Z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