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559" r:id="rId3"/>
    <p:sldId id="561" r:id="rId4"/>
    <p:sldId id="570" r:id="rId5"/>
    <p:sldId id="568" r:id="rId6"/>
    <p:sldId id="571" r:id="rId7"/>
  </p:sldIdLst>
  <p:sldSz cx="9144000" cy="6858000" type="screen4x3"/>
  <p:notesSz cx="6858000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FDDB"/>
    <a:srgbClr val="003300"/>
    <a:srgbClr val="666633"/>
    <a:srgbClr val="E4E4E4"/>
    <a:srgbClr val="46B4B4"/>
    <a:srgbClr val="009999"/>
    <a:srgbClr val="00CC66"/>
    <a:srgbClr val="8DB4E3"/>
    <a:srgbClr val="538E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6" autoAdjust="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6332"/>
          </a:xfrm>
          <a:prstGeom prst="rect">
            <a:avLst/>
          </a:prstGeom>
        </p:spPr>
        <p:txBody>
          <a:bodyPr vert="horz" lIns="93022" tIns="46511" rIns="93022" bIns="46511" rtlCol="0"/>
          <a:lstStyle>
            <a:lvl1pPr algn="r">
              <a:defRPr sz="1200"/>
            </a:lvl1pPr>
          </a:lstStyle>
          <a:p>
            <a:fld id="{59272389-AD2E-4067-9316-5397C83F1316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2" tIns="46511" rIns="93022" bIns="4651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15154"/>
            <a:ext cx="5486400" cy="4466987"/>
          </a:xfrm>
          <a:prstGeom prst="rect">
            <a:avLst/>
          </a:prstGeom>
        </p:spPr>
        <p:txBody>
          <a:bodyPr vert="horz" lIns="93022" tIns="46511" rIns="93022" bIns="4651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71800" cy="496332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4" y="9428584"/>
            <a:ext cx="2971800" cy="496332"/>
          </a:xfrm>
          <a:prstGeom prst="rect">
            <a:avLst/>
          </a:prstGeom>
        </p:spPr>
        <p:txBody>
          <a:bodyPr vert="horz" lIns="93022" tIns="46511" rIns="93022" bIns="46511" rtlCol="0" anchor="b"/>
          <a:lstStyle>
            <a:lvl1pPr algn="r">
              <a:defRPr sz="1200"/>
            </a:lvl1pPr>
          </a:lstStyle>
          <a:p>
            <a:fld id="{D8786C1F-7CBC-42AF-9F2E-965C1C7FEF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47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6C1F-7CBC-42AF-9F2E-965C1C7FEF8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062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0" y="0"/>
            <a:ext cx="914142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55E-4FC4-4688-B618-F67911132EDB}" type="datetimeFigureOut">
              <a:rPr lang="pt-BR" smtClean="0"/>
              <a:pPr/>
              <a:t>12/2/2019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8743-99D2-4327-B682-CE7F1652F2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s://gcn.com/~/media/GIG/GCN/Redesign/Articles/2015/May/hackath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-5811" y="1196752"/>
            <a:ext cx="9149811" cy="424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5811" y="-27384"/>
            <a:ext cx="9149811" cy="652534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1143000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Ouvidoria </a:t>
            </a:r>
            <a:r>
              <a:rPr lang="pt-BR" sz="4000" b="1" dirty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Central </a:t>
            </a:r>
            <a:r>
              <a:rPr lang="pt-BR" sz="4000" b="1" dirty="0" smtClean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 Saúde – OCS</a:t>
            </a:r>
            <a:r>
              <a:rPr lang="pt-BR" sz="4000" b="1" dirty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pt-BR" sz="4000" b="1" dirty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pt-BR" sz="4000" b="1" dirty="0">
              <a:solidFill>
                <a:srgbClr val="0033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35496" y="6030416"/>
            <a:ext cx="4392488" cy="422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Big </a:t>
            </a:r>
            <a:r>
              <a:rPr lang="pt-BR" sz="3200" b="1" dirty="0" err="1">
                <a:solidFill>
                  <a:srgbClr val="00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Hackathon</a:t>
            </a:r>
            <a:endParaRPr lang="pt-BR" sz="3200" b="1" dirty="0">
              <a:solidFill>
                <a:srgbClr val="0033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6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entágono 4"/>
          <p:cNvSpPr/>
          <p:nvPr/>
        </p:nvSpPr>
        <p:spPr>
          <a:xfrm>
            <a:off x="-36512" y="17418"/>
            <a:ext cx="4890653" cy="603270"/>
          </a:xfrm>
          <a:prstGeom prst="homePlate">
            <a:avLst>
              <a:gd name="adj" fmla="val 28128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Ouvidoria – Principais Atividades</a:t>
            </a:r>
            <a:endParaRPr lang="pt-BR" sz="2100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77352" y="2420888"/>
            <a:ext cx="2059429" cy="2439631"/>
          </a:xfrm>
          <a:prstGeom prst="roundRect">
            <a:avLst>
              <a:gd name="adj" fmla="val 7919"/>
            </a:avLst>
          </a:prstGeom>
          <a:solidFill>
            <a:schemeClr val="accent4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://www4.funcesi.br/web/images/ouvidoria/baloes_ouvidoria_funces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169" y="3755173"/>
            <a:ext cx="1197793" cy="10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2443924" y="2420888"/>
            <a:ext cx="2059429" cy="2439631"/>
          </a:xfrm>
          <a:prstGeom prst="roundRect">
            <a:avLst>
              <a:gd name="adj" fmla="val 7919"/>
            </a:avLst>
          </a:prstGeom>
          <a:solidFill>
            <a:schemeClr val="accent4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710496" y="2420888"/>
            <a:ext cx="2059429" cy="2439631"/>
          </a:xfrm>
          <a:prstGeom prst="roundRect">
            <a:avLst>
              <a:gd name="adj" fmla="val 7919"/>
            </a:avLst>
          </a:prstGeom>
          <a:solidFill>
            <a:schemeClr val="accent4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977067" y="2420888"/>
            <a:ext cx="2059429" cy="2439631"/>
          </a:xfrm>
          <a:prstGeom prst="roundRect">
            <a:avLst>
              <a:gd name="adj" fmla="val 7919"/>
            </a:avLst>
          </a:prstGeom>
          <a:solidFill>
            <a:schemeClr val="accent4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7352" y="1196752"/>
            <a:ext cx="8859144" cy="79208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79511" y="2420888"/>
            <a:ext cx="205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Articula redes de </a:t>
            </a:r>
            <a:r>
              <a:rPr lang="pt-BR" b="1" dirty="0" smtClean="0"/>
              <a:t>ouvidoria</a:t>
            </a:r>
            <a:r>
              <a:rPr lang="pt-BR" dirty="0" smtClean="0"/>
              <a:t>; canal </a:t>
            </a:r>
            <a:r>
              <a:rPr lang="pt-BR" b="1" dirty="0" smtClean="0"/>
              <a:t>156</a:t>
            </a:r>
            <a:r>
              <a:rPr lang="pt-BR" dirty="0" smtClean="0"/>
              <a:t> e </a:t>
            </a:r>
            <a:r>
              <a:rPr lang="pt-BR" b="1" dirty="0" smtClean="0"/>
              <a:t>organizações de Saúde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370715" y="2566645"/>
            <a:ext cx="205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Monitora sistema </a:t>
            </a:r>
            <a:r>
              <a:rPr lang="pt-BR" b="1" dirty="0" err="1" smtClean="0"/>
              <a:t>OuvidorSUS</a:t>
            </a:r>
            <a:endParaRPr lang="pt-BR" b="1" dirty="0"/>
          </a:p>
        </p:txBody>
      </p:sp>
      <p:pic>
        <p:nvPicPr>
          <p:cNvPr id="4098" name="Picture 2" descr="http://www.totalreach.com.br/wp-content/uploads/2015/07/plano-s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0255" y="3608123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me.guiamais.com.br/wp-content/uploads/2015/10/atendimento-pm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3087" y="3638806"/>
            <a:ext cx="1311121" cy="11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4674971" y="2420888"/>
            <a:ext cx="205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Atende usuários </a:t>
            </a:r>
            <a:r>
              <a:rPr lang="pt-BR" dirty="0" smtClean="0"/>
              <a:t>e </a:t>
            </a:r>
            <a:r>
              <a:rPr lang="pt-BR" b="1" dirty="0" smtClean="0"/>
              <a:t>encaminha demandas </a:t>
            </a:r>
            <a:r>
              <a:rPr lang="pt-BR" dirty="0" smtClean="0"/>
              <a:t>para áreas responsáveis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79227" y="2420888"/>
            <a:ext cx="205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Confecciona</a:t>
            </a:r>
            <a:r>
              <a:rPr lang="pt-BR" b="1" dirty="0" smtClean="0"/>
              <a:t> relatórios estratégicos </a:t>
            </a:r>
            <a:endParaRPr lang="pt-BR" b="1" dirty="0"/>
          </a:p>
        </p:txBody>
      </p:sp>
      <p:pic>
        <p:nvPicPr>
          <p:cNvPr id="4102" name="Picture 6" descr="Call Repor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3973" y="3688685"/>
            <a:ext cx="1036459" cy="1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575943" y="1383159"/>
            <a:ext cx="78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Todas as ações possuem respaldo jurídico</a:t>
            </a:r>
            <a:endParaRPr lang="pt-BR" sz="2400" b="1" dirty="0"/>
          </a:p>
        </p:txBody>
      </p:sp>
      <p:pic>
        <p:nvPicPr>
          <p:cNvPr id="4104" name="Picture 8" descr="http://onboard-abord.ca/wp-content/uploads/2016/05/Icon-Family-Lawy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94607" cy="6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54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entágono 4"/>
          <p:cNvSpPr/>
          <p:nvPr/>
        </p:nvSpPr>
        <p:spPr>
          <a:xfrm>
            <a:off x="-36512" y="17418"/>
            <a:ext cx="4890653" cy="603270"/>
          </a:xfrm>
          <a:prstGeom prst="homePlate">
            <a:avLst>
              <a:gd name="adj" fmla="val 281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Desafio!</a:t>
            </a:r>
            <a:endParaRPr lang="pt-BR" sz="2100" b="1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07504" y="1484784"/>
            <a:ext cx="8859144" cy="4754149"/>
          </a:xfrm>
          <a:prstGeom prst="roundRect">
            <a:avLst>
              <a:gd name="adj" fmla="val 7919"/>
            </a:avLst>
          </a:prstGeom>
          <a:solidFill>
            <a:schemeClr val="tx2">
              <a:lumMod val="20000"/>
              <a:lumOff val="8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s://www.besttechie.com/wp-content/uploads/2016/03/hackathon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518" y="-217491"/>
            <a:ext cx="4139994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1556792"/>
            <a:ext cx="4409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/>
              <a:t>Confecção de Ferramenta </a:t>
            </a:r>
            <a:r>
              <a:rPr lang="pt-BR" sz="2200" b="1" dirty="0"/>
              <a:t>de Gestão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7624" y="4455186"/>
            <a:ext cx="776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Facilitar </a:t>
            </a:r>
            <a:r>
              <a:rPr lang="pt-BR" dirty="0"/>
              <a:t>o manuseio dessas bases de dados, para uma </a:t>
            </a:r>
            <a:r>
              <a:rPr lang="pt-BR" b="1" dirty="0"/>
              <a:t>forma mais amigável e ágil </a:t>
            </a:r>
            <a:r>
              <a:rPr lang="pt-BR" dirty="0"/>
              <a:t>de gerar </a:t>
            </a:r>
            <a:r>
              <a:rPr lang="pt-BR" dirty="0" smtClean="0"/>
              <a:t>informação.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7503" y="4239162"/>
            <a:ext cx="1206062" cy="1206062"/>
            <a:chOff x="5337121" y="2635403"/>
            <a:chExt cx="1206062" cy="1206062"/>
          </a:xfrm>
        </p:grpSpPr>
        <p:sp>
          <p:nvSpPr>
            <p:cNvPr id="10" name="Retângulo 9"/>
            <p:cNvSpPr/>
            <p:nvPr/>
          </p:nvSpPr>
          <p:spPr>
            <a:xfrm>
              <a:off x="5724128" y="2770382"/>
              <a:ext cx="432048" cy="54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https://conceptdraw.com/a455c4/p4/preview/640/pict--computer-file-ivr-computer---vector-stencils-library.png--diagram-flowchart-example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121" y="2635403"/>
              <a:ext cx="1206062" cy="12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tângulo 16"/>
          <p:cNvSpPr/>
          <p:nvPr/>
        </p:nvSpPr>
        <p:spPr>
          <a:xfrm>
            <a:off x="351977" y="2060848"/>
            <a:ext cx="117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Problema:</a:t>
            </a:r>
            <a:endParaRPr lang="pt-BR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31912" y="2577678"/>
            <a:ext cx="86325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/>
              <a:t>Trabalhamos com um arquivo em Excel que tem aproximadamente </a:t>
            </a:r>
            <a:r>
              <a:rPr lang="pt-BR" b="1" dirty="0" smtClean="0"/>
              <a:t>350 mil linhas </a:t>
            </a:r>
            <a:r>
              <a:rPr lang="pt-BR" dirty="0" smtClean="0"/>
              <a:t>e </a:t>
            </a:r>
            <a:r>
              <a:rPr lang="pt-BR" b="1" dirty="0" smtClean="0"/>
              <a:t>30 colunas </a:t>
            </a:r>
            <a:r>
              <a:rPr lang="pt-BR" dirty="0"/>
              <a:t>(usamos algumas fórmulas de lógica [SE, </a:t>
            </a:r>
            <a:r>
              <a:rPr lang="pt-BR" dirty="0" smtClean="0"/>
              <a:t>PROCV, </a:t>
            </a:r>
            <a:r>
              <a:rPr lang="pt-BR" dirty="0" err="1" smtClean="0"/>
              <a:t>etc</a:t>
            </a:r>
            <a:r>
              <a:rPr lang="pt-BR" dirty="0" smtClean="0"/>
              <a:t>] </a:t>
            </a:r>
            <a:r>
              <a:rPr lang="pt-BR" dirty="0"/>
              <a:t>para cruzar dados em 03 planilhas </a:t>
            </a:r>
            <a:r>
              <a:rPr lang="pt-BR" dirty="0" smtClean="0"/>
              <a:t>diferentes).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94439" y="3846978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Desafio: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957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entágono 4"/>
          <p:cNvSpPr/>
          <p:nvPr/>
        </p:nvSpPr>
        <p:spPr>
          <a:xfrm>
            <a:off x="-36512" y="17418"/>
            <a:ext cx="4890653" cy="603270"/>
          </a:xfrm>
          <a:prstGeom prst="homePlate">
            <a:avLst>
              <a:gd name="adj" fmla="val 2812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Desafio!</a:t>
            </a:r>
            <a:endParaRPr lang="pt-BR" sz="2100" b="1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07504" y="1484784"/>
            <a:ext cx="8859144" cy="4754149"/>
          </a:xfrm>
          <a:prstGeom prst="roundRect">
            <a:avLst>
              <a:gd name="adj" fmla="val 7919"/>
            </a:avLst>
          </a:prstGeom>
          <a:solidFill>
            <a:schemeClr val="tx2">
              <a:lumMod val="20000"/>
              <a:lumOff val="8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s://www.besttechie.com/wp-content/uploads/2016/03/hackathon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518" y="-217491"/>
            <a:ext cx="4139994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1556792"/>
            <a:ext cx="4409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/>
              <a:t>Confecção de Ferramenta </a:t>
            </a:r>
            <a:r>
              <a:rPr lang="pt-BR" sz="2200" b="1" dirty="0"/>
              <a:t>de Gestão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87624" y="4455186"/>
            <a:ext cx="776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Facilitar </a:t>
            </a:r>
            <a:r>
              <a:rPr lang="pt-BR" dirty="0"/>
              <a:t>o manuseio dessas bases de dados, para uma </a:t>
            </a:r>
            <a:r>
              <a:rPr lang="pt-BR" b="1" dirty="0"/>
              <a:t>forma mais amigável e ágil </a:t>
            </a:r>
            <a:r>
              <a:rPr lang="pt-BR" dirty="0"/>
              <a:t>de gerar </a:t>
            </a:r>
            <a:r>
              <a:rPr lang="pt-BR" dirty="0" smtClean="0"/>
              <a:t>informação.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07503" y="4239162"/>
            <a:ext cx="1206062" cy="1206062"/>
            <a:chOff x="5337121" y="2635403"/>
            <a:chExt cx="1206062" cy="1206062"/>
          </a:xfrm>
        </p:grpSpPr>
        <p:sp>
          <p:nvSpPr>
            <p:cNvPr id="10" name="Retângulo 9"/>
            <p:cNvSpPr/>
            <p:nvPr/>
          </p:nvSpPr>
          <p:spPr>
            <a:xfrm>
              <a:off x="5724128" y="2770382"/>
              <a:ext cx="432048" cy="54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https://conceptdraw.com/a455c4/p4/preview/640/pict--computer-file-ivr-computer---vector-stencils-library.png--diagram-flowchart-example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121" y="2635403"/>
              <a:ext cx="1206062" cy="12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tângulo 16"/>
          <p:cNvSpPr/>
          <p:nvPr/>
        </p:nvSpPr>
        <p:spPr>
          <a:xfrm>
            <a:off x="351977" y="2060848"/>
            <a:ext cx="117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Problema:</a:t>
            </a:r>
            <a:endParaRPr lang="pt-BR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31912" y="2577678"/>
            <a:ext cx="86325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/>
              <a:t>Trabalhamos com um arquivo em Excel que tem aproximadamente </a:t>
            </a:r>
            <a:r>
              <a:rPr lang="pt-BR" b="1" dirty="0" smtClean="0"/>
              <a:t>350 mil linhas </a:t>
            </a:r>
            <a:r>
              <a:rPr lang="pt-BR" dirty="0" smtClean="0"/>
              <a:t>e </a:t>
            </a:r>
            <a:r>
              <a:rPr lang="pt-BR" b="1" dirty="0" smtClean="0"/>
              <a:t>30 colunas </a:t>
            </a:r>
            <a:r>
              <a:rPr lang="pt-BR" dirty="0"/>
              <a:t>(usamos algumas fórmulas de lógica [SE, </a:t>
            </a:r>
            <a:r>
              <a:rPr lang="pt-BR" dirty="0" smtClean="0"/>
              <a:t>PROCV, </a:t>
            </a:r>
            <a:r>
              <a:rPr lang="pt-BR" dirty="0" err="1" smtClean="0"/>
              <a:t>etc</a:t>
            </a:r>
            <a:r>
              <a:rPr lang="pt-BR" dirty="0" smtClean="0"/>
              <a:t>] </a:t>
            </a:r>
            <a:r>
              <a:rPr lang="pt-BR" dirty="0"/>
              <a:t>para cruzar dados em 03 planilhas </a:t>
            </a:r>
            <a:r>
              <a:rPr lang="pt-BR" dirty="0" smtClean="0"/>
              <a:t>diferentes).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94439" y="3846978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Desafio:</a:t>
            </a:r>
            <a:endParaRPr lang="pt-BR" b="1" dirty="0"/>
          </a:p>
        </p:txBody>
      </p:sp>
      <p:sp>
        <p:nvSpPr>
          <p:cNvPr id="15" name="Retângulo 14"/>
          <p:cNvSpPr/>
          <p:nvPr/>
        </p:nvSpPr>
        <p:spPr>
          <a:xfrm>
            <a:off x="-18256" y="-9787"/>
            <a:ext cx="9180512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23528" y="918631"/>
            <a:ext cx="8420919" cy="4238561"/>
          </a:xfrm>
          <a:prstGeom prst="roundRect">
            <a:avLst>
              <a:gd name="adj" fmla="val 8829"/>
            </a:avLst>
          </a:prstGeom>
          <a:solidFill>
            <a:srgbClr val="ED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325" y="1052736"/>
            <a:ext cx="379115" cy="3791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637" y="1602514"/>
            <a:ext cx="8312727" cy="32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7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entágono 4"/>
          <p:cNvSpPr/>
          <p:nvPr/>
        </p:nvSpPr>
        <p:spPr>
          <a:xfrm>
            <a:off x="-36512" y="17418"/>
            <a:ext cx="4890653" cy="603270"/>
          </a:xfrm>
          <a:prstGeom prst="homePlate">
            <a:avLst>
              <a:gd name="adj" fmla="val 28128"/>
            </a:avLst>
          </a:prstGeom>
          <a:solidFill>
            <a:srgbClr val="FEF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</a:t>
            </a:r>
            <a:r>
              <a:rPr lang="pt-BR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esafio!</a:t>
            </a:r>
            <a:endParaRPr lang="pt-BR" sz="2100" b="1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07504" y="1628800"/>
            <a:ext cx="8859144" cy="3929049"/>
          </a:xfrm>
          <a:prstGeom prst="roundRect">
            <a:avLst>
              <a:gd name="adj" fmla="val 7919"/>
            </a:avLst>
          </a:prstGeom>
          <a:solidFill>
            <a:srgbClr val="FEF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s://www.besttechie.com/wp-content/uploads/2016/03/hackathon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518" y="-217491"/>
            <a:ext cx="4139994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1556792"/>
            <a:ext cx="18151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/>
              <a:t>Transparência</a:t>
            </a:r>
            <a:endParaRPr lang="pt-BR" sz="2200" b="1" dirty="0"/>
          </a:p>
        </p:txBody>
      </p:sp>
      <p:sp>
        <p:nvSpPr>
          <p:cNvPr id="8" name="Retângulo 7"/>
          <p:cNvSpPr/>
          <p:nvPr/>
        </p:nvSpPr>
        <p:spPr>
          <a:xfrm>
            <a:off x="841246" y="4869160"/>
            <a:ext cx="776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Criação</a:t>
            </a:r>
            <a:r>
              <a:rPr lang="pt-BR" dirty="0" smtClean="0"/>
              <a:t> </a:t>
            </a:r>
            <a:r>
              <a:rPr lang="pt-BR" dirty="0"/>
              <a:t>de ferramenta que permita o </a:t>
            </a:r>
            <a:r>
              <a:rPr lang="pt-BR" b="1" dirty="0"/>
              <a:t>acesso a dados e produção de relatórios </a:t>
            </a:r>
            <a:r>
              <a:rPr lang="pt-BR" b="1" dirty="0" smtClean="0"/>
              <a:t>personalizados.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351977" y="2060848"/>
            <a:ext cx="117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Problema:</a:t>
            </a:r>
            <a:endParaRPr lang="pt-BR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31912" y="2727210"/>
            <a:ext cx="8632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/>
              <a:t>Relatórios criados de maneira </a:t>
            </a:r>
            <a:r>
              <a:rPr lang="pt-BR" b="1" dirty="0" smtClean="0"/>
              <a:t>manual</a:t>
            </a:r>
            <a:r>
              <a:rPr lang="pt-BR" dirty="0" smtClean="0"/>
              <a:t>, que onera </a:t>
            </a:r>
            <a:r>
              <a:rPr lang="pt-BR" b="1" dirty="0" smtClean="0"/>
              <a:t>tempo e esforço físico e mental </a:t>
            </a:r>
            <a:r>
              <a:rPr lang="pt-BR" dirty="0" smtClean="0"/>
              <a:t>dos integrantes da equipe.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94439" y="4293096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Desafio:</a:t>
            </a:r>
            <a:endParaRPr lang="pt-BR" b="1" dirty="0"/>
          </a:p>
        </p:txBody>
      </p:sp>
      <p:pic>
        <p:nvPicPr>
          <p:cNvPr id="7170" name="Picture 2" descr="https://www.axis.com/sites/default/files/tool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706318" cy="70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2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Pentágono 4"/>
          <p:cNvSpPr/>
          <p:nvPr/>
        </p:nvSpPr>
        <p:spPr>
          <a:xfrm>
            <a:off x="-36512" y="17418"/>
            <a:ext cx="4890653" cy="603270"/>
          </a:xfrm>
          <a:prstGeom prst="homePlate">
            <a:avLst>
              <a:gd name="adj" fmla="val 28128"/>
            </a:avLst>
          </a:prstGeom>
          <a:solidFill>
            <a:srgbClr val="FEF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</a:t>
            </a:r>
            <a:r>
              <a:rPr lang="pt-BR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esafio!</a:t>
            </a:r>
            <a:endParaRPr lang="pt-BR" sz="2100" b="1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6288179"/>
            <a:ext cx="2627785" cy="56408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107504" y="1628800"/>
            <a:ext cx="8859144" cy="3929049"/>
          </a:xfrm>
          <a:prstGeom prst="roundRect">
            <a:avLst>
              <a:gd name="adj" fmla="val 7919"/>
            </a:avLst>
          </a:prstGeom>
          <a:solidFill>
            <a:srgbClr val="FEF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https://www.besttechie.com/wp-content/uploads/2016/03/hackathon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518" y="-217491"/>
            <a:ext cx="4139994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3528" y="1556792"/>
            <a:ext cx="18151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b="1" dirty="0" smtClean="0"/>
              <a:t>Transparência</a:t>
            </a:r>
            <a:endParaRPr lang="pt-BR" sz="2200" b="1" dirty="0"/>
          </a:p>
        </p:txBody>
      </p:sp>
      <p:sp>
        <p:nvSpPr>
          <p:cNvPr id="8" name="Retângulo 7"/>
          <p:cNvSpPr/>
          <p:nvPr/>
        </p:nvSpPr>
        <p:spPr>
          <a:xfrm>
            <a:off x="841246" y="4869160"/>
            <a:ext cx="776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Criação</a:t>
            </a:r>
            <a:r>
              <a:rPr lang="pt-BR" dirty="0" smtClean="0"/>
              <a:t> </a:t>
            </a:r>
            <a:r>
              <a:rPr lang="pt-BR" dirty="0"/>
              <a:t>de ferramenta que permita o </a:t>
            </a:r>
            <a:r>
              <a:rPr lang="pt-BR" b="1" dirty="0"/>
              <a:t>acesso a dados e produção de relatórios </a:t>
            </a:r>
            <a:r>
              <a:rPr lang="pt-BR" b="1" dirty="0" smtClean="0"/>
              <a:t>personalizados.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351977" y="2060848"/>
            <a:ext cx="117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Problema:</a:t>
            </a:r>
            <a:endParaRPr lang="pt-BR" b="1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31912" y="2727210"/>
            <a:ext cx="8632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/>
              <a:t>Relatórios criados de maneira </a:t>
            </a:r>
            <a:r>
              <a:rPr lang="pt-BR" b="1" dirty="0" smtClean="0"/>
              <a:t>manual</a:t>
            </a:r>
            <a:r>
              <a:rPr lang="pt-BR" dirty="0" smtClean="0"/>
              <a:t>, que onera </a:t>
            </a:r>
            <a:r>
              <a:rPr lang="pt-BR" b="1" dirty="0" smtClean="0"/>
              <a:t>tempo e esforço físico e mental </a:t>
            </a:r>
            <a:r>
              <a:rPr lang="pt-BR" dirty="0" smtClean="0"/>
              <a:t>dos integrantes da equipe.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94439" y="4293096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Desafio:</a:t>
            </a:r>
            <a:endParaRPr lang="pt-BR" b="1" dirty="0"/>
          </a:p>
        </p:txBody>
      </p:sp>
      <p:pic>
        <p:nvPicPr>
          <p:cNvPr id="7170" name="Picture 2" descr="https://www.axis.com/sites/default/files/tool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97152"/>
            <a:ext cx="706318" cy="70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23528" y="908720"/>
            <a:ext cx="8420919" cy="4662417"/>
          </a:xfrm>
          <a:prstGeom prst="roundRect">
            <a:avLst>
              <a:gd name="adj" fmla="val 8829"/>
            </a:avLst>
          </a:prstGeom>
          <a:solidFill>
            <a:srgbClr val="EDED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325" y="1052736"/>
            <a:ext cx="379115" cy="37911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98" y="1639763"/>
            <a:ext cx="3161617" cy="237432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1268760"/>
            <a:ext cx="3157118" cy="2365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950" y="3234675"/>
            <a:ext cx="3187682" cy="239180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577" y="2853044"/>
            <a:ext cx="3157118" cy="23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62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12061</TotalTime>
  <Words>259</Words>
  <Application>Microsoft Office PowerPoint</Application>
  <PresentationFormat>Apresentação na tela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Ouvidoria Central da Saúde – OCS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</dc:creator>
  <cp:lastModifiedBy>d810419</cp:lastModifiedBy>
  <cp:revision>586</cp:revision>
  <cp:lastPrinted>2015-06-19T21:59:11Z</cp:lastPrinted>
  <dcterms:created xsi:type="dcterms:W3CDTF">2015-05-22T13:49:32Z</dcterms:created>
  <dcterms:modified xsi:type="dcterms:W3CDTF">2019-02-12T19:45:01Z</dcterms:modified>
</cp:coreProperties>
</file>