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312" r:id="rId5"/>
    <p:sldId id="316" r:id="rId6"/>
    <p:sldId id="337" r:id="rId7"/>
    <p:sldId id="338" r:id="rId8"/>
    <p:sldId id="339" r:id="rId9"/>
    <p:sldId id="340" r:id="rId10"/>
    <p:sldId id="341" r:id="rId11"/>
    <p:sldId id="344" r:id="rId12"/>
    <p:sldId id="342" r:id="rId13"/>
    <p:sldId id="345" r:id="rId14"/>
    <p:sldId id="343" r:id="rId15"/>
    <p:sldId id="346" r:id="rId16"/>
    <p:sldId id="347" r:id="rId17"/>
    <p:sldId id="348" r:id="rId18"/>
    <p:sldId id="349" r:id="rId19"/>
    <p:sldId id="351" r:id="rId20"/>
    <p:sldId id="352" r:id="rId21"/>
    <p:sldId id="353" r:id="rId22"/>
    <p:sldId id="350" r:id="rId23"/>
    <p:sldId id="355" r:id="rId24"/>
    <p:sldId id="361" r:id="rId25"/>
    <p:sldId id="367" r:id="rId26"/>
    <p:sldId id="356" r:id="rId27"/>
    <p:sldId id="362" r:id="rId28"/>
    <p:sldId id="368" r:id="rId29"/>
    <p:sldId id="357" r:id="rId30"/>
    <p:sldId id="363" r:id="rId31"/>
    <p:sldId id="369" r:id="rId32"/>
    <p:sldId id="358" r:id="rId33"/>
    <p:sldId id="364" r:id="rId34"/>
    <p:sldId id="370" r:id="rId35"/>
    <p:sldId id="359" r:id="rId36"/>
    <p:sldId id="365" r:id="rId37"/>
    <p:sldId id="371" r:id="rId38"/>
    <p:sldId id="360" r:id="rId39"/>
    <p:sldId id="366" r:id="rId40"/>
    <p:sldId id="372" r:id="rId41"/>
    <p:sldId id="373" r:id="rId42"/>
    <p:sldId id="374" r:id="rId43"/>
    <p:sldId id="376" r:id="rId4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717" autoAdjust="0"/>
  </p:normalViewPr>
  <p:slideViewPr>
    <p:cSldViewPr snapToGrid="0">
      <p:cViewPr>
        <p:scale>
          <a:sx n="98" d="100"/>
          <a:sy n="98" d="100"/>
        </p:scale>
        <p:origin x="1020" y="438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2FEFF3-3819-457A-ACAE-DC473A7A056F}" type="datetime1">
              <a:rPr lang="es-ES" smtClean="0"/>
              <a:t>17/04/2022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73C68-723C-4B49-A0DC-F4CDC94AD7BB}" type="datetime1">
              <a:rPr lang="es-ES" smtClean="0"/>
              <a:t>17/04/2022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1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17/04/2022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694839-C9D8-4BC0-B565-B1D81540E4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AB638C5-65A3-4BF0-B76E-94549B40066E}" type="datetime1">
              <a:rPr lang="es-ES" smtClean="0"/>
              <a:t>17/04/2022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ángulo 76" descr="Etiqueta = Color de énfasis&#10;Tipo = Claro&#10;Objetivo = Relleno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ángulo 77" descr="Etiqueta = Color de énfasis&#10;Tipo = Claro&#10;Objetivo = Relleno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79" name="Rectá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>
            <a:normAutofit/>
          </a:bodyPr>
          <a:lstStyle>
            <a:lvl1pPr algn="ctr"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6" name="Marcador de posición de imagen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9" name="Marcador de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3" name="Marcador de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Contenido</a:t>
            </a:r>
          </a:p>
        </p:txBody>
      </p:sp>
      <p:sp>
        <p:nvSpPr>
          <p:cNvPr id="11" name="Marcador de fech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000" b="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Marcador de fech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Marcador de pie de página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4" name="Marcador de número de diapositiva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5" name="Marcador de posición de imagen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8" name="Marcador de conteni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b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3" name="Forma lib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264" name="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b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6" name="Forma lib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299" name="Marcador de fech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00" name="Marcador de pie de página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01" name="Marcador de número de diapositiva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368" name="Marcador de posición de imagen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69" name="Marcador de posición de imagen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5" name="Marcador de fech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86" name="Marcador de pie de página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87" name="Marcador de número de diapositiva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9" name="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b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</a:t>
            </a:r>
            <a:br>
              <a:rPr lang="es-ES" dirty="0"/>
            </a:br>
            <a:r>
              <a:rPr lang="es-ES"/>
              <a:t>PARA AGREGAR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>
            <a:noAutofit/>
          </a:bodyPr>
          <a:lstStyle>
            <a:lvl1pPr algn="ctr">
              <a:buFontTx/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imagen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0" name="Marcador de fech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Marcador de pie de página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92" name="Marcador de número de diapositiva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1" name="Marcador de fech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Marcador de pie de página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fech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Marcador de pie de página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63" name="Marcador de número de diapositiva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9" name="Marcador de fech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Marcador de pie de página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51" name="Marcador de número de diapositiva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/>
          <a:p>
            <a:pPr rtl="0"/>
            <a:r>
              <a:rPr lang="es-ES" sz="4000" spc="3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 de versiones con GIT</a:t>
            </a:r>
          </a:p>
        </p:txBody>
      </p:sp>
      <p:sp>
        <p:nvSpPr>
          <p:cNvPr id="81" name="Subtítulo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/>
          <a:p>
            <a:pPr rtl="0"/>
            <a:r>
              <a:rPr lang="es-ES" spc="300" dirty="0"/>
              <a:t>TR13_PaulaFernandezSuarez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6B812D0-B1B6-4D30-AE7C-6620EA74E433}"/>
              </a:ext>
            </a:extLst>
          </p:cNvPr>
          <p:cNvGrpSpPr/>
          <p:nvPr/>
        </p:nvGrpSpPr>
        <p:grpSpPr>
          <a:xfrm>
            <a:off x="8385626" y="1977137"/>
            <a:ext cx="2752725" cy="2752725"/>
            <a:chOff x="0" y="0"/>
            <a:chExt cx="2428875" cy="2428875"/>
          </a:xfrm>
        </p:grpSpPr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C50D617A-40DB-4135-BCF7-1BE8FCB4F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28875" cy="242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n 13" descr="Git Logo Vectors Free Download">
              <a:extLst>
                <a:ext uri="{FF2B5EF4-FFF2-40B4-BE49-F238E27FC236}">
                  <a16:creationId xmlns:a16="http://schemas.microsoft.com/office/drawing/2014/main" id="{EA0A1855-CC83-48CF-8817-219707F1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224" y="1503768"/>
              <a:ext cx="352425" cy="34417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A0EE-CCA6-4B41-AF08-DAE4410D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157" y="396117"/>
            <a:ext cx="5217172" cy="1158857"/>
          </a:xfrm>
        </p:spPr>
        <p:txBody>
          <a:bodyPr>
            <a:normAutofit/>
          </a:bodyPr>
          <a:lstStyle/>
          <a:p>
            <a:r>
              <a:rPr lang="es-ES" dirty="0"/>
              <a:t>Crear ramas en GIT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09425-8515-4E32-844A-741C9A84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s-ES" dirty="0"/>
              <a:t>Antes de realizar las modificaciones en el código debemos crear una rama sobre la que trabajar, de tal forma que no modifiquemos el código base y tengamos asegurado que si se produce algún fallo todavía podemos recurrir a este.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02696-05A2-4EEB-8C1B-E67C5E07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3FBA0-2073-4D28-8B26-515C4F2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10</a:t>
            </a:fld>
            <a:endParaRPr lang="es-ES" dirty="0"/>
          </a:p>
        </p:txBody>
      </p:sp>
      <p:sp>
        <p:nvSpPr>
          <p:cNvPr id="8" name="Cuadro de texto 13">
            <a:extLst>
              <a:ext uri="{FF2B5EF4-FFF2-40B4-BE49-F238E27FC236}">
                <a16:creationId xmlns:a16="http://schemas.microsoft.com/office/drawing/2014/main" id="{1F2E3219-C922-4F9E-A005-98B55612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02" y="1554974"/>
            <a:ext cx="5316706" cy="172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branch Develop</a:t>
            </a:r>
            <a:endParaRPr lang="es-ES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GB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checkout Develop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Switched to branch 'Develop'</a:t>
            </a:r>
            <a:endParaRPr lang="es-ES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Paula@DESKTOP-3LCIL78 </a:t>
            </a:r>
            <a:r>
              <a:rPr lang="en-GB" sz="1400" dirty="0">
                <a:solidFill>
                  <a:srgbClr val="BF00BF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MINGW64 </a:t>
            </a:r>
            <a:r>
              <a:rPr lang="en-GB" sz="14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~/OneDrive/Escritorio/TR13_PaulaFernandezSuarez</a:t>
            </a:r>
            <a:r>
              <a:rPr lang="en-GB" sz="1400" dirty="0">
                <a:solidFill>
                  <a:srgbClr val="00BFBF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(Develop)</a:t>
            </a:r>
            <a:endParaRPr lang="es-ES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GB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 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2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EA38179-9EF9-459E-9990-46A71D05A240}"/>
              </a:ext>
            </a:extLst>
          </p:cNvPr>
          <p:cNvSpPr/>
          <p:nvPr/>
        </p:nvSpPr>
        <p:spPr>
          <a:xfrm>
            <a:off x="8315058" y="5178751"/>
            <a:ext cx="2068082" cy="167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AEDB93-755F-425A-AB1E-7AD24012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19" y="1218611"/>
            <a:ext cx="3938174" cy="44979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478E36-041F-46BA-83D1-C82D56C9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406617"/>
            <a:ext cx="3654648" cy="541376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8965911-EB1B-46A3-A446-CFFD9CA8440C}"/>
              </a:ext>
            </a:extLst>
          </p:cNvPr>
          <p:cNvSpPr/>
          <p:nvPr/>
        </p:nvSpPr>
        <p:spPr>
          <a:xfrm>
            <a:off x="5828232" y="222191"/>
            <a:ext cx="2210482" cy="103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66776AF-2977-4831-9307-57EB9CB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59" y="372575"/>
            <a:ext cx="5125024" cy="715500"/>
          </a:xfrm>
        </p:spPr>
        <p:txBody>
          <a:bodyPr/>
          <a:lstStyle/>
          <a:p>
            <a:r>
              <a:rPr lang="es-ES" dirty="0"/>
              <a:t>Código Comentado I</a:t>
            </a:r>
          </a:p>
        </p:txBody>
      </p:sp>
    </p:spTree>
    <p:extLst>
      <p:ext uri="{BB962C8B-B14F-4D97-AF65-F5344CB8AC3E}">
        <p14:creationId xmlns:p14="http://schemas.microsoft.com/office/powerpoint/2010/main" val="202857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965911-EB1B-46A3-A446-CFFD9CA8440C}"/>
              </a:ext>
            </a:extLst>
          </p:cNvPr>
          <p:cNvSpPr/>
          <p:nvPr/>
        </p:nvSpPr>
        <p:spPr>
          <a:xfrm>
            <a:off x="5828232" y="222191"/>
            <a:ext cx="2210482" cy="103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66776AF-2977-4831-9307-57EB9CB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59" y="372575"/>
            <a:ext cx="5125024" cy="715500"/>
          </a:xfrm>
        </p:spPr>
        <p:txBody>
          <a:bodyPr/>
          <a:lstStyle/>
          <a:p>
            <a:r>
              <a:rPr lang="es-ES" dirty="0"/>
              <a:t>Código Comentado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7B0113-A8A4-4FA0-8AFF-6D1C7CD3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67" y="1256233"/>
            <a:ext cx="3867284" cy="38672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7F4D3A-7DCF-4CBB-AC2C-0F2FAC74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21" y="1088075"/>
            <a:ext cx="3049375" cy="56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2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A0EE-CCA6-4B41-AF08-DAE4410D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Javadoc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02696-05A2-4EEB-8C1B-E67C5E07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3FBA0-2073-4D28-8B26-515C4F2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13</a:t>
            </a:fld>
            <a:endParaRPr lang="es-ES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721F468-D70C-4F48-8B18-DD5BC5E1E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523" b="70984"/>
          <a:stretch/>
        </p:blipFill>
        <p:spPr bwMode="auto">
          <a:xfrm>
            <a:off x="3556337" y="2226709"/>
            <a:ext cx="5079326" cy="24045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864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A0EE-CCA6-4B41-AF08-DAE4410D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931" y="1119996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s-ES" dirty="0"/>
              <a:t>Añadir cambios al repositorio local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09425-8515-4E32-844A-741C9A84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557" y="2471471"/>
            <a:ext cx="5217173" cy="1915057"/>
          </a:xfrm>
        </p:spPr>
        <p:txBody>
          <a:bodyPr/>
          <a:lstStyle/>
          <a:p>
            <a:pPr indent="0"/>
            <a:r>
              <a:rPr lang="es-ES" dirty="0"/>
              <a:t>A diferencia de cuando añadimos los archivos por primera vez, que añadimos la carpeta completa, esta vez solo añadiremos los archivos que hayan sido modificados.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02696-05A2-4EEB-8C1B-E67C5E07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3FBA0-2073-4D28-8B26-515C4F2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14</a:t>
            </a:fld>
            <a:endParaRPr lang="es-ES" dirty="0"/>
          </a:p>
        </p:txBody>
      </p:sp>
      <p:sp>
        <p:nvSpPr>
          <p:cNvPr id="8" name="Cuadro de texto 13">
            <a:extLst>
              <a:ext uri="{FF2B5EF4-FFF2-40B4-BE49-F238E27FC236}">
                <a16:creationId xmlns:a16="http://schemas.microsoft.com/office/drawing/2014/main" id="{1F2E3219-C922-4F9E-A005-98B55612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02" y="1554974"/>
            <a:ext cx="5316706" cy="25042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add /c/Users/Paula/OneDrive/Escritorio/TR13_PaulaFernandezSuarez/src/OperacionesMatematicas/OperacionesMatematicas.java</a:t>
            </a:r>
            <a:endParaRPr lang="es-ES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add /c/Users/Paula/OneDrive/Escritorio/TR13_PaulaFernandezSuarez/doc</a:t>
            </a:r>
            <a:endParaRPr lang="es-ES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commit -m 'Añadimos comentarios y generamos javadoc'</a:t>
            </a:r>
            <a:endParaRPr lang="es-ES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grpSp>
        <p:nvGrpSpPr>
          <p:cNvPr id="9" name="Gráfico 4">
            <a:extLst>
              <a:ext uri="{FF2B5EF4-FFF2-40B4-BE49-F238E27FC236}">
                <a16:creationId xmlns:a16="http://schemas.microsoft.com/office/drawing/2014/main" id="{E0FFDB54-9AA6-4A43-8C4E-4B36B7CC0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70824" y="3662649"/>
            <a:ext cx="1742333" cy="1742333"/>
            <a:chOff x="5829300" y="3162300"/>
            <a:chExt cx="532257" cy="53225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1C6530E1-72C5-40ED-9A31-432190AEC8BA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9F818B73-C4B6-42E6-9416-7C7AAC07238A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9330A16C-44F2-4C26-8697-222DEB07BA77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3348EF1E-6B8B-4F47-85CC-1FFAFAE9C992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BC303F3A-202C-416D-B5C1-121785486B16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FD3A03FD-97BD-41E7-BA24-5E3EAE8B8263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74A0AB4C-B25D-4F13-A81B-271DBC82237B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634D4CAE-78E3-43DF-99B2-9919C2DE9334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7D1124D9-8140-46F9-A81E-E66DB9E04CD8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8059E191-839B-421D-A5A4-05F0AF79244A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CEAEDE3B-CFC5-49C8-9EC9-460948D80982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B0433466-12FD-42F2-B88E-14280794E740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6B5EC741-3ADA-4E62-9683-D030F4585D02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73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A312-E599-41C9-870E-09685696B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Tercera versión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8C8212F4-2BCB-4D3E-8985-890BC610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Refactorizamos el proyecto para que sea más efectivo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10C77-CD9E-4548-BBA1-520B8AD06E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31F612-A40B-45C2-AB16-408A34644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A5A0ABE-3007-4261-A89F-29D59CE423AB}"/>
              </a:ext>
            </a:extLst>
          </p:cNvPr>
          <p:cNvSpPr/>
          <p:nvPr/>
        </p:nvSpPr>
        <p:spPr>
          <a:xfrm>
            <a:off x="6514285" y="4640366"/>
            <a:ext cx="2653514" cy="25178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D8121F-9A96-4974-89F8-59B6BE084686}"/>
              </a:ext>
            </a:extLst>
          </p:cNvPr>
          <p:cNvSpPr/>
          <p:nvPr/>
        </p:nvSpPr>
        <p:spPr>
          <a:xfrm>
            <a:off x="8555305" y="2058355"/>
            <a:ext cx="1981045" cy="18797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38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965911-EB1B-46A3-A446-CFFD9CA8440C}"/>
              </a:ext>
            </a:extLst>
          </p:cNvPr>
          <p:cNvSpPr/>
          <p:nvPr/>
        </p:nvSpPr>
        <p:spPr>
          <a:xfrm>
            <a:off x="5828232" y="222191"/>
            <a:ext cx="2210482" cy="103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66776AF-2977-4831-9307-57EB9CB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59" y="372575"/>
            <a:ext cx="5125024" cy="715500"/>
          </a:xfrm>
        </p:spPr>
        <p:txBody>
          <a:bodyPr/>
          <a:lstStyle/>
          <a:p>
            <a:r>
              <a:rPr lang="es-ES" dirty="0"/>
              <a:t>Código Optimizado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B330F6-2017-4846-8EBD-336349B9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65" y="1285428"/>
            <a:ext cx="4745535" cy="39508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0AF47D-1ABC-4BE9-8D03-4FDB7A2C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5428"/>
            <a:ext cx="4264504" cy="39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965911-EB1B-46A3-A446-CFFD9CA8440C}"/>
              </a:ext>
            </a:extLst>
          </p:cNvPr>
          <p:cNvSpPr/>
          <p:nvPr/>
        </p:nvSpPr>
        <p:spPr>
          <a:xfrm>
            <a:off x="5828232" y="222191"/>
            <a:ext cx="2210482" cy="103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66776AF-2977-4831-9307-57EB9CB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59" y="372575"/>
            <a:ext cx="5125024" cy="715500"/>
          </a:xfrm>
        </p:spPr>
        <p:txBody>
          <a:bodyPr/>
          <a:lstStyle/>
          <a:p>
            <a:r>
              <a:rPr lang="es-ES" dirty="0"/>
              <a:t>Código Optimizado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638CAE-2CC5-42D2-ACFB-7EA56644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38" y="1406617"/>
            <a:ext cx="4256294" cy="34268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0E45FD-6561-4758-AF4F-852DB715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52" y="1406617"/>
            <a:ext cx="4534615" cy="3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965911-EB1B-46A3-A446-CFFD9CA8440C}"/>
              </a:ext>
            </a:extLst>
          </p:cNvPr>
          <p:cNvSpPr/>
          <p:nvPr/>
        </p:nvSpPr>
        <p:spPr>
          <a:xfrm>
            <a:off x="5828232" y="222191"/>
            <a:ext cx="2210482" cy="103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66776AF-2977-4831-9307-57EB9CB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58" y="372575"/>
            <a:ext cx="5532373" cy="715500"/>
          </a:xfrm>
        </p:spPr>
        <p:txBody>
          <a:bodyPr>
            <a:normAutofit/>
          </a:bodyPr>
          <a:lstStyle/>
          <a:p>
            <a:r>
              <a:rPr lang="es-ES" dirty="0"/>
              <a:t>Código Optimizado III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06DDEF-DCF9-4768-83BF-358E2FD0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8" y="1238459"/>
            <a:ext cx="3828213" cy="3348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CF4C8F-343A-4340-BF44-0A4F87CEF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"/>
          <a:stretch/>
        </p:blipFill>
        <p:spPr>
          <a:xfrm>
            <a:off x="3908734" y="1238459"/>
            <a:ext cx="3859480" cy="3348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5D0BA3-8E8B-4119-A3EE-1072C3F6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70" y="1256233"/>
            <a:ext cx="3859480" cy="3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A312-E599-41C9-870E-09685696B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Cuarta versión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8C8212F4-2BCB-4D3E-8985-890BC610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Añadimos las pruebas unitarias y creaos la suite de pruebas.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10C77-CD9E-4548-BBA1-520B8AD06E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31F612-A40B-45C2-AB16-408A34644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A5A0ABE-3007-4261-A89F-29D59CE423AB}"/>
              </a:ext>
            </a:extLst>
          </p:cNvPr>
          <p:cNvSpPr/>
          <p:nvPr/>
        </p:nvSpPr>
        <p:spPr>
          <a:xfrm>
            <a:off x="6514285" y="4640366"/>
            <a:ext cx="2653514" cy="25178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D8121F-9A96-4974-89F8-59B6BE084686}"/>
              </a:ext>
            </a:extLst>
          </p:cNvPr>
          <p:cNvSpPr/>
          <p:nvPr/>
        </p:nvSpPr>
        <p:spPr>
          <a:xfrm>
            <a:off x="8555305" y="2058355"/>
            <a:ext cx="1981045" cy="18797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6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 de texto 2">
            <a:extLst>
              <a:ext uri="{FF2B5EF4-FFF2-40B4-BE49-F238E27FC236}">
                <a16:creationId xmlns:a16="http://schemas.microsoft.com/office/drawing/2014/main" id="{4ED2525A-EEA2-436C-AAF7-CB180B19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69" y="1975885"/>
            <a:ext cx="5034860" cy="1490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config --global user.name 'paula'</a:t>
            </a:r>
            <a:endParaRPr lang="es-ES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config --global user.email 'paulafs35@educastur.es'</a:t>
            </a:r>
            <a:endParaRPr lang="es-ES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14" y="1104606"/>
            <a:ext cx="5217172" cy="1158857"/>
          </a:xfrm>
        </p:spPr>
        <p:txBody>
          <a:bodyPr rtlCol="0"/>
          <a:lstStyle/>
          <a:p>
            <a:pPr rtl="0"/>
            <a:r>
              <a:rPr lang="es-ES" dirty="0"/>
              <a:t>Configuración de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13" y="2456081"/>
            <a:ext cx="5217173" cy="1982436"/>
          </a:xfrm>
        </p:spPr>
        <p:txBody>
          <a:bodyPr rtlCol="0">
            <a:normAutofit/>
          </a:bodyPr>
          <a:lstStyle/>
          <a:p>
            <a:pPr indent="0" algn="just" rtl="0"/>
            <a:r>
              <a:rPr lang="es-ES" dirty="0"/>
              <a:t>Debemos comprobar si git está activo e introducir el nombre de usuario y el correo electrónico de este.</a:t>
            </a:r>
          </a:p>
          <a:p>
            <a:pPr indent="0" algn="just" rtl="0"/>
            <a:r>
              <a:rPr lang="es-ES" dirty="0"/>
              <a:t>Si git está activo se mostrará un mensaje al ejecutar git.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pPr/>
              <a:t>2</a:t>
            </a:fld>
            <a:endParaRPr lang="es-ES" dirty="0"/>
          </a:p>
        </p:txBody>
      </p:sp>
      <p:grpSp>
        <p:nvGrpSpPr>
          <p:cNvPr id="10" name="Gráfico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1149" y="4611650"/>
            <a:ext cx="975168" cy="975170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5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ProductoEntero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377E8B-6F5C-4C64-BB53-0CDDBB9F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29" y="1592312"/>
            <a:ext cx="3267875" cy="23496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EB64FF-DCF1-4FEA-B90F-B3522389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29" y="3941941"/>
            <a:ext cx="3963171" cy="27092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1E4CF-E73F-4C4F-9935-6646B053D08A}"/>
              </a:ext>
            </a:extLst>
          </p:cNvPr>
          <p:cNvSpPr txBox="1"/>
          <p:nvPr/>
        </p:nvSpPr>
        <p:spPr>
          <a:xfrm>
            <a:off x="6096000" y="1592312"/>
            <a:ext cx="427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Caminos:</a:t>
            </a:r>
          </a:p>
          <a:p>
            <a:r>
              <a:rPr lang="es-ES" dirty="0"/>
              <a:t>1) 1 – 2 – 4 – 9</a:t>
            </a:r>
          </a:p>
          <a:p>
            <a:r>
              <a:rPr lang="es-ES" dirty="0"/>
              <a:t>2) 1 – 3 – 4 – 9</a:t>
            </a:r>
          </a:p>
          <a:p>
            <a:r>
              <a:rPr lang="es-ES" dirty="0"/>
              <a:t>3) 1 – 2 – 3 – 5 – 6 – 9</a:t>
            </a:r>
          </a:p>
          <a:p>
            <a:r>
              <a:rPr lang="es-ES" dirty="0"/>
              <a:t>4) 1 – 2 – 3 – 5 – 6 – 7 – 9</a:t>
            </a:r>
          </a:p>
          <a:p>
            <a:r>
              <a:rPr lang="es-ES" dirty="0"/>
              <a:t>5) 1 – 2 – 3 – 5 – 6 – 7 – 8 – 7 – … – 9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Blanca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04E6092-FE23-4ED5-8B14-E3091970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3167"/>
              </p:ext>
            </p:extLst>
          </p:nvPr>
        </p:nvGraphicFramePr>
        <p:xfrm>
          <a:off x="6096000" y="3433285"/>
          <a:ext cx="5393690" cy="186328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1944796692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1669328209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3238559235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288683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Camino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producto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24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17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482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40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31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3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2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1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6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9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130893"/>
                  </a:ext>
                </a:extLst>
              </a:tr>
            </a:tbl>
          </a:graphicData>
        </a:graphic>
      </p:graphicFrame>
      <p:sp>
        <p:nvSpPr>
          <p:cNvPr id="16" name="Marcador de pie de página 3">
            <a:extLst>
              <a:ext uri="{FF2B5EF4-FFF2-40B4-BE49-F238E27FC236}">
                <a16:creationId xmlns:a16="http://schemas.microsoft.com/office/drawing/2014/main" id="{55F87E55-F613-41C6-BA2C-D4BE383F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FBAE32EB-EAAC-438B-84E2-127EE742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6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ProductoEntero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Negra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E4BE92-44BA-4DC9-9B83-DB1C474F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022468"/>
            <a:ext cx="5667375" cy="2257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4F5117-116C-4331-86C3-25485B5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14" y="4120630"/>
            <a:ext cx="5657850" cy="1590675"/>
          </a:xfrm>
          <a:prstGeom prst="rect">
            <a:avLst/>
          </a:prstGeom>
        </p:spPr>
      </p:pic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93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ProductoEntero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JUnit</a:t>
            </a: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8AD259-E61F-42A4-8DA4-F839F54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55" y="1679486"/>
            <a:ext cx="4160841" cy="46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CocienteEntero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1E4CF-E73F-4C4F-9935-6646B053D08A}"/>
              </a:ext>
            </a:extLst>
          </p:cNvPr>
          <p:cNvSpPr txBox="1"/>
          <p:nvPr/>
        </p:nvSpPr>
        <p:spPr>
          <a:xfrm>
            <a:off x="6096000" y="1592312"/>
            <a:ext cx="4279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Caminos:</a:t>
            </a:r>
          </a:p>
          <a:p>
            <a:r>
              <a:rPr lang="es-ES" dirty="0"/>
              <a:t>1) 1 – 2 – 4 – 8</a:t>
            </a:r>
          </a:p>
          <a:p>
            <a:r>
              <a:rPr lang="es-ES" dirty="0"/>
              <a:t>2) 1 – 3 – 4 – 8</a:t>
            </a:r>
          </a:p>
          <a:p>
            <a:r>
              <a:rPr lang="es-ES" dirty="0"/>
              <a:t>3) 1 – 2 – 3 – 5 – 6 – 8</a:t>
            </a:r>
          </a:p>
          <a:p>
            <a:r>
              <a:rPr lang="es-ES" dirty="0"/>
              <a:t>4) 1 – 2 – 3 – 5 – 6 – 7 – 6 – … – 8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Blanca</a:t>
            </a:r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162F80ED-FFBB-4866-AECC-7D7975A5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8BCEE475-4655-4B5F-BF1C-D844051E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C656B5-9CEB-4150-96AB-3136970C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28" y="1592312"/>
            <a:ext cx="3691180" cy="2259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83EA93-091F-45EE-8677-1E883802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218"/>
            <a:ext cx="4780658" cy="2538594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F6A459D-8D8A-4151-A582-EF139641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21074"/>
              </p:ext>
            </p:extLst>
          </p:nvPr>
        </p:nvGraphicFramePr>
        <p:xfrm>
          <a:off x="5866364" y="3319682"/>
          <a:ext cx="5393690" cy="169322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3502683247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541893755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3257898498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807276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Camino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cociente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10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48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10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069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9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6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3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3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CocienteEntero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Negra</a:t>
            </a:r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9AD1F645-0EC0-4DB2-9A27-E1451147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1CAABD7F-BEC0-4307-84BE-C8352515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B26C39-E9EF-43C7-B534-9A757A70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8" y="1818797"/>
            <a:ext cx="5724525" cy="2209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EEC6A8-5007-47CE-A364-072F425F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79" y="4028597"/>
            <a:ext cx="5572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85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CocienteEntero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JUnit</a:t>
            </a: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40AFEA-43D7-4988-A0BD-2E6101D4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24" y="1658370"/>
            <a:ext cx="4036351" cy="4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3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RestoEntero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1E4CF-E73F-4C4F-9935-6646B053D08A}"/>
              </a:ext>
            </a:extLst>
          </p:cNvPr>
          <p:cNvSpPr txBox="1"/>
          <p:nvPr/>
        </p:nvSpPr>
        <p:spPr>
          <a:xfrm>
            <a:off x="6096000" y="1592312"/>
            <a:ext cx="4279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Caminos:</a:t>
            </a:r>
          </a:p>
          <a:p>
            <a:r>
              <a:rPr lang="es-ES" dirty="0"/>
              <a:t>1) 1 – 2 – 4 – 8</a:t>
            </a:r>
          </a:p>
          <a:p>
            <a:r>
              <a:rPr lang="es-ES" dirty="0"/>
              <a:t>2) 1 – 3 – 4 – 8</a:t>
            </a:r>
          </a:p>
          <a:p>
            <a:r>
              <a:rPr lang="es-ES" dirty="0"/>
              <a:t>3) 1 – 2 – 3 – 5 – 6 – 8</a:t>
            </a:r>
          </a:p>
          <a:p>
            <a:r>
              <a:rPr lang="es-ES" dirty="0"/>
              <a:t>4) 1 – 2 – 3 – 5 – 6 – 7 – 6 – … – 8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Blanca</a:t>
            </a:r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96D65674-B6F7-460F-95A8-F9070AB9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DEAA62BF-CA19-4603-BC05-912098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84672D-5A17-40E4-9B03-43F31F4C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32" y="1592312"/>
            <a:ext cx="3971633" cy="22374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44213A-7D45-4F65-8D0F-0589199C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32" y="3829743"/>
            <a:ext cx="4679224" cy="2512780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A06078D-56D4-4BAF-9D0C-C5D4E3958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51678"/>
              </p:ext>
            </p:extLst>
          </p:nvPr>
        </p:nvGraphicFramePr>
        <p:xfrm>
          <a:off x="6096000" y="3429000"/>
          <a:ext cx="5393690" cy="169322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1389721234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4033924230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3405228165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3123416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Camino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resto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981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662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720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24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9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6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12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6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RestoEntero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Negra</a:t>
            </a:r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85A669CB-6325-4FA7-93AE-6F52A140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39E5EF42-6225-409D-94CE-7A8E75FA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DDECD3-200F-401A-B82E-D061EAFD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5" y="1700844"/>
            <a:ext cx="5591175" cy="2209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5C2582-4F9F-4CFC-AA47-6D55B9AA3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973679"/>
            <a:ext cx="5600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RestoEntero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JUnit</a:t>
            </a: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A42FF4-6FB1-4A9A-9961-3DBC7AAD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77" y="1612074"/>
            <a:ext cx="4153846" cy="47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6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PotenciaEntera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1E4CF-E73F-4C4F-9935-6646B053D08A}"/>
              </a:ext>
            </a:extLst>
          </p:cNvPr>
          <p:cNvSpPr txBox="1"/>
          <p:nvPr/>
        </p:nvSpPr>
        <p:spPr>
          <a:xfrm>
            <a:off x="6096000" y="1592312"/>
            <a:ext cx="4279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Caminos:</a:t>
            </a:r>
          </a:p>
          <a:p>
            <a:r>
              <a:rPr lang="es-ES" dirty="0"/>
              <a:t>1) 1 – 2 – 4 – 8</a:t>
            </a:r>
          </a:p>
          <a:p>
            <a:r>
              <a:rPr lang="es-ES" dirty="0"/>
              <a:t>2) 1 – 3 – 4 – 8</a:t>
            </a:r>
          </a:p>
          <a:p>
            <a:r>
              <a:rPr lang="es-ES" dirty="0"/>
              <a:t>3) 1 – 2 – 3 – 5 – 6 – 8</a:t>
            </a:r>
          </a:p>
          <a:p>
            <a:r>
              <a:rPr lang="es-ES" dirty="0"/>
              <a:t>4) 1 – 2 – 3 – 5 – 6 – 7 – 6 – … – 8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Blanca</a:t>
            </a:r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DC3639B5-AD61-401B-B3CB-58364C1D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F286D9DC-BC23-4AEC-92F1-C236CB7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47115A-7564-4B49-847C-2DB712A4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10" y="3521164"/>
            <a:ext cx="4570455" cy="25358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5476E2-58E3-480B-B96A-DE29C738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31" y="1454150"/>
            <a:ext cx="3012318" cy="2087606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65256086-D763-4F7E-B42A-DB5894633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8380"/>
              </p:ext>
            </p:extLst>
          </p:nvPr>
        </p:nvGraphicFramePr>
        <p:xfrm>
          <a:off x="6096000" y="3521164"/>
          <a:ext cx="5393690" cy="141224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4042769741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110542526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254615829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3397207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Camino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potencia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673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8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70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73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2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1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6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36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4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97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3FA9AE7-B593-40DA-AA76-DDEE73A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Mensaje de GIT activo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24C338-4EDA-43CE-8D9A-B03CA61D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4E436C-7D5C-42D6-842B-9E6BCF6B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3</a:t>
            </a:fld>
            <a:endParaRPr lang="es-E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E567072-F030-46E7-ADCE-0EDD4426F7D4}"/>
              </a:ext>
            </a:extLst>
          </p:cNvPr>
          <p:cNvGrpSpPr/>
          <p:nvPr/>
        </p:nvGrpSpPr>
        <p:grpSpPr>
          <a:xfrm>
            <a:off x="366386" y="1978889"/>
            <a:ext cx="11488985" cy="3171825"/>
            <a:chOff x="366386" y="1978889"/>
            <a:chExt cx="11488985" cy="317182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37F6EEF-03E5-444F-AD6B-58702BB41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86" y="1978889"/>
              <a:ext cx="5695950" cy="3171825"/>
            </a:xfrm>
            <a:prstGeom prst="rect">
              <a:avLst/>
            </a:prstGeom>
          </p:spPr>
        </p:pic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BE47709-80EB-4F4F-9CD4-EA550A2B0090}"/>
                </a:ext>
              </a:extLst>
            </p:cNvPr>
            <p:cNvSpPr/>
            <p:nvPr/>
          </p:nvSpPr>
          <p:spPr>
            <a:xfrm>
              <a:off x="6159421" y="1978889"/>
              <a:ext cx="5695950" cy="31718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4E6F4259-C3E2-474F-B9E8-97576CC5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9421" y="2314575"/>
              <a:ext cx="5667375" cy="222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840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PotenciaEntera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Negra</a:t>
            </a:r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80959CC-18AA-471B-94D8-443E8E14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A1E0C890-4040-4BEF-B5FF-4880F051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525E10-2EB4-41AB-A572-F0E03458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3" y="1837847"/>
            <a:ext cx="5619750" cy="2190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4E5733-158B-4364-9617-C3AF2700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55" y="4120897"/>
            <a:ext cx="5619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PotenciaEntera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JUnit</a:t>
            </a: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EA8046-682B-4210-8744-56CBBE8B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88" y="1700844"/>
            <a:ext cx="4709223" cy="4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20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Factorial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1E4CF-E73F-4C4F-9935-6646B053D08A}"/>
              </a:ext>
            </a:extLst>
          </p:cNvPr>
          <p:cNvSpPr txBox="1"/>
          <p:nvPr/>
        </p:nvSpPr>
        <p:spPr>
          <a:xfrm>
            <a:off x="6096000" y="1592312"/>
            <a:ext cx="4279549" cy="123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Caminos:</a:t>
            </a:r>
          </a:p>
          <a:p>
            <a:pPr lvl="0" algn="just">
              <a:lnSpc>
                <a:spcPct val="107000"/>
              </a:lnSpc>
            </a:pPr>
            <a:r>
              <a:rPr lang="es-ES" sz="1800" dirty="0">
                <a:effectLst/>
                <a:ea typeface="Calibri" panose="020F0502020204030204" pitchFamily="34" charset="0"/>
              </a:rPr>
              <a:t>1) 1 – 2 – 3 – 7</a:t>
            </a:r>
          </a:p>
          <a:p>
            <a:pPr lvl="0" algn="just">
              <a:lnSpc>
                <a:spcPct val="107000"/>
              </a:lnSpc>
            </a:pPr>
            <a:r>
              <a:rPr lang="es-ES" sz="1800" dirty="0">
                <a:effectLst/>
                <a:ea typeface="Calibri" panose="020F0502020204030204" pitchFamily="34" charset="0"/>
              </a:rPr>
              <a:t>2) 1 – 2 – 4 – 5 – 7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</a:rPr>
              <a:t>3) 1 – 2 – 4 – 5 – 6 – 5 – … – 7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Blanca</a:t>
            </a:r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9BF35AE2-BA18-40B8-B53C-EBF8DC76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2F0D8570-5B00-4053-90B2-67A84E70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658B8D-ECF7-4EC6-B9F9-55B024F1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22" y="1592312"/>
            <a:ext cx="3596613" cy="22105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9EDA4A5-96D1-46A6-A36B-3550D429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36" y="3802879"/>
            <a:ext cx="3930350" cy="1871924"/>
          </a:xfrm>
          <a:prstGeom prst="rect">
            <a:avLst/>
          </a:prstGeom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C160048-DEED-484B-AE14-10488589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246"/>
              </p:ext>
            </p:extLst>
          </p:nvPr>
        </p:nvGraphicFramePr>
        <p:xfrm>
          <a:off x="5911850" y="3226220"/>
          <a:ext cx="5397500" cy="180416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49599755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5597877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731508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Camino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factorial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308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94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60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5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4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5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20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60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120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40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29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Factorial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Negra</a:t>
            </a:r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CA9FC7C-AEBD-4221-BD32-2643ED44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BA336854-BFFE-421D-8305-13F6464A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F71AA3-81BC-454A-A165-AD3854CB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7" y="1771172"/>
            <a:ext cx="5591175" cy="1504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0A5FD4-3897-4FF1-B66E-37A2B6DA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83" y="3530360"/>
            <a:ext cx="57626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6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Factorial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JUnit</a:t>
            </a: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220269-0F51-4F0E-98B6-A2102B09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49" y="1705944"/>
            <a:ext cx="4351501" cy="46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51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ProductoRuso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1E4CF-E73F-4C4F-9935-6646B053D08A}"/>
              </a:ext>
            </a:extLst>
          </p:cNvPr>
          <p:cNvSpPr txBox="1"/>
          <p:nvPr/>
        </p:nvSpPr>
        <p:spPr>
          <a:xfrm>
            <a:off x="6096000" y="1233389"/>
            <a:ext cx="47400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Caminos:</a:t>
            </a:r>
          </a:p>
          <a:p>
            <a:r>
              <a:rPr lang="es-ES" dirty="0"/>
              <a:t>1) 1 – 2 – 4 –11</a:t>
            </a:r>
          </a:p>
          <a:p>
            <a:r>
              <a:rPr lang="es-ES" dirty="0"/>
              <a:t>2) 1 – 2 – 3 – 4 – 11</a:t>
            </a:r>
          </a:p>
          <a:p>
            <a:r>
              <a:rPr lang="es-ES" dirty="0"/>
              <a:t>3) 1 – 2 – 3 – 5 – 6 – 11</a:t>
            </a:r>
          </a:p>
          <a:p>
            <a:r>
              <a:rPr lang="es-ES" dirty="0"/>
              <a:t>4) 1 – 2 – 3 – 5 – 6 – 7 –… – 11</a:t>
            </a:r>
          </a:p>
          <a:p>
            <a:r>
              <a:rPr lang="es-ES" dirty="0"/>
              <a:t>5) 1 – 2 – 3 – 5 – 6 – 7 – 8 – 10 – 7 – … – 11</a:t>
            </a:r>
          </a:p>
          <a:p>
            <a:r>
              <a:rPr lang="es-ES" dirty="0"/>
              <a:t>6) 1 – 2 – 3 – 5 – 6 – 7 – 8 – 9 – 10 – 7 – … – 11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Blanca</a:t>
            </a:r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50E62470-9757-4972-AA6A-4A92FD31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44A17E37-F9D7-4B4B-B54B-6920257F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B61327-4496-4137-B21B-1E7831DB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17" y="1483497"/>
            <a:ext cx="3914369" cy="2614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3C596D-9B1B-445A-A094-5F684F44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12" y="3974897"/>
            <a:ext cx="4223578" cy="2485235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1571795-6215-41F1-B7CA-22CD5A55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89861"/>
              </p:ext>
            </p:extLst>
          </p:nvPr>
        </p:nvGraphicFramePr>
        <p:xfrm>
          <a:off x="5913755" y="3264714"/>
          <a:ext cx="5393690" cy="231432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3174120425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78546059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872694209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511481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Camino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n2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solucion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42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07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31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561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76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2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4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2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1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0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05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2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4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3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>
                          <a:effectLst/>
                        </a:rPr>
                        <a:t>1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strike="sngStrike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6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9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7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22" y="206809"/>
            <a:ext cx="4150804" cy="1431000"/>
          </a:xfrm>
        </p:spPr>
        <p:txBody>
          <a:bodyPr/>
          <a:lstStyle/>
          <a:p>
            <a:r>
              <a:rPr lang="es-ES" dirty="0"/>
              <a:t>Pruebas ProductoRuso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Caja Negra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E4BE92-44BA-4DC9-9B83-DB1C474F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022468"/>
            <a:ext cx="5667375" cy="2257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4F5117-116C-4331-86C3-25485B5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14" y="4120630"/>
            <a:ext cx="5657850" cy="1590675"/>
          </a:xfrm>
          <a:prstGeom prst="rect">
            <a:avLst/>
          </a:prstGeom>
        </p:spPr>
      </p:pic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AB24B30A-270E-4559-974F-D059851A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2F22AAC5-4F65-4D31-A4C5-A6C4F6E5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89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44A8D-4AAC-4465-B434-B81E725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ProductoRuso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F3453580-F7B5-4C7B-923E-D9297476DBC3}"/>
              </a:ext>
            </a:extLst>
          </p:cNvPr>
          <p:cNvSpPr txBox="1">
            <a:spLocks/>
          </p:cNvSpPr>
          <p:nvPr/>
        </p:nvSpPr>
        <p:spPr>
          <a:xfrm>
            <a:off x="8041196" y="495656"/>
            <a:ext cx="4150804" cy="12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JUnit</a:t>
            </a: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69F4F7DB-EDD0-4A7B-BF53-499878CB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2E5675E8-C36E-450E-9DEF-B2F0766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957E0B-6164-4941-B451-C8ACE48E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94" y="1600615"/>
            <a:ext cx="3918412" cy="47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7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0F89-B178-4EEC-88BD-D27D2636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13" y="564515"/>
            <a:ext cx="4150804" cy="1431000"/>
          </a:xfrm>
        </p:spPr>
        <p:txBody>
          <a:bodyPr/>
          <a:lstStyle/>
          <a:p>
            <a:r>
              <a:rPr lang="es-ES" dirty="0"/>
              <a:t>Suite de pruebas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E58ADA-55C6-4392-9FD6-6A669D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A143D-0088-4D74-BBAC-7DC248B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87B3B5E-75FF-423B-BA21-91A87FCA2F36}"/>
              </a:ext>
            </a:extLst>
          </p:cNvPr>
          <p:cNvGrpSpPr/>
          <p:nvPr/>
        </p:nvGrpSpPr>
        <p:grpSpPr>
          <a:xfrm>
            <a:off x="4668781" y="1995515"/>
            <a:ext cx="6751319" cy="3025140"/>
            <a:chOff x="-184826" y="19455"/>
            <a:chExt cx="6751807" cy="3025140"/>
          </a:xfrm>
        </p:grpSpPr>
        <p:pic>
          <p:nvPicPr>
            <p:cNvPr id="7" name="Imagen 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5F54A3C0-9F63-4E68-8866-ECBFFCA5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4826" y="19455"/>
              <a:ext cx="3129280" cy="3005455"/>
            </a:xfrm>
            <a:prstGeom prst="rect">
              <a:avLst/>
            </a:prstGeom>
          </p:spPr>
        </p:pic>
        <p:pic>
          <p:nvPicPr>
            <p:cNvPr id="8" name="Imagen 7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B95B1BDA-3F81-4A8C-9CE1-4BF0190D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681" y="19455"/>
              <a:ext cx="3162300" cy="3025140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1B1387E4-50CF-402F-A0D1-C1508EECC369}"/>
              </a:ext>
            </a:extLst>
          </p:cNvPr>
          <p:cNvSpPr txBox="1"/>
          <p:nvPr/>
        </p:nvSpPr>
        <p:spPr>
          <a:xfrm>
            <a:off x="1529698" y="2136338"/>
            <a:ext cx="2563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que ya hemos creado todas las pruebas unitarias creamos una suite de pruebas que las contenga a todas, de tal forma que se realicen las pruebas de todos los métodos a la vez.</a:t>
            </a:r>
          </a:p>
        </p:txBody>
      </p:sp>
    </p:spTree>
    <p:extLst>
      <p:ext uri="{BB962C8B-B14F-4D97-AF65-F5344CB8AC3E}">
        <p14:creationId xmlns:p14="http://schemas.microsoft.com/office/powerpoint/2010/main" val="858808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A9B28-DD27-4C41-980B-C87E7FD1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60" y="733408"/>
            <a:ext cx="4646440" cy="2885715"/>
          </a:xfrm>
        </p:spPr>
        <p:txBody>
          <a:bodyPr>
            <a:normAutofit/>
          </a:bodyPr>
          <a:lstStyle/>
          <a:p>
            <a:r>
              <a:rPr lang="es-ES" sz="3200" spc="600" dirty="0"/>
              <a:t>Resultado de las modificaciones realizadas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1D87BB-5940-4F16-848D-9215D958FD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54D73C-43F6-48DB-A376-3A7D6F1CA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uadro de texto 312">
            <a:extLst>
              <a:ext uri="{FF2B5EF4-FFF2-40B4-BE49-F238E27FC236}">
                <a16:creationId xmlns:a16="http://schemas.microsoft.com/office/drawing/2014/main" id="{FAF9B880-FE4C-44D8-89D0-CF587835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205" y="2708453"/>
            <a:ext cx="5093702" cy="36478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log --oneline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57efe63 (</a:t>
            </a:r>
            <a:r>
              <a:rPr lang="es-ES" sz="900" dirty="0">
                <a:solidFill>
                  <a:srgbClr val="40FFFF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HEAD -&gt; </a:t>
            </a:r>
            <a:r>
              <a:rPr lang="es-ES" sz="900" dirty="0">
                <a:solidFill>
                  <a:srgbClr val="40FF4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Develop</a:t>
            </a: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)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Actualizado javadoc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57847ad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 la suite de pruebas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f1c3e12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Realizadas las pruebas de ProductoRuso y modificado el código para que funcione correctamente, tanto las pruebas de ProductoEntero como el método ProductoRuso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13cafb1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Realizadas las pruebas de Factorial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1cbd660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Realizadas las pruebas de PotenciaEntera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d08d090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Realizadas las pruebas de RestoEntero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641d819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Realizadas las pruebas de CocienteEntero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20905bd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Realizadas las pruebas de ProductoEntero y corregido el código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baea790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Refactorizamos el código y actualizamos javadoc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dc6d828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Añadimos comentarios y generamos javadoc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246cd4d (</a:t>
            </a:r>
            <a:r>
              <a:rPr lang="es-ES" sz="900" dirty="0">
                <a:solidFill>
                  <a:srgbClr val="FF404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origin/main</a:t>
            </a: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 </a:t>
            </a:r>
            <a:r>
              <a:rPr lang="es-ES" sz="900" dirty="0">
                <a:solidFill>
                  <a:srgbClr val="40FF4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main</a:t>
            </a:r>
            <a:r>
              <a:rPr lang="es-ES" sz="900" dirty="0">
                <a:solidFill>
                  <a:srgbClr val="BFB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)</a:t>
            </a:r>
            <a:r>
              <a:rPr lang="es-ES" sz="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Añadimos el código inicial, sin comentarios ni pruebas unitarias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264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A8EE6-3F3C-4D3F-BB10-633B1161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4387210" cy="1314996"/>
          </a:xfrm>
        </p:spPr>
        <p:txBody>
          <a:bodyPr>
            <a:normAutofit fontScale="90000"/>
          </a:bodyPr>
          <a:lstStyle/>
          <a:p>
            <a:r>
              <a:rPr lang="es-ES" dirty="0"/>
              <a:t>Creación del repositorio remoto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9D18136-F252-49FE-AAEE-7A16A352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1" y="2125737"/>
            <a:ext cx="3863749" cy="4044463"/>
          </a:xfrm>
        </p:spPr>
        <p:txBody>
          <a:bodyPr/>
          <a:lstStyle/>
          <a:p>
            <a:r>
              <a:rPr lang="es-ES" dirty="0"/>
              <a:t>Iremos al menú de GitHub y,  dentro del apartado de repositorios,  seleccionaremos “New”.</a:t>
            </a:r>
          </a:p>
          <a:p>
            <a:r>
              <a:rPr lang="es-ES" dirty="0"/>
              <a:t>A continuación especificaremos los datos del repositorio que deseamos crear y haremos click sobre “Create </a:t>
            </a:r>
            <a:r>
              <a:rPr lang="es-ES" dirty="0" err="1"/>
              <a:t>repository</a:t>
            </a:r>
            <a:r>
              <a:rPr lang="es-ES" dirty="0"/>
              <a:t>”.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67899B-E1EE-4D45-B81D-CF6DFA1B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552EC4-8959-4BB7-B1D7-0449A203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3BB3DA6-6512-4F3E-9831-8F369A8D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61" y="1042270"/>
            <a:ext cx="5400040" cy="756285"/>
          </a:xfrm>
          <a:prstGeom prst="rect">
            <a:avLst/>
          </a:prstGeom>
        </p:spPr>
      </p:pic>
      <p:pic>
        <p:nvPicPr>
          <p:cNvPr id="16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EAC1FAB-EE9F-4909-A38A-41912E160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68" r="-7068"/>
          <a:stretch/>
        </p:blipFill>
        <p:spPr>
          <a:xfrm>
            <a:off x="6272343" y="1948042"/>
            <a:ext cx="3762113" cy="40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99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B582-2BD2-45E6-9339-5F1B087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Añadir los archivos al repositorio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2331D-A836-4F43-AC59-76121352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añadir los archivos de la rama Develop a la main debemos utilizar la instrucción ‘merge’.</a:t>
            </a:r>
          </a:p>
          <a:p>
            <a:r>
              <a:rPr lang="es-ES" dirty="0"/>
              <a:t>Sin embargo con esto seguimos en el repositorio local, por lo que para añadir los cambios al repositorio remoto debemos utilizar ‘push’.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F39AC362-5EBA-448F-BA24-6C9A9920AC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E1D21BD-DABD-4DC3-A81E-7AEE9381AE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40</a:t>
            </a:fld>
            <a:endParaRPr lang="es-ES" dirty="0"/>
          </a:p>
        </p:txBody>
      </p:sp>
      <p:sp>
        <p:nvSpPr>
          <p:cNvPr id="9" name="Cuadro de texto 313">
            <a:extLst>
              <a:ext uri="{FF2B5EF4-FFF2-40B4-BE49-F238E27FC236}">
                <a16:creationId xmlns:a16="http://schemas.microsoft.com/office/drawing/2014/main" id="{263FC3A0-7E0D-42EA-BFD7-BD380A46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440" y="1715151"/>
            <a:ext cx="2469326" cy="10129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checkout main</a:t>
            </a:r>
            <a:endParaRPr lang="es-ES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merge 'Develop’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push</a:t>
            </a: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s-ES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sz="11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Imagen 10" descr="Texto, Aplicación&#10;&#10;Descripción generada automáticamente">
            <a:extLst>
              <a:ext uri="{FF2B5EF4-FFF2-40B4-BE49-F238E27FC236}">
                <a16:creationId xmlns:a16="http://schemas.microsoft.com/office/drawing/2014/main" id="{F805D5C4-2476-48E5-B7B4-36B48F7B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79" y="3017980"/>
            <a:ext cx="5400040" cy="16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A312-E599-41C9-870E-09685696B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Primera versión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8C8212F4-2BCB-4D3E-8985-890BC610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Añadimos el código sin comentarios ni pruebas.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10C77-CD9E-4548-BBA1-520B8AD06E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46083"/>
            <a:ext cx="4114800" cy="365125"/>
          </a:xfrm>
        </p:spPr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31F612-A40B-45C2-AB16-408A34644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A5A0ABE-3007-4261-A89F-29D59CE423AB}"/>
              </a:ext>
            </a:extLst>
          </p:cNvPr>
          <p:cNvSpPr/>
          <p:nvPr/>
        </p:nvSpPr>
        <p:spPr>
          <a:xfrm>
            <a:off x="6514285" y="4640366"/>
            <a:ext cx="2653514" cy="25178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D8121F-9A96-4974-89F8-59B6BE084686}"/>
              </a:ext>
            </a:extLst>
          </p:cNvPr>
          <p:cNvSpPr/>
          <p:nvPr/>
        </p:nvSpPr>
        <p:spPr>
          <a:xfrm>
            <a:off x="8555305" y="2058355"/>
            <a:ext cx="1981045" cy="18797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11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66776AF-2977-4831-9307-57EB9CB0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Inicial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6272921-B8CA-4138-86F1-831A0F61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4" y="1337697"/>
            <a:ext cx="3868573" cy="48299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8797024-6FAD-4ACB-AEEF-673A22E7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273" y="1319843"/>
            <a:ext cx="3989838" cy="401446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2F096FF-E450-45F8-B80F-23EB5437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207" y="1319843"/>
            <a:ext cx="4305674" cy="4998084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8EA38179-9EF9-459E-9990-46A71D05A240}"/>
              </a:ext>
            </a:extLst>
          </p:cNvPr>
          <p:cNvSpPr/>
          <p:nvPr/>
        </p:nvSpPr>
        <p:spPr>
          <a:xfrm>
            <a:off x="8315058" y="6167644"/>
            <a:ext cx="2068082" cy="690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640B28C3-A7A8-4BBF-88FC-90FD34C7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92583" y="5348545"/>
            <a:ext cx="1742333" cy="1742333"/>
            <a:chOff x="5829300" y="3162300"/>
            <a:chExt cx="532257" cy="53225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Freeform: Shape 10">
              <a:extLst>
                <a:ext uri="{FF2B5EF4-FFF2-40B4-BE49-F238E27FC236}">
                  <a16:creationId xmlns:a16="http://schemas.microsoft.com/office/drawing/2014/main" id="{265238AA-AD7B-4ED9-BF9D-97FCB59573CA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3" name="Freeform: Shape 11">
              <a:extLst>
                <a:ext uri="{FF2B5EF4-FFF2-40B4-BE49-F238E27FC236}">
                  <a16:creationId xmlns:a16="http://schemas.microsoft.com/office/drawing/2014/main" id="{4B843023-B573-45A1-A2CD-78D3D654485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71BA754E-05D7-4A41-8272-A9F33C19922C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F4FB46FF-E12F-48B7-98A0-D2067AF38D9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F636D97A-0D90-48AA-9CA6-51A48E18EECE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FE7E526B-BB81-4873-B184-45B5F4FFDB39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8111F8FC-91CF-4F53-9293-58D389EA1A16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B265225-B07B-4407-A8DE-EB1AA189C99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F0447A78-AA0A-4AB6-97A5-4C612E879E76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72519500-5855-49B4-BA4A-FBBB28B10B5C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C1F774B-9B08-4D3F-8498-5159BAF45120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ADAA9A3C-69DB-41BB-92A4-4FFD3D8B79F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22">
              <a:extLst>
                <a:ext uri="{FF2B5EF4-FFF2-40B4-BE49-F238E27FC236}">
                  <a16:creationId xmlns:a16="http://schemas.microsoft.com/office/drawing/2014/main" id="{ACE8AA18-B027-4C6F-A08D-A9CF55C4D38B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4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205F0EF-F684-4F62-A83B-FC97CD90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443" y="460025"/>
            <a:ext cx="5280936" cy="1158857"/>
          </a:xfrm>
        </p:spPr>
        <p:txBody>
          <a:bodyPr>
            <a:normAutofit fontScale="90000"/>
          </a:bodyPr>
          <a:lstStyle/>
          <a:p>
            <a:r>
              <a:rPr lang="es-ES" dirty="0"/>
              <a:t>Añadir el proyecto a GIT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8B5462B-561D-4476-8474-CA6DD9B2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782" y="1747592"/>
            <a:ext cx="5217173" cy="4351338"/>
          </a:xfrm>
        </p:spPr>
        <p:txBody>
          <a:bodyPr/>
          <a:lstStyle/>
          <a:p>
            <a:pPr indent="0" algn="just"/>
            <a:r>
              <a:rPr lang="es-ES" dirty="0"/>
              <a:t>Para añadir un proyecto a git debemos colocarnos en la carpeta en la que este se encuentra.</a:t>
            </a:r>
          </a:p>
          <a:p>
            <a:pPr indent="0" algn="just"/>
            <a:r>
              <a:rPr lang="es-ES" dirty="0"/>
              <a:t>A continuación, ejecutamos git en esta y, finalmente, añadimos todo el contenido de la carpeta, ya que es la primera vez que se guarda el documento.</a:t>
            </a:r>
          </a:p>
          <a:p>
            <a:pPr indent="0" algn="just"/>
            <a:r>
              <a:rPr lang="es-ES" dirty="0"/>
              <a:t>Para añadirlo al repositorio local debemos realizar un commit y añadir un comentario.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737AF8A2-0DC6-469F-B89A-C64D04B7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47B1C95-FD34-4447-BDE1-FBBD03A8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5" name="Cuadro de texto 9">
            <a:extLst>
              <a:ext uri="{FF2B5EF4-FFF2-40B4-BE49-F238E27FC236}">
                <a16:creationId xmlns:a16="http://schemas.microsoft.com/office/drawing/2014/main" id="{D3749FB6-0A13-4B15-8BEC-663EA211D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4" y="1747592"/>
            <a:ext cx="5774928" cy="16814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cd /c/Users/Paula/OneDrive/Escritorio/TR13_PaulaFernandezSuarez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init</a:t>
            </a: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add --all</a:t>
            </a: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commit -m 'Añadimos el código inicial, sin comentarios ni pruebas unitarias'</a:t>
            </a: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s-ES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A0EE-CCA6-4B41-AF08-DAE4410D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341" y="460025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s-ES" dirty="0"/>
              <a:t>Añadir cambios al repositorio remoto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09425-8515-4E32-844A-741C9A84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s-ES" dirty="0"/>
              <a:t>Para ello debemos importar el proyecto en nuestro repositorio.</a:t>
            </a:r>
          </a:p>
          <a:p>
            <a:pPr indent="0"/>
            <a:r>
              <a:rPr lang="es-ES" dirty="0"/>
              <a:t>Una vez que hemos hecho esto se mostrarán todos nuestros archivos en el repositorio remoto, indicando cuál fue su última modificación.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02696-05A2-4EEB-8C1B-E67C5E07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3FBA0-2073-4D28-8B26-515C4F2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8</a:t>
            </a:fld>
            <a:endParaRPr lang="es-ES" dirty="0"/>
          </a:p>
        </p:txBody>
      </p:sp>
      <p:sp>
        <p:nvSpPr>
          <p:cNvPr id="8" name="Cuadro de texto 13">
            <a:extLst>
              <a:ext uri="{FF2B5EF4-FFF2-40B4-BE49-F238E27FC236}">
                <a16:creationId xmlns:a16="http://schemas.microsoft.com/office/drawing/2014/main" id="{1F2E3219-C922-4F9E-A005-98B55612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91" y="2259330"/>
            <a:ext cx="5864860" cy="800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9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remote add origin https://github.com/paulafs35/TR13_PaulaFernandezSuarez.git</a:t>
            </a:r>
            <a:endParaRPr lang="es-ES" sz="110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9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branch -M main</a:t>
            </a:r>
            <a:endParaRPr lang="es-ES" sz="110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9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git push -u origin main</a:t>
            </a:r>
            <a:endParaRPr lang="es-ES" sz="110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9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 </a:t>
            </a:r>
            <a:endParaRPr lang="es-ES" sz="110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A2409192-3D83-42BA-B0ED-F34EE5A9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92" y="4083897"/>
            <a:ext cx="5400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A312-E599-41C9-870E-09685696B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Segunda versión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8C8212F4-2BCB-4D3E-8985-890BC610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Añadimos los comentarios en formato javadoc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10C77-CD9E-4548-BBA1-520B8AD06E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es-ES" dirty="0"/>
              <a:t>TR13_</a:t>
            </a:r>
            <a:r>
              <a:rPr lang="es-ES" cap="none" dirty="0"/>
              <a:t>PaulaFernandezSuarez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31F612-A40B-45C2-AB16-408A34644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A5A0ABE-3007-4261-A89F-29D59CE423AB}"/>
              </a:ext>
            </a:extLst>
          </p:cNvPr>
          <p:cNvSpPr/>
          <p:nvPr/>
        </p:nvSpPr>
        <p:spPr>
          <a:xfrm>
            <a:off x="6514285" y="4640366"/>
            <a:ext cx="2653514" cy="25178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D8121F-9A96-4974-89F8-59B6BE084686}"/>
              </a:ext>
            </a:extLst>
          </p:cNvPr>
          <p:cNvSpPr/>
          <p:nvPr/>
        </p:nvSpPr>
        <p:spPr>
          <a:xfrm>
            <a:off x="8555305" y="2058355"/>
            <a:ext cx="1981045" cy="18797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329463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24.tgt.Office_50301494_TF56398539_Win32_OJ112196124" id="{A6E3C3B7-BB49-4004-86A7-CBF3F496CB88}" vid="{37BE4A0F-A5F1-467C-A58D-F8EE0953A6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formas vibrantes</Template>
  <TotalTime>184</TotalTime>
  <Words>1478</Words>
  <Application>Microsoft Office PowerPoint</Application>
  <PresentationFormat>Panorámica</PresentationFormat>
  <Paragraphs>380</Paragraphs>
  <Slides>40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Lucida Console</vt:lpstr>
      <vt:lpstr>Source Sans Pro</vt:lpstr>
      <vt:lpstr>Source Sans Pro </vt:lpstr>
      <vt:lpstr>1_FunkyShapesVTI</vt:lpstr>
      <vt:lpstr>Control de versiones con GIT</vt:lpstr>
      <vt:lpstr>Configuración de GIT</vt:lpstr>
      <vt:lpstr>Mensaje de GIT activo</vt:lpstr>
      <vt:lpstr>Creación del repositorio remoto</vt:lpstr>
      <vt:lpstr>Primera versión</vt:lpstr>
      <vt:lpstr>Código Inicial</vt:lpstr>
      <vt:lpstr>Añadir el proyecto a GIT</vt:lpstr>
      <vt:lpstr>Añadir cambios al repositorio remoto</vt:lpstr>
      <vt:lpstr>Segunda versión</vt:lpstr>
      <vt:lpstr>Crear ramas en GIT</vt:lpstr>
      <vt:lpstr>Código Comentado I</vt:lpstr>
      <vt:lpstr>Código Comentado II</vt:lpstr>
      <vt:lpstr>Crear Javadoc</vt:lpstr>
      <vt:lpstr>Añadir cambios al repositorio local</vt:lpstr>
      <vt:lpstr>Tercera versión</vt:lpstr>
      <vt:lpstr>Código Optimizado I</vt:lpstr>
      <vt:lpstr>Código Optimizado II</vt:lpstr>
      <vt:lpstr>Código Optimizado III</vt:lpstr>
      <vt:lpstr>Cuarta versión</vt:lpstr>
      <vt:lpstr>Pruebas ProductoEntero</vt:lpstr>
      <vt:lpstr>Pruebas ProductoEntero</vt:lpstr>
      <vt:lpstr>Pruebas ProductoEntero</vt:lpstr>
      <vt:lpstr>Pruebas CocienteEntero</vt:lpstr>
      <vt:lpstr>Pruebas CocienteEntero</vt:lpstr>
      <vt:lpstr>Pruebas CocienteEntero</vt:lpstr>
      <vt:lpstr>Pruebas RestoEntero</vt:lpstr>
      <vt:lpstr>Pruebas RestoEntero</vt:lpstr>
      <vt:lpstr>Pruebas RestoEntero</vt:lpstr>
      <vt:lpstr>Pruebas PotenciaEntera</vt:lpstr>
      <vt:lpstr>Pruebas PotenciaEntera</vt:lpstr>
      <vt:lpstr>Pruebas PotenciaEntera</vt:lpstr>
      <vt:lpstr>Pruebas Factorial</vt:lpstr>
      <vt:lpstr>Pruebas Factorial</vt:lpstr>
      <vt:lpstr>Pruebas Factorial</vt:lpstr>
      <vt:lpstr>Pruebas ProductoRuso</vt:lpstr>
      <vt:lpstr>Pruebas ProductoRuso</vt:lpstr>
      <vt:lpstr>Pruebas ProductoRuso</vt:lpstr>
      <vt:lpstr>Suite de pruebas</vt:lpstr>
      <vt:lpstr>Resultado de las modificaciones realizadas</vt:lpstr>
      <vt:lpstr>Añadir los archivos al repositorio remoto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con GIT</dc:title>
  <dc:creator>Paula Fernandez Suarez</dc:creator>
  <cp:lastModifiedBy>Paula Fernandez Suarez</cp:lastModifiedBy>
  <cp:revision>1</cp:revision>
  <dcterms:created xsi:type="dcterms:W3CDTF">2022-04-17T13:34:29Z</dcterms:created>
  <dcterms:modified xsi:type="dcterms:W3CDTF">2022-04-17T16:38:54Z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