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71" r:id="rId6"/>
    <p:sldId id="272" r:id="rId7"/>
    <p:sldId id="276" r:id="rId8"/>
    <p:sldId id="263" r:id="rId9"/>
    <p:sldId id="264" r:id="rId10"/>
    <p:sldId id="265" r:id="rId11"/>
    <p:sldId id="277" r:id="rId12"/>
    <p:sldId id="261" r:id="rId13"/>
    <p:sldId id="278" r:id="rId14"/>
    <p:sldId id="270" r:id="rId15"/>
    <p:sldId id="280" r:id="rId16"/>
    <p:sldId id="281" r:id="rId17"/>
    <p:sldId id="279" r:id="rId18"/>
    <p:sldId id="26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72302" autoAdjust="0"/>
  </p:normalViewPr>
  <p:slideViewPr>
    <p:cSldViewPr snapToGrid="0">
      <p:cViewPr varScale="1">
        <p:scale>
          <a:sx n="59" d="100"/>
          <a:sy n="59" d="100"/>
        </p:scale>
        <p:origin x="1570" y="67"/>
      </p:cViewPr>
      <p:guideLst/>
    </p:cSldViewPr>
  </p:slideViewPr>
  <p:outlineViewPr>
    <p:cViewPr>
      <p:scale>
        <a:sx n="33" d="100"/>
        <a:sy n="33" d="100"/>
      </p:scale>
      <p:origin x="0" y="-4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0F0AD-46A1-4F78-8E48-926B9A5C4571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2E9A-A0D7-4B30-8B25-E478DA06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8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database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C2E9A-A0D7-4B30-8B25-E478DA0607F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18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C2E9A-A0D7-4B30-8B25-E478DA0607F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61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https://www.javatpoint.com/types-of-databases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C2E9A-A0D7-4B30-8B25-E478DA0607F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81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2E9A-A0D7-4B30-8B25-E478DA0607F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54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SUN: Standford </a:t>
            </a:r>
            <a:r>
              <a:rPr lang="es-ES" dirty="0" err="1"/>
              <a:t>University</a:t>
            </a:r>
            <a:r>
              <a:rPr lang="es-ES" dirty="0"/>
              <a:t> Network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2E9A-A0D7-4B30-8B25-E478DA0607F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20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MySQL,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 is synonymous with database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3.1.12 CREATE DATABASE Statement"/>
              </a:rPr>
              <a:t>CREATE SCHEMA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synonym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3.1.12 CREATE DATABASE Statement"/>
              </a:rPr>
              <a:t>CREATE DATABASE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(https://dev.mysql.com/doc/refman/8.0/en/create-database.html#:~:text=CREATE%20DATABASE%20creates%20a%20database,not%20specify%20IF%20NOT%20EXISTS%20.)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2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11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41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22207" y="6492875"/>
            <a:ext cx="2043023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75410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4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0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1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13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77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9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8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A3DC-CECD-4EE7-9609-C62B9B37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0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4294967295"/>
          </p:nvPr>
        </p:nvSpPr>
        <p:spPr>
          <a:xfrm>
            <a:off x="1045296" y="2158134"/>
            <a:ext cx="4367213" cy="3152342"/>
          </a:xfrm>
        </p:spPr>
        <p:txBody>
          <a:bodyPr>
            <a:noAutofit/>
          </a:bodyPr>
          <a:lstStyle/>
          <a:p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The server and the clients were installed in the same computers. Most common use for educational or experimental purposes.</a:t>
            </a:r>
          </a:p>
        </p:txBody>
      </p:sp>
      <p:pic>
        <p:nvPicPr>
          <p:cNvPr id="5" name="Picture 2" descr="Replacing LocalStorage with IndexedDB | by Keagan Chisnal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6" y="1881475"/>
            <a:ext cx="2790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CLIENT-SERVER ARCHITECTURE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LOCAL Database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89309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05551"/>
            <a:ext cx="10515600" cy="35037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 BASICS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TYPES OF DATABASES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CONFIGURE THE DATABASE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18505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086716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Relational Database</a:t>
            </a:r>
          </a:p>
          <a:p>
            <a:r>
              <a:rPr lang="en-US" sz="3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NoSQL Database</a:t>
            </a:r>
          </a:p>
          <a:p>
            <a:r>
              <a:rPr lang="en-US" sz="3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Cloud Database</a:t>
            </a:r>
          </a:p>
          <a:p>
            <a:r>
              <a:rPr lang="en-US" sz="3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Object Oriented Database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Hierarchical Database</a:t>
            </a:r>
            <a:endParaRPr lang="en-US" sz="3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Network Database</a:t>
            </a:r>
          </a:p>
          <a:p>
            <a:r>
              <a:rPr lang="en-US" sz="3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Distributed Database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TYPES OF DATABASES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32551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05551"/>
            <a:ext cx="10515600" cy="35037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 BASICS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TYPES OF DATABASES</a:t>
            </a:r>
          </a:p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CONFIGURE THE DATABASE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1134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206790"/>
            <a:ext cx="10515600" cy="2155247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 stands for Structured Query Language.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The standard language for most relational databases.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No coding needed and high Speed.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Interactive Language. Easy to learn and understand.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95914" y="3685309"/>
            <a:ext cx="5948218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3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</a:p>
          <a:p>
            <a:r>
              <a:rPr lang="es-ES" sz="3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3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3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3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3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s-ES" sz="3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3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75104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15</a:t>
            </a:fld>
            <a:endParaRPr lang="es-E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63048"/>
              </p:ext>
            </p:extLst>
          </p:nvPr>
        </p:nvGraphicFramePr>
        <p:xfrm>
          <a:off x="193964" y="719666"/>
          <a:ext cx="11693236" cy="5847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197x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 years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Chamberlin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Raymond Boyce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worked in SEQUEL (Structured English Query Language) for IBM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SEQUEL was changed to SQL for trademark conflicts with a UK aircraft company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Larry Ellison (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Larry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started to work in “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Ampex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”. This company had several contracts with US government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Larry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lead a project related a Database systems for the CIA. Coded name 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"Oracle"</a:t>
                      </a:r>
                      <a:endParaRPr lang="es-ES" sz="1400" b="1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Larry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leaves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Ampex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creates "Software development Laboratories" ($2000)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"Software development Laboratories" is changed to "Relational Software INC". Chamberlin and Boyce work together for this company and release the first commercial version of the software: Oracle v2 (there was no v1)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"Relational Software INC" is changed to 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"Oracle </a:t>
                      </a: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Coporation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endParaRPr lang="es-ES" sz="1400" b="1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goes into Stock Exchange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ANSI (American National Standards Institute). Announce the SQL as a International Standard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was about to bankrupt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released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Oracle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Michael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Wedinus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David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Axmark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creates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MySQLAB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the software </a:t>
                      </a:r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MySQL</a:t>
                      </a:r>
                      <a:endParaRPr lang="es-ES" sz="14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Evan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(Oracle staff) leaves the company and creates Net Suite. Larry supports with 125 millions dollars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40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16</a:t>
            </a:fld>
            <a:endParaRPr lang="es-E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70278"/>
              </p:ext>
            </p:extLst>
          </p:nvPr>
        </p:nvGraphicFramePr>
        <p:xfrm>
          <a:off x="193964" y="719666"/>
          <a:ext cx="11693236" cy="578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 Russel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Beniof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(Oracle staff) leaves the company and creates Salesforce. Larry supports him with 2 million dollars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Beniof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realizes Larry was working closely with a Salesforce competitor. So Larry was fired from Salesforce direction.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Larry had some assets of Salesforce, so he has some benefits. (Currently estimated value of Salesforce is  207 K million dollars)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releases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Oracle 10</a:t>
                      </a:r>
                      <a:r>
                        <a:rPr lang="es-ES" sz="1400" b="1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 owns People Soft (10.3 K millions dollars)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Sun Microsystem 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owns </a:t>
                      </a:r>
                      <a:r>
                        <a:rPr lang="en-US" sz="1400" b="0" kern="1200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MySQLAB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 K millions dollars)</a:t>
                      </a:r>
                      <a:endParaRPr lang="es-E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leaves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MySQLAB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creates "Monty Program AB" with the software "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Maria DB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owns </a:t>
                      </a:r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Sun </a:t>
                      </a:r>
                      <a:r>
                        <a:rPr lang="en-US" sz="1400" b="1" kern="1200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MicroSystem</a:t>
                      </a:r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(7.4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millions dollars)</a:t>
                      </a:r>
                      <a:endParaRPr lang="es-E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“Maria DB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Coporation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created by </a:t>
                      </a:r>
                      <a:r>
                        <a:rPr lang="en-US" sz="1400" b="1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Monty</a:t>
                      </a:r>
                      <a:endParaRPr lang="es-ES" sz="1400" b="1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owns Net Suite (9300 million dollars). Larry was 35% owner</a:t>
                      </a:r>
                    </a:p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releases “Oracle Cloud”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releases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Autonomous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owns Cerner (28.3 K million dollars)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2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owns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Verenia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AdilInsights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0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6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05551"/>
            <a:ext cx="10515600" cy="35037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 BASICS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TYPES OF DATABASES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CONFIGURE THE DATABASE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44494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0" y="997188"/>
            <a:ext cx="11033233" cy="3343564"/>
          </a:xfrm>
          <a:ln>
            <a:solidFill>
              <a:schemeClr val="accent2"/>
            </a:solidFill>
          </a:ln>
        </p:spPr>
        <p:txBody>
          <a:bodyPr tIns="28800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noProof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 SYSTEM user:</a:t>
            </a:r>
          </a:p>
          <a:p>
            <a:r>
              <a:rPr lang="en-US" sz="2000" noProof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Activate script execution</a:t>
            </a:r>
            <a:endParaRPr lang="en-US" sz="2000" b="1" noProof="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ALTER</a:t>
            </a:r>
            <a:r>
              <a:rPr lang="en-US" sz="20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sz="20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noProof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"_ORACLE_SCRIPT"</a:t>
            </a:r>
            <a:r>
              <a:rPr lang="en-US" sz="20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noProof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 user for the schemas (data repositories):</a:t>
            </a:r>
            <a:endParaRPr lang="en-US" sz="2000" b="1" noProof="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CREATE</a:t>
            </a:r>
            <a:r>
              <a:rPr lang="en-US" sz="20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1" noProof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IDENTIFIED</a:t>
            </a:r>
            <a:r>
              <a:rPr lang="en-US" sz="20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0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1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20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noProof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Grant some privileges to the user:</a:t>
            </a:r>
          </a:p>
          <a:p>
            <a:pPr marL="914400" lvl="2" indent="0">
              <a:buNone/>
            </a:pP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MATERIALIZED VIEW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UNLIMITED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TABLESPACE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noProof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b="0" noProof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1" noProof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b="1" noProof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noProof="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Finally, disconnect from SYSTEM user and connect with the previously created users</a:t>
            </a:r>
            <a:r>
              <a:rPr lang="en-US" sz="21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or simply execute this:</a:t>
            </a:r>
          </a:p>
          <a:p>
            <a:pPr marL="914400" lvl="2" indent="0">
              <a:spcBef>
                <a:spcPts val="90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CURRENT_SCHEMA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800" b="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noProof="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58044" y="766354"/>
            <a:ext cx="10624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4580746"/>
            <a:ext cx="11033231" cy="192165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18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9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 ROOT user: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9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9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sz="19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r>
              <a:rPr lang="es-ES" sz="19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 use:</a:t>
            </a: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CREATE DATABASE </a:t>
            </a:r>
            <a:r>
              <a:rPr lang="es-ES" sz="19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endParaRPr lang="es-ES" sz="19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9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s-ES" sz="19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 the database </a:t>
            </a:r>
            <a:r>
              <a:rPr lang="es-ES" sz="19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previously</a:t>
            </a:r>
            <a:r>
              <a:rPr lang="es-ES" sz="19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9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USE </a:t>
            </a:r>
            <a:r>
              <a:rPr lang="es-ES" sz="19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endParaRPr lang="es-ES" sz="19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8044" y="4349913"/>
            <a:ext cx="12897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CONFIGURE THE DATABASE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F5241A-5D49-DD6C-FF45-BA97C6B5207A}"/>
              </a:ext>
            </a:extLst>
          </p:cNvPr>
          <p:cNvSpPr txBox="1"/>
          <p:nvPr/>
        </p:nvSpPr>
        <p:spPr>
          <a:xfrm>
            <a:off x="7628708" y="250761"/>
            <a:ext cx="255161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</a:t>
            </a:r>
            <a:r>
              <a:rPr lang="es-ES" sz="14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4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endParaRPr lang="es-ES" sz="14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3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05551"/>
            <a:ext cx="10515600" cy="35037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 BASICS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TYPES OF DATABASES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CONFIGURE THE DATABASE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44692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Is a set of data which is internally related. 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Is usually managed by the DBMS (Data base Management System)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Regardless the size of the database, it allows the querying and retrieving data quickly and easily.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The BBDD is designed for an specific purpose.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It grows as the user requirements grows.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 BASICS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49519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194518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DBMS stands for Data Base Management System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Is the software which allows manipulate the database. It allows to add, remove and change data.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 general DBMS works implements the client-server architecture.</a:t>
            </a:r>
          </a:p>
        </p:txBody>
      </p:sp>
      <p:pic>
        <p:nvPicPr>
          <p:cNvPr id="1026" name="Picture 2" descr="What Is a Relational Database Management System (RDBMS)? | Vertabelo  Database Mode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10" y="3905748"/>
            <a:ext cx="7368631" cy="27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 BASICS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DBMS Definition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78264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Tecnologías Emergentes en la AGE para la mejora de los Servicios Públicos –  Socinfo Digi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57" b="36457"/>
          <a:stretch/>
        </p:blipFill>
        <p:spPr bwMode="auto">
          <a:xfrm>
            <a:off x="933994" y="2325189"/>
            <a:ext cx="3124556" cy="7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ipos de datos en MySQL Server » Proyecto 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9" r="9544"/>
          <a:stretch/>
        </p:blipFill>
        <p:spPr bwMode="auto">
          <a:xfrm>
            <a:off x="4798422" y="2051479"/>
            <a:ext cx="3483429" cy="20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ómo configurar PostgreSQL para que funcione con Ruby on Rails » MuyLinu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18" y="3727267"/>
            <a:ext cx="2297465" cy="15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riaDB Foundation - MariaDB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28" y="4570658"/>
            <a:ext cx="18097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uscar documentos repetidos en MongoDB con aggregation pipeline - Angular  Frontender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3" b="28838"/>
          <a:stretch/>
        </p:blipFill>
        <p:spPr bwMode="auto">
          <a:xfrm>
            <a:off x="7525661" y="1825350"/>
            <a:ext cx="4476750" cy="11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QLite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00764"/>
            <a:ext cx="3267916" cy="154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Complete Guide Installing CouchDB in RedHat and Debian Distributions -  Linuxsecret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5" t="35654" r="23571" b="33870"/>
          <a:stretch/>
        </p:blipFill>
        <p:spPr bwMode="auto">
          <a:xfrm>
            <a:off x="8673738" y="3896023"/>
            <a:ext cx="3169920" cy="97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 BASICS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DBMS Examples</a:t>
            </a:r>
            <a:endParaRPr lang="en-U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32867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042236" cy="1237239"/>
          </a:xfrm>
        </p:spPr>
        <p:txBody>
          <a:bodyPr>
            <a:noAutofit/>
          </a:bodyPr>
          <a:lstStyle/>
          <a:p>
            <a:pPr algn="just"/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IDE stands for Integrated Development environment.</a:t>
            </a:r>
          </a:p>
          <a:p>
            <a:pPr algn="just"/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Is the software used by the user to manage the DBMS.</a:t>
            </a:r>
          </a:p>
        </p:txBody>
      </p:sp>
      <p:pic>
        <p:nvPicPr>
          <p:cNvPr id="6146" name="Picture 2" descr="Mejores herramientas de base de datos para desarrolladores y  administradores Oracle | Prueba gratui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r="16332"/>
          <a:stretch/>
        </p:blipFill>
        <p:spPr bwMode="auto">
          <a:xfrm>
            <a:off x="2525919" y="3235685"/>
            <a:ext cx="1958144" cy="153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nstalling Oracle 12c 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74" y="2927927"/>
            <a:ext cx="2270701" cy="22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🐬 Tutorial Como Utilizar MySQL Workbench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834" y="3235685"/>
            <a:ext cx="1740925" cy="9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L/SQL Developer | LOG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011" y="4456690"/>
            <a:ext cx="1795919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ongoDB Compass connection issue - DEV Community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27069" r="3271" b="32609"/>
          <a:stretch/>
        </p:blipFill>
        <p:spPr bwMode="auto">
          <a:xfrm>
            <a:off x="1062182" y="5360771"/>
            <a:ext cx="5033818" cy="10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 BASICS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IDE Definition</a:t>
            </a:r>
            <a:endParaRPr lang="en-U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94767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05551"/>
            <a:ext cx="10515600" cy="35037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 BASICS</a:t>
            </a:r>
          </a:p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TYPES OF DATABASES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CONFIGURE THE DATABASE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3102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29865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Almost all DBMS were designed to satisfy many users requests at the same time.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One user can request some information to the DBMS and this request have to be responded regardless the user ubication.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The user requests the information from the client side.</a:t>
            </a:r>
          </a:p>
          <a:p>
            <a:pPr algn="just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The DBMS responds to that request from the server side.</a:t>
            </a:r>
          </a:p>
        </p:txBody>
      </p:sp>
      <p:pic>
        <p:nvPicPr>
          <p:cNvPr id="4098" name="Picture 2" descr="Client-server Application - OO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27" y="4812145"/>
            <a:ext cx="4477615" cy="18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CLIENT-SERVER ARCHITECTURE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endParaRPr lang="en-U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11294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ySQL Remote Access: How to Connect MySQL Database Remotely using  Codeigniter – Tech All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82" y="1736869"/>
            <a:ext cx="5624292" cy="37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>
            <a:spLocks noGrp="1"/>
          </p:cNvSpPr>
          <p:nvPr>
            <p:ph idx="4294967295"/>
          </p:nvPr>
        </p:nvSpPr>
        <p:spPr>
          <a:xfrm>
            <a:off x="1045296" y="2072192"/>
            <a:ext cx="3779982" cy="2801792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The server and the clients were installed in different computers. Most common use for Enterprise purposes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CLIENT-SERVER ARCHITECTURE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REMOTE Database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089194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1043</Words>
  <Application>Microsoft Office PowerPoint</Application>
  <PresentationFormat>Panorámica</PresentationFormat>
  <Paragraphs>194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Tema de Office</vt:lpstr>
      <vt:lpstr>DATABASES COURSE 2023/2024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BBDD</dc:title>
  <dc:creator>Pavel Harold Llamocca Portella</dc:creator>
  <cp:lastModifiedBy>González Ferrero, Paula</cp:lastModifiedBy>
  <cp:revision>34</cp:revision>
  <dcterms:created xsi:type="dcterms:W3CDTF">2021-08-18T01:25:40Z</dcterms:created>
  <dcterms:modified xsi:type="dcterms:W3CDTF">2023-09-13T12:41:25Z</dcterms:modified>
</cp:coreProperties>
</file>