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303" r:id="rId2"/>
    <p:sldId id="290" r:id="rId3"/>
    <p:sldId id="264" r:id="rId4"/>
    <p:sldId id="289" r:id="rId5"/>
    <p:sldId id="296" r:id="rId6"/>
    <p:sldId id="265" r:id="rId7"/>
    <p:sldId id="297" r:id="rId8"/>
    <p:sldId id="267" r:id="rId9"/>
    <p:sldId id="268" r:id="rId10"/>
    <p:sldId id="298" r:id="rId11"/>
    <p:sldId id="269" r:id="rId12"/>
    <p:sldId id="270" r:id="rId13"/>
    <p:sldId id="271" r:id="rId14"/>
    <p:sldId id="299" r:id="rId15"/>
    <p:sldId id="272" r:id="rId16"/>
    <p:sldId id="273" r:id="rId17"/>
    <p:sldId id="300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4" r:id="rId26"/>
    <p:sldId id="301" r:id="rId27"/>
    <p:sldId id="287" r:id="rId28"/>
    <p:sldId id="302" r:id="rId29"/>
    <p:sldId id="288" r:id="rId3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7" autoAdjust="0"/>
    <p:restoredTop sz="86946" autoAdjust="0"/>
  </p:normalViewPr>
  <p:slideViewPr>
    <p:cSldViewPr snapToGrid="0">
      <p:cViewPr varScale="1">
        <p:scale>
          <a:sx n="71" d="100"/>
          <a:sy n="71" d="100"/>
        </p:scale>
        <p:origin x="113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7F6756-1649-4EE7-ADFB-A44E2B3CCAD1}" type="datetimeFigureOut">
              <a:rPr lang="es-ES" smtClean="0"/>
              <a:t>13/09/2023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D035BD-49E6-4443-87B4-EB64E855B3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1314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035BD-49E6-4443-87B4-EB64E855B317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82352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D035BD-49E6-4443-87B4-EB64E855B317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84245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Ejercicio. Añadir vuestro nombre como “</a:t>
            </a:r>
            <a:r>
              <a:rPr lang="es-ES" dirty="0" err="1"/>
              <a:t>Seller</a:t>
            </a:r>
            <a:r>
              <a:rPr lang="es-ES" dirty="0"/>
              <a:t>” en el(los) registro(s)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D035BD-49E6-4443-87B4-EB64E855B317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5893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D035BD-49E6-4443-87B4-EB64E855B317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91153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ALTER</a:t>
            </a:r>
            <a:r>
              <a:rPr lang="es-E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TABLE</a:t>
            </a:r>
            <a:r>
              <a:rPr lang="es-E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120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table</a:t>
            </a:r>
            <a:r>
              <a:rPr lang="es-ES" sz="12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RENAME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COLUMN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field1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TO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NewField1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  DO NOT</a:t>
            </a:r>
            <a:r>
              <a:rPr lang="en-US" sz="1200" b="1" baseline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WORK IN MYSQL 5.7, IT ONLY WORKS MYSQL 8 TO FORWARD</a:t>
            </a:r>
            <a:endParaRPr lang="en-US" sz="12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s-ES" dirty="0"/>
              <a:t>USE INSTEAD: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ALTER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</a:t>
            </a:r>
            <a:r>
              <a:rPr lang="en-US" dirty="0"/>
              <a:t> </a:t>
            </a:r>
            <a:r>
              <a:rPr lang="es-E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sale </a:t>
            </a:r>
            <a:r>
              <a:rPr lang="en-US" dirty="0"/>
              <a:t>CHANGE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product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NewProductName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VARCHAR(100)</a:t>
            </a:r>
            <a:r>
              <a:rPr lang="en-US" dirty="0"/>
              <a:t>;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035BD-49E6-4443-87B4-EB64E855B317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56189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D035BD-49E6-4443-87B4-EB64E855B317}" type="slidenum">
              <a:rPr lang="es-ES" smtClean="0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3585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035BD-49E6-4443-87B4-EB64E855B317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2614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D035BD-49E6-4443-87B4-EB64E855B317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4331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DML </a:t>
            </a:r>
            <a:r>
              <a:rPr lang="es-ES" dirty="0" err="1"/>
              <a:t>needs</a:t>
            </a:r>
            <a:r>
              <a:rPr lang="es-ES" baseline="0" dirty="0"/>
              <a:t> COMMIT</a:t>
            </a:r>
          </a:p>
          <a:p>
            <a:r>
              <a:rPr lang="es-ES" baseline="0" dirty="0"/>
              <a:t>DDL dont</a:t>
            </a:r>
          </a:p>
          <a:p>
            <a:endParaRPr lang="es-ES" baseline="0" dirty="0"/>
          </a:p>
          <a:p>
            <a:r>
              <a:rPr lang="es-ES" baseline="0" dirty="0"/>
              <a:t>TRUNCATE: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Deallocates all space used by the removed rows except that specified by the MINEXTENTS storage parameter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 the NEXT storage parameter to the size of the last extent removed from the segment by the truncation process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 it changes the storage definitions and changing the structure of the table by resetting the water high mark.</a:t>
            </a:r>
          </a:p>
          <a:p>
            <a:endParaRPr lang="es-ES" dirty="0"/>
          </a:p>
          <a:p>
            <a:r>
              <a:rPr lang="es-ES" dirty="0"/>
              <a:t>https://stackoverflow.com/questions/26059855/why-is-truncate-a-ddl-statement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035BD-49E6-4443-87B4-EB64E855B317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6116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DECIMAL(X,Y)</a:t>
            </a:r>
            <a:r>
              <a:rPr lang="es-ES" baseline="0" dirty="0"/>
              <a:t> is the same as DOUBLE(X,Y)</a:t>
            </a:r>
          </a:p>
          <a:p>
            <a:r>
              <a:rPr lang="es-ES" baseline="0" dirty="0"/>
              <a:t>DECIMAL (with no X,Y) </a:t>
            </a:r>
            <a:r>
              <a:rPr lang="es-ES" baseline="0" dirty="0" err="1"/>
              <a:t>inserts</a:t>
            </a:r>
            <a:r>
              <a:rPr lang="es-ES" baseline="0" dirty="0"/>
              <a:t> the data with no </a:t>
            </a:r>
            <a:r>
              <a:rPr lang="es-ES" baseline="0" dirty="0" err="1"/>
              <a:t>decimals</a:t>
            </a:r>
            <a:r>
              <a:rPr lang="es-ES" baseline="0" dirty="0"/>
              <a:t> (</a:t>
            </a:r>
            <a:r>
              <a:rPr lang="es-ES" baseline="0" dirty="0" err="1"/>
              <a:t>only</a:t>
            </a:r>
            <a:r>
              <a:rPr lang="es-ES" baseline="0" dirty="0"/>
              <a:t> </a:t>
            </a:r>
            <a:r>
              <a:rPr lang="es-ES" baseline="0" dirty="0" err="1"/>
              <a:t>integer</a:t>
            </a:r>
            <a:r>
              <a:rPr lang="es-ES" baseline="0" dirty="0"/>
              <a:t> </a:t>
            </a:r>
            <a:r>
              <a:rPr lang="es-ES" baseline="0" dirty="0" err="1"/>
              <a:t>part</a:t>
            </a:r>
            <a:r>
              <a:rPr lang="es-ES" baseline="0" dirty="0"/>
              <a:t>). DOUBLE (with no X,Y)  </a:t>
            </a:r>
            <a:r>
              <a:rPr lang="es-ES" baseline="0" dirty="0" err="1"/>
              <a:t>inserts</a:t>
            </a:r>
            <a:r>
              <a:rPr lang="es-ES" baseline="0" dirty="0"/>
              <a:t> the value with </a:t>
            </a:r>
            <a:r>
              <a:rPr lang="es-ES" baseline="0" dirty="0" err="1"/>
              <a:t>all</a:t>
            </a:r>
            <a:r>
              <a:rPr lang="es-ES" baseline="0" dirty="0"/>
              <a:t> </a:t>
            </a:r>
            <a:r>
              <a:rPr lang="es-ES" baseline="0" dirty="0" err="1"/>
              <a:t>decimals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035BD-49E6-4443-87B4-EB64E855B317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9299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D035BD-49E6-4443-87B4-EB64E855B317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9897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 value FROM V$NLS_PARAMETERS WHERE  parameter = 'NLS_DATE_FORMAT';</a:t>
            </a:r>
            <a:endParaRPr lang="es-E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ALTER SESSION SET NLS_DATE_FORMAT = 'DD-MM-YYYY';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035BD-49E6-4443-87B4-EB64E855B317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1313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D035BD-49E6-4443-87B4-EB64E855B317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8956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035BD-49E6-4443-87B4-EB64E855B317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7013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6715-D898-4D68-AE5A-F814A7A783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7192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6715-D898-4D68-AE5A-F814A7A783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344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6715-D898-4D68-AE5A-F814A7A783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256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2329132" cy="365125"/>
          </a:xfrm>
        </p:spPr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70985" y="6474214"/>
            <a:ext cx="2743200" cy="365125"/>
          </a:xfrm>
        </p:spPr>
        <p:txBody>
          <a:bodyPr/>
          <a:lstStyle/>
          <a:p>
            <a:fld id="{0F016715-D898-4D68-AE5A-F814A7A78303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Imagen 6" descr="Imagen que contiene plato, dibujo, reloj&#10;&#10;Descripción generada automáticamente">
            <a:extLst>
              <a:ext uri="{FF2B5EF4-FFF2-40B4-BE49-F238E27FC236}">
                <a16:creationId xmlns:a16="http://schemas.microsoft.com/office/drawing/2014/main" id="{04F45C35-ECFE-4C11-A996-D16BD37CBE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3800" y="75410"/>
            <a:ext cx="1440000" cy="5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875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6715-D898-4D68-AE5A-F814A7A783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5722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6715-D898-4D68-AE5A-F814A7A783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7782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6715-D898-4D68-AE5A-F814A7A783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476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6715-D898-4D68-AE5A-F814A7A783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5071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6715-D898-4D68-AE5A-F814A7A783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455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6715-D898-4D68-AE5A-F814A7A783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0735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6715-D898-4D68-AE5A-F814A7A783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5291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16715-D898-4D68-AE5A-F814A7A783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6639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07128" y="13255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DATABASE</a:t>
            </a:r>
            <a:b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COURSE</a:t>
            </a:r>
            <a:b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2023/2024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07128" y="4091565"/>
            <a:ext cx="9144000" cy="1655762"/>
          </a:xfrm>
        </p:spPr>
        <p:txBody>
          <a:bodyPr/>
          <a:lstStyle/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SESSION 2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EA3DC-CECD-4EE7-9609-C62B9B370822}" type="slidenum">
              <a:rPr lang="es-ES" smtClean="0"/>
              <a:t>1</a:t>
            </a:fld>
            <a:endParaRPr lang="es-ES"/>
          </a:p>
        </p:txBody>
      </p:sp>
      <p:pic>
        <p:nvPicPr>
          <p:cNvPr id="5" name="Imagen 4" descr="Imagen que contiene plato, dibujo, reloj&#10;&#10;Descripción generada automáticamente">
            <a:extLst>
              <a:ext uri="{FF2B5EF4-FFF2-40B4-BE49-F238E27FC236}">
                <a16:creationId xmlns:a16="http://schemas.microsoft.com/office/drawing/2014/main" id="{04F45C35-ECFE-4C11-A996-D16BD37CBE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000" y="377335"/>
            <a:ext cx="1440000" cy="5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768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26021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s-ES" sz="3200" dirty="0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SQL BASICS</a:t>
            </a:r>
          </a:p>
          <a:p>
            <a:pPr>
              <a:lnSpc>
                <a:spcPct val="100000"/>
              </a:lnSpc>
            </a:pPr>
            <a:r>
              <a:rPr lang="es-ES" sz="3200" dirty="0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DDL CREATE TABLE</a:t>
            </a:r>
          </a:p>
          <a:p>
            <a:pPr>
              <a:lnSpc>
                <a:spcPct val="100000"/>
              </a:lnSpc>
            </a:pPr>
            <a:r>
              <a:rPr lang="es-ES" sz="3200" dirty="0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DML INSERT STATEMENT</a:t>
            </a:r>
          </a:p>
          <a:p>
            <a:pPr>
              <a:lnSpc>
                <a:spcPct val="100000"/>
              </a:lnSpc>
            </a:pPr>
            <a:r>
              <a:rPr lang="es-ES" sz="3200" b="1" dirty="0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DML UPDATE STATEMENT</a:t>
            </a:r>
          </a:p>
          <a:p>
            <a:pPr>
              <a:lnSpc>
                <a:spcPct val="100000"/>
              </a:lnSpc>
            </a:pPr>
            <a:r>
              <a:rPr lang="es-ES" sz="3200" dirty="0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DML DELETE STATEMENT</a:t>
            </a:r>
          </a:p>
          <a:p>
            <a:pPr>
              <a:lnSpc>
                <a:spcPct val="100000"/>
              </a:lnSpc>
            </a:pPr>
            <a:r>
              <a:rPr lang="es-ES" sz="3200" dirty="0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DDL ALTER TABLE STATEMENT</a:t>
            </a:r>
          </a:p>
          <a:p>
            <a:pPr>
              <a:lnSpc>
                <a:spcPct val="100000"/>
              </a:lnSpc>
            </a:pPr>
            <a:r>
              <a:rPr lang="es-ES" sz="3200" dirty="0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DDL TRUNCATE TABLE</a:t>
            </a:r>
          </a:p>
          <a:p>
            <a:pPr>
              <a:lnSpc>
                <a:spcPct val="100000"/>
              </a:lnSpc>
            </a:pPr>
            <a:r>
              <a:rPr lang="es-ES" sz="3200" dirty="0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DDL DROP TABLE</a:t>
            </a:r>
          </a:p>
          <a:p>
            <a:pPr lvl="1"/>
            <a:endParaRPr lang="es-ES" dirty="0"/>
          </a:p>
          <a:p>
            <a:endParaRPr lang="es-ES" dirty="0"/>
          </a:p>
          <a:p>
            <a:pPr lvl="1"/>
            <a:endParaRPr lang="es-ES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715422" y="96137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SESSION 2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6715-D898-4D68-AE5A-F814A7A78303}" type="slidenum">
              <a:rPr lang="es-ES" smtClean="0"/>
              <a:t>10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</p:spTree>
    <p:extLst>
      <p:ext uri="{BB962C8B-B14F-4D97-AF65-F5344CB8AC3E}">
        <p14:creationId xmlns:p14="http://schemas.microsoft.com/office/powerpoint/2010/main" val="3387564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539931" y="2004746"/>
            <a:ext cx="10515600" cy="317250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UPDATE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table</a:t>
            </a:r>
            <a:endParaRPr lang="es-ES" i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SET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fieldN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NewValueN</a:t>
            </a:r>
            <a:endParaRPr lang="es-ES" i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WHERE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field1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Value1 </a:t>
            </a:r>
            <a:r>
              <a:rPr lang="es-E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  </a:t>
            </a:r>
            <a:r>
              <a:rPr lang="es-ES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field2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Value2 </a:t>
            </a:r>
            <a:r>
              <a:rPr lang="es-E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  </a:t>
            </a:r>
            <a:r>
              <a:rPr lang="es-ES" b="1" i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...;</a:t>
            </a:r>
            <a:endParaRPr lang="es-ES" i="1" dirty="0"/>
          </a:p>
          <a:p>
            <a:pPr marL="0" indent="0">
              <a:buNone/>
            </a:pPr>
            <a:endParaRPr lang="en-US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94508" y="1778914"/>
            <a:ext cx="204651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r>
              <a:rPr lang="es-ES" sz="2400" b="1" dirty="0"/>
              <a:t>/Oracle</a:t>
            </a:r>
            <a:endParaRPr lang="es-ES" b="1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DML UPDATE STATEMENT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539931" y="75853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UPDATE </a:t>
            </a:r>
            <a:r>
              <a:rPr lang="es-ES" sz="35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Syntax</a:t>
            </a:r>
            <a:endParaRPr lang="es-ES" sz="35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6715-D898-4D68-AE5A-F814A7A78303}" type="slidenum">
              <a:rPr lang="es-ES" smtClean="0"/>
              <a:t>11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</p:spTree>
    <p:extLst>
      <p:ext uri="{BB962C8B-B14F-4D97-AF65-F5344CB8AC3E}">
        <p14:creationId xmlns:p14="http://schemas.microsoft.com/office/powerpoint/2010/main" val="1309577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539931" y="1677877"/>
            <a:ext cx="10515600" cy="823551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288000"/>
          <a:lstStyle/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UPDATE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sale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quantity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 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WHERE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id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 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94508" y="1452045"/>
            <a:ext cx="222068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r>
              <a:rPr lang="es-ES" sz="2400" b="1" dirty="0"/>
              <a:t>/Oracle</a:t>
            </a:r>
            <a:endParaRPr lang="es-ES" b="1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561696" y="2942328"/>
            <a:ext cx="10515600" cy="94923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28800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UPDATE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sale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price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price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price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20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100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WHERE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sale_date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'2020-05-18'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694508" y="2711495"/>
            <a:ext cx="117566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endParaRPr lang="es-ES" b="1" dirty="0"/>
          </a:p>
        </p:txBody>
      </p:sp>
      <p:sp>
        <p:nvSpPr>
          <p:cNvPr id="8" name="Marcador de contenido 2"/>
          <p:cNvSpPr txBox="1">
            <a:spLocks/>
          </p:cNvSpPr>
          <p:nvPr/>
        </p:nvSpPr>
        <p:spPr>
          <a:xfrm>
            <a:off x="580284" y="4343664"/>
            <a:ext cx="10497012" cy="94923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28800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UPDATE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sale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price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price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price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20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100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WHERE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sale_date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'18-05-2020'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713096" y="4112831"/>
            <a:ext cx="117566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/>
              <a:t>Oracle</a:t>
            </a:r>
            <a:endParaRPr lang="es-ES" b="1" dirty="0"/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DML UPDATE STATEMENT</a:t>
            </a: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539931" y="75853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UPDATE Example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6715-D898-4D68-AE5A-F814A7A78303}" type="slidenum">
              <a:rPr lang="es-ES" smtClean="0"/>
              <a:t>12</a:t>
            </a:fld>
            <a:endParaRPr lang="es-ES"/>
          </a:p>
        </p:txBody>
      </p:sp>
      <p:sp>
        <p:nvSpPr>
          <p:cNvPr id="10" name="Marcador de pie de página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F5A33F3-02A3-215E-5D3D-597CA1EEAACA}"/>
              </a:ext>
            </a:extLst>
          </p:cNvPr>
          <p:cNvSpPr txBox="1"/>
          <p:nvPr/>
        </p:nvSpPr>
        <p:spPr>
          <a:xfrm>
            <a:off x="4445997" y="897828"/>
            <a:ext cx="255161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BBDD/User: mydata</a:t>
            </a:r>
          </a:p>
        </p:txBody>
      </p:sp>
    </p:spTree>
    <p:extLst>
      <p:ext uri="{BB962C8B-B14F-4D97-AF65-F5344CB8AC3E}">
        <p14:creationId xmlns:p14="http://schemas.microsoft.com/office/powerpoint/2010/main" val="2284256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2"/>
          <p:cNvSpPr txBox="1">
            <a:spLocks/>
          </p:cNvSpPr>
          <p:nvPr/>
        </p:nvSpPr>
        <p:spPr>
          <a:xfrm>
            <a:off x="539931" y="1713973"/>
            <a:ext cx="10515600" cy="16073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28800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UPDATE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sale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price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price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price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15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</a:t>
            </a:r>
            <a:r>
              <a:rPr lang="en-US" sz="2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100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WHERE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sale_date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'2020-05-18'</a:t>
            </a:r>
            <a:endParaRPr lang="es-E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AND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product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es-ES" sz="24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milk</a:t>
            </a:r>
            <a:r>
              <a:rPr lang="es-ES" sz="2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4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carton</a:t>
            </a:r>
            <a:r>
              <a:rPr lang="es-ES" sz="2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754516" y="1472551"/>
            <a:ext cx="117566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endParaRPr lang="es-ES" b="1" dirty="0"/>
          </a:p>
        </p:txBody>
      </p:sp>
      <p:sp>
        <p:nvSpPr>
          <p:cNvPr id="11" name="Marcador de contenido 2"/>
          <p:cNvSpPr txBox="1">
            <a:spLocks/>
          </p:cNvSpPr>
          <p:nvPr/>
        </p:nvSpPr>
        <p:spPr>
          <a:xfrm>
            <a:off x="539931" y="3765798"/>
            <a:ext cx="10515600" cy="14623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28800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UPDATE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sale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price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price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price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15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</a:t>
            </a:r>
            <a:r>
              <a:rPr lang="en-US" sz="2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100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WHERE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sale_date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'18-05-2020'</a:t>
            </a:r>
            <a:endParaRPr lang="es-E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AND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product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es-ES" sz="24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milk</a:t>
            </a:r>
            <a:r>
              <a:rPr lang="es-ES" sz="2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4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carton</a:t>
            </a:r>
            <a:r>
              <a:rPr lang="es-ES" sz="2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endParaRPr lang="en-US" sz="2400" b="1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754516" y="3534965"/>
            <a:ext cx="117566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/>
              <a:t>Oracle</a:t>
            </a:r>
            <a:endParaRPr lang="es-ES" b="1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DML UPDATE STATEMENT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931" y="75853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UPDATE Example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6715-D898-4D68-AE5A-F814A7A78303}" type="slidenum">
              <a:rPr lang="es-ES" smtClean="0"/>
              <a:t>13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5E11307-A3F6-3ACD-283E-51DA13D47211}"/>
              </a:ext>
            </a:extLst>
          </p:cNvPr>
          <p:cNvSpPr txBox="1"/>
          <p:nvPr/>
        </p:nvSpPr>
        <p:spPr>
          <a:xfrm>
            <a:off x="4445997" y="897828"/>
            <a:ext cx="255161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BBDD/User: mydata</a:t>
            </a:r>
          </a:p>
        </p:txBody>
      </p:sp>
    </p:spTree>
    <p:extLst>
      <p:ext uri="{BB962C8B-B14F-4D97-AF65-F5344CB8AC3E}">
        <p14:creationId xmlns:p14="http://schemas.microsoft.com/office/powerpoint/2010/main" val="3923685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26021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s-ES" sz="3200" dirty="0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SQL BASICS</a:t>
            </a:r>
          </a:p>
          <a:p>
            <a:pPr>
              <a:lnSpc>
                <a:spcPct val="100000"/>
              </a:lnSpc>
            </a:pPr>
            <a:r>
              <a:rPr lang="es-ES" sz="3200" dirty="0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DDL CREATE TABLE</a:t>
            </a:r>
          </a:p>
          <a:p>
            <a:pPr>
              <a:lnSpc>
                <a:spcPct val="100000"/>
              </a:lnSpc>
            </a:pPr>
            <a:r>
              <a:rPr lang="es-ES" sz="3200" dirty="0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DML INSERT STATEMENT</a:t>
            </a:r>
          </a:p>
          <a:p>
            <a:pPr>
              <a:lnSpc>
                <a:spcPct val="100000"/>
              </a:lnSpc>
            </a:pPr>
            <a:r>
              <a:rPr lang="es-ES" sz="3200" dirty="0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DML UPDATE STATEMENT</a:t>
            </a:r>
          </a:p>
          <a:p>
            <a:pPr>
              <a:lnSpc>
                <a:spcPct val="100000"/>
              </a:lnSpc>
            </a:pPr>
            <a:r>
              <a:rPr lang="es-ES" sz="3200" b="1" dirty="0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DML DELETE STATEMENT</a:t>
            </a:r>
          </a:p>
          <a:p>
            <a:pPr>
              <a:lnSpc>
                <a:spcPct val="100000"/>
              </a:lnSpc>
            </a:pPr>
            <a:r>
              <a:rPr lang="es-ES" sz="3200" dirty="0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DDL ALTER TABLE STATEMENT</a:t>
            </a:r>
          </a:p>
          <a:p>
            <a:pPr>
              <a:lnSpc>
                <a:spcPct val="100000"/>
              </a:lnSpc>
            </a:pPr>
            <a:r>
              <a:rPr lang="es-ES" sz="3200" dirty="0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DDL TRUNCATE TABLE</a:t>
            </a:r>
          </a:p>
          <a:p>
            <a:pPr>
              <a:lnSpc>
                <a:spcPct val="100000"/>
              </a:lnSpc>
            </a:pPr>
            <a:r>
              <a:rPr lang="es-ES" sz="3200" dirty="0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DDL DROP TABLE</a:t>
            </a:r>
          </a:p>
          <a:p>
            <a:pPr lvl="1"/>
            <a:endParaRPr lang="es-ES" dirty="0"/>
          </a:p>
          <a:p>
            <a:endParaRPr lang="es-ES" dirty="0"/>
          </a:p>
          <a:p>
            <a:pPr lvl="1"/>
            <a:endParaRPr lang="es-ES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715422" y="96137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SESSION 2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6715-D898-4D68-AE5A-F814A7A78303}" type="slidenum">
              <a:rPr lang="es-ES" smtClean="0"/>
              <a:t>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</p:spTree>
    <p:extLst>
      <p:ext uri="{BB962C8B-B14F-4D97-AF65-F5344CB8AC3E}">
        <p14:creationId xmlns:p14="http://schemas.microsoft.com/office/powerpoint/2010/main" val="4150951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539931" y="1769546"/>
            <a:ext cx="10515600" cy="248194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DELETE FROM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table</a:t>
            </a:r>
            <a:endParaRPr lang="es-ES" i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WHERE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field1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Value1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AND</a:t>
            </a:r>
            <a:endParaRPr lang="es-E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  </a:t>
            </a:r>
            <a:r>
              <a:rPr lang="es-ES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field2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Value2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AND</a:t>
            </a:r>
            <a:endParaRPr lang="es-E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 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...;</a:t>
            </a:r>
            <a:endParaRPr lang="en-US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94508" y="1543714"/>
            <a:ext cx="204651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r>
              <a:rPr lang="es-ES" sz="2400" b="1" dirty="0"/>
              <a:t>/Oracle</a:t>
            </a:r>
            <a:endParaRPr lang="es-ES" b="1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DML DELETE STATEMENT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539931" y="75853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DELETE </a:t>
            </a:r>
            <a:r>
              <a:rPr lang="es-ES" sz="35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Syntax</a:t>
            </a:r>
            <a:endParaRPr lang="es-ES" sz="35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6715-D898-4D68-AE5A-F814A7A78303}" type="slidenum">
              <a:rPr lang="es-ES" smtClean="0"/>
              <a:t>15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</p:spTree>
    <p:extLst>
      <p:ext uri="{BB962C8B-B14F-4D97-AF65-F5344CB8AC3E}">
        <p14:creationId xmlns:p14="http://schemas.microsoft.com/office/powerpoint/2010/main" val="825477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2"/>
          <p:cNvSpPr txBox="1">
            <a:spLocks/>
          </p:cNvSpPr>
          <p:nvPr/>
        </p:nvSpPr>
        <p:spPr>
          <a:xfrm>
            <a:off x="539931" y="1814447"/>
            <a:ext cx="10515600" cy="28451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28800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DELETE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sale </a:t>
            </a:r>
          </a:p>
          <a:p>
            <a:pPr marL="0" indent="0">
              <a:buNone/>
            </a:pPr>
            <a:r>
              <a:rPr lang="es-E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WHERE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price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2.4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  <a:p>
            <a:endParaRPr lang="es-ES" b="1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DELETE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sale</a:t>
            </a:r>
          </a:p>
          <a:p>
            <a:pPr marL="0" indent="0">
              <a:buNone/>
            </a:pPr>
            <a:r>
              <a:rPr lang="es-E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WHERE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product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es-ES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oil</a:t>
            </a:r>
            <a:r>
              <a:rPr lang="es-E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bottle</a:t>
            </a:r>
            <a:r>
              <a:rPr lang="es-E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b="1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763942" y="1583614"/>
            <a:ext cx="209611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r>
              <a:rPr lang="es-ES" sz="2400" b="1" dirty="0"/>
              <a:t>/Oracle</a:t>
            </a:r>
            <a:endParaRPr lang="es-ES" b="1" dirty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DML DELETE STATEMENT</a:t>
            </a: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539931" y="75853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DELETE Example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6715-D898-4D68-AE5A-F814A7A78303}" type="slidenum">
              <a:rPr lang="es-ES" smtClean="0"/>
              <a:t>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8F0E7DA-99AF-E789-17A8-E008752144D8}"/>
              </a:ext>
            </a:extLst>
          </p:cNvPr>
          <p:cNvSpPr txBox="1"/>
          <p:nvPr/>
        </p:nvSpPr>
        <p:spPr>
          <a:xfrm>
            <a:off x="4436472" y="891286"/>
            <a:ext cx="255161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BBDD/User: mydata</a:t>
            </a:r>
          </a:p>
        </p:txBody>
      </p:sp>
    </p:spTree>
    <p:extLst>
      <p:ext uri="{BB962C8B-B14F-4D97-AF65-F5344CB8AC3E}">
        <p14:creationId xmlns:p14="http://schemas.microsoft.com/office/powerpoint/2010/main" val="3079033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26021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s-ES" sz="3200" dirty="0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SQL BASICS</a:t>
            </a:r>
          </a:p>
          <a:p>
            <a:pPr>
              <a:lnSpc>
                <a:spcPct val="100000"/>
              </a:lnSpc>
            </a:pPr>
            <a:r>
              <a:rPr lang="es-ES" sz="3200" dirty="0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DDL CREATE TABLE</a:t>
            </a:r>
          </a:p>
          <a:p>
            <a:pPr>
              <a:lnSpc>
                <a:spcPct val="100000"/>
              </a:lnSpc>
            </a:pPr>
            <a:r>
              <a:rPr lang="es-ES" sz="3200" dirty="0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DML INSERT STATEMENT</a:t>
            </a:r>
          </a:p>
          <a:p>
            <a:pPr>
              <a:lnSpc>
                <a:spcPct val="100000"/>
              </a:lnSpc>
            </a:pPr>
            <a:r>
              <a:rPr lang="es-ES" sz="3200" dirty="0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DML UPDATE STATEMENT</a:t>
            </a:r>
          </a:p>
          <a:p>
            <a:pPr>
              <a:lnSpc>
                <a:spcPct val="100000"/>
              </a:lnSpc>
            </a:pPr>
            <a:r>
              <a:rPr lang="es-ES" sz="3200" dirty="0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DML DELETE STATEMENT</a:t>
            </a:r>
          </a:p>
          <a:p>
            <a:pPr>
              <a:lnSpc>
                <a:spcPct val="100000"/>
              </a:lnSpc>
            </a:pPr>
            <a:r>
              <a:rPr lang="es-ES" sz="3200" b="1" dirty="0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DDL ALTER TABLE STATEMENT</a:t>
            </a:r>
          </a:p>
          <a:p>
            <a:pPr>
              <a:lnSpc>
                <a:spcPct val="100000"/>
              </a:lnSpc>
            </a:pPr>
            <a:r>
              <a:rPr lang="es-ES" sz="3200" dirty="0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DDL TRUNCATE TABLE</a:t>
            </a:r>
          </a:p>
          <a:p>
            <a:pPr>
              <a:lnSpc>
                <a:spcPct val="100000"/>
              </a:lnSpc>
            </a:pPr>
            <a:r>
              <a:rPr lang="es-ES" sz="3200" dirty="0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DDL DROP TABLE</a:t>
            </a:r>
          </a:p>
          <a:p>
            <a:pPr lvl="1"/>
            <a:endParaRPr lang="es-ES" dirty="0"/>
          </a:p>
          <a:p>
            <a:endParaRPr lang="es-ES" dirty="0"/>
          </a:p>
          <a:p>
            <a:pPr lvl="1"/>
            <a:endParaRPr lang="es-ES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715422" y="96137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SESSION 2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6715-D898-4D68-AE5A-F814A7A78303}" type="slidenum">
              <a:rPr lang="es-ES" smtClean="0"/>
              <a:t>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</p:spTree>
    <p:extLst>
      <p:ext uri="{BB962C8B-B14F-4D97-AF65-F5344CB8AC3E}">
        <p14:creationId xmlns:p14="http://schemas.microsoft.com/office/powerpoint/2010/main" val="2969648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contenido 2"/>
          <p:cNvSpPr>
            <a:spLocks noGrp="1"/>
          </p:cNvSpPr>
          <p:nvPr>
            <p:ph idx="4294967295"/>
          </p:nvPr>
        </p:nvSpPr>
        <p:spPr>
          <a:xfrm>
            <a:off x="539931" y="1789205"/>
            <a:ext cx="10515600" cy="1801718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</a:t>
            </a:r>
            <a:r>
              <a:rPr lang="en-US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olumnName</a:t>
            </a:r>
            <a:r>
              <a:rPr lang="en-US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DataType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694508" y="1563373"/>
            <a:ext cx="204651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r>
              <a:rPr lang="es-ES" sz="2400" b="1" dirty="0"/>
              <a:t>/Oracle</a:t>
            </a:r>
            <a:endParaRPr lang="es-ES" b="1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DDL ALTER TABLE STATEMENT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539931" y="75853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ALTER TABLE to Add Column </a:t>
            </a:r>
            <a:r>
              <a:rPr lang="es-ES" sz="35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Syntax</a:t>
            </a:r>
            <a:endParaRPr lang="es-ES" sz="35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6715-D898-4D68-AE5A-F814A7A78303}" type="slidenum">
              <a:rPr lang="es-ES" smtClean="0"/>
              <a:t>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</p:spTree>
    <p:extLst>
      <p:ext uri="{BB962C8B-B14F-4D97-AF65-F5344CB8AC3E}">
        <p14:creationId xmlns:p14="http://schemas.microsoft.com/office/powerpoint/2010/main" val="4067544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contenido 2"/>
          <p:cNvSpPr>
            <a:spLocks noGrp="1"/>
          </p:cNvSpPr>
          <p:nvPr>
            <p:ph idx="4294967295"/>
          </p:nvPr>
        </p:nvSpPr>
        <p:spPr>
          <a:xfrm>
            <a:off x="539931" y="1694937"/>
            <a:ext cx="10515600" cy="126801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ALTER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TABLE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sale </a:t>
            </a:r>
            <a:r>
              <a:rPr lang="es-E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seller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VARCHAR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s-E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s-ES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694508" y="1469105"/>
            <a:ext cx="118171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endParaRPr lang="es-ES" b="1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539931" y="3520020"/>
            <a:ext cx="10515600" cy="12680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s-ES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E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ALTER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TABLE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sale </a:t>
            </a:r>
            <a:r>
              <a:rPr lang="es-E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seller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VARCHAR2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s-E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s-ES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694508" y="3294188"/>
            <a:ext cx="118171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/>
              <a:t>Oracle</a:t>
            </a:r>
            <a:endParaRPr lang="es-ES" b="1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DDL ALTER TABLE STATEMENT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931" y="75853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ALTER TABLE to Add Column Example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6715-D898-4D68-AE5A-F814A7A78303}" type="slidenum">
              <a:rPr lang="es-ES" smtClean="0"/>
              <a:t>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545CA9F-0F4C-6080-5952-5DCAB4A0442D}"/>
              </a:ext>
            </a:extLst>
          </p:cNvPr>
          <p:cNvSpPr txBox="1"/>
          <p:nvPr/>
        </p:nvSpPr>
        <p:spPr>
          <a:xfrm>
            <a:off x="9379947" y="860222"/>
            <a:ext cx="255161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BBDD/User: mydata</a:t>
            </a:r>
          </a:p>
        </p:txBody>
      </p:sp>
    </p:spTree>
    <p:extLst>
      <p:ext uri="{BB962C8B-B14F-4D97-AF65-F5344CB8AC3E}">
        <p14:creationId xmlns:p14="http://schemas.microsoft.com/office/powerpoint/2010/main" val="143724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26021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s-ES" sz="3200" b="1" dirty="0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SQL BASICS</a:t>
            </a:r>
          </a:p>
          <a:p>
            <a:pPr>
              <a:lnSpc>
                <a:spcPct val="100000"/>
              </a:lnSpc>
            </a:pPr>
            <a:r>
              <a:rPr lang="es-ES" sz="3200" dirty="0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DDL CREATE TABLE</a:t>
            </a:r>
          </a:p>
          <a:p>
            <a:pPr>
              <a:lnSpc>
                <a:spcPct val="100000"/>
              </a:lnSpc>
            </a:pPr>
            <a:r>
              <a:rPr lang="es-ES" sz="3200" dirty="0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DML INSERT STATEMENT</a:t>
            </a:r>
          </a:p>
          <a:p>
            <a:pPr>
              <a:lnSpc>
                <a:spcPct val="100000"/>
              </a:lnSpc>
            </a:pPr>
            <a:r>
              <a:rPr lang="es-ES" sz="3200" dirty="0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DML UPDATE STATEMENT</a:t>
            </a:r>
          </a:p>
          <a:p>
            <a:pPr>
              <a:lnSpc>
                <a:spcPct val="100000"/>
              </a:lnSpc>
            </a:pPr>
            <a:r>
              <a:rPr lang="es-ES" sz="3200" dirty="0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DML DELETE STATEMENT</a:t>
            </a:r>
          </a:p>
          <a:p>
            <a:pPr>
              <a:lnSpc>
                <a:spcPct val="100000"/>
              </a:lnSpc>
            </a:pPr>
            <a:r>
              <a:rPr lang="es-ES" sz="3200" dirty="0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DDL ALTER TABLE STATEMENT</a:t>
            </a:r>
          </a:p>
          <a:p>
            <a:pPr>
              <a:lnSpc>
                <a:spcPct val="100000"/>
              </a:lnSpc>
            </a:pPr>
            <a:r>
              <a:rPr lang="es-ES" sz="3200" dirty="0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DDL TRUNCATE TABLE</a:t>
            </a:r>
          </a:p>
          <a:p>
            <a:pPr>
              <a:lnSpc>
                <a:spcPct val="100000"/>
              </a:lnSpc>
            </a:pPr>
            <a:r>
              <a:rPr lang="es-ES" sz="3200" dirty="0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DDL DROP TABLE</a:t>
            </a:r>
          </a:p>
          <a:p>
            <a:pPr lvl="1"/>
            <a:endParaRPr lang="es-ES" dirty="0"/>
          </a:p>
          <a:p>
            <a:endParaRPr lang="es-ES" dirty="0"/>
          </a:p>
          <a:p>
            <a:pPr lvl="1"/>
            <a:endParaRPr lang="es-ES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715422" y="96137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SESSION 2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6715-D898-4D68-AE5A-F814A7A78303}" type="slidenum">
              <a:rPr lang="es-ES" smtClean="0"/>
              <a:t>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</p:spTree>
    <p:extLst>
      <p:ext uri="{BB962C8B-B14F-4D97-AF65-F5344CB8AC3E}">
        <p14:creationId xmlns:p14="http://schemas.microsoft.com/office/powerpoint/2010/main" val="2128499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contenido 2"/>
          <p:cNvSpPr>
            <a:spLocks noGrp="1"/>
          </p:cNvSpPr>
          <p:nvPr>
            <p:ph idx="4294967295"/>
          </p:nvPr>
        </p:nvSpPr>
        <p:spPr>
          <a:xfrm>
            <a:off x="539931" y="1770351"/>
            <a:ext cx="10515600" cy="126801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DROP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</a:t>
            </a:r>
            <a:r>
              <a:rPr lang="en-US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olumnName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694508" y="1544519"/>
            <a:ext cx="118171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endParaRPr lang="es-ES" b="1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539931" y="3550828"/>
            <a:ext cx="10515600" cy="12680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s-ES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DROP COLUMN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</a:t>
            </a:r>
            <a:r>
              <a:rPr lang="en-US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olumnName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694508" y="3319996"/>
            <a:ext cx="118171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/>
              <a:t>Oracle</a:t>
            </a:r>
            <a:endParaRPr lang="es-ES" b="1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DDL ALTER TABLE STATEMENT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931" y="75853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ALTER TABLE to Remove Column </a:t>
            </a:r>
            <a:r>
              <a:rPr lang="es-ES" sz="35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Syntax</a:t>
            </a:r>
            <a:endParaRPr lang="es-ES" sz="35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6715-D898-4D68-AE5A-F814A7A78303}" type="slidenum">
              <a:rPr lang="es-ES" smtClean="0"/>
              <a:t>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</p:spTree>
    <p:extLst>
      <p:ext uri="{BB962C8B-B14F-4D97-AF65-F5344CB8AC3E}">
        <p14:creationId xmlns:p14="http://schemas.microsoft.com/office/powerpoint/2010/main" val="27514059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contenido 2"/>
          <p:cNvSpPr>
            <a:spLocks noGrp="1"/>
          </p:cNvSpPr>
          <p:nvPr>
            <p:ph idx="4294967295"/>
          </p:nvPr>
        </p:nvSpPr>
        <p:spPr>
          <a:xfrm>
            <a:off x="539931" y="1713791"/>
            <a:ext cx="10515600" cy="126801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ALTER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TABLE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sale </a:t>
            </a:r>
            <a:r>
              <a:rPr lang="es-E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DROP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seller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s-ES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694508" y="1487959"/>
            <a:ext cx="118171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endParaRPr lang="es-ES" b="1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539931" y="3538874"/>
            <a:ext cx="10515600" cy="12680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s-ES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ALTER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TABLE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sale </a:t>
            </a:r>
            <a:r>
              <a:rPr lang="fr-FR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DROP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COLUMN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seller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s-ES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694508" y="3313042"/>
            <a:ext cx="118171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/>
              <a:t>Oracle</a:t>
            </a:r>
            <a:endParaRPr lang="es-ES" b="1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DDL ALTER TABLE STATEMENT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931" y="75853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ALTER TABLE to Remove Column Example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6715-D898-4D68-AE5A-F814A7A78303}" type="slidenum">
              <a:rPr lang="es-ES" smtClean="0"/>
              <a:t>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91715F5-F3F7-0568-F426-7909D6793F46}"/>
              </a:ext>
            </a:extLst>
          </p:cNvPr>
          <p:cNvSpPr txBox="1"/>
          <p:nvPr/>
        </p:nvSpPr>
        <p:spPr>
          <a:xfrm>
            <a:off x="10026830" y="923756"/>
            <a:ext cx="2057401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BBDD/User: mydata</a:t>
            </a:r>
          </a:p>
        </p:txBody>
      </p:sp>
    </p:spTree>
    <p:extLst>
      <p:ext uri="{BB962C8B-B14F-4D97-AF65-F5344CB8AC3E}">
        <p14:creationId xmlns:p14="http://schemas.microsoft.com/office/powerpoint/2010/main" val="2678744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contenido 2"/>
          <p:cNvSpPr>
            <a:spLocks noGrp="1"/>
          </p:cNvSpPr>
          <p:nvPr>
            <p:ph idx="4294967295"/>
          </p:nvPr>
        </p:nvSpPr>
        <p:spPr>
          <a:xfrm>
            <a:off x="539931" y="1723218"/>
            <a:ext cx="10515600" cy="126801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MODIFY COLUMN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field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DataType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694508" y="1497386"/>
            <a:ext cx="121516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endParaRPr lang="es-ES" b="1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539931" y="3592906"/>
            <a:ext cx="10515600" cy="12680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s-ES" b="1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ALTER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TABLE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i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table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MODIFY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i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field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i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DataType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694508" y="3367074"/>
            <a:ext cx="121516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/>
              <a:t>Oracle</a:t>
            </a:r>
            <a:endParaRPr lang="es-ES" b="1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DDL ALTER TABLE STATEMENT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931" y="75853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ALTER TABLE to Modify Column </a:t>
            </a:r>
            <a:r>
              <a:rPr lang="es-ES" sz="35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Syntax</a:t>
            </a:r>
            <a:endParaRPr lang="es-ES" sz="35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Marcador de contenido 2"/>
          <p:cNvSpPr txBox="1">
            <a:spLocks/>
          </p:cNvSpPr>
          <p:nvPr/>
        </p:nvSpPr>
        <p:spPr>
          <a:xfrm>
            <a:off x="539931" y="5345993"/>
            <a:ext cx="10515600" cy="85478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8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NOTE</a:t>
            </a:r>
            <a:r>
              <a:rPr lang="es-ES" sz="180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 MySQL attempts to perform a CAST.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 Oracle do not allow modifications in populated columns.</a:t>
            </a:r>
            <a:endParaRPr lang="es-ES" sz="1800" dirty="0">
              <a:solidFill>
                <a:schemeClr val="tx1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6715-D898-4D68-AE5A-F814A7A78303}" type="slidenum">
              <a:rPr lang="es-ES" smtClean="0"/>
              <a:t>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</p:spTree>
    <p:extLst>
      <p:ext uri="{BB962C8B-B14F-4D97-AF65-F5344CB8AC3E}">
        <p14:creationId xmlns:p14="http://schemas.microsoft.com/office/powerpoint/2010/main" val="24335076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contenido 2"/>
          <p:cNvSpPr>
            <a:spLocks noGrp="1"/>
          </p:cNvSpPr>
          <p:nvPr>
            <p:ph idx="4294967295"/>
          </p:nvPr>
        </p:nvSpPr>
        <p:spPr>
          <a:xfrm>
            <a:off x="539931" y="1728163"/>
            <a:ext cx="10515600" cy="126801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ALTER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TABLE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sale </a:t>
            </a: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MODIFY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COLUMN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product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VARCHAR</a:t>
            </a:r>
            <a:r>
              <a:rPr lang="es-E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s-ES" sz="2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200</a:t>
            </a:r>
            <a:r>
              <a:rPr lang="es-E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s-ES" sz="24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694508" y="1502331"/>
            <a:ext cx="118171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endParaRPr lang="es-ES" b="1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539931" y="3352526"/>
            <a:ext cx="10515600" cy="12680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s-ES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ALTER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TABLE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sale </a:t>
            </a: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MODIFY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product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VARCHAR2</a:t>
            </a:r>
            <a:r>
              <a:rPr lang="es-E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s-ES" sz="2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200</a:t>
            </a:r>
            <a:r>
              <a:rPr lang="es-E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s-ES" sz="24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694508" y="3126694"/>
            <a:ext cx="118171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/>
              <a:t>Oracle</a:t>
            </a:r>
            <a:endParaRPr lang="es-ES" b="1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DDL ALTER TABLE STATEMENT</a:t>
            </a:r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539931" y="75853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ALTER TABLE to Modify Column Example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6715-D898-4D68-AE5A-F814A7A78303}" type="slidenum">
              <a:rPr lang="es-ES" smtClean="0"/>
              <a:t>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B37A191-CE71-CA5F-EE69-B3D0FC32C33B}"/>
              </a:ext>
            </a:extLst>
          </p:cNvPr>
          <p:cNvSpPr txBox="1"/>
          <p:nvPr/>
        </p:nvSpPr>
        <p:spPr>
          <a:xfrm>
            <a:off x="10042736" y="910952"/>
            <a:ext cx="2025590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BBDD/User: mydata</a:t>
            </a:r>
          </a:p>
        </p:txBody>
      </p:sp>
    </p:spTree>
    <p:extLst>
      <p:ext uri="{BB962C8B-B14F-4D97-AF65-F5344CB8AC3E}">
        <p14:creationId xmlns:p14="http://schemas.microsoft.com/office/powerpoint/2010/main" val="21327724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contenido 2"/>
          <p:cNvSpPr>
            <a:spLocks noGrp="1"/>
          </p:cNvSpPr>
          <p:nvPr>
            <p:ph idx="4294967295"/>
          </p:nvPr>
        </p:nvSpPr>
        <p:spPr>
          <a:xfrm>
            <a:off x="539931" y="1760925"/>
            <a:ext cx="10515600" cy="156754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sz="2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ALTER</a:t>
            </a:r>
            <a:r>
              <a:rPr lang="es-ES" sz="2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TABLE</a:t>
            </a:r>
            <a:r>
              <a:rPr lang="es-ES" sz="2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60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table</a:t>
            </a:r>
            <a:endParaRPr lang="es-ES" sz="2600" i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RENAME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COLUMN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6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field1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TO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6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NewField1</a:t>
            </a:r>
            <a:r>
              <a:rPr lang="en-US" sz="2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26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694508" y="1535093"/>
            <a:ext cx="205150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r>
              <a:rPr lang="es-ES" sz="2400" b="1" dirty="0"/>
              <a:t>/Oracle</a:t>
            </a:r>
            <a:endParaRPr lang="es-ES" b="1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DDL ALTER TABLE STATEMENT</a:t>
            </a: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539931" y="75853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ALTER TABLE to </a:t>
            </a:r>
            <a:r>
              <a:rPr lang="es-ES" sz="35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Rename</a:t>
            </a:r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Column </a:t>
            </a:r>
            <a:r>
              <a:rPr lang="es-ES" sz="35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Syntax</a:t>
            </a:r>
            <a:endParaRPr lang="es-ES" sz="35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539931" y="3775110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ALTER TABLE to </a:t>
            </a:r>
            <a:r>
              <a:rPr lang="es-ES" sz="35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Rename</a:t>
            </a:r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Column Example</a:t>
            </a:r>
          </a:p>
        </p:txBody>
      </p:sp>
      <p:sp>
        <p:nvSpPr>
          <p:cNvPr id="14" name="Marcador de contenido 2"/>
          <p:cNvSpPr txBox="1">
            <a:spLocks/>
          </p:cNvSpPr>
          <p:nvPr/>
        </p:nvSpPr>
        <p:spPr>
          <a:xfrm>
            <a:off x="539931" y="4702087"/>
            <a:ext cx="10515600" cy="158984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s-ES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ES" sz="2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ALTER</a:t>
            </a:r>
            <a:r>
              <a:rPr lang="es-ES" sz="2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TABLE</a:t>
            </a:r>
            <a:r>
              <a:rPr lang="es-ES" sz="2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sale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RENAME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COLUMN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product </a:t>
            </a:r>
            <a:r>
              <a:rPr lang="en-US" sz="2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TO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NewProductName</a:t>
            </a:r>
            <a:r>
              <a:rPr lang="en-US" sz="2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s-ES" sz="26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694508" y="4476255"/>
            <a:ext cx="205150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r>
              <a:rPr lang="es-ES" sz="2400" b="1" dirty="0"/>
              <a:t>/Oracle</a:t>
            </a:r>
            <a:endParaRPr lang="es-ES" b="1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6715-D898-4D68-AE5A-F814A7A78303}" type="slidenum">
              <a:rPr lang="es-ES" smtClean="0"/>
              <a:t>24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1806EFC-AB1E-7697-FDA8-0D45360028F0}"/>
              </a:ext>
            </a:extLst>
          </p:cNvPr>
          <p:cNvSpPr txBox="1"/>
          <p:nvPr/>
        </p:nvSpPr>
        <p:spPr>
          <a:xfrm>
            <a:off x="10083920" y="3944254"/>
            <a:ext cx="2066925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BBDD/User: mydata</a:t>
            </a:r>
          </a:p>
        </p:txBody>
      </p:sp>
    </p:spTree>
    <p:extLst>
      <p:ext uri="{BB962C8B-B14F-4D97-AF65-F5344CB8AC3E}">
        <p14:creationId xmlns:p14="http://schemas.microsoft.com/office/powerpoint/2010/main" val="25886658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contenido 2"/>
          <p:cNvSpPr>
            <a:spLocks noGrp="1"/>
          </p:cNvSpPr>
          <p:nvPr>
            <p:ph idx="4294967295"/>
          </p:nvPr>
        </p:nvSpPr>
        <p:spPr>
          <a:xfrm>
            <a:off x="539931" y="1709182"/>
            <a:ext cx="10515600" cy="126801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ALTER</a:t>
            </a:r>
            <a:r>
              <a:rPr lang="es-ES" sz="2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TABLE</a:t>
            </a:r>
            <a:r>
              <a:rPr lang="es-ES" sz="2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60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table</a:t>
            </a:r>
            <a:r>
              <a:rPr lang="es-ES" sz="26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RENAME</a:t>
            </a:r>
            <a:r>
              <a:rPr lang="es-ES" sz="2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TO</a:t>
            </a:r>
            <a:r>
              <a:rPr lang="es-ES" sz="2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60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NewTableName</a:t>
            </a:r>
            <a:r>
              <a:rPr lang="es-ES" sz="2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26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694508" y="1483350"/>
            <a:ext cx="205150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r>
              <a:rPr lang="es-ES" sz="2400" b="1" dirty="0"/>
              <a:t>/Oracle</a:t>
            </a:r>
            <a:endParaRPr lang="es-ES" b="1" dirty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DDL ALTER TABLE STATEMENT</a:t>
            </a: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539931" y="75853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ALTER TABLE to </a:t>
            </a:r>
            <a:r>
              <a:rPr lang="es-ES" sz="35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Rename</a:t>
            </a:r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35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35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Syntax</a:t>
            </a:r>
            <a:endParaRPr lang="es-ES" sz="35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Marcador de contenido 2"/>
          <p:cNvSpPr txBox="1">
            <a:spLocks/>
          </p:cNvSpPr>
          <p:nvPr/>
        </p:nvSpPr>
        <p:spPr>
          <a:xfrm>
            <a:off x="539931" y="4553982"/>
            <a:ext cx="10515600" cy="14337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s-ES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2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ALTER</a:t>
            </a:r>
            <a:r>
              <a:rPr lang="es-ES" sz="2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TABLE</a:t>
            </a:r>
            <a:r>
              <a:rPr lang="es-ES" sz="2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sale </a:t>
            </a:r>
            <a:r>
              <a:rPr lang="es-ES" sz="2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RENAME</a:t>
            </a:r>
            <a:r>
              <a:rPr lang="es-ES" sz="2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TO</a:t>
            </a:r>
            <a:r>
              <a:rPr lang="es-ES" sz="2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newsale</a:t>
            </a:r>
            <a:r>
              <a:rPr lang="es-ES" sz="2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s-ES" sz="26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94508" y="4328150"/>
            <a:ext cx="205150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r>
              <a:rPr lang="es-ES" sz="2400" b="1" dirty="0"/>
              <a:t>/Oracle</a:t>
            </a:r>
            <a:endParaRPr lang="es-ES" b="1" dirty="0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539931" y="3452081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ALTER TABLE to </a:t>
            </a:r>
            <a:r>
              <a:rPr lang="es-ES" sz="35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Rename</a:t>
            </a:r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35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Example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6715-D898-4D68-AE5A-F814A7A78303}" type="slidenum">
              <a:rPr lang="es-ES" smtClean="0"/>
              <a:t>25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554056F-C211-40DA-CEF9-D0EBF88101BC}"/>
              </a:ext>
            </a:extLst>
          </p:cNvPr>
          <p:cNvSpPr txBox="1"/>
          <p:nvPr/>
        </p:nvSpPr>
        <p:spPr>
          <a:xfrm>
            <a:off x="9873130" y="3577485"/>
            <a:ext cx="2081804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BBDD/User: mydata</a:t>
            </a:r>
          </a:p>
        </p:txBody>
      </p:sp>
    </p:spTree>
    <p:extLst>
      <p:ext uri="{BB962C8B-B14F-4D97-AF65-F5344CB8AC3E}">
        <p14:creationId xmlns:p14="http://schemas.microsoft.com/office/powerpoint/2010/main" val="14262794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26021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s-ES" sz="3200" dirty="0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SQL BASICS</a:t>
            </a:r>
          </a:p>
          <a:p>
            <a:pPr>
              <a:lnSpc>
                <a:spcPct val="100000"/>
              </a:lnSpc>
            </a:pPr>
            <a:r>
              <a:rPr lang="es-ES" sz="3200" dirty="0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DDL CREATE TABLE</a:t>
            </a:r>
          </a:p>
          <a:p>
            <a:pPr>
              <a:lnSpc>
                <a:spcPct val="100000"/>
              </a:lnSpc>
            </a:pPr>
            <a:r>
              <a:rPr lang="es-ES" sz="3200" dirty="0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DML INSERT STATEMENT</a:t>
            </a:r>
          </a:p>
          <a:p>
            <a:pPr>
              <a:lnSpc>
                <a:spcPct val="100000"/>
              </a:lnSpc>
            </a:pPr>
            <a:r>
              <a:rPr lang="es-ES" sz="3200" dirty="0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DML UPDATE STATEMENT</a:t>
            </a:r>
          </a:p>
          <a:p>
            <a:pPr>
              <a:lnSpc>
                <a:spcPct val="100000"/>
              </a:lnSpc>
            </a:pPr>
            <a:r>
              <a:rPr lang="es-ES" sz="3200" dirty="0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DML DELETE STATEMENT</a:t>
            </a:r>
          </a:p>
          <a:p>
            <a:pPr>
              <a:lnSpc>
                <a:spcPct val="100000"/>
              </a:lnSpc>
            </a:pPr>
            <a:r>
              <a:rPr lang="es-ES" sz="3200" dirty="0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DDL ALTER TABLE STATEMENT</a:t>
            </a:r>
          </a:p>
          <a:p>
            <a:pPr>
              <a:lnSpc>
                <a:spcPct val="100000"/>
              </a:lnSpc>
            </a:pPr>
            <a:r>
              <a:rPr lang="es-ES" sz="3200" b="1" dirty="0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DDL TRUNCATE TABLE</a:t>
            </a:r>
          </a:p>
          <a:p>
            <a:pPr>
              <a:lnSpc>
                <a:spcPct val="100000"/>
              </a:lnSpc>
            </a:pPr>
            <a:r>
              <a:rPr lang="es-ES" sz="3200" dirty="0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DDL DROP TABLE</a:t>
            </a:r>
          </a:p>
          <a:p>
            <a:pPr lvl="1"/>
            <a:endParaRPr lang="es-ES" dirty="0"/>
          </a:p>
          <a:p>
            <a:endParaRPr lang="es-ES" dirty="0"/>
          </a:p>
          <a:p>
            <a:pPr lvl="1"/>
            <a:endParaRPr lang="es-ES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715422" y="96137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SESSION 2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6715-D898-4D68-AE5A-F814A7A78303}" type="slidenum">
              <a:rPr lang="es-ES" smtClean="0"/>
              <a:t>26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</p:spTree>
    <p:extLst>
      <p:ext uri="{BB962C8B-B14F-4D97-AF65-F5344CB8AC3E}">
        <p14:creationId xmlns:p14="http://schemas.microsoft.com/office/powerpoint/2010/main" val="20923262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contenido 2"/>
          <p:cNvSpPr>
            <a:spLocks noGrp="1"/>
          </p:cNvSpPr>
          <p:nvPr>
            <p:ph idx="4294967295"/>
          </p:nvPr>
        </p:nvSpPr>
        <p:spPr>
          <a:xfrm>
            <a:off x="539931" y="1749823"/>
            <a:ext cx="10515600" cy="102113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360000">
            <a:normAutofit/>
          </a:bodyPr>
          <a:lstStyle/>
          <a:p>
            <a:pPr marL="0" indent="0">
              <a:buNone/>
            </a:pP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TRUNCATE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TABLE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40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table</a:t>
            </a:r>
            <a:r>
              <a:rPr lang="es-E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s-ES" sz="26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694508" y="1523990"/>
            <a:ext cx="205150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r>
              <a:rPr lang="es-ES" sz="2400" b="1" dirty="0"/>
              <a:t>/Oracle</a:t>
            </a:r>
            <a:endParaRPr lang="es-ES" b="1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539931" y="4246115"/>
            <a:ext cx="10515600" cy="10211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36000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TRUNCATE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TABLE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newsale</a:t>
            </a:r>
            <a:r>
              <a:rPr lang="es-E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s-ES" sz="26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694508" y="4020282"/>
            <a:ext cx="205150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r>
              <a:rPr lang="es-ES" sz="2400" b="1" dirty="0"/>
              <a:t>/Oracle</a:t>
            </a:r>
            <a:endParaRPr lang="es-ES" b="1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DDL TRUNCATE TABLE STATEMENT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931" y="75853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TRUNCATE TABLE </a:t>
            </a:r>
            <a:r>
              <a:rPr lang="es-ES" sz="35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Syntax</a:t>
            </a:r>
            <a:endParaRPr lang="es-ES" sz="35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539931" y="3082110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TRUNCATE TABLE Example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6715-D898-4D68-AE5A-F814A7A78303}" type="slidenum">
              <a:rPr lang="es-ES" smtClean="0"/>
              <a:t>27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9D00A7F-5F5B-2176-6FE3-A5FD5413B61F}"/>
              </a:ext>
            </a:extLst>
          </p:cNvPr>
          <p:cNvSpPr txBox="1"/>
          <p:nvPr/>
        </p:nvSpPr>
        <p:spPr>
          <a:xfrm>
            <a:off x="6604997" y="3210952"/>
            <a:ext cx="255161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BBDD/User: mydata</a:t>
            </a:r>
          </a:p>
        </p:txBody>
      </p:sp>
    </p:spTree>
    <p:extLst>
      <p:ext uri="{BB962C8B-B14F-4D97-AF65-F5344CB8AC3E}">
        <p14:creationId xmlns:p14="http://schemas.microsoft.com/office/powerpoint/2010/main" val="24398663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26021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s-ES" sz="3200" dirty="0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SQL BASICS</a:t>
            </a:r>
          </a:p>
          <a:p>
            <a:pPr>
              <a:lnSpc>
                <a:spcPct val="100000"/>
              </a:lnSpc>
            </a:pPr>
            <a:r>
              <a:rPr lang="es-ES" sz="3200" dirty="0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DDL CREATE TABLE</a:t>
            </a:r>
          </a:p>
          <a:p>
            <a:pPr>
              <a:lnSpc>
                <a:spcPct val="100000"/>
              </a:lnSpc>
            </a:pPr>
            <a:r>
              <a:rPr lang="es-ES" sz="3200" dirty="0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DML INSERT STATEMENT</a:t>
            </a:r>
          </a:p>
          <a:p>
            <a:pPr>
              <a:lnSpc>
                <a:spcPct val="100000"/>
              </a:lnSpc>
            </a:pPr>
            <a:r>
              <a:rPr lang="es-ES" sz="3200" dirty="0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DML UPDATE STATEMENT</a:t>
            </a:r>
          </a:p>
          <a:p>
            <a:pPr>
              <a:lnSpc>
                <a:spcPct val="100000"/>
              </a:lnSpc>
            </a:pPr>
            <a:r>
              <a:rPr lang="es-ES" sz="3200" dirty="0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DML DELETE STATEMENT</a:t>
            </a:r>
          </a:p>
          <a:p>
            <a:pPr>
              <a:lnSpc>
                <a:spcPct val="100000"/>
              </a:lnSpc>
            </a:pPr>
            <a:r>
              <a:rPr lang="es-ES" sz="3200" dirty="0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DDL ALTER TABLE STATEMENT</a:t>
            </a:r>
          </a:p>
          <a:p>
            <a:pPr>
              <a:lnSpc>
                <a:spcPct val="100000"/>
              </a:lnSpc>
            </a:pPr>
            <a:r>
              <a:rPr lang="es-ES" sz="3200" dirty="0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DDL TRUNCATE TABLE</a:t>
            </a:r>
          </a:p>
          <a:p>
            <a:pPr>
              <a:lnSpc>
                <a:spcPct val="100000"/>
              </a:lnSpc>
            </a:pPr>
            <a:r>
              <a:rPr lang="es-ES" sz="3200" b="1" dirty="0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DDL DROP TABLE</a:t>
            </a:r>
          </a:p>
          <a:p>
            <a:pPr lvl="1"/>
            <a:endParaRPr lang="es-ES" dirty="0"/>
          </a:p>
          <a:p>
            <a:endParaRPr lang="es-ES" dirty="0"/>
          </a:p>
          <a:p>
            <a:pPr lvl="1"/>
            <a:endParaRPr lang="es-ES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715422" y="96137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SESSION 2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6715-D898-4D68-AE5A-F814A7A78303}" type="slidenum">
              <a:rPr lang="es-ES" smtClean="0"/>
              <a:t>28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</p:spTree>
    <p:extLst>
      <p:ext uri="{BB962C8B-B14F-4D97-AF65-F5344CB8AC3E}">
        <p14:creationId xmlns:p14="http://schemas.microsoft.com/office/powerpoint/2010/main" val="3975691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contenido 2"/>
          <p:cNvSpPr>
            <a:spLocks noGrp="1"/>
          </p:cNvSpPr>
          <p:nvPr>
            <p:ph idx="4294967295"/>
          </p:nvPr>
        </p:nvSpPr>
        <p:spPr>
          <a:xfrm>
            <a:off x="539931" y="1760220"/>
            <a:ext cx="10515600" cy="102113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324000">
            <a:normAutofit/>
          </a:bodyPr>
          <a:lstStyle/>
          <a:p>
            <a:pPr marL="0" indent="0">
              <a:buNone/>
            </a:pP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DROP TABLE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40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table</a:t>
            </a:r>
            <a:r>
              <a:rPr lang="es-E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s-ES" sz="26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694508" y="1534387"/>
            <a:ext cx="205150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r>
              <a:rPr lang="es-ES" sz="2400" b="1" dirty="0"/>
              <a:t>/Oracle</a:t>
            </a:r>
            <a:endParaRPr lang="es-ES" b="1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539931" y="4235718"/>
            <a:ext cx="10515600" cy="10211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32400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DROP TABLE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newsale</a:t>
            </a:r>
            <a:r>
              <a:rPr lang="es-E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s-ES" sz="26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694508" y="4009885"/>
            <a:ext cx="205150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r>
              <a:rPr lang="es-ES" sz="2400" b="1" dirty="0"/>
              <a:t>/Oracle</a:t>
            </a:r>
            <a:endParaRPr lang="es-ES" b="1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DDL DROP TABLE STATEMENT</a:t>
            </a: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539931" y="75853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DROP TABLE </a:t>
            </a:r>
            <a:r>
              <a:rPr lang="es-ES" sz="35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Syntax</a:t>
            </a:r>
            <a:endParaRPr lang="es-ES" sz="35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539931" y="3082110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DROP TABLE Example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6715-D898-4D68-AE5A-F814A7A78303}" type="slidenum">
              <a:rPr lang="es-ES" smtClean="0"/>
              <a:t>29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C2157F1-A27B-69A2-3A94-97BF7853301D}"/>
              </a:ext>
            </a:extLst>
          </p:cNvPr>
          <p:cNvSpPr txBox="1"/>
          <p:nvPr/>
        </p:nvSpPr>
        <p:spPr>
          <a:xfrm>
            <a:off x="5495864" y="3214698"/>
            <a:ext cx="255161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BBDD/User: mydata</a:t>
            </a:r>
          </a:p>
        </p:txBody>
      </p:sp>
    </p:spTree>
    <p:extLst>
      <p:ext uri="{BB962C8B-B14F-4D97-AF65-F5344CB8AC3E}">
        <p14:creationId xmlns:p14="http://schemas.microsoft.com/office/powerpoint/2010/main" val="1612221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422727"/>
              </p:ext>
            </p:extLst>
          </p:nvPr>
        </p:nvGraphicFramePr>
        <p:xfrm>
          <a:off x="1834968" y="1511938"/>
          <a:ext cx="8128000" cy="4450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MySQL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Oracle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INT/INTEGER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BIGINT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DOUBLE/DECIMAL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NUMBER/FLOAT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VARCHAR2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VARCHAR2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TINYTEXT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VARCHAR2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DATETIME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BLOB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BLOB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LONGBLOB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BLOB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696686" y="6061166"/>
            <a:ext cx="100932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Source: https://docs.oracle.com/cd/E12151_01/doc.150/e12155/oracle_mysql_compared.htm#i1026116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SQL BASICS</a:t>
            </a: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539931" y="758531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Data Types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6715-D898-4D68-AE5A-F814A7A78303}" type="slidenum">
              <a:rPr lang="es-ES" smtClean="0"/>
              <a:t>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</p:spTree>
    <p:extLst>
      <p:ext uri="{BB962C8B-B14F-4D97-AF65-F5344CB8AC3E}">
        <p14:creationId xmlns:p14="http://schemas.microsoft.com/office/powerpoint/2010/main" val="2510791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539931" y="3808429"/>
            <a:ext cx="5120640" cy="2148133"/>
          </a:xfrm>
          <a:ln>
            <a:solidFill>
              <a:schemeClr val="accent2"/>
            </a:solidFill>
          </a:ln>
        </p:spPr>
        <p:txBody>
          <a:bodyPr>
            <a:normAutofit/>
          </a:bodyPr>
          <a:lstStyle/>
          <a:p>
            <a:r>
              <a:rPr lang="es-E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 Control </a:t>
            </a:r>
            <a:r>
              <a:rPr lang="es-E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Language</a:t>
            </a:r>
            <a:r>
              <a:rPr lang="es-E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(DCL)</a:t>
            </a:r>
          </a:p>
          <a:p>
            <a:pPr lvl="1"/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USER</a:t>
            </a:r>
          </a:p>
          <a:p>
            <a:pPr lvl="1"/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GRANT</a:t>
            </a:r>
          </a:p>
          <a:p>
            <a:pPr lvl="1"/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REVOKE</a:t>
            </a:r>
          </a:p>
          <a:p>
            <a:pPr lvl="1"/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ALTER SESSION</a:t>
            </a: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539932" y="1561686"/>
            <a:ext cx="5120640" cy="2246742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es-E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Definition</a:t>
            </a:r>
            <a:r>
              <a:rPr lang="es-E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Language</a:t>
            </a:r>
            <a:r>
              <a:rPr lang="es-E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(DDL)</a:t>
            </a:r>
          </a:p>
          <a:p>
            <a:pPr lvl="1"/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</a:p>
          <a:p>
            <a:pPr lvl="1"/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ALTER</a:t>
            </a:r>
          </a:p>
          <a:p>
            <a:pPr lvl="1"/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DROP</a:t>
            </a:r>
          </a:p>
          <a:p>
            <a:pPr lvl="1"/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TRUNCATE</a:t>
            </a:r>
          </a:p>
          <a:p>
            <a:pPr lvl="1"/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5660570" y="3808429"/>
            <a:ext cx="5120640" cy="2148132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</a:t>
            </a:r>
            <a:r>
              <a:rPr lang="es-E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Control </a:t>
            </a:r>
            <a:r>
              <a:rPr lang="es-E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Language</a:t>
            </a:r>
            <a:r>
              <a:rPr lang="es-E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(TCL)</a:t>
            </a:r>
          </a:p>
          <a:p>
            <a:pPr lvl="1"/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</a:p>
          <a:p>
            <a:pPr lvl="1"/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ROLLBACK</a:t>
            </a:r>
          </a:p>
          <a:p>
            <a:pPr lvl="1"/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SAVEPOINT</a:t>
            </a:r>
          </a:p>
          <a:p>
            <a:pPr lvl="1"/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SET TRANSACTION</a:t>
            </a:r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5660570" y="1561684"/>
            <a:ext cx="5120640" cy="2246743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es-E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Manipulation</a:t>
            </a:r>
            <a:r>
              <a:rPr lang="es-E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Language</a:t>
            </a:r>
            <a:r>
              <a:rPr lang="es-E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(DML)</a:t>
            </a:r>
          </a:p>
          <a:p>
            <a:pPr lvl="1"/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lvl="1"/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</a:p>
          <a:p>
            <a:pPr lvl="1"/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</a:p>
          <a:p>
            <a:pPr lvl="1"/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SQL BASICS</a:t>
            </a: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539931" y="758531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Types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6715-D898-4D68-AE5A-F814A7A78303}" type="slidenum">
              <a:rPr lang="es-ES" smtClean="0"/>
              <a:t>4</a:t>
            </a:fld>
            <a:endParaRPr lang="es-ES"/>
          </a:p>
        </p:txBody>
      </p:sp>
      <p:sp>
        <p:nvSpPr>
          <p:cNvPr id="10" name="Marcador de pie de página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</p:spTree>
    <p:extLst>
      <p:ext uri="{BB962C8B-B14F-4D97-AF65-F5344CB8AC3E}">
        <p14:creationId xmlns:p14="http://schemas.microsoft.com/office/powerpoint/2010/main" val="1166990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26021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s-ES" sz="3200" dirty="0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SQL BASICS</a:t>
            </a:r>
          </a:p>
          <a:p>
            <a:pPr>
              <a:lnSpc>
                <a:spcPct val="100000"/>
              </a:lnSpc>
            </a:pPr>
            <a:r>
              <a:rPr lang="es-ES" sz="3200" b="1" dirty="0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DDL CREATE TABLE</a:t>
            </a:r>
          </a:p>
          <a:p>
            <a:pPr>
              <a:lnSpc>
                <a:spcPct val="100000"/>
              </a:lnSpc>
            </a:pPr>
            <a:r>
              <a:rPr lang="es-ES" sz="3200" dirty="0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DML INSERT STATEMENT</a:t>
            </a:r>
          </a:p>
          <a:p>
            <a:pPr>
              <a:lnSpc>
                <a:spcPct val="100000"/>
              </a:lnSpc>
            </a:pPr>
            <a:r>
              <a:rPr lang="es-ES" sz="3200" dirty="0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DML UPDATE STATEMENT</a:t>
            </a:r>
          </a:p>
          <a:p>
            <a:pPr>
              <a:lnSpc>
                <a:spcPct val="100000"/>
              </a:lnSpc>
            </a:pPr>
            <a:r>
              <a:rPr lang="es-ES" sz="3200" dirty="0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DML DELETE STATEMENT</a:t>
            </a:r>
          </a:p>
          <a:p>
            <a:pPr>
              <a:lnSpc>
                <a:spcPct val="100000"/>
              </a:lnSpc>
            </a:pPr>
            <a:r>
              <a:rPr lang="es-ES" sz="3200" dirty="0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DDL ALTER TABLE STATEMENT</a:t>
            </a:r>
          </a:p>
          <a:p>
            <a:pPr>
              <a:lnSpc>
                <a:spcPct val="100000"/>
              </a:lnSpc>
            </a:pPr>
            <a:r>
              <a:rPr lang="es-ES" sz="3200" dirty="0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DDL TRUNCATE TABLE</a:t>
            </a:r>
          </a:p>
          <a:p>
            <a:pPr>
              <a:lnSpc>
                <a:spcPct val="100000"/>
              </a:lnSpc>
            </a:pPr>
            <a:r>
              <a:rPr lang="es-ES" sz="3200" dirty="0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DDL DROP TABLE</a:t>
            </a:r>
          </a:p>
          <a:p>
            <a:pPr lvl="1"/>
            <a:endParaRPr lang="es-ES" dirty="0"/>
          </a:p>
          <a:p>
            <a:endParaRPr lang="es-ES" dirty="0"/>
          </a:p>
          <a:p>
            <a:pPr lvl="1"/>
            <a:endParaRPr lang="es-ES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715422" y="96137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SESSION 2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6715-D898-4D68-AE5A-F814A7A78303}" type="slidenum">
              <a:rPr lang="es-ES" smtClean="0"/>
              <a:t>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</p:spTree>
    <p:extLst>
      <p:ext uri="{BB962C8B-B14F-4D97-AF65-F5344CB8AC3E}">
        <p14:creationId xmlns:p14="http://schemas.microsoft.com/office/powerpoint/2010/main" val="1118868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539931" y="1913427"/>
            <a:ext cx="5013961" cy="337339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endParaRPr lang="es-ES" sz="16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CREATE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TABLE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sale 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endParaRPr lang="es-E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id 		</a:t>
            </a: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endParaRPr lang="es-E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s-E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product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	</a:t>
            </a: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VARCHAR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s-E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100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),</a:t>
            </a:r>
            <a:endParaRPr lang="es-E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s-E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quantity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	</a:t>
            </a: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endParaRPr lang="es-E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s-E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price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	</a:t>
            </a: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DECIMAL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s-E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s-E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),</a:t>
            </a:r>
            <a:endParaRPr lang="es-E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s-E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sale_date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DATE</a:t>
            </a:r>
            <a:endParaRPr lang="es-E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s-ES" sz="2000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6838406" y="1825625"/>
            <a:ext cx="381217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5939245" y="1913427"/>
            <a:ext cx="5013961" cy="33733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ES" sz="16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CREATE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TABLE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sale 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endParaRPr lang="es-E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id 		</a:t>
            </a: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NUMBER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endParaRPr lang="es-E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s-E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product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	</a:t>
            </a: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VARCHAR2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s-E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100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),</a:t>
            </a:r>
            <a:endParaRPr lang="es-E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s-E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quantity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	</a:t>
            </a: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NUMBER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endParaRPr lang="es-E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s-E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price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	</a:t>
            </a: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NUMBER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endParaRPr lang="es-E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s-E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sale_date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DATE</a:t>
            </a:r>
            <a:endParaRPr lang="es-E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s-ES" sz="20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764177" y="1655858"/>
            <a:ext cx="11321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endParaRPr lang="es-ES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6154786" y="1655858"/>
            <a:ext cx="106244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/>
              <a:t>Oracle</a:t>
            </a:r>
            <a:endParaRPr lang="es-ES" b="1" dirty="0"/>
          </a:p>
        </p:txBody>
      </p:sp>
      <p:sp>
        <p:nvSpPr>
          <p:cNvPr id="11" name="Título 1"/>
          <p:cNvSpPr>
            <a:spLocks noGrp="1"/>
          </p:cNvSpPr>
          <p:nvPr>
            <p:ph type="title" idx="4294967295"/>
          </p:nvPr>
        </p:nvSpPr>
        <p:spPr>
          <a:xfrm>
            <a:off x="539931" y="139337"/>
            <a:ext cx="10718074" cy="627017"/>
          </a:xfrm>
        </p:spPr>
        <p:txBody>
          <a:bodyPr>
            <a:normAutofit fontScale="90000"/>
          </a:bodyPr>
          <a:lstStyle/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DDL CREATE TABLE STATEMENT</a:t>
            </a: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539931" y="75853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CREATE TABLE Example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6715-D898-4D68-AE5A-F814A7A78303}" type="slidenum">
              <a:rPr lang="es-ES" smtClean="0"/>
              <a:t>6</a:t>
            </a:fld>
            <a:endParaRPr lang="es-ES"/>
          </a:p>
        </p:txBody>
      </p:sp>
      <p:sp>
        <p:nvSpPr>
          <p:cNvPr id="9" name="Marcador de pie de página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F039D07-3ACB-2132-1C2C-A302A22C7AAD}"/>
              </a:ext>
            </a:extLst>
          </p:cNvPr>
          <p:cNvSpPr txBox="1"/>
          <p:nvPr/>
        </p:nvSpPr>
        <p:spPr>
          <a:xfrm>
            <a:off x="6084025" y="891286"/>
            <a:ext cx="255161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BBDD/User: mydata</a:t>
            </a:r>
          </a:p>
        </p:txBody>
      </p:sp>
    </p:spTree>
    <p:extLst>
      <p:ext uri="{BB962C8B-B14F-4D97-AF65-F5344CB8AC3E}">
        <p14:creationId xmlns:p14="http://schemas.microsoft.com/office/powerpoint/2010/main" val="2833235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26021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s-ES" sz="3200" dirty="0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SQL BASICS</a:t>
            </a:r>
          </a:p>
          <a:p>
            <a:pPr>
              <a:lnSpc>
                <a:spcPct val="100000"/>
              </a:lnSpc>
            </a:pPr>
            <a:r>
              <a:rPr lang="es-ES" sz="3200" dirty="0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DDL CREATE TABLE</a:t>
            </a:r>
          </a:p>
          <a:p>
            <a:pPr>
              <a:lnSpc>
                <a:spcPct val="100000"/>
              </a:lnSpc>
            </a:pPr>
            <a:r>
              <a:rPr lang="es-ES" sz="3200" b="1" dirty="0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DML INSERT STATEMENT</a:t>
            </a:r>
          </a:p>
          <a:p>
            <a:pPr>
              <a:lnSpc>
                <a:spcPct val="100000"/>
              </a:lnSpc>
            </a:pPr>
            <a:r>
              <a:rPr lang="es-ES" sz="3200" dirty="0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DML UPDATE STATEMENT</a:t>
            </a:r>
          </a:p>
          <a:p>
            <a:pPr>
              <a:lnSpc>
                <a:spcPct val="100000"/>
              </a:lnSpc>
            </a:pPr>
            <a:r>
              <a:rPr lang="es-ES" sz="3200" dirty="0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DML DELETE STATEMENT</a:t>
            </a:r>
          </a:p>
          <a:p>
            <a:pPr>
              <a:lnSpc>
                <a:spcPct val="100000"/>
              </a:lnSpc>
            </a:pPr>
            <a:r>
              <a:rPr lang="es-ES" sz="3200" dirty="0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DDL ALTER TABLE STATEMENT</a:t>
            </a:r>
          </a:p>
          <a:p>
            <a:pPr>
              <a:lnSpc>
                <a:spcPct val="100000"/>
              </a:lnSpc>
            </a:pPr>
            <a:r>
              <a:rPr lang="es-ES" sz="3200" dirty="0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DDL TRUNCATE TABLE</a:t>
            </a:r>
          </a:p>
          <a:p>
            <a:pPr>
              <a:lnSpc>
                <a:spcPct val="100000"/>
              </a:lnSpc>
            </a:pPr>
            <a:r>
              <a:rPr lang="es-ES" sz="3200" dirty="0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DDL DROP TABLE</a:t>
            </a:r>
          </a:p>
          <a:p>
            <a:pPr lvl="1"/>
            <a:endParaRPr lang="es-ES" dirty="0"/>
          </a:p>
          <a:p>
            <a:endParaRPr lang="es-ES" dirty="0"/>
          </a:p>
          <a:p>
            <a:pPr lvl="1"/>
            <a:endParaRPr lang="es-ES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715422" y="96137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SESSION 2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6715-D898-4D68-AE5A-F814A7A78303}" type="slidenum">
              <a:rPr lang="es-ES" smtClean="0"/>
              <a:t>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</p:spTree>
    <p:extLst>
      <p:ext uri="{BB962C8B-B14F-4D97-AF65-F5344CB8AC3E}">
        <p14:creationId xmlns:p14="http://schemas.microsoft.com/office/powerpoint/2010/main" val="1255590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539931" y="1656389"/>
            <a:ext cx="10515600" cy="155875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324000">
            <a:normAutofit/>
          </a:bodyPr>
          <a:lstStyle/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table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field1</a:t>
            </a:r>
            <a:r>
              <a:rPr lang="en-US" sz="1600" b="1" i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6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field2</a:t>
            </a:r>
            <a:r>
              <a:rPr lang="en-US" sz="1600" b="1" i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,...,</a:t>
            </a:r>
            <a:r>
              <a:rPr lang="en-US" sz="160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fieldN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value1</a:t>
            </a:r>
            <a:r>
              <a:rPr lang="en-US" sz="1600" b="1" i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6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value2</a:t>
            </a:r>
            <a:r>
              <a:rPr lang="en-US" sz="1600" b="1" i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,...,</a:t>
            </a:r>
            <a:r>
              <a:rPr lang="en-US" sz="160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table</a:t>
            </a:r>
            <a:br>
              <a:rPr lang="en-US" sz="16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</a:b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value1</a:t>
            </a:r>
            <a:r>
              <a:rPr lang="en-US" sz="1600" b="1" i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6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value2</a:t>
            </a:r>
            <a:r>
              <a:rPr lang="en-US" sz="1600" b="1" i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,...,</a:t>
            </a:r>
            <a:r>
              <a:rPr lang="en-US" sz="160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s-ES" sz="1600" dirty="0"/>
          </a:p>
        </p:txBody>
      </p:sp>
      <p:sp>
        <p:nvSpPr>
          <p:cNvPr id="5" name="CuadroTexto 4"/>
          <p:cNvSpPr txBox="1"/>
          <p:nvPr/>
        </p:nvSpPr>
        <p:spPr>
          <a:xfrm>
            <a:off x="665012" y="1430557"/>
            <a:ext cx="204651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r>
              <a:rPr lang="es-ES" sz="2400" b="1" dirty="0"/>
              <a:t>/Oracle</a:t>
            </a:r>
            <a:endParaRPr lang="es-ES" b="1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DML INSERT STATEMENT</a:t>
            </a: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539931" y="75853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INSERT </a:t>
            </a:r>
            <a:r>
              <a:rPr lang="es-ES" sz="35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Syntax</a:t>
            </a:r>
            <a:endParaRPr lang="es-ES" sz="35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539931" y="3524525"/>
            <a:ext cx="10515600" cy="12779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32400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table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field1</a:t>
            </a:r>
            <a:r>
              <a:rPr lang="en-US" sz="1600" b="1" i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6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field2</a:t>
            </a:r>
            <a:r>
              <a:rPr lang="en-US" sz="1600" b="1" i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,...,</a:t>
            </a:r>
            <a:r>
              <a:rPr lang="en-US" sz="160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fieldN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VALUES</a:t>
            </a:r>
            <a:b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</a:b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value1</a:t>
            </a:r>
            <a:r>
              <a:rPr lang="en-US" sz="1600" b="1" i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6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value2</a:t>
            </a:r>
            <a:r>
              <a:rPr lang="en-US" sz="1600" b="1" i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,...,</a:t>
            </a:r>
            <a:r>
              <a:rPr lang="en-US" sz="160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),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</a:b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value1</a:t>
            </a:r>
            <a:r>
              <a:rPr lang="en-US" sz="1600" b="1" i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6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value2</a:t>
            </a:r>
            <a:r>
              <a:rPr lang="en-US" sz="1600" b="1" i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,...,</a:t>
            </a:r>
            <a:r>
              <a:rPr lang="en-US" sz="160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694508" y="3293692"/>
            <a:ext cx="116477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endParaRPr lang="es-ES" b="1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6715-D898-4D68-AE5A-F814A7A78303}" type="slidenum">
              <a:rPr lang="es-ES" smtClean="0"/>
              <a:t>8</a:t>
            </a:fld>
            <a:endParaRPr lang="es-ES"/>
          </a:p>
        </p:txBody>
      </p:sp>
      <p:sp>
        <p:nvSpPr>
          <p:cNvPr id="10" name="Marcador de pie de página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69F1C2DB-9115-99DE-F6EF-151A7290F622}"/>
              </a:ext>
            </a:extLst>
          </p:cNvPr>
          <p:cNvSpPr txBox="1">
            <a:spLocks/>
          </p:cNvSpPr>
          <p:nvPr/>
        </p:nvSpPr>
        <p:spPr>
          <a:xfrm>
            <a:off x="539931" y="5033279"/>
            <a:ext cx="10515600" cy="1459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32400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ALL</a:t>
            </a:r>
            <a:br>
              <a:rPr lang="en-US" sz="3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</a:br>
            <a:r>
              <a:rPr lang="en-US" sz="3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INTO</a:t>
            </a:r>
            <a:r>
              <a:rPr lang="en-US" sz="3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34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table</a:t>
            </a:r>
            <a:r>
              <a:rPr lang="en-US" sz="3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3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34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field1</a:t>
            </a:r>
            <a:r>
              <a:rPr lang="en-US" sz="3400" b="1" i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34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field2</a:t>
            </a:r>
            <a:r>
              <a:rPr lang="en-US" sz="3400" b="1" i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,...,</a:t>
            </a:r>
            <a:r>
              <a:rPr lang="en-US" sz="340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fieldN</a:t>
            </a:r>
            <a:r>
              <a:rPr lang="en-US" sz="3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</a:t>
            </a:r>
            <a:r>
              <a:rPr lang="en-US" sz="3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VALUES</a:t>
            </a:r>
            <a:r>
              <a:rPr lang="en-US" sz="3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3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34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value1</a:t>
            </a:r>
            <a:r>
              <a:rPr lang="en-US" sz="3400" b="1" i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34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value2</a:t>
            </a:r>
            <a:r>
              <a:rPr lang="en-US" sz="3400" b="1" i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,...,</a:t>
            </a:r>
            <a:r>
              <a:rPr lang="en-US" sz="340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valueN</a:t>
            </a:r>
            <a:r>
              <a:rPr lang="en-US" sz="3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br>
              <a:rPr lang="en-US" sz="3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</a:br>
            <a:r>
              <a:rPr lang="en-US" sz="3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INTO</a:t>
            </a:r>
            <a:r>
              <a:rPr lang="en-US" sz="3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34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table</a:t>
            </a:r>
            <a:r>
              <a:rPr lang="en-US" sz="3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3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34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field1</a:t>
            </a:r>
            <a:r>
              <a:rPr lang="en-US" sz="3400" b="1" i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34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field2</a:t>
            </a:r>
            <a:r>
              <a:rPr lang="en-US" sz="3400" b="1" i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,...,</a:t>
            </a:r>
            <a:r>
              <a:rPr lang="en-US" sz="340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fieldN</a:t>
            </a:r>
            <a:r>
              <a:rPr lang="en-US" sz="3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</a:t>
            </a:r>
            <a:r>
              <a:rPr lang="en-US" sz="3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VALUES</a:t>
            </a:r>
            <a:r>
              <a:rPr lang="en-US" sz="3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3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34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value1</a:t>
            </a:r>
            <a:r>
              <a:rPr lang="en-US" sz="3400" b="1" i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34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value2</a:t>
            </a:r>
            <a:r>
              <a:rPr lang="en-US" sz="3400" b="1" i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,...,</a:t>
            </a:r>
            <a:r>
              <a:rPr lang="en-US" sz="340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valueN</a:t>
            </a:r>
            <a:r>
              <a:rPr lang="en-US" sz="3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br>
              <a:rPr lang="en-US" sz="3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</a:br>
            <a:r>
              <a:rPr lang="en-US" sz="3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n-US" sz="3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3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sz="3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3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n-US" sz="3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3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DUAL</a:t>
            </a:r>
            <a:endParaRPr lang="en-US" sz="3400" b="1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4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E031D38-DB83-337D-9C2E-D9CAA1296CC1}"/>
              </a:ext>
            </a:extLst>
          </p:cNvPr>
          <p:cNvSpPr txBox="1"/>
          <p:nvPr/>
        </p:nvSpPr>
        <p:spPr>
          <a:xfrm>
            <a:off x="694508" y="4802447"/>
            <a:ext cx="102613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/>
              <a:t>Oracle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395872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539931" y="1752574"/>
            <a:ext cx="10515600" cy="2003491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endParaRPr lang="en-US" sz="20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INTO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sale </a:t>
            </a:r>
            <a:r>
              <a:rPr lang="en-US" sz="2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id</a:t>
            </a:r>
            <a:r>
              <a:rPr lang="en-US" sz="2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product</a:t>
            </a:r>
            <a:r>
              <a:rPr lang="en-US" sz="2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quantity</a:t>
            </a:r>
            <a:r>
              <a:rPr lang="en-US" sz="2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price</a:t>
            </a:r>
            <a:r>
              <a:rPr lang="en-US" sz="2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sale_date</a:t>
            </a:r>
            <a:r>
              <a:rPr lang="en-US" sz="2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VALUES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sz="2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2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'oil bottle'</a:t>
            </a:r>
            <a:r>
              <a:rPr lang="en-US" sz="2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2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sz="2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2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3.5</a:t>
            </a:r>
            <a:r>
              <a:rPr lang="en-US" sz="2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2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'2020-05-19'</a:t>
            </a:r>
            <a:r>
              <a:rPr lang="en-US" sz="2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INTO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sale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VALUES </a:t>
            </a:r>
            <a:r>
              <a:rPr lang="en-US" sz="2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sz="2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2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'milk carton'</a:t>
            </a:r>
            <a:r>
              <a:rPr lang="en-US" sz="2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2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sz="2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2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1.8</a:t>
            </a:r>
            <a:r>
              <a:rPr lang="en-US" sz="2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2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'2020-05-20'</a:t>
            </a:r>
            <a:r>
              <a:rPr lang="en-US" sz="2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INTO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sale  </a:t>
            </a:r>
            <a:r>
              <a:rPr lang="en-US" sz="2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id</a:t>
            </a:r>
            <a:r>
              <a:rPr lang="en-US" sz="2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product</a:t>
            </a:r>
            <a:r>
              <a:rPr lang="en-US" sz="2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quantity</a:t>
            </a:r>
            <a:r>
              <a:rPr lang="en-US" sz="2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price</a:t>
            </a:r>
            <a:r>
              <a:rPr lang="en-US" sz="2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VALUES </a:t>
            </a:r>
            <a:r>
              <a:rPr lang="en-US" sz="2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en-US" sz="2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2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'butter pack'</a:t>
            </a:r>
            <a:r>
              <a:rPr lang="en-US" sz="2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2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sz="2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2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2.3</a:t>
            </a:r>
            <a:r>
              <a:rPr lang="en-US" sz="2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2000" b="1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766354" y="1498461"/>
            <a:ext cx="118436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endParaRPr lang="es-ES" b="1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539931" y="4258733"/>
            <a:ext cx="10515600" cy="207428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INTO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sale </a:t>
            </a:r>
            <a:r>
              <a:rPr lang="en-US" sz="2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id</a:t>
            </a:r>
            <a:r>
              <a:rPr lang="en-US" sz="2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product</a:t>
            </a:r>
            <a:r>
              <a:rPr lang="en-US" sz="2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quantity</a:t>
            </a:r>
            <a:r>
              <a:rPr lang="en-US" sz="2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price</a:t>
            </a:r>
            <a:r>
              <a:rPr lang="en-US" sz="2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sale_date</a:t>
            </a:r>
            <a:r>
              <a:rPr lang="en-US" sz="2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VALUES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9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sz="2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29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'oil bottle'</a:t>
            </a:r>
            <a:r>
              <a:rPr lang="en-US" sz="2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29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sz="2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29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3.5</a:t>
            </a:r>
            <a:r>
              <a:rPr lang="en-US" sz="2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29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'19-05-2020'</a:t>
            </a:r>
            <a:r>
              <a:rPr lang="en-US" sz="2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INTO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sale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VALUES </a:t>
            </a:r>
            <a:r>
              <a:rPr lang="en-US" sz="2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9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sz="2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29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'milk carton'</a:t>
            </a:r>
            <a:r>
              <a:rPr lang="en-US" sz="2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29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sz="2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29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1.8</a:t>
            </a:r>
            <a:r>
              <a:rPr lang="en-US" sz="2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29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'20-05-2020'</a:t>
            </a:r>
            <a:r>
              <a:rPr lang="en-US" sz="2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INTO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sale </a:t>
            </a:r>
            <a:r>
              <a:rPr lang="en-US" sz="2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id</a:t>
            </a:r>
            <a:r>
              <a:rPr lang="en-US" sz="2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product</a:t>
            </a:r>
            <a:r>
              <a:rPr lang="en-US" sz="2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quantity</a:t>
            </a:r>
            <a:r>
              <a:rPr lang="en-US" sz="2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price</a:t>
            </a:r>
            <a:r>
              <a:rPr lang="en-US" sz="2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VALUES </a:t>
            </a:r>
            <a:r>
              <a:rPr lang="en-US" sz="2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9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en-US" sz="2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29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'butter pack'</a:t>
            </a:r>
            <a:r>
              <a:rPr lang="en-US" sz="2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29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sz="2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29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2.3</a:t>
            </a:r>
            <a:r>
              <a:rPr lang="en-US" sz="2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sz="2000" b="1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703012" y="4027900"/>
            <a:ext cx="99879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/>
              <a:t>Oracle</a:t>
            </a:r>
            <a:endParaRPr lang="es-ES" b="1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DML INSERT STATEMENT</a:t>
            </a: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539931" y="75853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INSERT Example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6715-D898-4D68-AE5A-F814A7A78303}" type="slidenum">
              <a:rPr lang="es-ES" smtClean="0"/>
              <a:t>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EC660AE-05AE-A25B-212B-1EB33EAA5C06}"/>
              </a:ext>
            </a:extLst>
          </p:cNvPr>
          <p:cNvSpPr txBox="1"/>
          <p:nvPr/>
        </p:nvSpPr>
        <p:spPr>
          <a:xfrm>
            <a:off x="4445997" y="887375"/>
            <a:ext cx="255161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BBDD/User: mydata</a:t>
            </a:r>
          </a:p>
        </p:txBody>
      </p:sp>
    </p:spTree>
    <p:extLst>
      <p:ext uri="{BB962C8B-B14F-4D97-AF65-F5344CB8AC3E}">
        <p14:creationId xmlns:p14="http://schemas.microsoft.com/office/powerpoint/2010/main" val="33234810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6504</TotalTime>
  <Words>1523</Words>
  <Application>Microsoft Office PowerPoint</Application>
  <PresentationFormat>Panorámica</PresentationFormat>
  <Paragraphs>406</Paragraphs>
  <Slides>29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Courier New</vt:lpstr>
      <vt:lpstr>Tema de Office</vt:lpstr>
      <vt:lpstr>DATABASE COURSE 2023/2024</vt:lpstr>
      <vt:lpstr>Presentación de PowerPoint</vt:lpstr>
      <vt:lpstr>Presentación de PowerPoint</vt:lpstr>
      <vt:lpstr>Presentación de PowerPoint</vt:lpstr>
      <vt:lpstr>Presentación de PowerPoint</vt:lpstr>
      <vt:lpstr>DDL CREATE TABLE STATEMENT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Pavel Harold Llamocca Portella</dc:creator>
  <cp:lastModifiedBy>González Ferrero, Paula</cp:lastModifiedBy>
  <cp:revision>84</cp:revision>
  <dcterms:created xsi:type="dcterms:W3CDTF">2021-07-04T09:59:15Z</dcterms:created>
  <dcterms:modified xsi:type="dcterms:W3CDTF">2023-09-13T12:42:12Z</dcterms:modified>
</cp:coreProperties>
</file>