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27" r:id="rId2"/>
    <p:sldId id="290" r:id="rId3"/>
    <p:sldId id="307" r:id="rId4"/>
    <p:sldId id="308" r:id="rId5"/>
    <p:sldId id="309" r:id="rId6"/>
    <p:sldId id="328" r:id="rId7"/>
    <p:sldId id="329" r:id="rId8"/>
    <p:sldId id="322" r:id="rId9"/>
    <p:sldId id="289" r:id="rId10"/>
    <p:sldId id="291" r:id="rId11"/>
    <p:sldId id="330" r:id="rId12"/>
    <p:sldId id="331" r:id="rId13"/>
    <p:sldId id="323" r:id="rId14"/>
    <p:sldId id="292" r:id="rId15"/>
    <p:sldId id="293" r:id="rId16"/>
    <p:sldId id="294" r:id="rId17"/>
    <p:sldId id="295" r:id="rId18"/>
    <p:sldId id="321" r:id="rId19"/>
    <p:sldId id="324" r:id="rId20"/>
    <p:sldId id="304" r:id="rId21"/>
    <p:sldId id="305" r:id="rId22"/>
    <p:sldId id="306" r:id="rId23"/>
    <p:sldId id="314" r:id="rId24"/>
    <p:sldId id="315" r:id="rId25"/>
    <p:sldId id="296" r:id="rId26"/>
    <p:sldId id="299" r:id="rId27"/>
    <p:sldId id="300" r:id="rId28"/>
    <p:sldId id="302" r:id="rId29"/>
    <p:sldId id="316" r:id="rId30"/>
    <p:sldId id="317" r:id="rId31"/>
    <p:sldId id="318" r:id="rId32"/>
    <p:sldId id="326" r:id="rId33"/>
    <p:sldId id="319" r:id="rId34"/>
    <p:sldId id="320" r:id="rId35"/>
    <p:sldId id="325" r:id="rId36"/>
    <p:sldId id="303" r:id="rId3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1" autoAdjust="0"/>
    <p:restoredTop sz="75985" autoAdjust="0"/>
  </p:normalViewPr>
  <p:slideViewPr>
    <p:cSldViewPr snapToGrid="0">
      <p:cViewPr varScale="1">
        <p:scale>
          <a:sx n="62" d="100"/>
          <a:sy n="62" d="100"/>
        </p:scale>
        <p:origin x="1310" y="62"/>
      </p:cViewPr>
      <p:guideLst/>
    </p:cSldViewPr>
  </p:slideViewPr>
  <p:outlineViewPr>
    <p:cViewPr>
      <p:scale>
        <a:sx n="33" d="100"/>
        <a:sy n="33" d="100"/>
      </p:scale>
      <p:origin x="0" y="-2416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D6A00-AF12-4E6E-9FA7-8BC674202A6E}" type="datetimeFigureOut">
              <a:rPr lang="es-ES" smtClean="0"/>
              <a:t>15/09/2023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18892-5007-4E77-A3E4-995A368EA5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8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59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73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82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824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459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86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Crear esquema/base</a:t>
            </a:r>
            <a:r>
              <a:rPr lang="es-ES" baseline="0" dirty="0"/>
              <a:t> de datos : “</a:t>
            </a:r>
            <a:r>
              <a:rPr lang="es-ES" baseline="0" dirty="0" err="1"/>
              <a:t>games</a:t>
            </a:r>
            <a:r>
              <a:rPr lang="es-ES" baseline="0" dirty="0"/>
              <a:t>”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97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08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95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96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46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28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93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18892-5007-4E77-A3E4-995A368EA54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7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EC26-4A75-4737-8953-E3E5DBC1F496}" type="datetime1">
              <a:rPr lang="es-ES" smtClean="0"/>
              <a:t>15/09/2023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05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8968-31B8-47F3-84C9-FA6528A466AF}" type="datetime1">
              <a:rPr lang="es-ES" smtClean="0"/>
              <a:t>15/09/2023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78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92951-7BEA-4B79-97BF-7F869D70E0B8}" type="datetime1">
              <a:rPr lang="es-ES" smtClean="0"/>
              <a:t>15/09/2023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92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909868" y="6491556"/>
            <a:ext cx="2743200" cy="365125"/>
          </a:xfrm>
        </p:spPr>
        <p:txBody>
          <a:bodyPr/>
          <a:lstStyle/>
          <a:p>
            <a:fld id="{2FDBA800-6058-4FFC-8A88-9C91B97EB1B1}" type="datetime1">
              <a:rPr lang="es-ES" smtClean="0"/>
              <a:t>15/09/2023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0" y="6491557"/>
            <a:ext cx="2320506" cy="365125"/>
          </a:xfrm>
        </p:spPr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2663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2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55CE-60AF-4F5A-9788-F70FB4421DF0}" type="datetime1">
              <a:rPr lang="es-ES" smtClean="0"/>
              <a:t>15/09/2023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43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B44C-1F5C-463A-A43E-32EEFCE694B4}" type="datetime1">
              <a:rPr lang="es-ES" smtClean="0"/>
              <a:t>15/09/2023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59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0B9E-245E-4992-B471-6A0F0E52F225}" type="datetime1">
              <a:rPr lang="es-ES" smtClean="0"/>
              <a:t>15/09/2023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67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88F3-8931-4D11-A139-5FCF136B0DCC}" type="datetime1">
              <a:rPr lang="es-ES" smtClean="0"/>
              <a:t>15/09/2023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95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1117-55E2-4BB8-BD05-BA8E6D91678D}" type="datetime1">
              <a:rPr lang="es-ES" smtClean="0"/>
              <a:t>15/09/2023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7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CBC4-5591-4B09-BB81-A22FF04EA687}" type="datetime1">
              <a:rPr lang="es-ES" smtClean="0"/>
              <a:t>15/09/2023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9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7807-096B-4ED6-B69E-819D9E324048}" type="datetime1">
              <a:rPr lang="es-ES" smtClean="0"/>
              <a:t>15/09/2023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03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9173-3871-4BB4-B954-ADD506B5D165}" type="datetime1">
              <a:rPr lang="es-ES" smtClean="0"/>
              <a:t>15/09/2023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6715-D898-4D68-AE5A-F814A7A783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24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7128" y="1325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  <a:b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b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2023/2024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7128" y="4091565"/>
            <a:ext cx="9144000" cy="1655762"/>
          </a:xfrm>
        </p:spPr>
        <p:txBody>
          <a:bodyPr/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3/4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A3DC-CECD-4EE7-9609-C62B9B370822}" type="slidenum">
              <a:rPr lang="es-ES" smtClean="0"/>
              <a:t>1</a:t>
            </a:fld>
            <a:endParaRPr lang="es-ES"/>
          </a:p>
        </p:txBody>
      </p:sp>
      <p:pic>
        <p:nvPicPr>
          <p:cNvPr id="5" name="Imagen 4" descr="Imagen que contiene plato, dibujo, reloj&#10;&#10;Descripción generada automáticamente">
            <a:extLst>
              <a:ext uri="{FF2B5EF4-FFF2-40B4-BE49-F238E27FC236}">
                <a16:creationId xmlns:a16="http://schemas.microsoft.com/office/drawing/2014/main" id="{04F45C35-ECFE-4C11-A996-D16BD37CB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335"/>
            <a:ext cx="1440000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6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67832"/>
            <a:ext cx="10813869" cy="1375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3240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movie_id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budget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moviebig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budget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14000000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9" y="1536999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b="2994"/>
          <a:stretch/>
        </p:blipFill>
        <p:spPr>
          <a:xfrm>
            <a:off x="2450740" y="3624348"/>
            <a:ext cx="6992249" cy="1462477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SELECT STATEMENT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5A09A9-86DD-02D0-CEA3-B5ADAD840622}"/>
              </a:ext>
            </a:extLst>
          </p:cNvPr>
          <p:cNvSpPr txBox="1"/>
          <p:nvPr/>
        </p:nvSpPr>
        <p:spPr>
          <a:xfrm>
            <a:off x="4445996" y="887375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350183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539930" y="1767610"/>
            <a:ext cx="6150801" cy="9086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9" y="1541778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SELECT STATEMENT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Alias for Columns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5A09A9-86DD-02D0-CEA3-B5ADAD840622}"/>
              </a:ext>
            </a:extLst>
          </p:cNvPr>
          <p:cNvSpPr txBox="1"/>
          <p:nvPr/>
        </p:nvSpPr>
        <p:spPr>
          <a:xfrm>
            <a:off x="5494212" y="887375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4B7ABA6-957E-5023-FEDF-3F49DDB8C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41"/>
          <a:stretch/>
        </p:blipFill>
        <p:spPr>
          <a:xfrm>
            <a:off x="6828880" y="1750693"/>
            <a:ext cx="4429125" cy="1677102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4E4738F-C7FB-FE4D-F7E8-6159A53EDE1D}"/>
              </a:ext>
            </a:extLst>
          </p:cNvPr>
          <p:cNvSpPr txBox="1">
            <a:spLocks/>
          </p:cNvSpPr>
          <p:nvPr/>
        </p:nvSpPr>
        <p:spPr>
          <a:xfrm>
            <a:off x="539931" y="4160434"/>
            <a:ext cx="6150801" cy="16582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titulo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titulo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titulo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titulo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0CD72E-3F18-CAE9-BAE6-7D9E3F927555}"/>
              </a:ext>
            </a:extLst>
          </p:cNvPr>
          <p:cNvSpPr txBox="1"/>
          <p:nvPr/>
        </p:nvSpPr>
        <p:spPr>
          <a:xfrm>
            <a:off x="694509" y="3934601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1CAC37C-BC23-FB3B-9004-0BF3960A8E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150"/>
          <a:stretch/>
        </p:blipFill>
        <p:spPr>
          <a:xfrm>
            <a:off x="6828880" y="4143257"/>
            <a:ext cx="4448175" cy="17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7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 txBox="1">
            <a:spLocks/>
          </p:cNvSpPr>
          <p:nvPr/>
        </p:nvSpPr>
        <p:spPr>
          <a:xfrm>
            <a:off x="539930" y="1767610"/>
            <a:ext cx="6150801" cy="9086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9" y="1541778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SELECT STATEMENT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Alias for Tables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E5A09A9-86DD-02D0-CEA3-B5ADAD840622}"/>
              </a:ext>
            </a:extLst>
          </p:cNvPr>
          <p:cNvSpPr txBox="1"/>
          <p:nvPr/>
        </p:nvSpPr>
        <p:spPr>
          <a:xfrm>
            <a:off x="5494212" y="887375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4B7ABA6-957E-5023-FEDF-3F49DDB8C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41"/>
          <a:stretch/>
        </p:blipFill>
        <p:spPr>
          <a:xfrm>
            <a:off x="6828880" y="1750693"/>
            <a:ext cx="4429125" cy="1677102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A4E4738F-C7FB-FE4D-F7E8-6159A53EDE1D}"/>
              </a:ext>
            </a:extLst>
          </p:cNvPr>
          <p:cNvSpPr txBox="1">
            <a:spLocks/>
          </p:cNvSpPr>
          <p:nvPr/>
        </p:nvSpPr>
        <p:spPr>
          <a:xfrm>
            <a:off x="539931" y="4985621"/>
            <a:ext cx="6150801" cy="757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m"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0CD72E-3F18-CAE9-BAE6-7D9E3F927555}"/>
              </a:ext>
            </a:extLst>
          </p:cNvPr>
          <p:cNvSpPr txBox="1"/>
          <p:nvPr/>
        </p:nvSpPr>
        <p:spPr>
          <a:xfrm>
            <a:off x="694509" y="4793241"/>
            <a:ext cx="104508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54FAA-765B-841A-8008-833040A12DB3}"/>
              </a:ext>
            </a:extLst>
          </p:cNvPr>
          <p:cNvSpPr txBox="1">
            <a:spLocks/>
          </p:cNvSpPr>
          <p:nvPr/>
        </p:nvSpPr>
        <p:spPr>
          <a:xfrm>
            <a:off x="539929" y="3926648"/>
            <a:ext cx="6150801" cy="7572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907454-9609-4ADA-B209-B3A9F1C2BE2E}"/>
              </a:ext>
            </a:extLst>
          </p:cNvPr>
          <p:cNvSpPr txBox="1"/>
          <p:nvPr/>
        </p:nvSpPr>
        <p:spPr>
          <a:xfrm>
            <a:off x="694509" y="3677549"/>
            <a:ext cx="11788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MySQL</a:t>
            </a:r>
            <a:endParaRPr lang="es-ES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AE5C60-7819-81AE-55E8-ADF4E1A7D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41"/>
          <a:stretch/>
        </p:blipFill>
        <p:spPr>
          <a:xfrm>
            <a:off x="6828879" y="3988143"/>
            <a:ext cx="4429125" cy="16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3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625328"/>
            <a:ext cx="10515600" cy="4351338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DML SELECT STATEMENT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 QUERIES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67512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854918"/>
            <a:ext cx="5083098" cy="16423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STR_TO_DATE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9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TextField</a:t>
            </a:r>
            <a:r>
              <a:rPr lang="es-ES" sz="1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9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FormatDate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624085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949503"/>
            <a:ext cx="5083098" cy="14517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TO_DATE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9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TextField</a:t>
            </a:r>
            <a:r>
              <a:rPr lang="es-ES" sz="1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9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FormatDate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b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sz="2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711985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972433" y="1854917"/>
            <a:ext cx="5083098" cy="1642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100" b="1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FormatDate</a:t>
            </a:r>
            <a:r>
              <a:rPr lang="es-ES" sz="21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can be: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'%Y-%m-%d'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'%d/%m/%y'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'%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Y%m%d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047783" y="1635846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5972433" y="3949503"/>
            <a:ext cx="5083098" cy="14517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700" b="1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FormatDate</a:t>
            </a:r>
            <a:r>
              <a:rPr lang="es-ES" sz="27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can be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'YYYY-MM-DD'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'DD/MM/YY'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'YYYYMMDD'</a:t>
            </a:r>
            <a:r>
              <a:rPr lang="es-ES" sz="2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102265" y="3718670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Functions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96139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15581"/>
            <a:ext cx="5395332" cy="16423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datecrash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STR_TO_DATE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datecrash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'%m/%d/%Y'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crash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484748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810166"/>
            <a:ext cx="5395332" cy="12699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datecrash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TO_DATE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datecrash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'MM/DD/YYYY'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crash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572648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92" y="1720910"/>
            <a:ext cx="5356851" cy="138051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287" y="3681356"/>
            <a:ext cx="5006513" cy="1398715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Functions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E3A490-7B1E-9633-0F7C-D6DD479CAF4A}"/>
              </a:ext>
            </a:extLst>
          </p:cNvPr>
          <p:cNvSpPr txBox="1"/>
          <p:nvPr/>
        </p:nvSpPr>
        <p:spPr>
          <a:xfrm>
            <a:off x="9333683" y="944427"/>
            <a:ext cx="2640604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airplanecrashes</a:t>
            </a:r>
            <a:endParaRPr lang="es-ES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7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2" y="1706872"/>
            <a:ext cx="8261195" cy="8143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DATE_ADD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DateValue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, </a:t>
            </a: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INTERVAL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i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sz="2000" i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s-ES" sz="2000" i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sz="20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unit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9" y="1476039"/>
            <a:ext cx="12597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8955703" y="1706870"/>
            <a:ext cx="2099829" cy="3370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Unit can be: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SECOND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MINUTE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HOUR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WEEK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etc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2759530"/>
            <a:ext cx="8261195" cy="23180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32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DateValue</a:t>
            </a:r>
            <a:r>
              <a:rPr lang="es-E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3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s-E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INTERVAL</a:t>
            </a:r>
            <a:r>
              <a:rPr lang="es-ES" sz="3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3200" i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sz="3200" i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s-ES" sz="3200" i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sz="32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32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NOTE:</a:t>
            </a:r>
            <a:r>
              <a:rPr lang="es-E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not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recommended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for adding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months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Use instead:</a:t>
            </a:r>
            <a:b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 Adding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Months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	</a:t>
            </a:r>
            <a:r>
              <a:rPr lang="es-ES" sz="3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ADD_MONTHS</a:t>
            </a:r>
            <a:r>
              <a:rPr lang="es-ES" sz="29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DateValue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MonthsNumber</a:t>
            </a:r>
            <a:r>
              <a:rPr lang="es-E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Also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 Adding Days: 	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DateValue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NumberOfDays</a:t>
            </a:r>
            <a:endParaRPr lang="es-ES" sz="24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 Adding Years: 	</a:t>
            </a:r>
            <a:r>
              <a:rPr lang="es-ES" sz="3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ADD_MONTHS</a:t>
            </a:r>
            <a:r>
              <a:rPr lang="es-ES" sz="29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DateValue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s-E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12*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NumberOfYears</a:t>
            </a:r>
            <a:r>
              <a:rPr lang="es-ES" sz="2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9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4509" y="2544237"/>
            <a:ext cx="10590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9037320" y="1476037"/>
            <a:ext cx="172429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MySQL</a:t>
            </a:r>
            <a:r>
              <a:rPr lang="es-ES" sz="2000" b="1" dirty="0"/>
              <a:t>/Oracle</a:t>
            </a:r>
            <a:endParaRPr lang="es-ES" sz="1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  <a:endParaRPr lang="es-E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Functions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85033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15580"/>
            <a:ext cx="6443546" cy="16423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DATE_ADD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'1'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484747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810165"/>
            <a:ext cx="6443546" cy="12973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'1'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572647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258" y="1889073"/>
            <a:ext cx="4234908" cy="9462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028" y="3887361"/>
            <a:ext cx="4286250" cy="114300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Addition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Functions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CFF387-A494-BD2D-FCDD-B1F77E778CE4}"/>
              </a:ext>
            </a:extLst>
          </p:cNvPr>
          <p:cNvSpPr txBox="1"/>
          <p:nvPr/>
        </p:nvSpPr>
        <p:spPr>
          <a:xfrm>
            <a:off x="8811161" y="865603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308784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15579"/>
            <a:ext cx="5381898" cy="220569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year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MONTH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month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DAY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day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moviebig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484747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year,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104709" y="1715579"/>
            <a:ext cx="5529941" cy="22056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EXTRACT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year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EXTRACT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MONTH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month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EXTRACT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DAY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day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moviebig</a:t>
            </a:r>
            <a:r>
              <a:rPr lang="es-E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5742" y="1484747"/>
            <a:ext cx="123008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3157"/>
          <a:stretch/>
        </p:blipFill>
        <p:spPr>
          <a:xfrm>
            <a:off x="2342334" y="4206239"/>
            <a:ext cx="7524750" cy="2001667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09E5FE-F534-882E-EF5F-DFCCFC5C3181}"/>
              </a:ext>
            </a:extLst>
          </p:cNvPr>
          <p:cNvSpPr txBox="1"/>
          <p:nvPr/>
        </p:nvSpPr>
        <p:spPr>
          <a:xfrm>
            <a:off x="10329585" y="931404"/>
            <a:ext cx="181329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90787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625328"/>
            <a:ext cx="10515600" cy="4351338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DML SELECT STATEMENT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 QUERIES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43282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625328"/>
            <a:ext cx="10515600" cy="4351338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DML SELECT STATEMENT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 QUERIES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037727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2" y="1715581"/>
            <a:ext cx="10387149" cy="8143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CONCAT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9" y="1484748"/>
            <a:ext cx="12597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2768240"/>
            <a:ext cx="10387150" cy="837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</a:t>
            </a:r>
            <a:endParaRPr lang="en-US" sz="2000" b="1" i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4509" y="2552946"/>
            <a:ext cx="10590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Concatenation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960218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85249"/>
            <a:ext cx="6443546" cy="16423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tagline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CONCAT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- 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tagline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CONCAT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'Title : '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554416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879834"/>
            <a:ext cx="6443546" cy="14517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1600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tagline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-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tagline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'Title : 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||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642316"/>
            <a:ext cx="10798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r="27196" b="35041"/>
          <a:stretch/>
        </p:blipFill>
        <p:spPr>
          <a:xfrm>
            <a:off x="7138054" y="1858832"/>
            <a:ext cx="4441557" cy="6974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r="32313" b="6604"/>
          <a:stretch/>
        </p:blipFill>
        <p:spPr>
          <a:xfrm>
            <a:off x="8177530" y="2619327"/>
            <a:ext cx="2541898" cy="72046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/>
          <a:srcRect b="16917"/>
          <a:stretch/>
        </p:blipFill>
        <p:spPr>
          <a:xfrm>
            <a:off x="7386316" y="3973223"/>
            <a:ext cx="3945031" cy="53295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/>
          <a:srcRect b="22325"/>
          <a:stretch/>
        </p:blipFill>
        <p:spPr>
          <a:xfrm>
            <a:off x="7854800" y="4605726"/>
            <a:ext cx="3315725" cy="563836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Concatenation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8FF2FD-1C4C-6C2D-719D-8D1382DE67F1}"/>
              </a:ext>
            </a:extLst>
          </p:cNvPr>
          <p:cNvSpPr txBox="1"/>
          <p:nvPr/>
        </p:nvSpPr>
        <p:spPr>
          <a:xfrm>
            <a:off x="7526653" y="887375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1485267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2" y="1616383"/>
            <a:ext cx="10387149" cy="8143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1600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TextField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9" y="1385550"/>
            <a:ext cx="21161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39931" y="3870825"/>
            <a:ext cx="10387150" cy="837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overview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overview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b="1" i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4508" y="2453748"/>
            <a:ext cx="21161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3" y="4884802"/>
            <a:ext cx="8620125" cy="1409700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Length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3084459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Length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3E88C7-CAB5-B730-6DB0-050FC378AC2C}"/>
              </a:ext>
            </a:extLst>
          </p:cNvPr>
          <p:cNvSpPr txBox="1"/>
          <p:nvPr/>
        </p:nvSpPr>
        <p:spPr>
          <a:xfrm>
            <a:off x="5733505" y="3213301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320190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85687"/>
            <a:ext cx="10515600" cy="33136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s-ES" b="0" i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%Text%</a:t>
            </a:r>
            <a:r>
              <a:rPr lang="es-E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endParaRPr lang="es-ES" b="0" dirty="0">
              <a:solidFill>
                <a:srgbClr val="8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s-ES" dirty="0">
              <a:solidFill>
                <a:srgbClr val="8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b="1" u="sng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Note</a:t>
            </a:r>
            <a:r>
              <a:rPr lang="es-ES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s-ES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 default, in MySQL </a:t>
            </a:r>
            <a:r>
              <a:rPr lang="es-ES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s-ES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NOT CASE SENSITIVE. In Oracle is CASE SENSITIVE.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2206" y="1554854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LIKE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35975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0" y="1725784"/>
            <a:ext cx="10650583" cy="18081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moviebig 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'%Bill%'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494950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15" y="3874214"/>
            <a:ext cx="4243271" cy="212929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LIKE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2B85F0-F0E9-6B64-2342-0F20E2E75971}"/>
              </a:ext>
            </a:extLst>
          </p:cNvPr>
          <p:cNvSpPr txBox="1"/>
          <p:nvPr/>
        </p:nvSpPr>
        <p:spPr>
          <a:xfrm>
            <a:off x="4041991" y="891286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3747480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2" y="4045012"/>
            <a:ext cx="10335322" cy="131893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LOWER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TextValue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TextValue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9" y="3814179"/>
            <a:ext cx="22745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39931" y="1802665"/>
            <a:ext cx="5406483" cy="7872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DATE_FORMAT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DateValue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FormatDate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4509" y="1540533"/>
            <a:ext cx="11036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6089841" y="1802666"/>
            <a:ext cx="4785413" cy="7872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TO_CHAR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DateValue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FormatDate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247817" y="1513229"/>
            <a:ext cx="11036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3143785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UPPER and LOWER Case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3524145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 txBox="1">
            <a:spLocks/>
          </p:cNvSpPr>
          <p:nvPr/>
        </p:nvSpPr>
        <p:spPr>
          <a:xfrm>
            <a:off x="551082" y="1776540"/>
            <a:ext cx="6016986" cy="1597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DATE_FORMAT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'%d-%m-%Y'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5660" y="1514407"/>
            <a:ext cx="11036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1" name="Marcador de contenido 2"/>
          <p:cNvSpPr txBox="1">
            <a:spLocks/>
          </p:cNvSpPr>
          <p:nvPr/>
        </p:nvSpPr>
        <p:spPr>
          <a:xfrm>
            <a:off x="539931" y="3744427"/>
            <a:ext cx="6016986" cy="16035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TO_CHAR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release_date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-mm-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yyyy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5660" y="3513594"/>
            <a:ext cx="11036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28" y="1921465"/>
            <a:ext cx="4651336" cy="127889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657" y="3806788"/>
            <a:ext cx="4791075" cy="1438275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2386A3-D153-D89B-AA37-EA85A6C93CD9}"/>
              </a:ext>
            </a:extLst>
          </p:cNvPr>
          <p:cNvSpPr txBox="1"/>
          <p:nvPr/>
        </p:nvSpPr>
        <p:spPr>
          <a:xfrm>
            <a:off x="6767657" y="887375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4252824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 txBox="1">
            <a:spLocks/>
          </p:cNvSpPr>
          <p:nvPr/>
        </p:nvSpPr>
        <p:spPr>
          <a:xfrm>
            <a:off x="544672" y="1784608"/>
            <a:ext cx="10268416" cy="1194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24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UPPER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LOWER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99249" y="1522475"/>
            <a:ext cx="24417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1" y="3132478"/>
            <a:ext cx="10273157" cy="1975916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UPPER and LOWER Case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4A47A0-38F9-F654-7837-A9BECE04631E}"/>
              </a:ext>
            </a:extLst>
          </p:cNvPr>
          <p:cNvSpPr txBox="1"/>
          <p:nvPr/>
        </p:nvSpPr>
        <p:spPr>
          <a:xfrm>
            <a:off x="8114481" y="887375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3666389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26661"/>
            <a:ext cx="10335322" cy="8185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rm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TextValue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StartPosition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83357" y="1495828"/>
            <a:ext cx="20738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539931" y="4079452"/>
            <a:ext cx="10335322" cy="7846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36000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title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title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moviebig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83357" y="3848619"/>
            <a:ext cx="20738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b="44936"/>
          <a:stretch/>
        </p:blipFill>
        <p:spPr>
          <a:xfrm>
            <a:off x="1121304" y="5094893"/>
            <a:ext cx="8639175" cy="1096162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SUBSTRING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300687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SUBSTRING Example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CC8E0D-44C8-6AB4-481C-8667422777DC}"/>
              </a:ext>
            </a:extLst>
          </p:cNvPr>
          <p:cNvSpPr txBox="1"/>
          <p:nvPr/>
        </p:nvSpPr>
        <p:spPr>
          <a:xfrm>
            <a:off x="5349511" y="3135719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2365043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26661"/>
            <a:ext cx="10335322" cy="99041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Autofit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TextValue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StringToLookfor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PositionToStart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ES" sz="2000" b="1" u="sng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83357" y="1495828"/>
            <a:ext cx="1075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String Index Function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Marcador de contenido 2"/>
          <p:cNvSpPr txBox="1">
            <a:spLocks/>
          </p:cNvSpPr>
          <p:nvPr/>
        </p:nvSpPr>
        <p:spPr>
          <a:xfrm>
            <a:off x="539931" y="3058185"/>
            <a:ext cx="10335322" cy="12351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INSTR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TextValue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StringToLookfor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StringToLookfor</a:t>
            </a:r>
            <a:r>
              <a:rPr lang="es-ES" sz="24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TextValue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4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PositionToStart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E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357" y="2827352"/>
            <a:ext cx="11367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7" name="Marcador de contenido 2"/>
          <p:cNvSpPr txBox="1">
            <a:spLocks/>
          </p:cNvSpPr>
          <p:nvPr/>
        </p:nvSpPr>
        <p:spPr>
          <a:xfrm>
            <a:off x="539931" y="4808608"/>
            <a:ext cx="10335322" cy="10522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u="sng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NOTE:</a:t>
            </a:r>
            <a:r>
              <a:rPr lang="es-ES" sz="20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If </a:t>
            </a:r>
            <a:r>
              <a:rPr lang="es-ES" sz="2000" i="1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PositionToStart</a:t>
            </a:r>
            <a:r>
              <a:rPr lang="es-ES" sz="2000" i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not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specified</a:t>
            </a:r>
            <a:r>
              <a:rPr lang="es-ES" sz="20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by default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</a:t>
            </a:r>
            <a:r>
              <a:rPr lang="es-ES" sz="20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takes</a:t>
            </a:r>
            <a:r>
              <a:rPr lang="es-ES" sz="20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 : 1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83357" y="4512628"/>
            <a:ext cx="21120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29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77997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374" y="1410219"/>
            <a:ext cx="4778829" cy="2272354"/>
          </a:xfrm>
          <a:prstGeom prst="rect">
            <a:avLst/>
          </a:prstGeom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39931" y="4408959"/>
            <a:ext cx="5013961" cy="17965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game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id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s-ES" sz="1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genre_id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s-ES" sz="1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game_name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VARCHAR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150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9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113416" y="4408958"/>
            <a:ext cx="5013961" cy="17965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2000" b="1" dirty="0"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game 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id </a:t>
            </a:r>
            <a:r>
              <a:rPr lang="en-US" sz="2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genre_id</a:t>
            </a:r>
            <a:r>
              <a:rPr lang="es-E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s-ES" sz="25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5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game_name</a:t>
            </a:r>
            <a:r>
              <a:rPr lang="es-E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lang="es-E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5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r>
              <a:rPr lang="es-E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2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259287" y="4178125"/>
            <a:ext cx="10624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94508" y="4178125"/>
            <a:ext cx="11321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3" name="Título 1"/>
          <p:cNvSpPr>
            <a:spLocks noGrp="1"/>
          </p:cNvSpPr>
          <p:nvPr>
            <p:ph type="title" idx="4294967295"/>
          </p:nvPr>
        </p:nvSpPr>
        <p:spPr>
          <a:xfrm>
            <a:off x="539931" y="139337"/>
            <a:ext cx="10718074" cy="62701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 Local Host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3C6D06-894A-540D-5751-6F2DF03F8070}"/>
              </a:ext>
            </a:extLst>
          </p:cNvPr>
          <p:cNvSpPr txBox="1"/>
          <p:nvPr/>
        </p:nvSpPr>
        <p:spPr>
          <a:xfrm>
            <a:off x="4238897" y="862360"/>
            <a:ext cx="25516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mydata</a:t>
            </a:r>
          </a:p>
        </p:txBody>
      </p:sp>
    </p:spTree>
    <p:extLst>
      <p:ext uri="{BB962C8B-B14F-4D97-AF65-F5344CB8AC3E}">
        <p14:creationId xmlns:p14="http://schemas.microsoft.com/office/powerpoint/2010/main" val="3256166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26661"/>
            <a:ext cx="10335322" cy="11123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homepage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homepage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moviebig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83357" y="1495828"/>
            <a:ext cx="20738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String Index Function Example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93" y="3069827"/>
            <a:ext cx="7905750" cy="2609850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30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0D2FF8-1E3E-F357-77FA-BF23CB1DCD81}"/>
              </a:ext>
            </a:extLst>
          </p:cNvPr>
          <p:cNvSpPr txBox="1"/>
          <p:nvPr/>
        </p:nvSpPr>
        <p:spPr>
          <a:xfrm>
            <a:off x="10297886" y="949419"/>
            <a:ext cx="1796143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3738603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26661"/>
            <a:ext cx="10335322" cy="11123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title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homepage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LOCATE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homepage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E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moviebig</a:t>
            </a:r>
            <a:r>
              <a:rPr lang="es-E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83357" y="1495828"/>
            <a:ext cx="11628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String Index Function Example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68" y="3069827"/>
            <a:ext cx="6400800" cy="277177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31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45ABAD-0EB2-A0A5-3574-2A78A752CEE5}"/>
              </a:ext>
            </a:extLst>
          </p:cNvPr>
          <p:cNvSpPr txBox="1"/>
          <p:nvPr/>
        </p:nvSpPr>
        <p:spPr>
          <a:xfrm>
            <a:off x="10297886" y="949419"/>
            <a:ext cx="1796143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14666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625328"/>
            <a:ext cx="10515600" cy="4351338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DML SELECT STATEMENT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 QUERIES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32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679827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792068"/>
            <a:ext cx="10515600" cy="431316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NumberField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NumberField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NumberField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ValueX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NumberField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DecimalNumbers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TRUNC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NumberField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DecimalNumbers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ORACLE </a:t>
            </a:r>
            <a:r>
              <a:rPr lang="es-ES" sz="20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only</a:t>
            </a:r>
            <a:r>
              <a:rPr lang="es-E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*/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POWER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NumberField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ValueX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NumberField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SQRT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NumberField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20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u="sng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NOTE: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DecimalNumbers</a:t>
            </a:r>
            <a:r>
              <a:rPr lang="en-US" sz="2000" i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not specified, by default takes 0 as value.</a:t>
            </a:r>
            <a:endParaRPr lang="es-ES" sz="200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2000" b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516632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NUMBER OPERATION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Arithmetic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Functions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33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192449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2" y="1792068"/>
            <a:ext cx="4512360" cy="410674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popularity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popularity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ceil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popularity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popularity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ROUND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popularity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"round"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TRUNC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popularity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trunc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POWER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popularity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power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ABS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(-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popularity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abs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SQRT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popularity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s-ES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sqrt</a:t>
            </a:r>
            <a:r>
              <a:rPr lang="es-E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endParaRPr lang="es-E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moviebig</a:t>
            </a:r>
            <a:r>
              <a:rPr lang="es-E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2000" b="0" dirty="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7" y="1516632"/>
            <a:ext cx="20626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NUMBER OPERATION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Arithmetic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Functions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173" y="2439369"/>
            <a:ext cx="6747822" cy="2750124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34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DA2B88-1DCA-74F8-FF70-0EAB59146F98}"/>
              </a:ext>
            </a:extLst>
          </p:cNvPr>
          <p:cNvSpPr txBox="1"/>
          <p:nvPr/>
        </p:nvSpPr>
        <p:spPr>
          <a:xfrm>
            <a:off x="7885882" y="864047"/>
            <a:ext cx="278211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moviebig</a:t>
            </a:r>
          </a:p>
        </p:txBody>
      </p:sp>
    </p:spTree>
    <p:extLst>
      <p:ext uri="{BB962C8B-B14F-4D97-AF65-F5344CB8AC3E}">
        <p14:creationId xmlns:p14="http://schemas.microsoft.com/office/powerpoint/2010/main" val="56675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625328"/>
            <a:ext cx="10515600" cy="4351338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DML SELECT STATEMENT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OPERATIONS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 QUERIES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35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809221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944388"/>
            <a:ext cx="5216435" cy="26609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180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r>
              <a:rPr lang="es-E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s-E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s-E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s-E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s-E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s-E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s-ES" sz="17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s-E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s-E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</a:t>
            </a:r>
            <a:r>
              <a:rPr lang="es-E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s-ES" sz="17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'ABCDEFGHI'</a:t>
            </a:r>
            <a:r>
              <a:rPr lang="es-E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s-E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s-E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s-ES" sz="17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SYSDATE</a:t>
            </a:r>
            <a:r>
              <a:rPr lang="es-E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7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"2021-01-30"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b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DATE_ADD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"2021-01-30"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b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INTERVAL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'1'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MONTH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7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11926" y="666878"/>
            <a:ext cx="110816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910944" y="944389"/>
            <a:ext cx="5573590" cy="26609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18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50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DUAL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SUBSTR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'ABCDEFGHI'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DUAL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7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SYSDATE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DUAL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7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'30-01-2021'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b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ADD_MONTHS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7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'30-01-2021'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7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b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sz="1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DUAL</a:t>
            </a:r>
            <a:r>
              <a:rPr lang="en-US" sz="1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7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073056" y="666878"/>
            <a:ext cx="10144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453" y="3783383"/>
            <a:ext cx="1647825" cy="609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056" y="4470858"/>
            <a:ext cx="2324100" cy="61912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144" y="5903434"/>
            <a:ext cx="3657600" cy="609600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DUMMY QUERIES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381" y="5139909"/>
            <a:ext cx="933450" cy="609600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36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EC3612-E690-ED0C-B31E-C2EFC0A92D87}"/>
              </a:ext>
            </a:extLst>
          </p:cNvPr>
          <p:cNvSpPr txBox="1"/>
          <p:nvPr/>
        </p:nvSpPr>
        <p:spPr>
          <a:xfrm>
            <a:off x="4816112" y="237318"/>
            <a:ext cx="2271388" cy="37963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BBDD/User: </a:t>
            </a:r>
            <a:r>
              <a:rPr lang="es-ES" b="1" i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37795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088061" y="1602856"/>
            <a:ext cx="5045529" cy="47810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2880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OPTIONS (SKIP=1)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INFILE 'D:\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\videogames\game.csv'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INTO TABLE game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OPTIONALLY ENCLOSED BY '"'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 id,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genre_id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)</a:t>
            </a:r>
          </a:p>
          <a:p>
            <a:pPr marL="0" indent="0"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s-ES" sz="13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s-ES" sz="13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</a:p>
          <a:p>
            <a:pPr marL="285750" indent="-285750" algn="just">
              <a:lnSpc>
                <a:spcPct val="80000"/>
              </a:lnSpc>
            </a:pPr>
            <a:r>
              <a:rPr 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"load data"</a:t>
            </a:r>
            <a:r>
              <a:rPr 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should be </a:t>
            </a:r>
            <a:r>
              <a:rPr 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first in a control file (</a:t>
            </a:r>
            <a:r>
              <a:rPr lang="es-E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gameOracle.ctl</a:t>
            </a:r>
            <a:r>
              <a:rPr lang="es-E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39931" y="1602856"/>
            <a:ext cx="5045529" cy="4781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28800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INFILE 'D:/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/MySQL/Uploads/game.csv'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INTO TABLE game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FIELDS TERMINATED BY ','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ENCLOSED BY '"'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IGNORE 1 ROWS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( id,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genre_id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game_name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); 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</a:p>
          <a:p>
            <a:pPr marL="285750" indent="-2857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 "load data"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should be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first in a control file (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gameMySql.ctl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INFILE Path should be the directory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-file-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parameter inside "my.ini" file. Also this parameter can be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shown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SHOW VARIABLES LIKE 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secure_file_priv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67629" y="1345384"/>
            <a:ext cx="11321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304615" y="1345384"/>
            <a:ext cx="10624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66354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 Local Host</a:t>
            </a:r>
          </a:p>
        </p:txBody>
      </p:sp>
    </p:spTree>
    <p:extLst>
      <p:ext uri="{BB962C8B-B14F-4D97-AF65-F5344CB8AC3E}">
        <p14:creationId xmlns:p14="http://schemas.microsoft.com/office/powerpoint/2010/main" val="96265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539931" y="3959016"/>
            <a:ext cx="1115568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sz="1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Notes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Once the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 is completed, 2 files are generated</a:t>
            </a:r>
          </a:p>
          <a:p>
            <a:pPr lvl="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game.log :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information related the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</a:t>
            </a:r>
          </a:p>
          <a:p>
            <a:pPr lvl="1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game.bad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the rows which were not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for any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reasons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(if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9931" y="1691748"/>
            <a:ext cx="11155680" cy="18537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43" t="3232" r="356"/>
          <a:stretch/>
        </p:blipFill>
        <p:spPr>
          <a:xfrm>
            <a:off x="855889" y="1966061"/>
            <a:ext cx="10367282" cy="13050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89" y="4357727"/>
            <a:ext cx="10367282" cy="86623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77240" y="1426920"/>
            <a:ext cx="11321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77240" y="3728183"/>
            <a:ext cx="10624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/>
              <a:t>Oracle</a:t>
            </a:r>
            <a:endParaRPr lang="es-ES" b="1" dirty="0"/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766354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 Local Host</a:t>
            </a:r>
          </a:p>
        </p:txBody>
      </p:sp>
    </p:spTree>
    <p:extLst>
      <p:ext uri="{BB962C8B-B14F-4D97-AF65-F5344CB8AC3E}">
        <p14:creationId xmlns:p14="http://schemas.microsoft.com/office/powerpoint/2010/main" val="144154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766354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91341"/>
              </p:ext>
            </p:extLst>
          </p:nvPr>
        </p:nvGraphicFramePr>
        <p:xfrm>
          <a:off x="88899" y="1464128"/>
          <a:ext cx="12014200" cy="48778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0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Nº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MySQL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568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container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needs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be created with parameter :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secure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-file-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docker-entrypoint-initdb.d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run --name </a:t>
                      </a: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mysql2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-p 3306:3306 -e MYSQL_ROOT_PASSWORD=my-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secret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-d mysql:8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mysqld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--default-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authentication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plugin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mysql_native_password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s-ES" sz="1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secure</a:t>
                      </a: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-file-</a:t>
                      </a:r>
                      <a:r>
                        <a:rPr lang="es-ES" sz="1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</a:t>
                      </a: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s-ES" sz="1400" b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docker-entrypoint-initdb.d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the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ctl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file,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directory where csv file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will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be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stored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ctl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csv)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will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be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stored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the same directory 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"INFILE 'D:/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Programas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/MySQL/Uploads/game.csv'" </a:t>
                      </a:r>
                    </a:p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"INFILE '/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docker-entrypoint-initdb.d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/game.csv'"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"INFILE 'D:\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Datos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Cursos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\videogames\game.csv'" By</a:t>
                      </a:r>
                      <a:r>
                        <a:rPr lang="en-U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"INFILE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'/ORCL/game.csv'"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ctl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csv) into the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specified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directory inside the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container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gameMySql.ctl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mysql2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:/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docker-entrypoint-initdb.d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gameMySql.ctl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game.csv </a:t>
                      </a: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mysql2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:/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docker-entrypoint-initdb.d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/game.csv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gameOracle.ctl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:/ORCL/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gameOracle.ctl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game.csv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oracle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:/ORCL/game.csv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 the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container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go to the directory where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our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files are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stored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exec -it </a:t>
                      </a: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mysql2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bin/bash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/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docker-entrypoint-initdb.d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docker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exec -it oracle bin/bash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18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539931" y="766354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37146"/>
              </p:ext>
            </p:extLst>
          </p:nvPr>
        </p:nvGraphicFramePr>
        <p:xfrm>
          <a:off x="539931" y="1464128"/>
          <a:ext cx="10915469" cy="3876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Nº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MySQL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93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Oracle </a:t>
                      </a:r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needs</a:t>
                      </a:r>
                      <a:r>
                        <a:rPr lang="es-ES" sz="14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configuration</a:t>
                      </a:r>
                      <a:r>
                        <a:rPr lang="es-ES" sz="14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file to be </a:t>
                      </a:r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executed</a:t>
                      </a:r>
                      <a:endParaRPr lang="es-ES" sz="1400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source /home/oracle/.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bashrc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Access to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/Oracle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go the database/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schema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games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crate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case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does not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exists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Password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will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be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required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mysql</a:t>
                      </a:r>
                      <a:r>
                        <a:rPr lang="es-ES" sz="14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-u </a:t>
                      </a:r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es-ES" sz="14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use </a:t>
                      </a:r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games</a:t>
                      </a:r>
                      <a:endParaRPr lang="es-ES" sz="1400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sqlplus</a:t>
                      </a:r>
                    </a:p>
                    <a:p>
                      <a:endParaRPr lang="es-ES" sz="1400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s-ES" sz="14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user-name: </a:t>
                      </a:r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games</a:t>
                      </a:r>
                      <a:endParaRPr lang="es-ES" sz="1400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Enter</a:t>
                      </a:r>
                      <a:r>
                        <a:rPr lang="es-ES" sz="14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password</a:t>
                      </a:r>
                      <a:r>
                        <a:rPr lang="es-ES" sz="1400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(if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does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exists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 the </a:t>
                      </a:r>
                      <a:r>
                        <a:rPr lang="es-E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</a:t>
                      </a: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slide</a:t>
                      </a:r>
                      <a:r>
                        <a:rPr lang="es-E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Before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the csv, Oracle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needs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es-ES" sz="1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</a:t>
                      </a:r>
                      <a:r>
                        <a:rPr lang="es-ES" sz="1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sqlplus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quit</a:t>
                      </a:r>
                      <a:endParaRPr lang="es-ES" sz="1400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 the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csv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source </a:t>
                      </a:r>
                      <a:r>
                        <a:rPr lang="es-ES" sz="14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gameMySql.ctl</a:t>
                      </a:r>
                      <a:endParaRPr lang="es-E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sqlldr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CONTROL=</a:t>
                      </a:r>
                      <a:r>
                        <a:rPr lang="es-ES" sz="14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gameOracle.ctl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LOG=game.log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7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SESSION 3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838200" y="1625328"/>
            <a:ext cx="10515600" cy="4351338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IMPORTING</a:t>
            </a:r>
          </a:p>
          <a:p>
            <a:r>
              <a:rPr lang="es-ES" sz="4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DML SELECT STATEMENT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OPERATIONS</a:t>
            </a:r>
          </a:p>
          <a:p>
            <a:r>
              <a:rPr lang="es-E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 QUERIES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58254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39931" y="1689454"/>
            <a:ext cx="10515600" cy="18026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endParaRPr lang="es-ES" sz="2600" i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endParaRPr lang="es-ES" sz="2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s-ES" sz="2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s-ES" sz="2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fieldN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6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ValueN</a:t>
            </a:r>
            <a:r>
              <a:rPr lang="es-ES" sz="2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94508" y="1458621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9931" y="3818700"/>
            <a:ext cx="10515600" cy="18026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s-E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alias</a:t>
            </a:r>
            <a:r>
              <a:rPr lang="en-US" sz="21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Field1Alias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alias</a:t>
            </a:r>
            <a:r>
              <a:rPr lang="en-US" sz="2100" b="1" i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Field2Alias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U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Field3Alias</a:t>
            </a:r>
            <a:r>
              <a:rPr lang="en-U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....</a:t>
            </a:r>
            <a:endParaRPr lang="en-U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1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alias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alias.field1</a:t>
            </a: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100" i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Value1</a:t>
            </a: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1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endParaRPr lang="es-E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.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</a:t>
            </a:r>
            <a:endParaRPr lang="es-ES" sz="2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s-ES" sz="21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alias.fieldN</a:t>
            </a: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s-ES" sz="2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s-ES" sz="2100" i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ValueN</a:t>
            </a:r>
            <a:r>
              <a:rPr lang="es-ES" sz="2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endParaRPr lang="en-US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4508" y="3592867"/>
            <a:ext cx="20465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MySQL</a:t>
            </a:r>
            <a:r>
              <a:rPr lang="es-ES" sz="2400" b="1" dirty="0"/>
              <a:t>/Oracle</a:t>
            </a:r>
            <a:endParaRPr lang="es-ES" b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39931" y="139337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DML SELECT STATEMENT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9931" y="758533"/>
            <a:ext cx="10718074" cy="62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5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s-ES" sz="35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s-ES" sz="35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6715-D898-4D68-AE5A-F814A7A78303}" type="slidenum">
              <a:rPr lang="es-ES" smtClean="0"/>
              <a:t>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Database </a:t>
            </a:r>
            <a:r>
              <a:rPr lang="es-ES" dirty="0" err="1"/>
              <a:t>Systems</a:t>
            </a:r>
            <a:r>
              <a:rPr lang="es-ES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1194189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7114</TotalTime>
  <Words>2171</Words>
  <Application>Microsoft Office PowerPoint</Application>
  <PresentationFormat>Panorámica</PresentationFormat>
  <Paragraphs>508</Paragraphs>
  <Slides>36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Tema de Office</vt:lpstr>
      <vt:lpstr>DATABASES COURSE 2023/2024</vt:lpstr>
      <vt:lpstr>SESSION 3</vt:lpstr>
      <vt:lpstr>DATA IMPORTING</vt:lpstr>
      <vt:lpstr>Presentación de PowerPoint</vt:lpstr>
      <vt:lpstr>Presentación de PowerPoint</vt:lpstr>
      <vt:lpstr>Presentación de PowerPoint</vt:lpstr>
      <vt:lpstr>Presentación de PowerPoint</vt:lpstr>
      <vt:lpstr>SESSION 3</vt:lpstr>
      <vt:lpstr>Presentación de PowerPoint</vt:lpstr>
      <vt:lpstr>Presentación de PowerPoint</vt:lpstr>
      <vt:lpstr>Presentación de PowerPoint</vt:lpstr>
      <vt:lpstr>Presentación de PowerPoint</vt:lpstr>
      <vt:lpstr>SESSION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SESSION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SESSION 3</vt:lpstr>
      <vt:lpstr>Presentación de PowerPoint</vt:lpstr>
      <vt:lpstr>Presentación de PowerPoint</vt:lpstr>
      <vt:lpstr>SESSION 3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Pavel Harold Llamocca Portella</dc:creator>
  <cp:lastModifiedBy>González Ferrero, Paula</cp:lastModifiedBy>
  <cp:revision>120</cp:revision>
  <dcterms:created xsi:type="dcterms:W3CDTF">2021-07-04T09:59:15Z</dcterms:created>
  <dcterms:modified xsi:type="dcterms:W3CDTF">2023-09-15T15:37:29Z</dcterms:modified>
</cp:coreProperties>
</file>