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2" r:id="rId2"/>
    <p:sldId id="306" r:id="rId3"/>
    <p:sldId id="295" r:id="rId4"/>
    <p:sldId id="307" r:id="rId5"/>
    <p:sldId id="296" r:id="rId6"/>
    <p:sldId id="297" r:id="rId7"/>
    <p:sldId id="298" r:id="rId8"/>
    <p:sldId id="299" r:id="rId9"/>
    <p:sldId id="308" r:id="rId10"/>
    <p:sldId id="300" r:id="rId11"/>
    <p:sldId id="301" r:id="rId12"/>
    <p:sldId id="302" r:id="rId13"/>
    <p:sldId id="303" r:id="rId14"/>
    <p:sldId id="304" r:id="rId15"/>
    <p:sldId id="305" r:id="rId16"/>
    <p:sldId id="309" r:id="rId17"/>
    <p:sldId id="266" r:id="rId18"/>
    <p:sldId id="257" r:id="rId19"/>
    <p:sldId id="259" r:id="rId20"/>
    <p:sldId id="260" r:id="rId21"/>
    <p:sldId id="261" r:id="rId22"/>
    <p:sldId id="313" r:id="rId23"/>
    <p:sldId id="310" r:id="rId24"/>
    <p:sldId id="314" r:id="rId25"/>
    <p:sldId id="262" r:id="rId26"/>
    <p:sldId id="311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6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7108" autoAdjust="0"/>
  </p:normalViewPr>
  <p:slideViewPr>
    <p:cSldViewPr snapToGrid="0">
      <p:cViewPr varScale="1">
        <p:scale>
          <a:sx n="65" d="100"/>
          <a:sy n="65" d="100"/>
        </p:scale>
        <p:origin x="48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DEBBD-026E-4B83-8E36-C689320D1354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26F79-B6AB-4081-AA08-C82D1B7456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8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44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MYSQL:</a:t>
            </a: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SHOW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VARIABLES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Variable_name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autocommit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autocommit</a:t>
            </a:r>
            <a:r>
              <a:rPr lang="es-E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0/1</a:t>
            </a:r>
          </a:p>
          <a:p>
            <a:endParaRPr lang="es-E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ORACLE:</a:t>
            </a:r>
          </a:p>
          <a:p>
            <a:r>
              <a:rPr lang="es-ES" b="0" i="0" dirty="0">
                <a:solidFill>
                  <a:srgbClr val="232629"/>
                </a:solidFill>
                <a:effectLst/>
                <a:latin typeface="ui-monospace"/>
              </a:rPr>
              <a:t>show </a:t>
            </a:r>
            <a:r>
              <a:rPr lang="es-ES" b="0" i="0" dirty="0" err="1">
                <a:solidFill>
                  <a:srgbClr val="232629"/>
                </a:solidFill>
                <a:effectLst/>
                <a:latin typeface="ui-monospace"/>
              </a:rPr>
              <a:t>autocommit</a:t>
            </a:r>
            <a:endParaRPr lang="es-ES" b="0" i="0" dirty="0">
              <a:solidFill>
                <a:srgbClr val="232629"/>
              </a:solidFill>
              <a:effectLst/>
              <a:latin typeface="ui-monospace"/>
            </a:endParaRPr>
          </a:p>
          <a:p>
            <a:r>
              <a:rPr lang="es-ES" dirty="0"/>
              <a:t>SET </a:t>
            </a:r>
            <a:r>
              <a:rPr lang="es-ES" dirty="0" err="1"/>
              <a:t>autocommit</a:t>
            </a:r>
            <a:r>
              <a:rPr lang="es-ES" dirty="0"/>
              <a:t> off</a:t>
            </a:r>
            <a:r>
              <a:rPr lang="es-ES" b="0" i="0" dirty="0">
                <a:solidFill>
                  <a:srgbClr val="232629"/>
                </a:solidFill>
                <a:effectLst/>
                <a:latin typeface="ui-monospace"/>
              </a:rPr>
              <a:t>/on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38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36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Probar la</a:t>
            </a:r>
            <a:r>
              <a:rPr lang="es-ES" baseline="0" dirty="0"/>
              <a:t> creación de la FK solo con los 2 primeros registros de car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6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3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</a:t>
            </a:r>
            <a:r>
              <a:rPr lang="es-ES" baseline="0" dirty="0"/>
              <a:t> pasa si borramos </a:t>
            </a:r>
            <a:r>
              <a:rPr lang="es-ES" baseline="0" dirty="0" err="1"/>
              <a:t>category</a:t>
            </a:r>
            <a:r>
              <a:rPr lang="es-ES" baseline="0" dirty="0"/>
              <a:t> (tener en cuenta que car tiene una </a:t>
            </a:r>
            <a:r>
              <a:rPr lang="es-ES" baseline="0" dirty="0" err="1"/>
              <a:t>fk</a:t>
            </a:r>
            <a:r>
              <a:rPr lang="es-ES" baseline="0" dirty="0"/>
              <a:t> hacia la tabla)? -&gt; NO Borra</a:t>
            </a:r>
          </a:p>
          <a:p>
            <a:r>
              <a:rPr lang="es-ES" baseline="0" dirty="0"/>
              <a:t>¿Qué pasa si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85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75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01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6DC2-3131-45FB-B35B-4CF39AAB6973}" type="datetime1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57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96D-D808-4E2D-A2A3-0A7D6A691549}" type="datetime1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40B-70AE-440F-8823-457DE4C0B8C1}" type="datetime1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909868" y="6071679"/>
            <a:ext cx="2743200" cy="365125"/>
          </a:xfrm>
        </p:spPr>
        <p:txBody>
          <a:bodyPr/>
          <a:lstStyle/>
          <a:p>
            <a:fld id="{BFC6FFAD-FBAA-488E-B6B7-B5EE32DFB7E8}" type="datetime1">
              <a:rPr lang="es-ES" smtClean="0"/>
              <a:t>26/09/2023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147977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85746"/>
            <a:ext cx="2743200" cy="365125"/>
          </a:xfrm>
        </p:spPr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75411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A90E-9BE4-438B-A9BA-71C0CC5B6B78}" type="datetime1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2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ED84-CD45-4571-A1A4-298BA132FB73}" type="datetime1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0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CB9-F597-4A9D-BF28-025FDCBF2DCA}" type="datetime1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7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4596-FBA6-4DD9-9536-CC9E9E2E960B}" type="datetime1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5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150-CBA7-4EA4-8159-AE1D7A21122A}" type="datetime1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6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F33F-0BAF-42CD-AFAA-78C4A8178168}" type="datetime1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71D2-6937-426B-BB72-5BA06B2AC6B7}" type="datetime1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1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8F8D-C5F4-439A-9820-3DE658F3F277}" type="datetime1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4602-8DBE-408A-AA9F-0AC2F4A343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5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3705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Normalization is a process of organizing the data in database to avoid data redundancy.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 helps to achieve the integrity of the data.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four normal forms</a:t>
            </a:r>
          </a:p>
          <a:p>
            <a:pPr lvl="1"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First normal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(1NF)</a:t>
            </a:r>
          </a:p>
          <a:p>
            <a:pPr lvl="1" algn="just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(2NF)</a:t>
            </a:r>
          </a:p>
          <a:p>
            <a:pPr lvl="1" algn="just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(3NF)</a:t>
            </a:r>
          </a:p>
          <a:p>
            <a:pPr lvl="1" algn="just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Boyce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(BCNF)</a:t>
            </a: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10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71607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87876"/>
              </p:ext>
            </p:extLst>
          </p:nvPr>
        </p:nvGraphicFramePr>
        <p:xfrm>
          <a:off x="664754" y="3166775"/>
          <a:ext cx="5387703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mp_id</a:t>
                      </a:r>
                      <a:endParaRPr lang="es-ES" sz="16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emp_name</a:t>
                      </a:r>
                      <a:endParaRPr lang="es-ES" sz="16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emp_address</a:t>
                      </a:r>
                      <a:endParaRPr lang="es-ES" sz="16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emp_mobile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Herschel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New 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8912312390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102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Jon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Kanpur</a:t>
                      </a:r>
                      <a:endParaRPr lang="es-ES" sz="16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8812121212</a:t>
                      </a:r>
                    </a:p>
                    <a:p>
                      <a:pPr algn="l"/>
                      <a:r>
                        <a:rPr lang="es-ES" sz="1600" dirty="0">
                          <a:effectLst/>
                        </a:rPr>
                        <a:t>9900012222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103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Ron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7778881212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104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Lester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Bangalore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9990000123</a:t>
                      </a:r>
                    </a:p>
                    <a:p>
                      <a:pPr algn="l"/>
                      <a:r>
                        <a:rPr lang="es-ES" sz="1600" dirty="0">
                          <a:effectLst/>
                        </a:rPr>
                        <a:t>8123450987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59617"/>
              </p:ext>
            </p:extLst>
          </p:nvPr>
        </p:nvGraphicFramePr>
        <p:xfrm>
          <a:off x="6412411" y="3166775"/>
          <a:ext cx="53877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emp_mobile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Herschel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New 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8912312390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Jon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Kanpur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8812121212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Jon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Kanpur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9900012222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Ron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7778881212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Lester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Bangalore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9990000123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Lester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Bangalore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8123450987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146" name="Picture 2" descr="White Pages 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7"/>
          <a:stretch/>
        </p:blipFill>
        <p:spPr bwMode="auto">
          <a:xfrm>
            <a:off x="2682241" y="5582193"/>
            <a:ext cx="572096" cy="8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ite Pages A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1"/>
          <a:stretch/>
        </p:blipFill>
        <p:spPr bwMode="auto">
          <a:xfrm>
            <a:off x="7758160" y="5910700"/>
            <a:ext cx="567235" cy="8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4493624" y="3166774"/>
            <a:ext cx="1558834" cy="24154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267407" y="3166775"/>
            <a:ext cx="1532708" cy="259515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64754" y="1564715"/>
            <a:ext cx="10515600" cy="90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per the rule of first normal form: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 attribute (column) of a table cannot hold multiple values. It should hold only atomic values.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First Normal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(1NF)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11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4616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584549"/>
            <a:ext cx="10515600" cy="90015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table is said to be in 2NF if both the following conditions hold:</a:t>
            </a:r>
          </a:p>
          <a:p>
            <a:pPr lvl="1" algn="just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 is in 1NF (First normal form)</a:t>
            </a:r>
          </a:p>
          <a:p>
            <a:pPr lvl="1" algn="just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 non-prime attribute is dependent on the proper subset of any candidate key of table.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52014"/>
              </p:ext>
            </p:extLst>
          </p:nvPr>
        </p:nvGraphicFramePr>
        <p:xfrm>
          <a:off x="631560" y="3095873"/>
          <a:ext cx="38604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teacher_id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subject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teacher_age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111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Maths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38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111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Physics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38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222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Biology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38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333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Physics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40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333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Chemistry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40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01984"/>
              </p:ext>
            </p:extLst>
          </p:nvPr>
        </p:nvGraphicFramePr>
        <p:xfrm>
          <a:off x="5879011" y="3128783"/>
          <a:ext cx="260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teacher_id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teacher_age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111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38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222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38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333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40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 descr="White Pages 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7"/>
          <a:stretch/>
        </p:blipFill>
        <p:spPr bwMode="auto">
          <a:xfrm>
            <a:off x="3508612" y="5438184"/>
            <a:ext cx="572096" cy="8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ite Pages A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1"/>
          <a:stretch/>
        </p:blipFill>
        <p:spPr bwMode="auto">
          <a:xfrm>
            <a:off x="7678542" y="4645077"/>
            <a:ext cx="567235" cy="8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3097345" y="3078607"/>
            <a:ext cx="1394631" cy="225632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69184" y="3095849"/>
            <a:ext cx="1410787" cy="151629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9931" y="5334928"/>
            <a:ext cx="250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teacher_id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3127"/>
              </p:ext>
            </p:extLst>
          </p:nvPr>
        </p:nvGraphicFramePr>
        <p:xfrm>
          <a:off x="8657045" y="3142798"/>
          <a:ext cx="2600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teacher_id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subject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111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Maths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111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Physics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222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Biology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333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Physics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333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Chemistry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(2NF)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12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66348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547934"/>
            <a:ext cx="10515600" cy="1012386"/>
          </a:xfrm>
        </p:spPr>
        <p:txBody>
          <a:bodyPr>
            <a:noAutofit/>
          </a:bodyPr>
          <a:lstStyle/>
          <a:p>
            <a:pPr algn="just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 table design is said to be in 3NF if both the following conditions hold:</a:t>
            </a:r>
          </a:p>
          <a:p>
            <a:pPr lvl="1" algn="just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Table must be in 2NF</a:t>
            </a:r>
          </a:p>
          <a:p>
            <a:pPr lvl="1" algn="just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Transitive functional dependency of non-prime attribute on any super key should be removed.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20125"/>
              </p:ext>
            </p:extLst>
          </p:nvPr>
        </p:nvGraphicFramePr>
        <p:xfrm>
          <a:off x="474850" y="3142844"/>
          <a:ext cx="44441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Project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ProjetTitle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Manager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Telf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132N4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Manual </a:t>
                      </a:r>
                      <a:r>
                        <a:rPr lang="es-ES" dirty="0" err="1">
                          <a:effectLst/>
                        </a:rPr>
                        <a:t>Star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Garrison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2756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132N6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ISO</a:t>
                      </a:r>
                      <a:r>
                        <a:rPr lang="es-ES" baseline="0" dirty="0">
                          <a:effectLst/>
                        </a:rPr>
                        <a:t> </a:t>
                      </a:r>
                      <a:r>
                        <a:rPr lang="es-ES" baseline="0" dirty="0" err="1">
                          <a:effectLst/>
                        </a:rPr>
                        <a:t>Procs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Jacanda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2954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132N7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Web</a:t>
                      </a:r>
                      <a:r>
                        <a:rPr lang="es-ES" baseline="0" dirty="0">
                          <a:effectLst/>
                        </a:rPr>
                        <a:t> Page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Friedman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2846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132P4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</a:t>
                      </a:r>
                      <a:r>
                        <a:rPr lang="es-ES" dirty="0">
                          <a:effectLst/>
                        </a:rPr>
                        <a:t>.</a:t>
                      </a:r>
                      <a:r>
                        <a:rPr lang="es-ES" baseline="0" dirty="0">
                          <a:effectLst/>
                        </a:rPr>
                        <a:t> Manual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Jones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3102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132T6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Star</a:t>
                      </a:r>
                      <a:r>
                        <a:rPr lang="es-ES" baseline="0" dirty="0">
                          <a:effectLst/>
                        </a:rPr>
                        <a:t> </a:t>
                      </a:r>
                      <a:r>
                        <a:rPr lang="es-ES" baseline="0" dirty="0" err="1">
                          <a:effectLst/>
                        </a:rPr>
                        <a:t>Prot</a:t>
                      </a:r>
                      <a:r>
                        <a:rPr lang="es-ES" baseline="0" dirty="0">
                          <a:effectLst/>
                        </a:rPr>
                        <a:t>.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Garrison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2756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431Y7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New Cat.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Jones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3102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313M6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Star</a:t>
                      </a:r>
                      <a:r>
                        <a:rPr lang="es-ES" baseline="0" dirty="0">
                          <a:effectLst/>
                        </a:rPr>
                        <a:t> Price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Vance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3022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323H6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System</a:t>
                      </a:r>
                      <a:r>
                        <a:rPr lang="es-ES" baseline="0" dirty="0">
                          <a:effectLst/>
                        </a:rPr>
                        <a:t> Ord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Jacanda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2954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146" name="Picture 2" descr="White Pages 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7"/>
          <a:stretch/>
        </p:blipFill>
        <p:spPr bwMode="auto">
          <a:xfrm>
            <a:off x="4974711" y="4555809"/>
            <a:ext cx="488938" cy="7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ite Pages A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1"/>
          <a:stretch/>
        </p:blipFill>
        <p:spPr bwMode="auto">
          <a:xfrm>
            <a:off x="10750508" y="5631783"/>
            <a:ext cx="567235" cy="8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3829189" y="3158512"/>
            <a:ext cx="1089832" cy="33218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6157"/>
              </p:ext>
            </p:extLst>
          </p:nvPr>
        </p:nvGraphicFramePr>
        <p:xfrm>
          <a:off x="5797731" y="3150678"/>
          <a:ext cx="34231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Project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ProjetTitle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Manager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132N4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Manual </a:t>
                      </a:r>
                      <a:r>
                        <a:rPr lang="es-ES" dirty="0" err="1">
                          <a:effectLst/>
                        </a:rPr>
                        <a:t>Star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Garrison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132N6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ISO</a:t>
                      </a:r>
                      <a:r>
                        <a:rPr lang="es-ES" baseline="0" dirty="0">
                          <a:effectLst/>
                        </a:rPr>
                        <a:t> </a:t>
                      </a:r>
                      <a:r>
                        <a:rPr lang="es-ES" baseline="0" dirty="0" err="1">
                          <a:effectLst/>
                        </a:rPr>
                        <a:t>Procs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Jacanda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132N7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Web</a:t>
                      </a:r>
                      <a:r>
                        <a:rPr lang="es-ES" baseline="0" dirty="0">
                          <a:effectLst/>
                        </a:rPr>
                        <a:t> Page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Friedman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132P4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</a:t>
                      </a:r>
                      <a:r>
                        <a:rPr lang="es-ES" dirty="0">
                          <a:effectLst/>
                        </a:rPr>
                        <a:t>.</a:t>
                      </a:r>
                      <a:r>
                        <a:rPr lang="es-ES" baseline="0" dirty="0">
                          <a:effectLst/>
                        </a:rPr>
                        <a:t> Manual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Jones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132T6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Star</a:t>
                      </a:r>
                      <a:r>
                        <a:rPr lang="es-ES" baseline="0" dirty="0">
                          <a:effectLst/>
                        </a:rPr>
                        <a:t> </a:t>
                      </a:r>
                      <a:r>
                        <a:rPr lang="es-ES" baseline="0" dirty="0" err="1">
                          <a:effectLst/>
                        </a:rPr>
                        <a:t>Prot</a:t>
                      </a:r>
                      <a:r>
                        <a:rPr lang="es-ES" baseline="0" dirty="0">
                          <a:effectLst/>
                        </a:rPr>
                        <a:t>.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Garrison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431Y7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New Cat.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Jones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313M6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Star</a:t>
                      </a:r>
                      <a:r>
                        <a:rPr lang="es-ES" baseline="0" dirty="0">
                          <a:effectLst/>
                        </a:rPr>
                        <a:t> Price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Vance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323H6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System</a:t>
                      </a:r>
                      <a:r>
                        <a:rPr lang="es-ES" baseline="0" dirty="0">
                          <a:effectLst/>
                        </a:rPr>
                        <a:t> Ord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Jacanda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33364"/>
              </p:ext>
            </p:extLst>
          </p:nvPr>
        </p:nvGraphicFramePr>
        <p:xfrm>
          <a:off x="9400137" y="3175294"/>
          <a:ext cx="21330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Manager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Telf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Garrison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2756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Jacanda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2954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Friedman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2846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Jones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3102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Vance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3022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10535051" y="3175294"/>
            <a:ext cx="998151" cy="222504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(3NF)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13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81169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564716"/>
            <a:ext cx="10515600" cy="900158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BCNF is stricter than 3NF. A table complies with BCNF if it is in 3NF and for every  functional dependency X-&gt;Y, X should be the super key of the table.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1546"/>
              </p:ext>
            </p:extLst>
          </p:nvPr>
        </p:nvGraphicFramePr>
        <p:xfrm>
          <a:off x="1155442" y="3378307"/>
          <a:ext cx="90684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emp_id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emp_country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dept_type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dept_no_of_emp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Austrian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Production</a:t>
                      </a:r>
                      <a:r>
                        <a:rPr lang="es-ES" dirty="0">
                          <a:effectLst/>
                        </a:rPr>
                        <a:t> and </a:t>
                      </a:r>
                      <a:r>
                        <a:rPr lang="es-ES" dirty="0" err="1">
                          <a:effectLst/>
                        </a:rPr>
                        <a:t>planning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Austrian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stores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250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American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design and technical support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D134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American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Purchasing department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D134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600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146" name="Picture 2" descr="White Pages 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7"/>
          <a:stretch/>
        </p:blipFill>
        <p:spPr bwMode="auto">
          <a:xfrm>
            <a:off x="5045358" y="5614717"/>
            <a:ext cx="488938" cy="7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2306511" y="3378307"/>
            <a:ext cx="1612346" cy="1854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949440" y="3378307"/>
            <a:ext cx="1402080" cy="1854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Boyce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Codd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(BCNF)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14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96854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Pages 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1"/>
          <a:stretch/>
        </p:blipFill>
        <p:spPr bwMode="auto">
          <a:xfrm>
            <a:off x="8239387" y="3326710"/>
            <a:ext cx="567235" cy="8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46890"/>
              </p:ext>
            </p:extLst>
          </p:nvPr>
        </p:nvGraphicFramePr>
        <p:xfrm>
          <a:off x="5136018" y="4476118"/>
          <a:ext cx="63905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emp_dept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dept_type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dept_no_of_emp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Production</a:t>
                      </a:r>
                      <a:r>
                        <a:rPr lang="es-ES" dirty="0">
                          <a:effectLst/>
                        </a:rPr>
                        <a:t> and </a:t>
                      </a:r>
                      <a:r>
                        <a:rPr lang="es-ES" dirty="0" err="1">
                          <a:effectLst/>
                        </a:rPr>
                        <a:t>planning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200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stores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250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design</a:t>
                      </a:r>
                      <a:r>
                        <a:rPr lang="es-ES" dirty="0">
                          <a:effectLst/>
                        </a:rPr>
                        <a:t> and </a:t>
                      </a:r>
                      <a:r>
                        <a:rPr lang="es-ES" dirty="0" err="1">
                          <a:effectLst/>
                        </a:rPr>
                        <a:t>technical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support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D134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Purchasing department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D134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600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15758"/>
              </p:ext>
            </p:extLst>
          </p:nvPr>
        </p:nvGraphicFramePr>
        <p:xfrm>
          <a:off x="863824" y="2789601"/>
          <a:ext cx="3980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emp_id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emp_dept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Production and planning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stores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design and technical support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1002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Purchasing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department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8239387" y="4476118"/>
            <a:ext cx="1221887" cy="18542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11637"/>
              </p:ext>
            </p:extLst>
          </p:nvPr>
        </p:nvGraphicFramePr>
        <p:xfrm>
          <a:off x="6332692" y="1925813"/>
          <a:ext cx="2801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emp_id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emp_nationality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1001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Austrian</a:t>
                      </a:r>
                      <a:endParaRPr lang="es-ES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1002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American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7226357" y="1925813"/>
            <a:ext cx="1899704" cy="111252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Boyce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Codd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(BCNF)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1431059" y="1541417"/>
            <a:ext cx="5291958" cy="1248184"/>
            <a:chOff x="1431059" y="1541417"/>
            <a:chExt cx="5291958" cy="1248184"/>
          </a:xfrm>
        </p:grpSpPr>
        <p:cxnSp>
          <p:nvCxnSpPr>
            <p:cNvPr id="5" name="Conector recto 4"/>
            <p:cNvCxnSpPr/>
            <p:nvPr/>
          </p:nvCxnSpPr>
          <p:spPr>
            <a:xfrm flipV="1">
              <a:off x="1431059" y="1541417"/>
              <a:ext cx="0" cy="1248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1431059" y="1541417"/>
              <a:ext cx="5291958" cy="8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H="1">
              <a:off x="6718664" y="1541417"/>
              <a:ext cx="4353" cy="38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22"/>
          <p:cNvCxnSpPr/>
          <p:nvPr/>
        </p:nvCxnSpPr>
        <p:spPr>
          <a:xfrm flipV="1">
            <a:off x="3378926" y="2598922"/>
            <a:ext cx="0" cy="19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3378926" y="2598922"/>
            <a:ext cx="259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965371" y="2598922"/>
            <a:ext cx="34835" cy="18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número de diapositiva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15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60887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0"/>
            <a:ext cx="10515600" cy="3565509"/>
          </a:xfrm>
        </p:spPr>
        <p:txBody>
          <a:bodyPr>
            <a:normAutofit fontScale="92500" lnSpcReduction="1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1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2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02220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14635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An International Brand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Model for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The Brand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several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which are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way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by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They want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and their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dates.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They want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done in each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and also they want record the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of each sale.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They also want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offered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and the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that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each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58164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216025"/>
            <a:ext cx="10515600" cy="543106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data into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entities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03349"/>
              </p:ext>
            </p:extLst>
          </p:nvPr>
        </p:nvGraphicFramePr>
        <p:xfrm>
          <a:off x="662577" y="1894068"/>
          <a:ext cx="1582058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Homepage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OpenningDate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20220"/>
              </p:ext>
            </p:extLst>
          </p:nvPr>
        </p:nvGraphicFramePr>
        <p:xfrm>
          <a:off x="2401387" y="1907085"/>
          <a:ext cx="169962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14294"/>
              </p:ext>
            </p:extLst>
          </p:nvPr>
        </p:nvGraphicFramePr>
        <p:xfrm>
          <a:off x="4257762" y="1911393"/>
          <a:ext cx="169962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03189"/>
              </p:ext>
            </p:extLst>
          </p:nvPr>
        </p:nvGraphicFramePr>
        <p:xfrm>
          <a:off x="6114138" y="1907085"/>
          <a:ext cx="209586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HiringDate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42705"/>
              </p:ext>
            </p:extLst>
          </p:nvPr>
        </p:nvGraphicFramePr>
        <p:xfrm>
          <a:off x="8366759" y="1916473"/>
          <a:ext cx="2151018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18</a:t>
            </a:fld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04229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250859"/>
            <a:ext cx="10515600" cy="543106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stablish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column(s) that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one record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13111"/>
              </p:ext>
            </p:extLst>
          </p:nvPr>
        </p:nvGraphicFramePr>
        <p:xfrm>
          <a:off x="662577" y="1928902"/>
          <a:ext cx="158205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Homepage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OpenningDate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03680"/>
              </p:ext>
            </p:extLst>
          </p:nvPr>
        </p:nvGraphicFramePr>
        <p:xfrm>
          <a:off x="2401387" y="1941919"/>
          <a:ext cx="169962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8013"/>
              </p:ext>
            </p:extLst>
          </p:nvPr>
        </p:nvGraphicFramePr>
        <p:xfrm>
          <a:off x="4257762" y="1946227"/>
          <a:ext cx="169962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14135"/>
              </p:ext>
            </p:extLst>
          </p:nvPr>
        </p:nvGraphicFramePr>
        <p:xfrm>
          <a:off x="6114137" y="1941919"/>
          <a:ext cx="211328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HiringDate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07003"/>
              </p:ext>
            </p:extLst>
          </p:nvPr>
        </p:nvGraphicFramePr>
        <p:xfrm>
          <a:off x="8371106" y="1941919"/>
          <a:ext cx="2190214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19</a:t>
            </a:fld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3390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0"/>
            <a:ext cx="10515600" cy="3565509"/>
          </a:xfrm>
        </p:spPr>
        <p:txBody>
          <a:bodyPr>
            <a:normAutofit fontScale="92500" lnSpcReduction="10000"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1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2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97997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216025"/>
            <a:ext cx="10515600" cy="543106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Key: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stablish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column(s) that can be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for a Primary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94260"/>
              </p:ext>
            </p:extLst>
          </p:nvPr>
        </p:nvGraphicFramePr>
        <p:xfrm>
          <a:off x="662577" y="1894068"/>
          <a:ext cx="158205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Homepage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OpenningDate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04292"/>
              </p:ext>
            </p:extLst>
          </p:nvPr>
        </p:nvGraphicFramePr>
        <p:xfrm>
          <a:off x="2401387" y="1907085"/>
          <a:ext cx="169962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06454"/>
              </p:ext>
            </p:extLst>
          </p:nvPr>
        </p:nvGraphicFramePr>
        <p:xfrm>
          <a:off x="4257762" y="1911393"/>
          <a:ext cx="169962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12257"/>
              </p:ext>
            </p:extLst>
          </p:nvPr>
        </p:nvGraphicFramePr>
        <p:xfrm>
          <a:off x="6114137" y="1907085"/>
          <a:ext cx="211328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HiringDate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40089"/>
              </p:ext>
            </p:extLst>
          </p:nvPr>
        </p:nvGraphicFramePr>
        <p:xfrm>
          <a:off x="8371106" y="1907085"/>
          <a:ext cx="219021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none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u="none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20</a:t>
            </a:fld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98244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73958"/>
              </p:ext>
            </p:extLst>
          </p:nvPr>
        </p:nvGraphicFramePr>
        <p:xfrm>
          <a:off x="2030261" y="2960540"/>
          <a:ext cx="158205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Homepage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OpenningDate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30037"/>
              </p:ext>
            </p:extLst>
          </p:nvPr>
        </p:nvGraphicFramePr>
        <p:xfrm>
          <a:off x="228918" y="1859201"/>
          <a:ext cx="169962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7470"/>
              </p:ext>
            </p:extLst>
          </p:nvPr>
        </p:nvGraphicFramePr>
        <p:xfrm>
          <a:off x="4230296" y="1859201"/>
          <a:ext cx="169962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78016"/>
              </p:ext>
            </p:extLst>
          </p:nvPr>
        </p:nvGraphicFramePr>
        <p:xfrm>
          <a:off x="9559830" y="1879816"/>
          <a:ext cx="211328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HiringDate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30750"/>
              </p:ext>
            </p:extLst>
          </p:nvPr>
        </p:nvGraphicFramePr>
        <p:xfrm>
          <a:off x="6528836" y="1854779"/>
          <a:ext cx="219021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none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u="none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4" name="Conector angular 13"/>
          <p:cNvCxnSpPr/>
          <p:nvPr/>
        </p:nvCxnSpPr>
        <p:spPr>
          <a:xfrm>
            <a:off x="1928541" y="2429680"/>
            <a:ext cx="2301755" cy="1828800"/>
          </a:xfrm>
          <a:prstGeom prst="bentConnector3">
            <a:avLst>
              <a:gd name="adj1" fmla="val 904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/>
          <p:nvPr/>
        </p:nvCxnSpPr>
        <p:spPr>
          <a:xfrm>
            <a:off x="5929919" y="2360012"/>
            <a:ext cx="598917" cy="38317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endCxn id="9" idx="3"/>
          </p:cNvCxnSpPr>
          <p:nvPr/>
        </p:nvCxnSpPr>
        <p:spPr>
          <a:xfrm rot="10800000" flipV="1">
            <a:off x="8719050" y="2429679"/>
            <a:ext cx="840780" cy="7204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flipV="1">
            <a:off x="3881387" y="3553087"/>
            <a:ext cx="2647449" cy="1489165"/>
          </a:xfrm>
          <a:prstGeom prst="bentConnector3">
            <a:avLst>
              <a:gd name="adj1" fmla="val 8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999977" y="2116172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961228" y="388914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915977" y="1990680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199465" y="2687791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9144057" y="2074192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8791840" y="315017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50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163773"/>
            <a:ext cx="10515600" cy="543106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Establish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(1-N)</a:t>
            </a:r>
          </a:p>
        </p:txBody>
      </p:sp>
      <p:cxnSp>
        <p:nvCxnSpPr>
          <p:cNvPr id="59" name="Conector angular 58"/>
          <p:cNvCxnSpPr/>
          <p:nvPr/>
        </p:nvCxnSpPr>
        <p:spPr>
          <a:xfrm rot="16200000" flipV="1">
            <a:off x="2985483" y="4146347"/>
            <a:ext cx="1522742" cy="269070"/>
          </a:xfrm>
          <a:prstGeom prst="bentConnector3">
            <a:avLst>
              <a:gd name="adj1" fmla="val 99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A1965B-5CE1-ACC1-C50C-5D51DB1023EE}"/>
              </a:ext>
            </a:extLst>
          </p:cNvPr>
          <p:cNvSpPr txBox="1"/>
          <p:nvPr/>
        </p:nvSpPr>
        <p:spPr>
          <a:xfrm>
            <a:off x="3551731" y="3553086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644762-9417-9454-531D-7DA9EE0E68D7}"/>
              </a:ext>
            </a:extLst>
          </p:cNvPr>
          <p:cNvSpPr txBox="1"/>
          <p:nvPr/>
        </p:nvSpPr>
        <p:spPr>
          <a:xfrm>
            <a:off x="6229377" y="3576201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3120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90295"/>
              </p:ext>
            </p:extLst>
          </p:nvPr>
        </p:nvGraphicFramePr>
        <p:xfrm>
          <a:off x="2030261" y="3889866"/>
          <a:ext cx="158205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ShopName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Homepage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OpenningDate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91134"/>
              </p:ext>
            </p:extLst>
          </p:nvPr>
        </p:nvGraphicFramePr>
        <p:xfrm>
          <a:off x="228918" y="2788527"/>
          <a:ext cx="1699623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SupplierName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4006"/>
              </p:ext>
            </p:extLst>
          </p:nvPr>
        </p:nvGraphicFramePr>
        <p:xfrm>
          <a:off x="4230296" y="2788527"/>
          <a:ext cx="169962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ProductType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92372"/>
              </p:ext>
            </p:extLst>
          </p:nvPr>
        </p:nvGraphicFramePr>
        <p:xfrm>
          <a:off x="9559830" y="2809142"/>
          <a:ext cx="211328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EmployeeName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EmployeeLastName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HiringDate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DocumentID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57206"/>
              </p:ext>
            </p:extLst>
          </p:nvPr>
        </p:nvGraphicFramePr>
        <p:xfrm>
          <a:off x="6528836" y="2784105"/>
          <a:ext cx="219021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SaleID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none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s-ES" b="1" u="none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4" name="Conector angular 13"/>
          <p:cNvCxnSpPr/>
          <p:nvPr/>
        </p:nvCxnSpPr>
        <p:spPr>
          <a:xfrm>
            <a:off x="1928541" y="3359006"/>
            <a:ext cx="2301755" cy="1828800"/>
          </a:xfrm>
          <a:prstGeom prst="bentConnector3">
            <a:avLst>
              <a:gd name="adj1" fmla="val 904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endCxn id="9" idx="3"/>
          </p:cNvCxnSpPr>
          <p:nvPr/>
        </p:nvCxnSpPr>
        <p:spPr>
          <a:xfrm rot="10800000" flipV="1">
            <a:off x="8719050" y="3359005"/>
            <a:ext cx="840780" cy="7204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flipV="1">
            <a:off x="3881387" y="4482413"/>
            <a:ext cx="2647449" cy="1489165"/>
          </a:xfrm>
          <a:prstGeom prst="bentConnector3">
            <a:avLst>
              <a:gd name="adj1" fmla="val 8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999977" y="304549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961228" y="481847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9144057" y="300351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8791840" y="4079505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50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163773"/>
            <a:ext cx="10515600" cy="54310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Linking Table</a:t>
            </a:r>
          </a:p>
        </p:txBody>
      </p:sp>
      <p:cxnSp>
        <p:nvCxnSpPr>
          <p:cNvPr id="59" name="Conector angular 58"/>
          <p:cNvCxnSpPr/>
          <p:nvPr/>
        </p:nvCxnSpPr>
        <p:spPr>
          <a:xfrm rot="16200000" flipV="1">
            <a:off x="2985483" y="5075673"/>
            <a:ext cx="1522742" cy="269070"/>
          </a:xfrm>
          <a:prstGeom prst="bentConnector3">
            <a:avLst>
              <a:gd name="adj1" fmla="val 99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A1965B-5CE1-ACC1-C50C-5D51DB1023EE}"/>
              </a:ext>
            </a:extLst>
          </p:cNvPr>
          <p:cNvSpPr txBox="1"/>
          <p:nvPr/>
        </p:nvSpPr>
        <p:spPr>
          <a:xfrm>
            <a:off x="3551731" y="4482412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644762-9417-9454-531D-7DA9EE0E68D7}"/>
              </a:ext>
            </a:extLst>
          </p:cNvPr>
          <p:cNvSpPr txBox="1"/>
          <p:nvPr/>
        </p:nvSpPr>
        <p:spPr>
          <a:xfrm>
            <a:off x="6229377" y="450552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FA085ED-2879-BCE2-A36C-D398252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89760"/>
              </p:ext>
            </p:extLst>
          </p:nvPr>
        </p:nvGraphicFramePr>
        <p:xfrm>
          <a:off x="5383357" y="1351800"/>
          <a:ext cx="178533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Sale_Product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SaleID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4F18892-8DC3-C0D0-667F-17971B510D3D}"/>
              </a:ext>
            </a:extLst>
          </p:cNvPr>
          <p:cNvSpPr/>
          <p:nvPr/>
        </p:nvSpPr>
        <p:spPr>
          <a:xfrm>
            <a:off x="5086350" y="2276475"/>
            <a:ext cx="1057275" cy="1066800"/>
          </a:xfrm>
          <a:custGeom>
            <a:avLst/>
            <a:gdLst>
              <a:gd name="connsiteX0" fmla="*/ 819150 w 1057275"/>
              <a:gd name="connsiteY0" fmla="*/ 1066800 h 1066800"/>
              <a:gd name="connsiteX1" fmla="*/ 1057275 w 1057275"/>
              <a:gd name="connsiteY1" fmla="*/ 1066800 h 1066800"/>
              <a:gd name="connsiteX2" fmla="*/ 1047750 w 1057275"/>
              <a:gd name="connsiteY2" fmla="*/ 400050 h 1066800"/>
              <a:gd name="connsiteX3" fmla="*/ 9525 w 1057275"/>
              <a:gd name="connsiteY3" fmla="*/ 400050 h 1066800"/>
              <a:gd name="connsiteX4" fmla="*/ 0 w 1057275"/>
              <a:gd name="connsiteY4" fmla="*/ 0 h 1066800"/>
              <a:gd name="connsiteX5" fmla="*/ 285750 w 1057275"/>
              <a:gd name="connsiteY5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275" h="1066800">
                <a:moveTo>
                  <a:pt x="819150" y="1066800"/>
                </a:moveTo>
                <a:lnTo>
                  <a:pt x="1057275" y="1066800"/>
                </a:lnTo>
                <a:lnTo>
                  <a:pt x="1047750" y="400050"/>
                </a:lnTo>
                <a:lnTo>
                  <a:pt x="9525" y="400050"/>
                </a:lnTo>
                <a:lnTo>
                  <a:pt x="0" y="0"/>
                </a:lnTo>
                <a:lnTo>
                  <a:pt x="285750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7F1E84AB-589F-6529-3DFC-8DCB72E642F9}"/>
              </a:ext>
            </a:extLst>
          </p:cNvPr>
          <p:cNvSpPr/>
          <p:nvPr/>
        </p:nvSpPr>
        <p:spPr>
          <a:xfrm>
            <a:off x="6296025" y="2286000"/>
            <a:ext cx="1209675" cy="1057275"/>
          </a:xfrm>
          <a:custGeom>
            <a:avLst/>
            <a:gdLst>
              <a:gd name="connsiteX0" fmla="*/ 238125 w 1209675"/>
              <a:gd name="connsiteY0" fmla="*/ 1057275 h 1057275"/>
              <a:gd name="connsiteX1" fmla="*/ 9525 w 1209675"/>
              <a:gd name="connsiteY1" fmla="*/ 1057275 h 1057275"/>
              <a:gd name="connsiteX2" fmla="*/ 0 w 1209675"/>
              <a:gd name="connsiteY2" fmla="*/ 390525 h 1057275"/>
              <a:gd name="connsiteX3" fmla="*/ 1209675 w 1209675"/>
              <a:gd name="connsiteY3" fmla="*/ 390525 h 1057275"/>
              <a:gd name="connsiteX4" fmla="*/ 1200150 w 1209675"/>
              <a:gd name="connsiteY4" fmla="*/ 0 h 1057275"/>
              <a:gd name="connsiteX5" fmla="*/ 866775 w 1209675"/>
              <a:gd name="connsiteY5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675" h="1057275">
                <a:moveTo>
                  <a:pt x="238125" y="1057275"/>
                </a:moveTo>
                <a:lnTo>
                  <a:pt x="9525" y="1057275"/>
                </a:lnTo>
                <a:lnTo>
                  <a:pt x="0" y="390525"/>
                </a:lnTo>
                <a:lnTo>
                  <a:pt x="1209675" y="390525"/>
                </a:lnTo>
                <a:lnTo>
                  <a:pt x="1200150" y="0"/>
                </a:lnTo>
                <a:lnTo>
                  <a:pt x="866775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34B0FC-754F-5374-5DA8-2ED59CB68F1A}"/>
              </a:ext>
            </a:extLst>
          </p:cNvPr>
          <p:cNvSpPr txBox="1"/>
          <p:nvPr/>
        </p:nvSpPr>
        <p:spPr>
          <a:xfrm>
            <a:off x="4947111" y="1949731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90FDB4-1977-2B05-23C0-0D6FEA806CC3}"/>
              </a:ext>
            </a:extLst>
          </p:cNvPr>
          <p:cNvSpPr txBox="1"/>
          <p:nvPr/>
        </p:nvSpPr>
        <p:spPr>
          <a:xfrm>
            <a:off x="7219690" y="1949731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0502530-E779-01D1-F5FE-4859E52172F9}"/>
              </a:ext>
            </a:extLst>
          </p:cNvPr>
          <p:cNvSpPr txBox="1"/>
          <p:nvPr/>
        </p:nvSpPr>
        <p:spPr>
          <a:xfrm>
            <a:off x="5887841" y="338485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BEF1206-13AA-8ECA-A3C8-86D6D34A890A}"/>
              </a:ext>
            </a:extLst>
          </p:cNvPr>
          <p:cNvSpPr txBox="1"/>
          <p:nvPr/>
        </p:nvSpPr>
        <p:spPr>
          <a:xfrm>
            <a:off x="6270131" y="338485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858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0"/>
            <a:ext cx="10515600" cy="3565509"/>
          </a:xfrm>
        </p:spPr>
        <p:txBody>
          <a:bodyPr>
            <a:normAutofit fontScale="92500" lnSpcReduction="1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1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2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21825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14635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wants to register all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subjects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careers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offered.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need includes to register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teachers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well as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university needs to register the hiring date of the teacher, the type of contract.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the subjects they want to register the name, the year of the career, the credits. 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subject can use one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only and can be given by one teacher only. A teacher can give several subjects.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classroom they want to register the floor, a number, the capacity.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CASE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46189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8298"/>
              </p:ext>
            </p:extLst>
          </p:nvPr>
        </p:nvGraphicFramePr>
        <p:xfrm>
          <a:off x="2828527" y="1690688"/>
          <a:ext cx="1582058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Career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CareerID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SchoolID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CareerName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PriceByYear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61278"/>
              </p:ext>
            </p:extLst>
          </p:nvPr>
        </p:nvGraphicFramePr>
        <p:xfrm>
          <a:off x="227564" y="1690688"/>
          <a:ext cx="169962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School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SchoolID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SchoolName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Telephone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HomePage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DeanPersonID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11353"/>
              </p:ext>
            </p:extLst>
          </p:nvPr>
        </p:nvGraphicFramePr>
        <p:xfrm>
          <a:off x="5223707" y="1690688"/>
          <a:ext cx="1699623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Subject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SubjectID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CareerID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TeacherID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ClassRoomID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CourceName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IsOptative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Credits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9310"/>
              </p:ext>
            </p:extLst>
          </p:nvPr>
        </p:nvGraphicFramePr>
        <p:xfrm>
          <a:off x="9852751" y="1365744"/>
          <a:ext cx="211328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Student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AdmissionDate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ScolarShip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6126"/>
              </p:ext>
            </p:extLst>
          </p:nvPr>
        </p:nvGraphicFramePr>
        <p:xfrm>
          <a:off x="8013579" y="4128887"/>
          <a:ext cx="2190214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err="1"/>
                        <a:t>ClassRoom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ClassRoomID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>
                          <a:solidFill>
                            <a:schemeClr val="tx1"/>
                          </a:solidFill>
                          <a:effectLst/>
                        </a:rPr>
                        <a:t>Floor</a:t>
                      </a:r>
                      <a:endParaRPr lang="es-E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</a:rPr>
                        <a:t>IsLaboratory</a:t>
                      </a:r>
                      <a:endParaRPr lang="es-ES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</a:rPr>
                        <a:t>Capacity</a:t>
                      </a:r>
                      <a:endParaRPr lang="es-ES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CuadroTexto 41"/>
          <p:cNvSpPr txBox="1"/>
          <p:nvPr/>
        </p:nvSpPr>
        <p:spPr>
          <a:xfrm>
            <a:off x="1927187" y="192275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933896" y="231739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53681"/>
              </p:ext>
            </p:extLst>
          </p:nvPr>
        </p:nvGraphicFramePr>
        <p:xfrm>
          <a:off x="2020173" y="4061143"/>
          <a:ext cx="2113285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982">
                <a:tc>
                  <a:txBody>
                    <a:bodyPr/>
                    <a:lstStyle/>
                    <a:p>
                      <a:r>
                        <a:rPr lang="es-ES" dirty="0" err="1"/>
                        <a:t>Teacher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TeacherID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HiringDate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ContratType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Conector angular 9"/>
          <p:cNvCxnSpPr/>
          <p:nvPr/>
        </p:nvCxnSpPr>
        <p:spPr>
          <a:xfrm>
            <a:off x="1927187" y="2247341"/>
            <a:ext cx="857383" cy="4051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>
            <a:off x="4383723" y="2233312"/>
            <a:ext cx="857383" cy="4051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426202" y="187800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432333" y="231739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cxnSp>
        <p:nvCxnSpPr>
          <p:cNvPr id="29" name="Conector angular 28"/>
          <p:cNvCxnSpPr/>
          <p:nvPr/>
        </p:nvCxnSpPr>
        <p:spPr>
          <a:xfrm rot="5400000">
            <a:off x="3875628" y="3707176"/>
            <a:ext cx="1168451" cy="652789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/>
          <p:nvPr/>
        </p:nvCxnSpPr>
        <p:spPr>
          <a:xfrm rot="5400000" flipH="1" flipV="1">
            <a:off x="4713183" y="3061693"/>
            <a:ext cx="583588" cy="437459"/>
          </a:xfrm>
          <a:prstGeom prst="bentConnector3">
            <a:avLst>
              <a:gd name="adj1" fmla="val 99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819644" y="298862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4132409" y="4247692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36396"/>
              </p:ext>
            </p:extLst>
          </p:nvPr>
        </p:nvGraphicFramePr>
        <p:xfrm>
          <a:off x="7431785" y="2134235"/>
          <a:ext cx="191251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StudentSubject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IDStudentSubject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CourseID</a:t>
                      </a:r>
                      <a:endParaRPr lang="es-E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u="none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StudentID</a:t>
                      </a:r>
                      <a:endParaRPr lang="es-ES" b="1" u="none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6" name="Conector angular 55"/>
          <p:cNvCxnSpPr/>
          <p:nvPr/>
        </p:nvCxnSpPr>
        <p:spPr>
          <a:xfrm rot="16200000" flipV="1">
            <a:off x="6843927" y="2318371"/>
            <a:ext cx="396288" cy="254228"/>
          </a:xfrm>
          <a:prstGeom prst="bentConnector3">
            <a:avLst>
              <a:gd name="adj1" fmla="val 98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/>
          <p:nvPr/>
        </p:nvCxnSpPr>
        <p:spPr>
          <a:xfrm rot="16200000" flipH="1">
            <a:off x="7069258" y="2737723"/>
            <a:ext cx="462455" cy="262600"/>
          </a:xfrm>
          <a:prstGeom prst="bentConnector3">
            <a:avLst>
              <a:gd name="adj1" fmla="val 100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940301" y="190625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571425" y="4247692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cxnSp>
        <p:nvCxnSpPr>
          <p:cNvPr id="75" name="Conector angular 74"/>
          <p:cNvCxnSpPr/>
          <p:nvPr/>
        </p:nvCxnSpPr>
        <p:spPr>
          <a:xfrm rot="5400000">
            <a:off x="9069150" y="2912941"/>
            <a:ext cx="811550" cy="261258"/>
          </a:xfrm>
          <a:prstGeom prst="bentConnector3">
            <a:avLst>
              <a:gd name="adj1" fmla="val 99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5400000" flipH="1" flipV="1">
            <a:off x="9356015" y="2155797"/>
            <a:ext cx="746274" cy="247197"/>
          </a:xfrm>
          <a:prstGeom prst="bentConnector3">
            <a:avLst>
              <a:gd name="adj1" fmla="val 99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9492704" y="155608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9300408" y="3080013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cxnSp>
        <p:nvCxnSpPr>
          <p:cNvPr id="88" name="Conector angular 87"/>
          <p:cNvCxnSpPr>
            <a:endCxn id="7" idx="3"/>
          </p:cNvCxnSpPr>
          <p:nvPr/>
        </p:nvCxnSpPr>
        <p:spPr>
          <a:xfrm rot="16200000" flipV="1">
            <a:off x="6376660" y="3906138"/>
            <a:ext cx="1257556" cy="16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7087546" y="4617024"/>
            <a:ext cx="92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7040631" y="332617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7128163" y="276372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graphicFrame>
        <p:nvGraphicFramePr>
          <p:cNvPr id="94" name="Tabla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13573"/>
              </p:ext>
            </p:extLst>
          </p:nvPr>
        </p:nvGraphicFramePr>
        <p:xfrm>
          <a:off x="10568485" y="3572217"/>
          <a:ext cx="145111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982">
                <a:tc>
                  <a:txBody>
                    <a:bodyPr/>
                    <a:lstStyle/>
                    <a:p>
                      <a:r>
                        <a:rPr lang="es-E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PersonID</a:t>
                      </a:r>
                      <a:endParaRPr lang="es-E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LastName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DocID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BirthDate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 BASES CASE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4597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0"/>
            <a:ext cx="10515600" cy="3565509"/>
          </a:xfrm>
        </p:spPr>
        <p:txBody>
          <a:bodyPr>
            <a:normAutofit fontScale="92500" lnSpcReduction="1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1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2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90168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930349"/>
            <a:ext cx="10515600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ContraintName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699515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3458837"/>
            <a:ext cx="10515600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7474" y="322800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- PRIMARY KEY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92160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3" y="1760321"/>
            <a:ext cx="7201829" cy="685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moviesmall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7" y="1529487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2" y="2735638"/>
            <a:ext cx="7201831" cy="8913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10920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'Aliens'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1990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7.6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4023" y="2504804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69" y="2715351"/>
            <a:ext cx="2621282" cy="919405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539933" y="3861866"/>
            <a:ext cx="10818542" cy="685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pk_moviesmall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7477" y="3658354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4817999"/>
            <a:ext cx="7201831" cy="869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10920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'Aliens'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1990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7.6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306" y="1647554"/>
            <a:ext cx="3467100" cy="85725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04023" y="459583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854" y="4953675"/>
            <a:ext cx="3844150" cy="490742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- PRIMARY KEY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8F5988-5594-1CA5-B110-4BCC07D9FE41}"/>
              </a:ext>
            </a:extLst>
          </p:cNvPr>
          <p:cNvSpPr txBox="1"/>
          <p:nvPr/>
        </p:nvSpPr>
        <p:spPr>
          <a:xfrm>
            <a:off x="9308983" y="920931"/>
            <a:ext cx="244102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moviesmall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7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2799654"/>
            <a:ext cx="10515600" cy="954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Field3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256882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4087433"/>
            <a:ext cx="10515600" cy="853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Field3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7474" y="3856599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5191343"/>
            <a:ext cx="10515600" cy="790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Field3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ContraintName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7474" y="496051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539931" y="1616384"/>
            <a:ext cx="10515600" cy="954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PkField1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ContraintName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			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Field3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37474" y="1385550"/>
            <a:ext cx="1060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– PRIMARY KEY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29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61713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507808"/>
            <a:ext cx="10515600" cy="49061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Cares the integrity of the data: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Completeness and consistency of the data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Safety of the data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RDBMS manage constraints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related table should have a primary key constraint.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reference to other tables should be specified with a foreign key constraint.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association between two entities is called relationship. There are three types of relationship: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 to One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 to Many or Many to One</a:t>
            </a:r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Many to Many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1562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799720"/>
            <a:ext cx="5105400" cy="3124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3" y="1568886"/>
            <a:ext cx="1116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950130" y="1799720"/>
            <a:ext cx="5105400" cy="3124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147672" y="1568886"/>
            <a:ext cx="10476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– PRIMARY KEY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C1D793-C52D-D438-EDC6-B77A9D49EE5C}"/>
              </a:ext>
            </a:extLst>
          </p:cNvPr>
          <p:cNvSpPr txBox="1"/>
          <p:nvPr/>
        </p:nvSpPr>
        <p:spPr>
          <a:xfrm>
            <a:off x="9644543" y="920931"/>
            <a:ext cx="204481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93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930348"/>
            <a:ext cx="10515600" cy="737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'Fiat'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'124 Spider'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'Convertible'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699514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5" y="2787542"/>
            <a:ext cx="4969543" cy="806229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3929433"/>
            <a:ext cx="10515600" cy="737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'Fiat'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'124 Spider'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'Convertible'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7474" y="3698599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89" y="4814404"/>
            <a:ext cx="6343650" cy="75247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– PRIMARY KEY Example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D02DC3-3B47-2EB2-2AFC-B8036F1B4817}"/>
              </a:ext>
            </a:extLst>
          </p:cNvPr>
          <p:cNvSpPr txBox="1"/>
          <p:nvPr/>
        </p:nvSpPr>
        <p:spPr>
          <a:xfrm>
            <a:off x="9644543" y="920931"/>
            <a:ext cx="204481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834554"/>
            <a:ext cx="10515600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FKField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RefTable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RefField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60372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3363041"/>
            <a:ext cx="10515600" cy="1495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FKField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refTable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RefField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7474" y="3132208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– FOREIGN KEY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288464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197960" y="1703926"/>
            <a:ext cx="5809786" cy="4395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idcategory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8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6074" y="1473092"/>
            <a:ext cx="1116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178731" y="1703926"/>
            <a:ext cx="5839522" cy="4395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idcategory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376273" y="1473092"/>
            <a:ext cx="10476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– FOREIGN KEY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F095C2-68F6-30FF-81E2-A4B8D487CFE8}"/>
              </a:ext>
            </a:extLst>
          </p:cNvPr>
          <p:cNvSpPr txBox="1"/>
          <p:nvPr/>
        </p:nvSpPr>
        <p:spPr>
          <a:xfrm>
            <a:off x="9392873" y="918152"/>
            <a:ext cx="23852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40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789209"/>
            <a:ext cx="10513741" cy="2287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category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'Convertible'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category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'Pickup'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'Fiat'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'124 Spider'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'Ram'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'1500 Classic Crew Cab'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 Series'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2008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558375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96" y="4366076"/>
            <a:ext cx="1714500" cy="9048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26" y="4320519"/>
            <a:ext cx="4000158" cy="99599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629983" y="5316510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01622" y="5316510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– FOREIGN KEY Example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1B728A-4F68-3774-41EA-6E7A632F2ECF}"/>
              </a:ext>
            </a:extLst>
          </p:cNvPr>
          <p:cNvSpPr txBox="1"/>
          <p:nvPr/>
        </p:nvSpPr>
        <p:spPr>
          <a:xfrm>
            <a:off x="9353163" y="920931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75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738760"/>
            <a:ext cx="10515600" cy="1295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fk_idcategory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idcategory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507926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4687919"/>
            <a:ext cx="10515600" cy="11124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TRUNCATE TABLE 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TRUNCATE TABLE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7474" y="4457085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80" y="3113837"/>
            <a:ext cx="5216564" cy="126360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– FOREIGN KEY Example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C1EC2F-280D-2649-5CB5-445A87222861}"/>
              </a:ext>
            </a:extLst>
          </p:cNvPr>
          <p:cNvSpPr txBox="1"/>
          <p:nvPr/>
        </p:nvSpPr>
        <p:spPr>
          <a:xfrm>
            <a:off x="9353163" y="920931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34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728177"/>
            <a:ext cx="10515600" cy="9371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fk_idcategory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idcategory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49734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2955000"/>
            <a:ext cx="10513741" cy="1514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category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'Convertible'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category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'Pickup'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'Fiat'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'124 Spider'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'Ram'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'1500 Classic Crew Cab'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94" y="4585719"/>
            <a:ext cx="1714500" cy="9048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39931" y="4778758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008584" y="4773182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60198" y="2724166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61" y="4581318"/>
            <a:ext cx="4981575" cy="89535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– FOREIGN KEY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F38336-0955-809F-9085-726A602BECEC}"/>
              </a:ext>
            </a:extLst>
          </p:cNvPr>
          <p:cNvSpPr txBox="1"/>
          <p:nvPr/>
        </p:nvSpPr>
        <p:spPr>
          <a:xfrm>
            <a:off x="9353163" y="920931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84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205664"/>
            <a:ext cx="10513741" cy="826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 Series'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2008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61" y="2009147"/>
            <a:ext cx="1714500" cy="9048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41998" y="2202186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10651" y="2196610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60198" y="297483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228" y="2004746"/>
            <a:ext cx="4981575" cy="895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17" y="4525467"/>
            <a:ext cx="9867900" cy="752475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– FOREIGN KEY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801807-6AF4-A396-E3AF-38D3A13406D8}"/>
              </a:ext>
            </a:extLst>
          </p:cNvPr>
          <p:cNvSpPr txBox="1"/>
          <p:nvPr/>
        </p:nvSpPr>
        <p:spPr>
          <a:xfrm>
            <a:off x="9353163" y="920931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98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259590"/>
            <a:ext cx="11307337" cy="10992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RefTable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RefField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18896" y="3028757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4641703"/>
            <a:ext cx="11307337" cy="11750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Constraint1Name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Constraint2Name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RefTable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RefField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8896" y="441087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1866971"/>
            <a:ext cx="11307337" cy="10992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RefTable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RefField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Field3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18896" y="1636138"/>
            <a:ext cx="11381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– FOREIGN KEY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94324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173216" y="1677800"/>
            <a:ext cx="5843239" cy="3860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mom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pk_mom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momid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fk_mom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momid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mom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74783" y="1446966"/>
            <a:ext cx="1116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187440" y="1677800"/>
            <a:ext cx="5839522" cy="3860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mom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pk_mom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momid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pk_child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fk_mom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momid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mom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384982" y="1446966"/>
            <a:ext cx="10476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– FOREIGN KEY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FC7401-17B2-BA90-4404-A7826BD95C69}"/>
              </a:ext>
            </a:extLst>
          </p:cNvPr>
          <p:cNvSpPr txBox="1"/>
          <p:nvPr/>
        </p:nvSpPr>
        <p:spPr>
          <a:xfrm>
            <a:off x="9615263" y="908427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0"/>
            <a:ext cx="10515600" cy="3565509"/>
          </a:xfrm>
        </p:spPr>
        <p:txBody>
          <a:bodyPr>
            <a:normAutofit fontScale="92500" lnSpcReduction="1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1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2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334100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2004746"/>
            <a:ext cx="7667212" cy="254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mom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'Adele'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mom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'Amy'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'George'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'Bruce'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18895" y="1773914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4878422"/>
            <a:ext cx="7667212" cy="653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1890" y="465410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87" y="2020264"/>
            <a:ext cx="1123950" cy="866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87" y="2999198"/>
            <a:ext cx="1924050" cy="11715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23325" y="2293994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Mom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923326" y="3281820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024" y="5046563"/>
            <a:ext cx="3693276" cy="317003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– FOREIGN KEY Example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40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79C1A7-6A8F-737E-A854-BED96229D593}"/>
              </a:ext>
            </a:extLst>
          </p:cNvPr>
          <p:cNvSpPr txBox="1"/>
          <p:nvPr/>
        </p:nvSpPr>
        <p:spPr>
          <a:xfrm>
            <a:off x="9641687" y="902764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84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973890"/>
            <a:ext cx="5083098" cy="10668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unique_checks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unique_checks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4" y="1743057"/>
            <a:ext cx="30009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 – Unique KEYS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916678" y="1973891"/>
            <a:ext cx="5138853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foreign_key_checks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foreign_key_checks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14221" y="1743057"/>
            <a:ext cx="3244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 – Foreign KEYS</a:t>
            </a:r>
            <a:endParaRPr lang="es-ES" b="1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539931" y="3659944"/>
            <a:ext cx="6555059" cy="2549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DISABLE CONSTRAINT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 CONSTRAINT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37474" y="3429112"/>
            <a:ext cx="10829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ACTIVATE/DEACTIVATE CONSTRAINTS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41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251729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1" y="1843263"/>
            <a:ext cx="5083098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7474" y="1612429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916678" y="1843263"/>
            <a:ext cx="5138853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14221" y="1612429"/>
            <a:ext cx="10941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539931" y="4169562"/>
            <a:ext cx="5083098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37474" y="3938728"/>
            <a:ext cx="13320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5916678" y="4169562"/>
            <a:ext cx="5138853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114221" y="3938728"/>
            <a:ext cx="10941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PRIMARY KEY CONSTRAINT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78971" y="319629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FOREIGN KEY CONSTRAINT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42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97485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32449"/>
            <a:ext cx="10515600" cy="11918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Such a relationship exists when each record of one table is related to only one record of the other table.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3271197"/>
            <a:ext cx="10067109" cy="1873805"/>
          </a:xfrm>
          <a:prstGeom prst="rect">
            <a:avLst/>
          </a:prstGeom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 to one</a:t>
            </a:r>
          </a:p>
        </p:txBody>
      </p:sp>
      <p:sp>
        <p:nvSpPr>
          <p:cNvPr id="19" name="Marcador de número de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5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9330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548" y="1665936"/>
            <a:ext cx="10515600" cy="119184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Such a relationship exists when each record of one table can be related to one or more than one record of the other table. This relationship is the most common relationship found.</a:t>
            </a:r>
          </a:p>
        </p:txBody>
      </p:sp>
      <p:pic>
        <p:nvPicPr>
          <p:cNvPr id="3074" name="Picture 2" descr="https://s3.ap-south-1.amazonaws.com/afteracademy-server-uploads/what-are-the-different-types-of-relationships-in-dbms-one-to-many-relationship-example-0d5c065e28b4f2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2" y="3138171"/>
            <a:ext cx="9541832" cy="193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 to Many/Many to One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6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40106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90688"/>
            <a:ext cx="10515600" cy="11918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many-to-many relationship can be seen as a two one-to-many relationship which is linked by a 'linking table' or 'associate table'.</a:t>
            </a:r>
          </a:p>
        </p:txBody>
      </p:sp>
      <p:pic>
        <p:nvPicPr>
          <p:cNvPr id="4098" name="Picture 2" descr="https://s3.ap-south-1.amazonaws.com/afteracademy-server-uploads/what-are-the-different-types-of-relationships-in-dbms-many-to-many-relationship-example-bd4be3b525b7bd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70" y="2882537"/>
            <a:ext cx="9505645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Many to Many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7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5699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90688"/>
            <a:ext cx="10515600" cy="119184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 can have the 'Order' entity as a linking table which links the 'Customer' and 'Product' entity. We can break this many-to-many relationship in two one-to-many relationships.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Many to Many(linking table)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8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EE7871-7206-C8B1-225C-3A4415FA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918615"/>
            <a:ext cx="5286375" cy="35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0"/>
            <a:ext cx="10515600" cy="3565509"/>
          </a:xfrm>
        </p:spPr>
        <p:txBody>
          <a:bodyPr>
            <a:normAutofit fontScale="92500" lnSpcReduction="1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BASICS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 RELATIONSHIP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1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 CASE 2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DATABASES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636909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2806</Words>
  <Application>Microsoft Office PowerPoint</Application>
  <PresentationFormat>Widescreen</PresentationFormat>
  <Paragraphs>895</Paragraphs>
  <Slides>42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Tema de Office</vt:lpstr>
      <vt:lpstr>DATABASE COURSE 2023/2024</vt:lpstr>
      <vt:lpstr>SESSION 9</vt:lpstr>
      <vt:lpstr>PowerPoint Presentation</vt:lpstr>
      <vt:lpstr>SESSION 9</vt:lpstr>
      <vt:lpstr>PowerPoint Presentation</vt:lpstr>
      <vt:lpstr>PowerPoint Presentation</vt:lpstr>
      <vt:lpstr>PowerPoint Presentation</vt:lpstr>
      <vt:lpstr>PowerPoint Presentation</vt:lpstr>
      <vt:lpstr>SESSION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9</vt:lpstr>
      <vt:lpstr>PowerPoint Presentation</vt:lpstr>
      <vt:lpstr>PowerPoint Presentation</vt:lpstr>
      <vt:lpstr>SESSION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Relacionales</dc:title>
  <dc:creator>Pavel Harold Llamocca Portella</dc:creator>
  <cp:lastModifiedBy>Llamocca Portella, Pavel Harold</cp:lastModifiedBy>
  <cp:revision>107</cp:revision>
  <dcterms:created xsi:type="dcterms:W3CDTF">2021-07-30T12:35:08Z</dcterms:created>
  <dcterms:modified xsi:type="dcterms:W3CDTF">2023-09-26T14:04:56Z</dcterms:modified>
</cp:coreProperties>
</file>