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9" r:id="rId2"/>
    <p:sldId id="305" r:id="rId3"/>
    <p:sldId id="257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306" r:id="rId12"/>
    <p:sldId id="288" r:id="rId13"/>
    <p:sldId id="289" r:id="rId14"/>
    <p:sldId id="307" r:id="rId15"/>
    <p:sldId id="303" r:id="rId16"/>
    <p:sldId id="304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0" autoAdjust="0"/>
    <p:restoredTop sz="94335" autoAdjust="0"/>
  </p:normalViewPr>
  <p:slideViewPr>
    <p:cSldViewPr snapToGrid="0">
      <p:cViewPr varScale="1">
        <p:scale>
          <a:sx n="71" d="100"/>
          <a:sy n="71" d="100"/>
        </p:scale>
        <p:origin x="24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9832D-58D1-48D8-AD09-B1397338D171}" type="datetimeFigureOut">
              <a:rPr lang="es-ES" smtClean="0"/>
              <a:t>29/09/2023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269CD-D97D-41A9-8C10-25F0B8ED4EA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30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69CD-D97D-41A9-8C10-25F0B8ED4EA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024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In Oracle you can use OFFSET or</a:t>
            </a:r>
            <a:r>
              <a:rPr lang="es-ES" baseline="0" dirty="0"/>
              <a:t> FETCH NEXT (or </a:t>
            </a:r>
            <a:r>
              <a:rPr lang="es-ES" baseline="0" dirty="0" err="1"/>
              <a:t>both</a:t>
            </a:r>
            <a:r>
              <a:rPr lang="es-ES" baseline="0" dirty="0"/>
              <a:t>). </a:t>
            </a:r>
            <a:r>
              <a:rPr lang="es-ES" baseline="0" dirty="0" err="1"/>
              <a:t>It</a:t>
            </a:r>
            <a:r>
              <a:rPr lang="es-ES" baseline="0" dirty="0"/>
              <a:t> is </a:t>
            </a:r>
            <a:r>
              <a:rPr lang="es-ES" baseline="0" dirty="0" err="1"/>
              <a:t>from</a:t>
            </a:r>
            <a:r>
              <a:rPr lang="es-ES" baseline="0" dirty="0"/>
              <a:t> 12c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69CD-D97D-41A9-8C10-25F0B8ED4EA4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88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In Oracle u can use OFFSET or</a:t>
            </a:r>
            <a:r>
              <a:rPr lang="es-ES" baseline="0" dirty="0"/>
              <a:t> FETCH NEXT (or </a:t>
            </a:r>
            <a:r>
              <a:rPr lang="es-ES" baseline="0" dirty="0" err="1"/>
              <a:t>both</a:t>
            </a:r>
            <a:r>
              <a:rPr lang="es-ES" baseline="0" dirty="0"/>
              <a:t>). </a:t>
            </a:r>
            <a:r>
              <a:rPr lang="es-ES" baseline="0" dirty="0" err="1"/>
              <a:t>It</a:t>
            </a:r>
            <a:r>
              <a:rPr lang="es-ES" baseline="0" dirty="0"/>
              <a:t> is </a:t>
            </a:r>
            <a:r>
              <a:rPr lang="es-ES" baseline="0" dirty="0" err="1"/>
              <a:t>from</a:t>
            </a:r>
            <a:r>
              <a:rPr lang="es-ES" baseline="0"/>
              <a:t> 12c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69CD-D97D-41A9-8C10-25F0B8ED4EA4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2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2AB4-40D0-47AD-A3A3-D15EEF811806}" type="datetime1">
              <a:rPr lang="es-ES" smtClean="0"/>
              <a:t>29/09/2023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47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3FD9-E49C-4FC8-BF8C-F680588F25CB}" type="datetime1">
              <a:rPr lang="es-ES" smtClean="0"/>
              <a:t>29/09/2023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12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E1C1-C88C-4721-BAF6-B7C5A0FCDCC6}" type="datetime1">
              <a:rPr lang="es-ES" smtClean="0"/>
              <a:t>29/09/2023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72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676955" y="6346406"/>
            <a:ext cx="2743200" cy="365125"/>
          </a:xfrm>
        </p:spPr>
        <p:txBody>
          <a:bodyPr/>
          <a:lstStyle/>
          <a:p>
            <a:fld id="{E551519A-A384-4873-B51F-10C877F08534}" type="datetime1">
              <a:rPr lang="es-ES" smtClean="0"/>
              <a:t>29/09/2023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286000" cy="365125"/>
          </a:xfrm>
        </p:spPr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695C6B92-9ABE-48AA-8BDF-BD1E93771472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Imagen 6" descr="Imagen que contiene plato, dibujo, reloj&#10;&#10;Descripción generada automáticamente">
            <a:extLst>
              <a:ext uri="{FF2B5EF4-FFF2-40B4-BE49-F238E27FC236}">
                <a16:creationId xmlns:a16="http://schemas.microsoft.com/office/drawing/2014/main" id="{04F45C35-ECFE-4C11-A996-D16BD37CB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00" y="84037"/>
            <a:ext cx="1440000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2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29874-15D3-48F2-9DB7-09E43DF7B58E}" type="datetime1">
              <a:rPr lang="es-ES" smtClean="0"/>
              <a:t>29/09/2023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77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6C4B-98A9-49B6-8FC3-BBFEFE5321ED}" type="datetime1">
              <a:rPr lang="es-ES" smtClean="0"/>
              <a:t>29/09/2023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3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8848-E387-41B8-8E1E-5C10CCDC62AF}" type="datetime1">
              <a:rPr lang="es-ES" smtClean="0"/>
              <a:t>29/09/2023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46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46CE-22B4-4BEB-BAC6-4764EC4B0D78}" type="datetime1">
              <a:rPr lang="es-ES" smtClean="0"/>
              <a:t>29/09/2023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53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F9D8-9CBC-4170-8194-240322EBFD58}" type="datetime1">
              <a:rPr lang="es-ES" smtClean="0"/>
              <a:t>29/09/2023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82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C9FD-9361-4A7C-99A5-0F924F2DF04D}" type="datetime1">
              <a:rPr lang="es-ES" smtClean="0"/>
              <a:t>29/09/2023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75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0EDA-5326-4D8E-9A4C-93C016936D1D}" type="datetime1">
              <a:rPr lang="es-ES" smtClean="0"/>
              <a:t>29/09/2023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03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0364C-41AB-4CBA-A5A5-62C49C8F8EE4}" type="datetime1">
              <a:rPr lang="es-ES" smtClean="0"/>
              <a:t>29/09/2023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C6B92-9ABE-48AA-8BDF-BD1E937714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43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7128" y="13255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br>
              <a:rPr lang="es-E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b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2023/2024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7128" y="4091565"/>
            <a:ext cx="9144000" cy="1655762"/>
          </a:xfrm>
        </p:spPr>
        <p:txBody>
          <a:bodyPr/>
          <a:lstStyle/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10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1</a:t>
            </a:fld>
            <a:endParaRPr lang="es-ES"/>
          </a:p>
        </p:txBody>
      </p:sp>
      <p:pic>
        <p:nvPicPr>
          <p:cNvPr id="5" name="Imagen 4" descr="Imagen que contiene plato, dibujo, reloj&#10;&#10;Descripción generada automáticamente">
            <a:extLst>
              <a:ext uri="{FF2B5EF4-FFF2-40B4-BE49-F238E27FC236}">
                <a16:creationId xmlns:a16="http://schemas.microsoft.com/office/drawing/2014/main" id="{04F45C35-ECFE-4C11-A996-D16BD37CBE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377335"/>
            <a:ext cx="1440000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1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687882"/>
            <a:ext cx="10515600" cy="20159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52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NewValueCase1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NewValueCase2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NewValueCase3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NewField1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en-US" sz="16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94507" y="1457048"/>
            <a:ext cx="20829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539931" y="4054690"/>
            <a:ext cx="10515600" cy="19858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NewValueCase1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NewValueCase2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NewValueCase3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NewField1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en-US" sz="16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94507" y="3823856"/>
            <a:ext cx="20829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CASE CLAUSE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10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1724465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10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920891"/>
            <a:ext cx="10515600" cy="2401728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SUBQUERIES</a:t>
            </a:r>
          </a:p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CLAUSE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 OUTPUT LIMITS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11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812145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616384"/>
            <a:ext cx="10857742" cy="253023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52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gnp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gnp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500000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'High'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gnp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500000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100000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'Medium'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'Low'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gnpcategory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country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94508" y="1385550"/>
            <a:ext cx="222147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073" y="4239719"/>
            <a:ext cx="3659747" cy="2373290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CASE CLAUSE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CASE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12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A94453-DFD3-1821-890E-96E61E6E101F}"/>
              </a:ext>
            </a:extLst>
          </p:cNvPr>
          <p:cNvSpPr txBox="1"/>
          <p:nvPr/>
        </p:nvSpPr>
        <p:spPr>
          <a:xfrm>
            <a:off x="3958560" y="906675"/>
            <a:ext cx="2352976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world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11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15590"/>
            <a:ext cx="10820796" cy="287488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52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governmentform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governmentform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Parlementary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Monarchy'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'Monarchy'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'Constitutional Monarchy'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'Monarchy'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ES" sz="18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Monarchy</a:t>
            </a:r>
            <a:r>
              <a:rPr lang="es-ES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ES" sz="18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Monarchy</a:t>
            </a:r>
            <a:r>
              <a:rPr lang="es-ES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governmentform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newgovernmentform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country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94507" y="1484757"/>
            <a:ext cx="222147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928" y="4730738"/>
            <a:ext cx="5293639" cy="1771661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CASE CLAUSE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CASE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4DFB4A-F36A-EF56-CD98-74FBA3D4BD04}"/>
              </a:ext>
            </a:extLst>
          </p:cNvPr>
          <p:cNvSpPr txBox="1"/>
          <p:nvPr/>
        </p:nvSpPr>
        <p:spPr>
          <a:xfrm>
            <a:off x="3975978" y="927117"/>
            <a:ext cx="2352976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world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718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10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920891"/>
            <a:ext cx="10515600" cy="2401728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SUBQUERIES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CLAUSE</a:t>
            </a:r>
          </a:p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 OUTPUT LIMITS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383465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676420"/>
            <a:ext cx="4795982" cy="220062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52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OffSetRows</a:t>
            </a:r>
            <a:r>
              <a:rPr lang="es-E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FetchRows</a:t>
            </a:r>
            <a:endParaRPr lang="en-US" sz="20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797730" y="1676420"/>
            <a:ext cx="4913745" cy="2200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OffSetRows</a:t>
            </a:r>
            <a:r>
              <a:rPr lang="es-ES" sz="20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FetchRows</a:t>
            </a:r>
            <a:r>
              <a:rPr lang="es-ES" sz="20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endParaRPr lang="en-US" sz="20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960390" y="1385550"/>
            <a:ext cx="111196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694507" y="1385551"/>
            <a:ext cx="11131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539931" y="4137898"/>
            <a:ext cx="4795982" cy="2200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FetchRows</a:t>
            </a:r>
            <a:endParaRPr lang="en-US" sz="20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94507" y="3907065"/>
            <a:ext cx="11131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5797730" y="4137897"/>
            <a:ext cx="4913745" cy="2200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...)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ROWNUM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FetchRows</a:t>
            </a:r>
            <a:endParaRPr lang="en-US" sz="20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945893" y="3907498"/>
            <a:ext cx="111196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ROWS OUTPUT LIMITS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Limits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682646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676419"/>
            <a:ext cx="4795982" cy="167604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52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title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revenue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moviebig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revenue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94507" y="1385550"/>
            <a:ext cx="11131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539931" y="3726719"/>
            <a:ext cx="4795982" cy="2200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title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revenue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moviebig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revenue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94507" y="3495886"/>
            <a:ext cx="11131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36" y="1555372"/>
            <a:ext cx="3406343" cy="191813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438" y="3726719"/>
            <a:ext cx="4528525" cy="2042943"/>
          </a:xfrm>
          <a:prstGeom prst="rect">
            <a:avLst/>
          </a:prstGeom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ROWS OUTPUT LIMITS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Limits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function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1ED21B-82E3-AFE1-5DED-B1D9E6D13469}"/>
              </a:ext>
            </a:extLst>
          </p:cNvPr>
          <p:cNvSpPr txBox="1"/>
          <p:nvPr/>
        </p:nvSpPr>
        <p:spPr>
          <a:xfrm>
            <a:off x="6913212" y="902764"/>
            <a:ext cx="263138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moviebig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94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10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920891"/>
            <a:ext cx="10515600" cy="2401728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SUBQUERIES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CLAUSE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 OUTPUT LIMITS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167695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2004746"/>
            <a:ext cx="10515600" cy="373386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buNone/>
            </a:pPr>
            <a:r>
              <a:rPr lang="es-E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br>
              <a:rPr lang="es-ES" sz="2600" b="1" dirty="0">
                <a:solidFill>
                  <a:srgbClr val="000080"/>
                </a:solidFill>
                <a:highlight>
                  <a:srgbClr val="FFFFFF"/>
                </a:highlight>
              </a:rPr>
            </a:br>
            <a:r>
              <a:rPr lang="es-E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table1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AliasTable1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i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JOINTYPE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Field2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AliasField2</a:t>
            </a:r>
            <a:br>
              <a:rPr lang="en-US" sz="2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Table2</a:t>
            </a:r>
            <a:br>
              <a:rPr lang="es-ES" sz="2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2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s-ES" sz="2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  <a:r>
              <a:rPr lang="es-E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... 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AliasTable2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AliasTable2.AliasField2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AliasTable1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2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AliasTable1</a:t>
            </a:r>
            <a:r>
              <a:rPr lang="es-E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2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Field3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E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br>
              <a:rPr lang="es-ES" sz="2600" b="1" dirty="0">
                <a:solidFill>
                  <a:srgbClr val="000080"/>
                </a:solidFill>
                <a:highlight>
                  <a:srgbClr val="FFFFFF"/>
                </a:highlight>
              </a:rPr>
            </a:br>
            <a:r>
              <a:rPr lang="es-E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                </a:t>
            </a:r>
            <a:r>
              <a:rPr lang="es-ES" sz="2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AliasTable2</a:t>
            </a:r>
            <a:r>
              <a:rPr lang="es-E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2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E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endParaRPr lang="en-US" sz="26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94507" y="1773913"/>
            <a:ext cx="20829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SUBQUERIES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Subquery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in FROM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clause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7119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872608"/>
            <a:ext cx="10515600" cy="166491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country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continent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'Europe'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country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7" y="1641774"/>
            <a:ext cx="20829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b="8286"/>
          <a:stretch/>
        </p:blipFill>
        <p:spPr>
          <a:xfrm>
            <a:off x="539931" y="3917831"/>
            <a:ext cx="10516197" cy="1226823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SUBQUERIES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Subquery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in FROM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clause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62957F9-FCE2-D3DE-CB4E-B1521D9A1B5F}"/>
              </a:ext>
            </a:extLst>
          </p:cNvPr>
          <p:cNvSpPr txBox="1"/>
          <p:nvPr/>
        </p:nvSpPr>
        <p:spPr>
          <a:xfrm>
            <a:off x="8905029" y="914858"/>
            <a:ext cx="2352976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world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45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2072522"/>
            <a:ext cx="11083636" cy="27673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table1.Field1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table2.Field1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Field1,Field2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Field1,Field2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Field1,Field2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2000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Field1,Field2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2000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US" sz="2000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...)</a:t>
            </a:r>
            <a:endParaRPr lang="en-US" sz="20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84561" y="1780315"/>
            <a:ext cx="20829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SUBQUERIES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Subquery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in WHERE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conditions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137944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943213"/>
            <a:ext cx="11083636" cy="196377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country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region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region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country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region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'%AMERICA'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84561" y="1651006"/>
            <a:ext cx="20829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382" y="4052234"/>
            <a:ext cx="5744152" cy="1539560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SUBQUERIES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Subquery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in WHERE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conditions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F509F0B-E323-CACD-FF15-F8E314199D19}"/>
              </a:ext>
            </a:extLst>
          </p:cNvPr>
          <p:cNvSpPr txBox="1"/>
          <p:nvPr/>
        </p:nvSpPr>
        <p:spPr>
          <a:xfrm>
            <a:off x="10046683" y="930799"/>
            <a:ext cx="198856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world</a:t>
            </a:r>
            <a:endParaRPr lang="es-ES" sz="14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0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933977"/>
            <a:ext cx="11083636" cy="196377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country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region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region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country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region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'%AFRICA'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84561" y="1641770"/>
            <a:ext cx="20829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679" y="4079943"/>
            <a:ext cx="5912139" cy="1594224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SUBQUERIES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Subquery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in WHERE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conditions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8FE01F7-E831-974B-0796-8EF9D5AABAB4}"/>
              </a:ext>
            </a:extLst>
          </p:cNvPr>
          <p:cNvSpPr txBox="1"/>
          <p:nvPr/>
        </p:nvSpPr>
        <p:spPr>
          <a:xfrm>
            <a:off x="10072808" y="920182"/>
            <a:ext cx="1988563" cy="30772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world</a:t>
            </a:r>
            <a:endParaRPr lang="es-ES" sz="14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64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687039"/>
            <a:ext cx="11333018" cy="205368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aliascountry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countryname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city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cityname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aliascountry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governmentform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city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country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aliascountry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aliascountry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country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governmentform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'Republic'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aliascountry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87579" y="1456206"/>
            <a:ext cx="20829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80" y="3971559"/>
            <a:ext cx="3325919" cy="2555956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SUBQUERIES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Subquery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in WHERE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conditions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EA6612D-CDF5-F388-95A7-7DB4D0DBA711}"/>
              </a:ext>
            </a:extLst>
          </p:cNvPr>
          <p:cNvSpPr txBox="1"/>
          <p:nvPr/>
        </p:nvSpPr>
        <p:spPr>
          <a:xfrm>
            <a:off x="10089395" y="922063"/>
            <a:ext cx="197197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world</a:t>
            </a:r>
            <a:endParaRPr lang="es-ES" sz="14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980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696276"/>
            <a:ext cx="11333018" cy="205368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aliascountry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countryname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city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cityname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aliascountry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governmentform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city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country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aliascountry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aliascountry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country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governmentform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'%MONARCHY%'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aliascountry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87579" y="1465443"/>
            <a:ext cx="20829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037" y="3972093"/>
            <a:ext cx="4857200" cy="2262451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SUBQUERIES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Subquery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in WHERE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conditions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F0F5909-55DA-2F3D-FD0E-2CB88CE01040}"/>
              </a:ext>
            </a:extLst>
          </p:cNvPr>
          <p:cNvSpPr txBox="1"/>
          <p:nvPr/>
        </p:nvSpPr>
        <p:spPr>
          <a:xfrm>
            <a:off x="10081517" y="924092"/>
            <a:ext cx="193631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world</a:t>
            </a:r>
            <a:endParaRPr lang="es-ES" sz="14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885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2887</TotalTime>
  <Words>850</Words>
  <Application>Microsoft Office PowerPoint</Application>
  <PresentationFormat>Widescreen</PresentationFormat>
  <Paragraphs>192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Tema de Office</vt:lpstr>
      <vt:lpstr>DATABASE COURSE 2023/2024</vt:lpstr>
      <vt:lpstr>SESSION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10</vt:lpstr>
      <vt:lpstr>PowerPoint Presentation</vt:lpstr>
      <vt:lpstr>PowerPoint Presentation</vt:lpstr>
      <vt:lpstr>SESSION 10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Pavel Harold Llamocca Portella</dc:creator>
  <cp:lastModifiedBy>Llamocca Portella, Pavel Harold</cp:lastModifiedBy>
  <cp:revision>66</cp:revision>
  <dcterms:created xsi:type="dcterms:W3CDTF">2021-07-29T12:59:39Z</dcterms:created>
  <dcterms:modified xsi:type="dcterms:W3CDTF">2023-09-29T15:34:26Z</dcterms:modified>
</cp:coreProperties>
</file>