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5" r:id="rId2"/>
    <p:sldId id="271" r:id="rId3"/>
    <p:sldId id="258" r:id="rId4"/>
    <p:sldId id="259" r:id="rId5"/>
    <p:sldId id="260" r:id="rId6"/>
    <p:sldId id="272" r:id="rId7"/>
    <p:sldId id="261" r:id="rId8"/>
    <p:sldId id="262" r:id="rId9"/>
    <p:sldId id="263" r:id="rId10"/>
    <p:sldId id="264" r:id="rId11"/>
    <p:sldId id="273" r:id="rId12"/>
    <p:sldId id="266" r:id="rId13"/>
    <p:sldId id="267" r:id="rId14"/>
    <p:sldId id="268" r:id="rId15"/>
    <p:sldId id="269" r:id="rId16"/>
    <p:sldId id="274" r:id="rId17"/>
    <p:sldId id="270" r:id="rId1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8" autoAdjust="0"/>
    <p:restoredTop sz="91256" autoAdjust="0"/>
  </p:normalViewPr>
  <p:slideViewPr>
    <p:cSldViewPr snapToGrid="0">
      <p:cViewPr varScale="1">
        <p:scale>
          <a:sx n="75" d="100"/>
          <a:sy n="75" d="100"/>
        </p:scale>
        <p:origin x="9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6FB813-B478-41CC-A83D-346F13D0E521}" type="datetimeFigureOut">
              <a:rPr lang="es-ES" smtClean="0"/>
              <a:t>04/10/2023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6B617A-AE4A-448B-82C0-0E89A64B26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2068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A269CD-D97D-41A9-8C10-25F0B8ED4EA4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7615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To check</a:t>
            </a:r>
            <a:r>
              <a:rPr lang="es-ES" baseline="0" dirty="0"/>
              <a:t> that </a:t>
            </a:r>
            <a:r>
              <a:rPr lang="es-ES" baseline="0" dirty="0" err="1"/>
              <a:t>inserting</a:t>
            </a:r>
            <a:r>
              <a:rPr lang="es-ES" baseline="0" dirty="0"/>
              <a:t> in the original </a:t>
            </a:r>
            <a:r>
              <a:rPr lang="es-ES" baseline="0" dirty="0" err="1"/>
              <a:t>table</a:t>
            </a:r>
            <a:r>
              <a:rPr lang="es-ES" baseline="0" dirty="0"/>
              <a:t>, also the </a:t>
            </a:r>
            <a:r>
              <a:rPr lang="es-ES" baseline="0" dirty="0" err="1"/>
              <a:t>view</a:t>
            </a:r>
            <a:r>
              <a:rPr lang="es-ES" baseline="0" dirty="0"/>
              <a:t> is </a:t>
            </a:r>
            <a:r>
              <a:rPr lang="es-ES" baseline="0" dirty="0" err="1"/>
              <a:t>updated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B617A-AE4A-448B-82C0-0E89A64B26F2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2225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A269CD-D97D-41A9-8C10-25F0B8ED4EA4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0254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6B617A-AE4A-448B-82C0-0E89A64B26F2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0488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A269CD-D97D-41A9-8C10-25F0B8ED4EA4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07622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A269CD-D97D-41A9-8C10-25F0B8ED4EA4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96133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The</a:t>
            </a:r>
            <a:r>
              <a:rPr lang="es-ES" baseline="0" dirty="0"/>
              <a:t> </a:t>
            </a:r>
            <a:r>
              <a:rPr lang="es-ES" baseline="0" dirty="0" err="1"/>
              <a:t>inserts</a:t>
            </a:r>
            <a:r>
              <a:rPr lang="es-ES" baseline="0" dirty="0"/>
              <a:t> should include the columns to insert: </a:t>
            </a:r>
          </a:p>
          <a:p>
            <a:r>
              <a:rPr lang="es-ES" dirty="0"/>
              <a:t>INSERT INTO vuelo (origen, destino, </a:t>
            </a:r>
            <a:r>
              <a:rPr lang="es-ES" dirty="0" err="1"/>
              <a:t>duracionvuelo</a:t>
            </a:r>
            <a:r>
              <a:rPr lang="es-ES" dirty="0"/>
              <a:t>)</a:t>
            </a:r>
          </a:p>
          <a:p>
            <a:r>
              <a:rPr lang="es-ES" dirty="0"/>
              <a:t>VALUES ('</a:t>
            </a:r>
            <a:r>
              <a:rPr lang="es-ES" dirty="0" err="1"/>
              <a:t>Madrid','Santiago</a:t>
            </a:r>
            <a:r>
              <a:rPr lang="es-ES" dirty="0"/>
              <a:t> de Chile',13);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A269CD-D97D-41A9-8C10-25F0B8ED4EA4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4860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F1C44-620F-4552-BB37-A1E01E82EDB6}" type="datetime1">
              <a:rPr lang="es-ES" smtClean="0"/>
              <a:t>04/10/2023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6CE6-D88D-4043-BF87-512C623B3A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3330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B2BD-9A09-4A81-9608-0C516F26A686}" type="datetime1">
              <a:rPr lang="es-ES" smtClean="0"/>
              <a:t>04/10/2023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6CE6-D88D-4043-BF87-512C623B3A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0558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00D7-543C-4985-9153-8A3DC4D51A79}" type="datetime1">
              <a:rPr lang="es-ES" smtClean="0"/>
              <a:t>04/10/2023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6CE6-D88D-4043-BF87-512C623B3A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1305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21680" y="6400980"/>
            <a:ext cx="2743200" cy="365125"/>
          </a:xfrm>
        </p:spPr>
        <p:txBody>
          <a:bodyPr/>
          <a:lstStyle/>
          <a:p>
            <a:fld id="{6A2B3167-AB20-4489-8998-6C08740BFF2F}" type="datetime1">
              <a:rPr lang="es-ES" smtClean="0"/>
              <a:t>04/10/2023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0" y="6485746"/>
            <a:ext cx="2596551" cy="365125"/>
          </a:xfrm>
        </p:spPr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485745"/>
            <a:ext cx="2743200" cy="365125"/>
          </a:xfrm>
        </p:spPr>
        <p:txBody>
          <a:bodyPr/>
          <a:lstStyle/>
          <a:p>
            <a:fld id="{E1CE6CE6-D88D-4043-BF87-512C623B3AB2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Imagen 6" descr="Imagen que contiene plato, dibujo, reloj&#10;&#10;Descripción generada automáticamente">
            <a:extLst>
              <a:ext uri="{FF2B5EF4-FFF2-40B4-BE49-F238E27FC236}">
                <a16:creationId xmlns:a16="http://schemas.microsoft.com/office/drawing/2014/main" id="{04F45C35-ECFE-4C11-A996-D16BD37CBE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3800" y="66785"/>
            <a:ext cx="1440000" cy="5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301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16A2A-9875-4846-B034-9C1D51C6C204}" type="datetime1">
              <a:rPr lang="es-ES" smtClean="0"/>
              <a:t>04/10/2023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6CE6-D88D-4043-BF87-512C623B3A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3678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15710-8913-48BE-92C8-7347CE9CC3AC}" type="datetime1">
              <a:rPr lang="es-ES" smtClean="0"/>
              <a:t>04/10/2023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6CE6-D88D-4043-BF87-512C623B3A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7189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0C116-A064-47F0-8B80-ADD9FB808BB5}" type="datetime1">
              <a:rPr lang="es-ES" smtClean="0"/>
              <a:t>04/10/2023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6CE6-D88D-4043-BF87-512C623B3A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0284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B703-BC11-4131-ADE0-508E9984A52D}" type="datetime1">
              <a:rPr lang="es-ES" smtClean="0"/>
              <a:t>04/10/2023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6CE6-D88D-4043-BF87-512C623B3A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4669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B9E9-B567-4959-B2DC-8ED1DF6558CE}" type="datetime1">
              <a:rPr lang="es-ES" smtClean="0"/>
              <a:t>04/10/2023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6CE6-D88D-4043-BF87-512C623B3A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5399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47D9-2602-49EB-88F0-850CE19AD54D}" type="datetime1">
              <a:rPr lang="es-ES" smtClean="0"/>
              <a:t>04/10/2023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6CE6-D88D-4043-BF87-512C623B3A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462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67EA-63DA-43C2-B38F-F3E174AAA6FA}" type="datetime1">
              <a:rPr lang="es-ES" smtClean="0"/>
              <a:t>04/10/2023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6CE6-D88D-4043-BF87-512C623B3A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138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A046E-0294-404F-9C13-6D150FF57BAE}" type="datetime1">
              <a:rPr lang="es-ES" smtClean="0"/>
              <a:t>04/10/2023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E6CE6-D88D-4043-BF87-512C623B3A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4490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07128" y="13255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DATABASE</a:t>
            </a:r>
            <a:b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COURSE</a:t>
            </a:r>
            <a:b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2023/2024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07128" y="4091565"/>
            <a:ext cx="9144000" cy="1655762"/>
          </a:xfrm>
        </p:spPr>
        <p:txBody>
          <a:bodyPr/>
          <a:lstStyle/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SESSION 12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EA3DC-CECD-4EE7-9609-C62B9B370822}" type="slidenum">
              <a:rPr lang="es-ES" smtClean="0"/>
              <a:t>1</a:t>
            </a:fld>
            <a:endParaRPr lang="es-ES"/>
          </a:p>
        </p:txBody>
      </p:sp>
      <p:pic>
        <p:nvPicPr>
          <p:cNvPr id="5" name="Imagen 4" descr="Imagen que contiene plato, dibujo, reloj&#10;&#10;Descripción generada automáticamente">
            <a:extLst>
              <a:ext uri="{FF2B5EF4-FFF2-40B4-BE49-F238E27FC236}">
                <a16:creationId xmlns:a16="http://schemas.microsoft.com/office/drawing/2014/main" id="{04F45C35-ECFE-4C11-A996-D16BD37CBE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000" y="377335"/>
            <a:ext cx="1440000" cy="5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834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contenido 2"/>
          <p:cNvSpPr>
            <a:spLocks noGrp="1"/>
          </p:cNvSpPr>
          <p:nvPr>
            <p:ph idx="4294967295"/>
          </p:nvPr>
        </p:nvSpPr>
        <p:spPr>
          <a:xfrm>
            <a:off x="539931" y="1759163"/>
            <a:ext cx="10515600" cy="967441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32400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DROP MATERIALIZED VIEW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endParaRPr lang="en-US" sz="2600" i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694507" y="1528329"/>
            <a:ext cx="110365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/>
              <a:t>Oracle</a:t>
            </a:r>
            <a:endParaRPr lang="es-ES" b="1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539931" y="4013381"/>
            <a:ext cx="10515600" cy="94448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32400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DROP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MATERIALIZED VIEW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mcastfilm</a:t>
            </a:r>
            <a:r>
              <a:rPr lang="es-E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600" i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694507" y="3782547"/>
            <a:ext cx="110365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/>
              <a:t>Oracle</a:t>
            </a:r>
            <a:endParaRPr lang="es-ES" b="1" dirty="0"/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ORACLE MATERIALIZED VIEWS</a:t>
            </a: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539931" y="75853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DROP MATERIALIZED VIEW </a:t>
            </a:r>
            <a:r>
              <a:rPr lang="es-ES" sz="35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Syntax</a:t>
            </a:r>
            <a:endParaRPr lang="es-ES" sz="35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539931" y="3056484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DROP MATERIALIZED VIEW Example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6CE6-D88D-4043-BF87-512C623B3AB2}" type="slidenum">
              <a:rPr lang="es-ES" smtClean="0"/>
              <a:t>10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91B847E-F6D8-C26F-BEE3-DE11419AD0BB}"/>
              </a:ext>
            </a:extLst>
          </p:cNvPr>
          <p:cNvSpPr txBox="1"/>
          <p:nvPr/>
        </p:nvSpPr>
        <p:spPr>
          <a:xfrm>
            <a:off x="8610600" y="3200715"/>
            <a:ext cx="2812869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BBDD/User: moviesmall</a:t>
            </a:r>
            <a:endParaRPr lang="es-ES" sz="1600" b="1" i="1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202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sz="5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SESSION 12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838200" y="2190857"/>
            <a:ext cx="10515600" cy="3312960"/>
          </a:xfrm>
        </p:spPr>
        <p:txBody>
          <a:bodyPr>
            <a:normAutofit/>
          </a:bodyPr>
          <a:lstStyle/>
          <a:p>
            <a:r>
              <a:rPr lang="es-E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VIEWS</a:t>
            </a:r>
          </a:p>
          <a:p>
            <a:r>
              <a:rPr lang="es-E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ORACLE MATERIALIZED VIEW</a:t>
            </a:r>
          </a:p>
          <a:p>
            <a:r>
              <a:rPr lang="es-ES" sz="4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ORACLE SEQUENCES</a:t>
            </a:r>
          </a:p>
          <a:p>
            <a:r>
              <a:rPr lang="es-E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 AUTO_INCREMENT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6715-D898-4D68-AE5A-F814A7A78303}" type="slidenum">
              <a:rPr lang="es-ES" smtClean="0"/>
              <a:t>11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</p:spTree>
    <p:extLst>
      <p:ext uri="{BB962C8B-B14F-4D97-AF65-F5344CB8AC3E}">
        <p14:creationId xmlns:p14="http://schemas.microsoft.com/office/powerpoint/2010/main" val="1630154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contenido 2"/>
          <p:cNvSpPr>
            <a:spLocks noGrp="1"/>
          </p:cNvSpPr>
          <p:nvPr>
            <p:ph idx="4294967295"/>
          </p:nvPr>
        </p:nvSpPr>
        <p:spPr>
          <a:xfrm>
            <a:off x="539931" y="1761771"/>
            <a:ext cx="5662961" cy="2677991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32400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SEQUENCE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SequenceName</a:t>
            </a:r>
            <a:endParaRPr lang="es-ES" sz="2400" i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StartValue</a:t>
            </a:r>
            <a:endParaRPr lang="es-ES" sz="2400" i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INCREMENT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MAXVALUE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MaxValue</a:t>
            </a:r>
            <a:endParaRPr lang="es-ES" sz="2400" i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MINVALUE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MinValue</a:t>
            </a:r>
            <a:endParaRPr lang="es-ES" sz="2400" i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400" b="1" i="1" u="sng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CYCLE</a:t>
            </a:r>
            <a:endParaRPr lang="en-US" sz="2600" i="1" u="sng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694508" y="1530938"/>
            <a:ext cx="111480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/>
              <a:t>Oracle</a:t>
            </a:r>
            <a:endParaRPr lang="es-ES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6553201" y="1764931"/>
            <a:ext cx="4876800" cy="390231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noAutofit/>
          </a:bodyPr>
          <a:lstStyle/>
          <a:p>
            <a:pPr algn="just"/>
            <a:r>
              <a:rPr lang="es-ES" b="1" i="1" u="sng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CYCLE: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u="sng" dirty="0">
                <a:latin typeface="Courier New" panose="02070309020205020404" pitchFamily="49" charset="0"/>
                <a:cs typeface="Courier New" panose="02070309020205020404" pitchFamily="49" charset="0"/>
              </a:rPr>
              <a:t>CYCLE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 The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sequence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starts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again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when the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MaxValue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MinValue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is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reached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u="sng" dirty="0">
                <a:latin typeface="Courier New" panose="02070309020205020404" pitchFamily="49" charset="0"/>
                <a:cs typeface="Courier New" panose="02070309020205020404" pitchFamily="49" charset="0"/>
              </a:rPr>
              <a:t>NOCYCLE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 The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sequence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cannot be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incremented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once the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MaxValue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MinValue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is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reached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s-E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"CREATE SEQUENCE </a:t>
            </a:r>
            <a:r>
              <a:rPr lang="es-ES" i="1" dirty="0" err="1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SequenceName</a:t>
            </a:r>
            <a:r>
              <a:rPr lang="es-E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b="1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creates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sequence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that starts with 1, 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increased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by 1 with no 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upper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limit.</a:t>
            </a: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Marcador de contenido 2"/>
          <p:cNvSpPr txBox="1">
            <a:spLocks/>
          </p:cNvSpPr>
          <p:nvPr/>
        </p:nvSpPr>
        <p:spPr>
          <a:xfrm>
            <a:off x="539931" y="4751997"/>
            <a:ext cx="5662961" cy="9152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14400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40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SequenceName</a:t>
            </a:r>
            <a:r>
              <a:rPr lang="es-ES" sz="2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s-ES" sz="2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NEXTVAL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40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SequenceName</a:t>
            </a:r>
            <a:r>
              <a:rPr lang="es-ES" sz="2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s-ES" sz="2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CURRVAL</a:t>
            </a:r>
            <a:endParaRPr lang="es-ES" sz="2400" i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694508" y="4521164"/>
            <a:ext cx="111480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/>
              <a:t>Oracle</a:t>
            </a:r>
            <a:endParaRPr lang="es-ES" b="1" dirty="0"/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ORACLE SEQUENCES</a:t>
            </a:r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539931" y="75853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CREATE SEQUENCE </a:t>
            </a:r>
            <a:r>
              <a:rPr lang="es-ES" sz="35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Syntax</a:t>
            </a:r>
            <a:endParaRPr lang="es-ES" sz="35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6CE6-D88D-4043-BF87-512C623B3AB2}" type="slidenum">
              <a:rPr lang="es-ES" smtClean="0"/>
              <a:t>12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</p:spTree>
    <p:extLst>
      <p:ext uri="{BB962C8B-B14F-4D97-AF65-F5344CB8AC3E}">
        <p14:creationId xmlns:p14="http://schemas.microsoft.com/office/powerpoint/2010/main" val="975316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contenido 2"/>
          <p:cNvSpPr>
            <a:spLocks noGrp="1"/>
          </p:cNvSpPr>
          <p:nvPr>
            <p:ph idx="4294967295"/>
          </p:nvPr>
        </p:nvSpPr>
        <p:spPr>
          <a:xfrm>
            <a:off x="551082" y="1771007"/>
            <a:ext cx="10324171" cy="242151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21600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SEQUENCE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id_seq</a:t>
            </a:r>
            <a:endParaRPr lang="es-E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INCREMENT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s-E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s-E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MINVALUE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s-E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MAXVALUE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endParaRPr lang="es-E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NOCYCLE</a:t>
            </a:r>
            <a:r>
              <a:rPr lang="es-E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600" i="1" u="sng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705659" y="1540174"/>
            <a:ext cx="111480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/>
              <a:t>Oracle</a:t>
            </a:r>
            <a:endParaRPr lang="es-ES" b="1" dirty="0"/>
          </a:p>
        </p:txBody>
      </p:sp>
      <p:sp>
        <p:nvSpPr>
          <p:cNvPr id="11" name="Marcador de contenido 2"/>
          <p:cNvSpPr txBox="1">
            <a:spLocks/>
          </p:cNvSpPr>
          <p:nvPr/>
        </p:nvSpPr>
        <p:spPr>
          <a:xfrm>
            <a:off x="539931" y="4512563"/>
            <a:ext cx="10335322" cy="99580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21600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tabseq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seqval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name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VARCHAR2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height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s-ES" sz="2400" i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705659" y="4281730"/>
            <a:ext cx="111480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/>
              <a:t>Oracle</a:t>
            </a:r>
            <a:endParaRPr lang="es-ES" b="1" dirty="0"/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ORACLE SEQUENCES</a:t>
            </a:r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539931" y="75853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CREATE SEQUENCE Example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6CE6-D88D-4043-BF87-512C623B3AB2}" type="slidenum">
              <a:rPr lang="es-ES" smtClean="0"/>
              <a:t>13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BEFBD35-1E1B-8419-5C78-1A631ED5A0A6}"/>
              </a:ext>
            </a:extLst>
          </p:cNvPr>
          <p:cNvSpPr txBox="1"/>
          <p:nvPr/>
        </p:nvSpPr>
        <p:spPr>
          <a:xfrm>
            <a:off x="6864530" y="902764"/>
            <a:ext cx="2342224" cy="34333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BBDD/User: mydata</a:t>
            </a:r>
            <a:endParaRPr lang="es-ES" sz="1600" b="1" i="1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785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contenido 2"/>
          <p:cNvSpPr>
            <a:spLocks noGrp="1"/>
          </p:cNvSpPr>
          <p:nvPr>
            <p:ph idx="4294967295"/>
          </p:nvPr>
        </p:nvSpPr>
        <p:spPr>
          <a:xfrm>
            <a:off x="539931" y="1724825"/>
            <a:ext cx="10324171" cy="157142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21600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tabseq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1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id_seq</a:t>
            </a:r>
            <a:r>
              <a:rPr lang="en-US" sz="21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1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NEXTVAL</a:t>
            </a:r>
            <a:r>
              <a:rPr lang="en-US" sz="2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'Andy'</a:t>
            </a:r>
            <a:r>
              <a:rPr lang="en-US" sz="2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1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1.7</a:t>
            </a:r>
            <a:r>
              <a:rPr lang="en-US" sz="2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1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tabseq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1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id_seq</a:t>
            </a:r>
            <a:r>
              <a:rPr lang="en-US" sz="21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1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NEXTVAL</a:t>
            </a:r>
            <a:r>
              <a:rPr lang="en-US" sz="2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'Fanny'</a:t>
            </a:r>
            <a:r>
              <a:rPr lang="en-US" sz="2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1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1.55</a:t>
            </a:r>
            <a:r>
              <a:rPr lang="en-US" sz="2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1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tabseq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1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id_seq</a:t>
            </a:r>
            <a:r>
              <a:rPr lang="en-US" sz="21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1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NEXTVAL</a:t>
            </a:r>
            <a:r>
              <a:rPr lang="en-US" sz="2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'Dany'</a:t>
            </a:r>
            <a:r>
              <a:rPr lang="en-US" sz="2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1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1.72</a:t>
            </a:r>
            <a:r>
              <a:rPr lang="en-US" sz="2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1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tabseq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1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id_seq</a:t>
            </a:r>
            <a:r>
              <a:rPr lang="en-US" sz="21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1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NEXTVAL</a:t>
            </a:r>
            <a:r>
              <a:rPr lang="en-US" sz="2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1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Camy</a:t>
            </a:r>
            <a:r>
              <a:rPr lang="en-US" sz="21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1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1.69</a:t>
            </a:r>
            <a:r>
              <a:rPr lang="en-US" sz="2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1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694508" y="1493992"/>
            <a:ext cx="111480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/>
              <a:t>Oracle</a:t>
            </a:r>
            <a:endParaRPr lang="es-ES" b="1" dirty="0"/>
          </a:p>
        </p:txBody>
      </p:sp>
      <p:sp>
        <p:nvSpPr>
          <p:cNvPr id="11" name="Marcador de contenido 2"/>
          <p:cNvSpPr txBox="1">
            <a:spLocks/>
          </p:cNvSpPr>
          <p:nvPr/>
        </p:nvSpPr>
        <p:spPr>
          <a:xfrm>
            <a:off x="539931" y="3950354"/>
            <a:ext cx="4191000" cy="62781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21600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tabseq</a:t>
            </a:r>
            <a:r>
              <a:rPr lang="es-E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s-ES" sz="2400" i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705659" y="3719521"/>
            <a:ext cx="111480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/>
              <a:t>Oracle</a:t>
            </a:r>
            <a:endParaRPr lang="es-ES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016" y="3635523"/>
            <a:ext cx="3059847" cy="1927952"/>
          </a:xfrm>
          <a:prstGeom prst="rect">
            <a:avLst/>
          </a:prstGeom>
        </p:spPr>
      </p:pic>
      <p:sp>
        <p:nvSpPr>
          <p:cNvPr id="13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ORACLE SEQUENCES</a:t>
            </a:r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539931" y="75853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INSERT id value by using SEQUENCE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6CE6-D88D-4043-BF87-512C623B3AB2}" type="slidenum">
              <a:rPr lang="es-ES" smtClean="0"/>
              <a:t>14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CD46EF0-C9C7-01DD-4598-573570213052}"/>
              </a:ext>
            </a:extLst>
          </p:cNvPr>
          <p:cNvSpPr txBox="1"/>
          <p:nvPr/>
        </p:nvSpPr>
        <p:spPr>
          <a:xfrm>
            <a:off x="9372599" y="906675"/>
            <a:ext cx="2279470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BBDD/User: mydata</a:t>
            </a:r>
            <a:endParaRPr lang="es-ES" sz="1600" b="1" i="1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342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contenido 2"/>
          <p:cNvSpPr>
            <a:spLocks noGrp="1"/>
          </p:cNvSpPr>
          <p:nvPr>
            <p:ph idx="4294967295"/>
          </p:nvPr>
        </p:nvSpPr>
        <p:spPr>
          <a:xfrm>
            <a:off x="539931" y="1827729"/>
            <a:ext cx="10414396" cy="81855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25200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DROP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SEQUENCE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SequenceName</a:t>
            </a:r>
            <a:endParaRPr lang="en-US" sz="2600" i="1" u="sng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694508" y="1596895"/>
            <a:ext cx="113429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/>
              <a:t>Oracle</a:t>
            </a:r>
            <a:endParaRPr lang="es-ES" b="1" dirty="0"/>
          </a:p>
        </p:txBody>
      </p:sp>
      <p:sp>
        <p:nvSpPr>
          <p:cNvPr id="14" name="Marcador de contenido 2"/>
          <p:cNvSpPr txBox="1">
            <a:spLocks/>
          </p:cNvSpPr>
          <p:nvPr/>
        </p:nvSpPr>
        <p:spPr>
          <a:xfrm>
            <a:off x="539931" y="4499180"/>
            <a:ext cx="10414396" cy="8185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25200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DROP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SEQUENCE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id_seq</a:t>
            </a:r>
            <a:r>
              <a:rPr lang="es-E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600" i="1" u="sng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694508" y="4268346"/>
            <a:ext cx="113429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/>
              <a:t>Oracle</a:t>
            </a:r>
            <a:endParaRPr lang="es-ES" b="1" dirty="0"/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ORACLE SEQUENCES</a:t>
            </a: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539931" y="75853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DROP SEQUENCE </a:t>
            </a:r>
            <a:r>
              <a:rPr lang="es-ES" sz="35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Syntax</a:t>
            </a:r>
            <a:endParaRPr lang="es-ES" sz="35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539931" y="3305109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DROP SEQUENCE Example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6CE6-D88D-4043-BF87-512C623B3AB2}" type="slidenum">
              <a:rPr lang="es-ES" smtClean="0"/>
              <a:t>15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02A1523-FB6D-BB57-9C01-A48FD765C9FA}"/>
              </a:ext>
            </a:extLst>
          </p:cNvPr>
          <p:cNvSpPr txBox="1"/>
          <p:nvPr/>
        </p:nvSpPr>
        <p:spPr>
          <a:xfrm>
            <a:off x="6225987" y="3449340"/>
            <a:ext cx="2279470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BBDD/User: mydata</a:t>
            </a:r>
            <a:endParaRPr lang="es-ES" sz="1600" b="1" i="1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133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sz="5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SESSION 12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838200" y="2190857"/>
            <a:ext cx="10515600" cy="3312960"/>
          </a:xfrm>
        </p:spPr>
        <p:txBody>
          <a:bodyPr>
            <a:normAutofit/>
          </a:bodyPr>
          <a:lstStyle/>
          <a:p>
            <a:r>
              <a:rPr lang="es-E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VIEWS</a:t>
            </a:r>
          </a:p>
          <a:p>
            <a:r>
              <a:rPr lang="es-E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ORACLE MATERIALIZED VIEW</a:t>
            </a:r>
          </a:p>
          <a:p>
            <a:r>
              <a:rPr lang="es-E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ORACLE SEQUENCES</a:t>
            </a:r>
          </a:p>
          <a:p>
            <a:r>
              <a:rPr lang="es-ES" sz="4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 AUTO_INCREMENT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6715-D898-4D68-AE5A-F814A7A78303}" type="slidenum">
              <a:rPr lang="es-ES" smtClean="0"/>
              <a:t>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</p:spTree>
    <p:extLst>
      <p:ext uri="{BB962C8B-B14F-4D97-AF65-F5344CB8AC3E}">
        <p14:creationId xmlns:p14="http://schemas.microsoft.com/office/powerpoint/2010/main" val="1793772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2"/>
          <p:cNvSpPr>
            <a:spLocks noGrp="1"/>
          </p:cNvSpPr>
          <p:nvPr>
            <p:ph idx="4294967295"/>
          </p:nvPr>
        </p:nvSpPr>
        <p:spPr>
          <a:xfrm>
            <a:off x="539931" y="1682587"/>
            <a:ext cx="7040552" cy="2353701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28800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CREATE</a:t>
            </a:r>
            <a:r>
              <a:rPr lang="es-ES" sz="2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TABLE</a:t>
            </a:r>
            <a:r>
              <a:rPr lang="es-ES" sz="2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tabseq</a:t>
            </a:r>
            <a:r>
              <a:rPr lang="es-ES" sz="2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id </a:t>
            </a:r>
            <a:r>
              <a:rPr lang="en-US" sz="2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INTEGER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PRIMARY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KEY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200" b="1" u="sng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AUTO_INCREMENT</a:t>
            </a:r>
            <a:r>
              <a:rPr lang="en-US" sz="2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name </a:t>
            </a:r>
            <a:r>
              <a:rPr lang="es-ES" sz="2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VARCHAR</a:t>
            </a:r>
            <a:r>
              <a:rPr lang="es-ES" sz="2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s-ES" sz="22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40</a:t>
            </a:r>
            <a:r>
              <a:rPr lang="es-ES" sz="2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),</a:t>
            </a:r>
            <a:r>
              <a:rPr lang="es-ES" sz="2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height</a:t>
            </a:r>
            <a:r>
              <a:rPr lang="es-ES" sz="2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DECIMAL</a:t>
            </a:r>
            <a:r>
              <a:rPr lang="es-ES" sz="2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s-ES" sz="22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</a:t>
            </a:r>
            <a:r>
              <a:rPr lang="es-ES" sz="2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s-ES" sz="22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es-ES" sz="2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endParaRPr lang="es-ES" sz="2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200" b="1" u="sng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AUTO_INCREMENT</a:t>
            </a:r>
            <a:r>
              <a:rPr lang="es-ES" sz="2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s-ES" sz="22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s-ES" sz="2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s-ES" sz="2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728298" y="1474838"/>
            <a:ext cx="1114804" cy="415498"/>
          </a:xfrm>
          <a:prstGeom prst="rect">
            <a:avLst/>
          </a:prstGeom>
          <a:solidFill>
            <a:schemeClr val="bg1"/>
          </a:solidFill>
        </p:spPr>
        <p:txBody>
          <a:bodyPr wrap="square" tIns="0" rtlCol="0">
            <a:spAutoFit/>
          </a:bodyPr>
          <a:lstStyle/>
          <a:p>
            <a:r>
              <a:rPr lang="es-ES" sz="2400" b="1" dirty="0" err="1"/>
              <a:t>MySQL</a:t>
            </a:r>
            <a:endParaRPr lang="es-ES" b="1" dirty="0"/>
          </a:p>
        </p:txBody>
      </p:sp>
      <p:sp>
        <p:nvSpPr>
          <p:cNvPr id="9" name="Marcador de contenido 2"/>
          <p:cNvSpPr txBox="1">
            <a:spLocks/>
          </p:cNvSpPr>
          <p:nvPr/>
        </p:nvSpPr>
        <p:spPr>
          <a:xfrm>
            <a:off x="539931" y="4278530"/>
            <a:ext cx="7084291" cy="16789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25200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tabseq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height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'Andy'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1.7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tabseq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height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'Fanny'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1.55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tabseq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height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'Dany'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1.72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tabseq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height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Camy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1.69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710670" y="4104455"/>
            <a:ext cx="115006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endParaRPr lang="es-ES" b="1" dirty="0"/>
          </a:p>
        </p:txBody>
      </p:sp>
      <p:sp>
        <p:nvSpPr>
          <p:cNvPr id="11" name="CuadroTexto 10"/>
          <p:cNvSpPr txBox="1"/>
          <p:nvPr/>
        </p:nvSpPr>
        <p:spPr>
          <a:xfrm>
            <a:off x="7719302" y="1682586"/>
            <a:ext cx="4073103" cy="235370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b="1" i="1" u="sng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AUTO_INCREMENT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can be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used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on PRIMARY KEY columns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only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b="1" i="1" u="sng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AUTO_INCREMENT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StartsIn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Makes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increment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starts in “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StartsIn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” value. If no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defined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takes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“1” as default.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/>
          <a:srcRect r="4552" b="3161"/>
          <a:stretch/>
        </p:blipFill>
        <p:spPr>
          <a:xfrm>
            <a:off x="8185043" y="4278530"/>
            <a:ext cx="2237798" cy="1697396"/>
          </a:xfrm>
          <a:prstGeom prst="rect">
            <a:avLst/>
          </a:prstGeom>
        </p:spPr>
      </p:pic>
      <p:sp>
        <p:nvSpPr>
          <p:cNvPr id="12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MYSQL AUTO_INCREMENT</a:t>
            </a:r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539931" y="75853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AUTO_INCREMENT </a:t>
            </a:r>
            <a:r>
              <a:rPr lang="es-ES" sz="35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Syntax</a:t>
            </a:r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and Example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6CE6-D88D-4043-BF87-512C623B3AB2}" type="slidenum">
              <a:rPr lang="es-ES" smtClean="0"/>
              <a:t>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7FF3B1C-5B45-E379-FBEB-7281F527B729}"/>
              </a:ext>
            </a:extLst>
          </p:cNvPr>
          <p:cNvSpPr txBox="1"/>
          <p:nvPr/>
        </p:nvSpPr>
        <p:spPr>
          <a:xfrm>
            <a:off x="9372599" y="906675"/>
            <a:ext cx="2279470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BBDD/User: mydata</a:t>
            </a:r>
            <a:endParaRPr lang="es-ES" sz="1600" b="1" i="1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889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sz="5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SESSION 12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838200" y="2190857"/>
            <a:ext cx="10515600" cy="3312960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VIEWS</a:t>
            </a:r>
          </a:p>
          <a:p>
            <a:r>
              <a:rPr lang="es-E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ORACLE MATERIALIZED VIEW</a:t>
            </a:r>
          </a:p>
          <a:p>
            <a:r>
              <a:rPr lang="es-E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ORACLE SEQUENCES</a:t>
            </a:r>
          </a:p>
          <a:p>
            <a:r>
              <a:rPr lang="es-E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 AUTO_INCREMENT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6715-D898-4D68-AE5A-F814A7A78303}" type="slidenum">
              <a:rPr lang="es-ES" smtClean="0"/>
              <a:t>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</p:spTree>
    <p:extLst>
      <p:ext uri="{BB962C8B-B14F-4D97-AF65-F5344CB8AC3E}">
        <p14:creationId xmlns:p14="http://schemas.microsoft.com/office/powerpoint/2010/main" val="4252937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contenido 2"/>
          <p:cNvSpPr>
            <a:spLocks noGrp="1"/>
          </p:cNvSpPr>
          <p:nvPr>
            <p:ph idx="4294967295"/>
          </p:nvPr>
        </p:nvSpPr>
        <p:spPr>
          <a:xfrm>
            <a:off x="539931" y="1854927"/>
            <a:ext cx="10515600" cy="130470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32400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ViewName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endParaRPr lang="es-E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600" i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694507" y="1624093"/>
            <a:ext cx="208293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r>
              <a:rPr lang="es-ES" sz="2400" b="1" dirty="0"/>
              <a:t>/Oracle</a:t>
            </a:r>
            <a:endParaRPr lang="es-ES" b="1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539931" y="3766854"/>
            <a:ext cx="10515600" cy="94448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32400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DROP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ViewName</a:t>
            </a:r>
            <a:endParaRPr lang="en-US" sz="2600" i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694507" y="3536020"/>
            <a:ext cx="208293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r>
              <a:rPr lang="es-ES" sz="2400" b="1" dirty="0"/>
              <a:t>/Oracle</a:t>
            </a:r>
            <a:endParaRPr lang="es-ES" b="1" dirty="0"/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VIEWS</a:t>
            </a: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539931" y="75853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CREATE and DROP VIEW </a:t>
            </a:r>
            <a:r>
              <a:rPr lang="es-ES" sz="35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Syntax</a:t>
            </a:r>
            <a:endParaRPr lang="es-ES" sz="35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6CE6-D88D-4043-BF87-512C623B3AB2}" type="slidenum">
              <a:rPr lang="es-ES" smtClean="0"/>
              <a:t>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</p:spTree>
    <p:extLst>
      <p:ext uri="{BB962C8B-B14F-4D97-AF65-F5344CB8AC3E}">
        <p14:creationId xmlns:p14="http://schemas.microsoft.com/office/powerpoint/2010/main" val="3354805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contenido 2"/>
          <p:cNvSpPr>
            <a:spLocks noGrp="1"/>
          </p:cNvSpPr>
          <p:nvPr>
            <p:ph idx="4294967295"/>
          </p:nvPr>
        </p:nvSpPr>
        <p:spPr>
          <a:xfrm>
            <a:off x="539931" y="1616383"/>
            <a:ext cx="10515600" cy="2219101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32400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castfilm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ms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ms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s-E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moviename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s-E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s-E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role</a:t>
            </a:r>
            <a:r>
              <a:rPr lang="es-E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E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s-E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s-E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s-E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s-E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moviesmall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ms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role r </a:t>
            </a: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 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s-E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s-E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movie_id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s-E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actor a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actor_id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ORDER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ms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endParaRPr lang="en-US" sz="2400" i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694507" y="1385550"/>
            <a:ext cx="208293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r>
              <a:rPr lang="es-ES" sz="2400" b="1" dirty="0"/>
              <a:t>/Oracle</a:t>
            </a:r>
            <a:endParaRPr lang="es-ES" b="1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539931" y="4567115"/>
            <a:ext cx="4528127" cy="94448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32400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castfilm</a:t>
            </a:r>
            <a:r>
              <a:rPr lang="es-E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600" i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694507" y="4336282"/>
            <a:ext cx="208293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r>
              <a:rPr lang="es-ES" sz="2400" b="1" dirty="0"/>
              <a:t>/Oracle</a:t>
            </a:r>
            <a:endParaRPr lang="es-ES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4434" y="4430047"/>
            <a:ext cx="5363297" cy="1218618"/>
          </a:xfrm>
          <a:prstGeom prst="rect">
            <a:avLst/>
          </a:prstGeom>
        </p:spPr>
      </p:pic>
      <p:sp>
        <p:nvSpPr>
          <p:cNvPr id="11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VIEWS</a:t>
            </a: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539931" y="75853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CREATE VIEW Example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6CE6-D88D-4043-BF87-512C623B3AB2}" type="slidenum">
              <a:rPr lang="es-ES" smtClean="0"/>
              <a:t>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72F688D-8383-21C7-1B35-84182D04457C}"/>
              </a:ext>
            </a:extLst>
          </p:cNvPr>
          <p:cNvSpPr txBox="1"/>
          <p:nvPr/>
        </p:nvSpPr>
        <p:spPr>
          <a:xfrm>
            <a:off x="5788765" y="915640"/>
            <a:ext cx="2812869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BBDD/User: moviesmall</a:t>
            </a:r>
            <a:endParaRPr lang="es-ES" sz="1600" b="1" i="1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868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contenido 2"/>
          <p:cNvSpPr>
            <a:spLocks noGrp="1"/>
          </p:cNvSpPr>
          <p:nvPr>
            <p:ph idx="4294967295"/>
          </p:nvPr>
        </p:nvSpPr>
        <p:spPr>
          <a:xfrm>
            <a:off x="539931" y="1828799"/>
            <a:ext cx="10515600" cy="115946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32400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moviesmall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400000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'Transformers: Rise of the Beasts'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2022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400" i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694507" y="1597966"/>
            <a:ext cx="208293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r>
              <a:rPr lang="es-ES" sz="2400" b="1" dirty="0"/>
              <a:t>/Oracle</a:t>
            </a:r>
            <a:endParaRPr lang="es-ES" b="1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539931" y="3421697"/>
            <a:ext cx="10515600" cy="8421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32400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castfilm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id </a:t>
            </a:r>
            <a:r>
              <a:rPr lang="es-E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400000</a:t>
            </a:r>
            <a:r>
              <a:rPr lang="es-E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600" i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694507" y="3190863"/>
            <a:ext cx="208293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r>
              <a:rPr lang="es-ES" sz="2400" b="1" dirty="0"/>
              <a:t>/Oracle</a:t>
            </a:r>
            <a:endParaRPr lang="es-ES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0421" y="4666296"/>
            <a:ext cx="7000875" cy="704850"/>
          </a:xfrm>
          <a:prstGeom prst="rect">
            <a:avLst/>
          </a:prstGeom>
        </p:spPr>
      </p:pic>
      <p:sp>
        <p:nvSpPr>
          <p:cNvPr id="11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VIEWS</a:t>
            </a: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539931" y="75853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CREATE VIEW Example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6CE6-D88D-4043-BF87-512C623B3AB2}" type="slidenum">
              <a:rPr lang="es-ES" smtClean="0"/>
              <a:t>5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1CB44C0-E083-0B86-5418-37D97324B060}"/>
              </a:ext>
            </a:extLst>
          </p:cNvPr>
          <p:cNvSpPr txBox="1"/>
          <p:nvPr/>
        </p:nvSpPr>
        <p:spPr>
          <a:xfrm>
            <a:off x="5797731" y="906675"/>
            <a:ext cx="2812869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BBDD/User: moviesmall</a:t>
            </a:r>
            <a:endParaRPr lang="es-ES" sz="1600" b="1" i="1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B363F8B2-1963-5644-EF9F-3FB50058E40C}"/>
              </a:ext>
            </a:extLst>
          </p:cNvPr>
          <p:cNvSpPr txBox="1">
            <a:spLocks/>
          </p:cNvSpPr>
          <p:nvPr/>
        </p:nvSpPr>
        <p:spPr>
          <a:xfrm>
            <a:off x="539931" y="5557112"/>
            <a:ext cx="10515600" cy="8421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32400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ROLLBACK</a:t>
            </a:r>
            <a:r>
              <a:rPr lang="es-E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600" i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A77C9C4-F49C-3747-017F-7EF709DFA53E}"/>
              </a:ext>
            </a:extLst>
          </p:cNvPr>
          <p:cNvSpPr txBox="1"/>
          <p:nvPr/>
        </p:nvSpPr>
        <p:spPr>
          <a:xfrm>
            <a:off x="694507" y="5326278"/>
            <a:ext cx="208293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r>
              <a:rPr lang="es-ES" sz="2400" b="1" dirty="0"/>
              <a:t>/Oracle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158208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sz="5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SESSION 12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838200" y="2190857"/>
            <a:ext cx="10515600" cy="3312960"/>
          </a:xfrm>
        </p:spPr>
        <p:txBody>
          <a:bodyPr>
            <a:normAutofit/>
          </a:bodyPr>
          <a:lstStyle/>
          <a:p>
            <a:r>
              <a:rPr lang="es-E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VIEWS</a:t>
            </a:r>
          </a:p>
          <a:p>
            <a:r>
              <a:rPr lang="es-ES" sz="4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ORACLE MATERIALIZED VIEW</a:t>
            </a:r>
          </a:p>
          <a:p>
            <a:r>
              <a:rPr lang="es-E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ORACLE SEQUENCES</a:t>
            </a:r>
          </a:p>
          <a:p>
            <a:r>
              <a:rPr lang="es-E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 AUTO_INCREMENT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6715-D898-4D68-AE5A-F814A7A78303}" type="slidenum">
              <a:rPr lang="es-ES" smtClean="0"/>
              <a:t>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</p:spTree>
    <p:extLst>
      <p:ext uri="{BB962C8B-B14F-4D97-AF65-F5344CB8AC3E}">
        <p14:creationId xmlns:p14="http://schemas.microsoft.com/office/powerpoint/2010/main" val="730232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contenido 2"/>
          <p:cNvSpPr>
            <a:spLocks noGrp="1"/>
          </p:cNvSpPr>
          <p:nvPr>
            <p:ph idx="4294967295"/>
          </p:nvPr>
        </p:nvSpPr>
        <p:spPr>
          <a:xfrm>
            <a:off x="539931" y="1844899"/>
            <a:ext cx="6477000" cy="156331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32400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s-ES" sz="1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MATERIALIZED</a:t>
            </a:r>
            <a:r>
              <a:rPr lang="es-ES" sz="1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lang="es-ES" sz="1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90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ViewName</a:t>
            </a:r>
            <a:r>
              <a:rPr lang="es-ES" sz="1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lang="es-ES" sz="1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900" b="1" i="1" u="sng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BUILDAT</a:t>
            </a:r>
            <a:endParaRPr lang="es-ES" sz="1900" i="1" u="sng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REFRESH</a:t>
            </a:r>
            <a:r>
              <a:rPr lang="es-ES" sz="1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900" b="1" i="1" u="sng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REFRESHTYPE</a:t>
            </a:r>
            <a:r>
              <a:rPr lang="es-ES" sz="1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900" b="1" i="1" u="sng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REFRESHON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s-ES" sz="1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s-ES" sz="1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s-ES" sz="1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s-ES" sz="1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s-ES" sz="1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s-ES" sz="1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900" i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694507" y="1614065"/>
            <a:ext cx="106693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/>
              <a:t>Oracle</a:t>
            </a:r>
            <a:endParaRPr lang="es-ES" b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7137004" y="1844897"/>
            <a:ext cx="3426691" cy="37846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noAutofit/>
          </a:bodyPr>
          <a:lstStyle/>
          <a:p>
            <a:pPr algn="just"/>
            <a:r>
              <a:rPr lang="es-ES" b="1" i="1" u="sng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BUILDAT: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u="sng" dirty="0">
                <a:latin typeface="Courier New" panose="02070309020205020404" pitchFamily="49" charset="0"/>
                <a:cs typeface="Courier New" panose="02070309020205020404" pitchFamily="49" charset="0"/>
              </a:rPr>
              <a:t>IMMEDIATE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Populated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at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Creation</a:t>
            </a: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u="sng" dirty="0">
                <a:latin typeface="Courier New" panose="02070309020205020404" pitchFamily="49" charset="0"/>
                <a:cs typeface="Courier New" panose="02070309020205020404" pitchFamily="49" charset="0"/>
              </a:rPr>
              <a:t>DEFERRED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Populated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at first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refreshing</a:t>
            </a: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s-ES" b="1" i="1" u="sng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REFRESHTYPE: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u="sng" dirty="0">
                <a:latin typeface="Courier New" panose="02070309020205020404" pitchFamily="49" charset="0"/>
                <a:cs typeface="Courier New" panose="02070309020205020404" pitchFamily="49" charset="0"/>
              </a:rPr>
              <a:t>FAST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 Update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changes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and insert new rows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u="sng" dirty="0">
                <a:latin typeface="Courier New" panose="02070309020205020404" pitchFamily="49" charset="0"/>
                <a:cs typeface="Courier New" panose="02070309020205020404" pitchFamily="49" charset="0"/>
              </a:rPr>
              <a:t>COMPLETE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the records are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inserted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again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u="sng" dirty="0">
                <a:latin typeface="Courier New" panose="02070309020205020404" pitchFamily="49" charset="0"/>
                <a:cs typeface="Courier New" panose="02070309020205020404" pitchFamily="49" charset="0"/>
              </a:rPr>
              <a:t>FORCE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 Try first FAST and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COMPLETE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539931" y="3536683"/>
            <a:ext cx="6477000" cy="209288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s-ES" b="1" i="1" u="sng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REFRESHON: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ON COMMIT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 When 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is done in any 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internal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ON DEMAND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 By 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executing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ES" altLang="es-ES" sz="1600" dirty="0" err="1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</a:t>
            </a:r>
            <a:r>
              <a:rPr lang="es-ES" altLang="es-ES" sz="1600" dirty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600" dirty="0" err="1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dbms_mview.refresh</a:t>
            </a:r>
            <a:r>
              <a:rPr lang="es-ES" altLang="es-ES" sz="1600" dirty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s-ES" altLang="es-ES" sz="1600" dirty="0" err="1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ViewName</a:t>
            </a:r>
            <a:r>
              <a:rPr lang="es-ES" altLang="es-ES" sz="1600" dirty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  <a:r>
              <a:rPr lang="es-ES" alt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START WITH … NEXT …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 START WITH 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specifies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the first 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refresh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and NEXT 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specifies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nexts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refreshs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ORACLE MATERIALIZED VIEWS</a:t>
            </a:r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539931" y="75853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CREATE MATERIALIZED VIEW </a:t>
            </a:r>
            <a:r>
              <a:rPr lang="es-ES" sz="35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Syntax</a:t>
            </a:r>
            <a:endParaRPr lang="es-ES" sz="35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6CE6-D88D-4043-BF87-512C623B3AB2}" type="slidenum">
              <a:rPr lang="es-ES" smtClean="0"/>
              <a:t>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</p:spTree>
    <p:extLst>
      <p:ext uri="{BB962C8B-B14F-4D97-AF65-F5344CB8AC3E}">
        <p14:creationId xmlns:p14="http://schemas.microsoft.com/office/powerpoint/2010/main" val="2473832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contenido 2"/>
          <p:cNvSpPr>
            <a:spLocks noGrp="1"/>
          </p:cNvSpPr>
          <p:nvPr>
            <p:ph idx="4294967295"/>
          </p:nvPr>
        </p:nvSpPr>
        <p:spPr>
          <a:xfrm>
            <a:off x="539931" y="1697116"/>
            <a:ext cx="10515600" cy="251466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32400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MATERIALIZED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mcastfilm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IMMEDIATE</a:t>
            </a:r>
            <a:endParaRPr lang="es-E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REFRESH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ms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s-E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moviename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s-E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s-E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role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s-E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s-E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s-E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s-E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moviesmall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role r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actor a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ms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 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s-E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s-E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movie_id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(+)</a:t>
            </a:r>
            <a:endParaRPr lang="es-E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s-E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s-E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actor_id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 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(+);</a:t>
            </a:r>
            <a:endParaRPr lang="en-US" sz="2400" i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694507" y="1466283"/>
            <a:ext cx="108135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/>
              <a:t>Oracle</a:t>
            </a:r>
            <a:endParaRPr lang="es-ES" b="1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539931" y="4728796"/>
            <a:ext cx="4528127" cy="94448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32400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mcastfilm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i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694507" y="4467894"/>
            <a:ext cx="108135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/>
              <a:t>Oracle</a:t>
            </a:r>
            <a:endParaRPr lang="es-ES" b="1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884" y="4728794"/>
            <a:ext cx="5860647" cy="944485"/>
          </a:xfrm>
          <a:prstGeom prst="rect">
            <a:avLst/>
          </a:prstGeom>
        </p:spPr>
      </p:pic>
      <p:sp>
        <p:nvSpPr>
          <p:cNvPr id="11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ORACLE MATERIALIZED VIEWS</a:t>
            </a: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539931" y="75853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CREATE MATERIALIZED VIEW Example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6CE6-D88D-4043-BF87-512C623B3AB2}" type="slidenum">
              <a:rPr lang="es-ES" smtClean="0"/>
              <a:t>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1DC51D5-2BFE-2718-2691-774261F0AEA9}"/>
              </a:ext>
            </a:extLst>
          </p:cNvPr>
          <p:cNvSpPr txBox="1"/>
          <p:nvPr/>
        </p:nvSpPr>
        <p:spPr>
          <a:xfrm>
            <a:off x="9060882" y="887335"/>
            <a:ext cx="2812869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BBDD/User: moviesmall</a:t>
            </a:r>
            <a:endParaRPr lang="es-ES" sz="1600" b="1" i="1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23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contenido 2"/>
          <p:cNvSpPr>
            <a:spLocks noGrp="1"/>
          </p:cNvSpPr>
          <p:nvPr>
            <p:ph idx="4294967295"/>
          </p:nvPr>
        </p:nvSpPr>
        <p:spPr>
          <a:xfrm>
            <a:off x="733434" y="1576229"/>
            <a:ext cx="10515600" cy="9393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25200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moviesmall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400000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'Transformers: Rise of the Beasts'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2022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400" i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888010" y="1345395"/>
            <a:ext cx="208293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r>
              <a:rPr lang="es-ES" sz="2400" b="1" dirty="0"/>
              <a:t>/Oracle</a:t>
            </a:r>
            <a:endParaRPr lang="es-ES" b="1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733433" y="2886015"/>
            <a:ext cx="3829227" cy="10600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25200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mcastfilm</a:t>
            </a:r>
            <a:endParaRPr lang="es-E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id 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400000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s-E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888010" y="2634922"/>
            <a:ext cx="103674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/>
              <a:t>Oracle</a:t>
            </a:r>
            <a:endParaRPr lang="es-ES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r="10036"/>
          <a:stretch/>
        </p:blipFill>
        <p:spPr>
          <a:xfrm>
            <a:off x="759709" y="4292286"/>
            <a:ext cx="4022194" cy="794354"/>
          </a:xfrm>
          <a:prstGeom prst="rect">
            <a:avLst/>
          </a:prstGeom>
        </p:spPr>
      </p:pic>
      <p:sp>
        <p:nvSpPr>
          <p:cNvPr id="11" name="Marcador de contenido 2"/>
          <p:cNvSpPr txBox="1">
            <a:spLocks/>
          </p:cNvSpPr>
          <p:nvPr/>
        </p:nvSpPr>
        <p:spPr>
          <a:xfrm>
            <a:off x="4781903" y="2886015"/>
            <a:ext cx="2333511" cy="10600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25200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s-E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4865772" y="2645316"/>
            <a:ext cx="208293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r>
              <a:rPr lang="es-ES" sz="2400" b="1" dirty="0"/>
              <a:t>/Oracle</a:t>
            </a:r>
            <a:endParaRPr lang="es-ES" b="1" dirty="0"/>
          </a:p>
        </p:txBody>
      </p:sp>
      <p:sp>
        <p:nvSpPr>
          <p:cNvPr id="16" name="Marcador de contenido 2"/>
          <p:cNvSpPr txBox="1">
            <a:spLocks/>
          </p:cNvSpPr>
          <p:nvPr/>
        </p:nvSpPr>
        <p:spPr>
          <a:xfrm>
            <a:off x="7419807" y="2886015"/>
            <a:ext cx="3829227" cy="10600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25200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mcastfilm</a:t>
            </a:r>
            <a:endParaRPr lang="es-E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id 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400000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s-E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7560969" y="2655182"/>
            <a:ext cx="103674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/>
              <a:t>Oracle</a:t>
            </a:r>
            <a:endParaRPr lang="es-ES" b="1" dirty="0"/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678" y="4166504"/>
            <a:ext cx="6357327" cy="1135523"/>
          </a:xfrm>
          <a:prstGeom prst="rect">
            <a:avLst/>
          </a:prstGeom>
        </p:spPr>
      </p:pic>
      <p:sp>
        <p:nvSpPr>
          <p:cNvPr id="15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ORACLE MATERIALIZED VIEWS</a:t>
            </a:r>
          </a:p>
        </p:txBody>
      </p:sp>
      <p:sp>
        <p:nvSpPr>
          <p:cNvPr id="18" name="Título 1"/>
          <p:cNvSpPr txBox="1">
            <a:spLocks/>
          </p:cNvSpPr>
          <p:nvPr/>
        </p:nvSpPr>
        <p:spPr>
          <a:xfrm>
            <a:off x="539931" y="75853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CREATE MATERIALIZED VIEW Example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6CE6-D88D-4043-BF87-512C623B3AB2}" type="slidenum">
              <a:rPr lang="es-ES" smtClean="0"/>
              <a:t>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3FC872A-E015-C983-C7C5-CF9D42EE95E5}"/>
              </a:ext>
            </a:extLst>
          </p:cNvPr>
          <p:cNvSpPr txBox="1"/>
          <p:nvPr/>
        </p:nvSpPr>
        <p:spPr>
          <a:xfrm>
            <a:off x="9078812" y="906675"/>
            <a:ext cx="2812869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BBDD/User: moviesmall</a:t>
            </a:r>
            <a:endParaRPr lang="es-ES" sz="1600" b="1" i="1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7B15E5C2-E7D6-8252-C864-F014C8EC2DB8}"/>
              </a:ext>
            </a:extLst>
          </p:cNvPr>
          <p:cNvSpPr txBox="1">
            <a:spLocks/>
          </p:cNvSpPr>
          <p:nvPr/>
        </p:nvSpPr>
        <p:spPr>
          <a:xfrm>
            <a:off x="733433" y="5538943"/>
            <a:ext cx="10515600" cy="9393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25200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moviesmall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id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400000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i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3F49E3D-9C19-16B9-43E9-2E2B13F9FE95}"/>
              </a:ext>
            </a:extLst>
          </p:cNvPr>
          <p:cNvSpPr txBox="1"/>
          <p:nvPr/>
        </p:nvSpPr>
        <p:spPr>
          <a:xfrm>
            <a:off x="888009" y="5308109"/>
            <a:ext cx="208293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r>
              <a:rPr lang="es-ES" sz="2400" b="1" dirty="0"/>
              <a:t>/Oracle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5937548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999</Words>
  <Application>Microsoft Office PowerPoint</Application>
  <PresentationFormat>Panorámica</PresentationFormat>
  <Paragraphs>215</Paragraphs>
  <Slides>17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Tema de Office</vt:lpstr>
      <vt:lpstr>DATABASE COURSE 2023/2024</vt:lpstr>
      <vt:lpstr>SESSION 12</vt:lpstr>
      <vt:lpstr>Presentación de PowerPoint</vt:lpstr>
      <vt:lpstr>Presentación de PowerPoint</vt:lpstr>
      <vt:lpstr>Presentación de PowerPoint</vt:lpstr>
      <vt:lpstr>SESSION 12</vt:lpstr>
      <vt:lpstr>Presentación de PowerPoint</vt:lpstr>
      <vt:lpstr>Presentación de PowerPoint</vt:lpstr>
      <vt:lpstr>Presentación de PowerPoint</vt:lpstr>
      <vt:lpstr>Presentación de PowerPoint</vt:lpstr>
      <vt:lpstr>SESSION 12</vt:lpstr>
      <vt:lpstr>Presentación de PowerPoint</vt:lpstr>
      <vt:lpstr>Presentación de PowerPoint</vt:lpstr>
      <vt:lpstr>Presentación de PowerPoint</vt:lpstr>
      <vt:lpstr>Presentación de PowerPoint</vt:lpstr>
      <vt:lpstr>SESSION 12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Pavel Harold Llamocca Portella</dc:creator>
  <cp:lastModifiedBy>González Ferrero, Paula</cp:lastModifiedBy>
  <cp:revision>10</cp:revision>
  <dcterms:created xsi:type="dcterms:W3CDTF">2021-08-18T13:17:57Z</dcterms:created>
  <dcterms:modified xsi:type="dcterms:W3CDTF">2023-10-04T17:33:12Z</dcterms:modified>
</cp:coreProperties>
</file>