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3"/>
  </p:notesMasterIdLst>
  <p:handoutMasterIdLst>
    <p:handoutMasterId r:id="rId24"/>
  </p:handoutMasterIdLst>
  <p:sldIdLst>
    <p:sldId id="256" r:id="rId5"/>
    <p:sldId id="264" r:id="rId6"/>
    <p:sldId id="266" r:id="rId7"/>
    <p:sldId id="265" r:id="rId8"/>
    <p:sldId id="258" r:id="rId9"/>
    <p:sldId id="259" r:id="rId10"/>
    <p:sldId id="263" r:id="rId11"/>
    <p:sldId id="267" r:id="rId12"/>
    <p:sldId id="257" r:id="rId13"/>
    <p:sldId id="260" r:id="rId14"/>
    <p:sldId id="261" r:id="rId15"/>
    <p:sldId id="262" r:id="rId16"/>
    <p:sldId id="269" r:id="rId17"/>
    <p:sldId id="268" r:id="rId18"/>
    <p:sldId id="270" r:id="rId19"/>
    <p:sldId id="273" r:id="rId20"/>
    <p:sldId id="272" r:id="rId21"/>
    <p:sldId id="271"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579"/>
    <a:srgbClr val="B91003"/>
    <a:srgbClr val="FF5C00"/>
    <a:srgbClr val="E455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2" autoAdjust="0"/>
    <p:restoredTop sz="96421" autoAdjust="0"/>
  </p:normalViewPr>
  <p:slideViewPr>
    <p:cSldViewPr snapToGrid="0">
      <p:cViewPr varScale="1">
        <p:scale>
          <a:sx n="78" d="100"/>
          <a:sy n="78" d="100"/>
        </p:scale>
        <p:origin x="1402"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142F2650-FE29-4A89-B265-5D416DBD3B9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AA44629E-3778-4FFE-BF32-4DD6F493FD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F4718A-1251-074B-8883-45BBA09589B0}" type="datetime1">
              <a:rPr lang="es-ES_tradnl" smtClean="0"/>
              <a:t>15/09/2023</a:t>
            </a:fld>
            <a:endParaRPr lang="es-ES"/>
          </a:p>
        </p:txBody>
      </p:sp>
      <p:sp>
        <p:nvSpPr>
          <p:cNvPr id="4" name="Marcador de pie de página 3">
            <a:extLst>
              <a:ext uri="{FF2B5EF4-FFF2-40B4-BE49-F238E27FC236}">
                <a16:creationId xmlns:a16="http://schemas.microsoft.com/office/drawing/2014/main" id="{9691CDFE-3D0E-46B6-8C67-4977276174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7E9221C1-2116-46B4-A3A4-10B6BA8C3F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5D695A-AE87-4718-BBB7-6184CE460EA7}" type="slidenum">
              <a:rPr lang="es-ES" smtClean="0"/>
              <a:t>‹Nº›</a:t>
            </a:fld>
            <a:endParaRPr lang="es-ES"/>
          </a:p>
        </p:txBody>
      </p:sp>
    </p:spTree>
    <p:extLst>
      <p:ext uri="{BB962C8B-B14F-4D97-AF65-F5344CB8AC3E}">
        <p14:creationId xmlns:p14="http://schemas.microsoft.com/office/powerpoint/2010/main" val="33143410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B8C51-4B2A-9F46-BFA1-012DC542877E}" type="datetime1">
              <a:rPr lang="es-ES_tradnl" smtClean="0"/>
              <a:t>15/09/2023</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E033D7-0DB3-4B98-BA86-443D570E93FE}" type="slidenum">
              <a:rPr lang="es-ES" smtClean="0"/>
              <a:t>‹Nº›</a:t>
            </a:fld>
            <a:endParaRPr lang="es-ES"/>
          </a:p>
        </p:txBody>
      </p:sp>
    </p:spTree>
    <p:extLst>
      <p:ext uri="{BB962C8B-B14F-4D97-AF65-F5344CB8AC3E}">
        <p14:creationId xmlns:p14="http://schemas.microsoft.com/office/powerpoint/2010/main" val="1854241918"/>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baseline="0" dirty="0"/>
          </a:p>
        </p:txBody>
      </p:sp>
      <p:sp>
        <p:nvSpPr>
          <p:cNvPr id="4" name="Marcador de fecha 3"/>
          <p:cNvSpPr>
            <a:spLocks noGrp="1"/>
          </p:cNvSpPr>
          <p:nvPr>
            <p:ph type="dt" idx="10"/>
          </p:nvPr>
        </p:nvSpPr>
        <p:spPr/>
        <p:txBody>
          <a:bodyPr/>
          <a:lstStyle/>
          <a:p>
            <a:fld id="{682CA2BE-3C28-D24F-BA7D-9236574C3227}" type="datetime1">
              <a:rPr lang="es-ES_tradnl" smtClean="0"/>
              <a:t>15/09/2023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1E033D7-0DB3-4B98-BA86-443D570E93FE}" type="slidenum">
              <a:rPr lang="es-ES" smtClean="0"/>
              <a:t>1</a:t>
            </a:fld>
            <a:endParaRPr lang="es-ES"/>
          </a:p>
        </p:txBody>
      </p:sp>
    </p:spTree>
    <p:extLst>
      <p:ext uri="{BB962C8B-B14F-4D97-AF65-F5344CB8AC3E}">
        <p14:creationId xmlns:p14="http://schemas.microsoft.com/office/powerpoint/2010/main" val="3990044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7942" y="1122363"/>
            <a:ext cx="8828116" cy="2387600"/>
          </a:xfrm>
        </p:spPr>
        <p:txBody>
          <a:bodyPr anchor="b"/>
          <a:lstStyle>
            <a:lvl1pPr algn="r">
              <a:lnSpc>
                <a:spcPct val="100000"/>
              </a:lnSpc>
              <a:defRPr sz="2400">
                <a:solidFill>
                  <a:srgbClr val="FF5C00"/>
                </a:solidFill>
              </a:defRPr>
            </a:lvl1pPr>
          </a:lstStyle>
          <a:p>
            <a:r>
              <a:rPr lang="es-ES_tradnl" noProof="0" dirty="0"/>
              <a:t>Título de la asignatura </a:t>
            </a:r>
            <a:br>
              <a:rPr lang="es-ES_tradnl" noProof="0" dirty="0"/>
            </a:br>
            <a:r>
              <a:rPr lang="es-ES_tradnl" noProof="0" dirty="0"/>
              <a:t>Programa </a:t>
            </a:r>
          </a:p>
        </p:txBody>
      </p:sp>
      <p:sp>
        <p:nvSpPr>
          <p:cNvPr id="3" name="Subtitle 2"/>
          <p:cNvSpPr>
            <a:spLocks noGrp="1"/>
          </p:cNvSpPr>
          <p:nvPr>
            <p:ph type="subTitle" idx="1" hasCustomPrompt="1"/>
          </p:nvPr>
        </p:nvSpPr>
        <p:spPr>
          <a:xfrm>
            <a:off x="157942" y="3602038"/>
            <a:ext cx="8828116" cy="1655762"/>
          </a:xfrm>
        </p:spPr>
        <p:txBody>
          <a:bodyPr>
            <a:normAutofit/>
          </a:bodyPr>
          <a:lstStyle>
            <a:lvl1pPr marL="0" indent="0" algn="r">
              <a:lnSpc>
                <a:spcPct val="100000"/>
              </a:lnSpc>
              <a:spcBef>
                <a:spcPts val="0"/>
              </a:spcBef>
              <a:buNone/>
              <a:defRPr sz="1800">
                <a:solidFill>
                  <a:srgbClr val="66657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noProof="0" dirty="0"/>
              <a:t>Profesor</a:t>
            </a:r>
          </a:p>
        </p:txBody>
      </p:sp>
    </p:spTree>
    <p:extLst>
      <p:ext uri="{BB962C8B-B14F-4D97-AF65-F5344CB8AC3E}">
        <p14:creationId xmlns:p14="http://schemas.microsoft.com/office/powerpoint/2010/main" val="294686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5649D1-F40E-43C9-B87F-2EFDE98A08E3}"/>
              </a:ext>
            </a:extLst>
          </p:cNvPr>
          <p:cNvSpPr>
            <a:spLocks noGrp="1"/>
          </p:cNvSpPr>
          <p:nvPr>
            <p:ph type="title"/>
          </p:nvPr>
        </p:nvSpPr>
        <p:spPr/>
        <p:txBody>
          <a:bodyPr anchor="b"/>
          <a:lstStyle/>
          <a:p>
            <a:r>
              <a:rPr lang="es-ES"/>
              <a:t>Haga clic para modificar el estilo de título del patrón</a:t>
            </a:r>
          </a:p>
        </p:txBody>
      </p:sp>
      <p:sp>
        <p:nvSpPr>
          <p:cNvPr id="3" name="Marcador de pie de página 2">
            <a:extLst>
              <a:ext uri="{FF2B5EF4-FFF2-40B4-BE49-F238E27FC236}">
                <a16:creationId xmlns:a16="http://schemas.microsoft.com/office/drawing/2014/main" id="{5BFD99E9-575E-4731-AB65-4FFE5A204F8E}"/>
              </a:ext>
            </a:extLst>
          </p:cNvPr>
          <p:cNvSpPr>
            <a:spLocks noGrp="1"/>
          </p:cNvSpPr>
          <p:nvPr>
            <p:ph type="ftr" sz="quarter" idx="10"/>
          </p:nvPr>
        </p:nvSpPr>
        <p:spPr/>
        <p:txBody>
          <a:bodyPr/>
          <a:lstStyle/>
          <a:p>
            <a:r>
              <a:rPr lang="es-ES" dirty="0"/>
              <a:t>Asignatura - Programa - Profesor - Curso Académico </a:t>
            </a:r>
          </a:p>
        </p:txBody>
      </p:sp>
      <p:sp>
        <p:nvSpPr>
          <p:cNvPr id="4" name="Marcador de número de diapositiva 3">
            <a:extLst>
              <a:ext uri="{FF2B5EF4-FFF2-40B4-BE49-F238E27FC236}">
                <a16:creationId xmlns:a16="http://schemas.microsoft.com/office/drawing/2014/main" id="{841B0DCA-E79A-47FA-9AD9-13F49E7FE914}"/>
              </a:ext>
            </a:extLst>
          </p:cNvPr>
          <p:cNvSpPr>
            <a:spLocks noGrp="1"/>
          </p:cNvSpPr>
          <p:nvPr>
            <p:ph type="sldNum" sz="quarter" idx="11"/>
          </p:nvPr>
        </p:nvSpPr>
        <p:spPr/>
        <p:txBody>
          <a:bodyPr/>
          <a:lstStyle/>
          <a:p>
            <a:fld id="{0154CEB4-509F-4D11-9DD8-5800B89D237E}" type="slidenum">
              <a:rPr lang="es-ES" smtClean="0"/>
              <a:pPr/>
              <a:t>‹Nº›</a:t>
            </a:fld>
            <a:endParaRPr lang="es-ES" dirty="0"/>
          </a:p>
        </p:txBody>
      </p:sp>
    </p:spTree>
    <p:extLst>
      <p:ext uri="{BB962C8B-B14F-4D97-AF65-F5344CB8AC3E}">
        <p14:creationId xmlns:p14="http://schemas.microsoft.com/office/powerpoint/2010/main" val="3841096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negativa">
    <p:bg>
      <p:bgRef idx="1001">
        <a:schemeClr val="bg2"/>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5649D1-F40E-43C9-B87F-2EFDE98A08E3}"/>
              </a:ext>
            </a:extLst>
          </p:cNvPr>
          <p:cNvSpPr>
            <a:spLocks noGrp="1"/>
          </p:cNvSpPr>
          <p:nvPr>
            <p:ph type="title"/>
          </p:nvPr>
        </p:nvSpPr>
        <p:spPr>
          <a:noFill/>
        </p:spPr>
        <p:txBody>
          <a:bodyPr anchor="b"/>
          <a:lstStyle>
            <a:lvl1pPr>
              <a:defRPr>
                <a:solidFill>
                  <a:schemeClr val="tx1"/>
                </a:solidFill>
              </a:defRPr>
            </a:lvl1pPr>
          </a:lstStyle>
          <a:p>
            <a:r>
              <a:rPr lang="es-ES"/>
              <a:t>Haga clic para modificar el estilo de título del patrón</a:t>
            </a:r>
          </a:p>
        </p:txBody>
      </p:sp>
      <p:sp>
        <p:nvSpPr>
          <p:cNvPr id="3" name="Marcador de pie de página 2">
            <a:extLst>
              <a:ext uri="{FF2B5EF4-FFF2-40B4-BE49-F238E27FC236}">
                <a16:creationId xmlns:a16="http://schemas.microsoft.com/office/drawing/2014/main" id="{5BFD99E9-575E-4731-AB65-4FFE5A204F8E}"/>
              </a:ext>
            </a:extLst>
          </p:cNvPr>
          <p:cNvSpPr>
            <a:spLocks noGrp="1"/>
          </p:cNvSpPr>
          <p:nvPr>
            <p:ph type="ftr" sz="quarter" idx="10"/>
          </p:nvPr>
        </p:nvSpPr>
        <p:spPr>
          <a:noFill/>
        </p:spPr>
        <p:txBody>
          <a:bodyPr/>
          <a:lstStyle>
            <a:lvl1pPr>
              <a:defRPr>
                <a:solidFill>
                  <a:schemeClr val="tx1"/>
                </a:solidFill>
              </a:defRPr>
            </a:lvl1pPr>
          </a:lstStyle>
          <a:p>
            <a:r>
              <a:rPr lang="es-ES" dirty="0"/>
              <a:t>Asignatura - Programa - Profesor - Curso Académico </a:t>
            </a:r>
          </a:p>
        </p:txBody>
      </p:sp>
      <p:sp>
        <p:nvSpPr>
          <p:cNvPr id="4" name="Marcador de número de diapositiva 3">
            <a:extLst>
              <a:ext uri="{FF2B5EF4-FFF2-40B4-BE49-F238E27FC236}">
                <a16:creationId xmlns:a16="http://schemas.microsoft.com/office/drawing/2014/main" id="{841B0DCA-E79A-47FA-9AD9-13F49E7FE914}"/>
              </a:ext>
            </a:extLst>
          </p:cNvPr>
          <p:cNvSpPr>
            <a:spLocks noGrp="1"/>
          </p:cNvSpPr>
          <p:nvPr>
            <p:ph type="sldNum" sz="quarter" idx="11"/>
          </p:nvPr>
        </p:nvSpPr>
        <p:spPr>
          <a:noFill/>
        </p:spPr>
        <p:txBody>
          <a:bodyPr/>
          <a:lstStyle>
            <a:lvl1pPr>
              <a:defRPr>
                <a:solidFill>
                  <a:schemeClr val="tx1"/>
                </a:solidFill>
              </a:defRPr>
            </a:lvl1pPr>
          </a:lstStyle>
          <a:p>
            <a:fld id="{0154CEB4-509F-4D11-9DD8-5800B89D237E}" type="slidenum">
              <a:rPr lang="es-ES" smtClean="0"/>
              <a:pPr/>
              <a:t>‹Nº›</a:t>
            </a:fld>
            <a:endParaRPr lang="es-ES" dirty="0"/>
          </a:p>
        </p:txBody>
      </p:sp>
    </p:spTree>
    <p:extLst>
      <p:ext uri="{BB962C8B-B14F-4D97-AF65-F5344CB8AC3E}">
        <p14:creationId xmlns:p14="http://schemas.microsoft.com/office/powerpoint/2010/main" val="28018711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8798" y="53140"/>
            <a:ext cx="7320802" cy="762058"/>
          </a:xfrm>
          <a:prstGeom prst="rect">
            <a:avLst/>
          </a:prstGeom>
          <a:ln>
            <a:noFill/>
          </a:ln>
        </p:spPr>
        <p:style>
          <a:lnRef idx="2">
            <a:schemeClr val="accent2"/>
          </a:lnRef>
          <a:fillRef idx="1">
            <a:schemeClr val="lt1"/>
          </a:fillRef>
          <a:effectRef idx="0">
            <a:schemeClr val="accent2"/>
          </a:effectRef>
          <a:fontRef idx="minor"/>
        </p:style>
        <p:txBody>
          <a:bodyPr vert="horz" lIns="91440" tIns="45720" rIns="91440" bIns="45720" rtlCol="0" anchor="b">
            <a:noAutofit/>
          </a:bodyPr>
          <a:lstStyle/>
          <a:p>
            <a:br>
              <a:rPr lang="es-ES" dirty="0"/>
            </a:br>
            <a:r>
              <a:rPr lang="es-ES" dirty="0"/>
              <a:t>Haga clic para modificar el estilo de título del patrón</a:t>
            </a:r>
            <a:endParaRPr lang="en-US" dirty="0"/>
          </a:p>
        </p:txBody>
      </p:sp>
      <p:sp>
        <p:nvSpPr>
          <p:cNvPr id="3" name="Text Placeholder 2"/>
          <p:cNvSpPr>
            <a:spLocks noGrp="1"/>
          </p:cNvSpPr>
          <p:nvPr>
            <p:ph type="body" idx="1"/>
          </p:nvPr>
        </p:nvSpPr>
        <p:spPr>
          <a:xfrm>
            <a:off x="69212" y="897775"/>
            <a:ext cx="9008285" cy="5611090"/>
          </a:xfrm>
          <a:prstGeom prst="rect">
            <a:avLst/>
          </a:prstGeom>
        </p:spPr>
        <p:txBody>
          <a:bodyPr vert="horz" lIns="91440" tIns="45720" rIns="91440" bIns="45720" rtlCol="0">
            <a:normAutofit/>
          </a:body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6" name="Marcador de pie de página 5">
            <a:extLst>
              <a:ext uri="{FF2B5EF4-FFF2-40B4-BE49-F238E27FC236}">
                <a16:creationId xmlns:a16="http://schemas.microsoft.com/office/drawing/2014/main" id="{B7B0E0C7-2274-4500-9718-F95DDC2B0F84}"/>
              </a:ext>
            </a:extLst>
          </p:cNvPr>
          <p:cNvSpPr>
            <a:spLocks noGrp="1"/>
          </p:cNvSpPr>
          <p:nvPr>
            <p:ph type="ftr" sz="quarter" idx="3"/>
          </p:nvPr>
        </p:nvSpPr>
        <p:spPr>
          <a:xfrm>
            <a:off x="69212" y="6538913"/>
            <a:ext cx="8418083" cy="212610"/>
          </a:xfrm>
          <a:prstGeom prst="rect">
            <a:avLst/>
          </a:prstGeom>
          <a:ln w="3175">
            <a:solidFill>
              <a:srgbClr val="FF5C00"/>
            </a:solid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lstStyle>
            <a:lvl1pPr algn="l">
              <a:defRPr sz="1000">
                <a:solidFill>
                  <a:srgbClr val="666579"/>
                </a:solidFill>
              </a:defRPr>
            </a:lvl1pPr>
          </a:lstStyle>
          <a:p>
            <a:r>
              <a:rPr lang="es-ES" dirty="0"/>
              <a:t>Asignatura - Programa - Profesor - Curso Académico </a:t>
            </a:r>
          </a:p>
        </p:txBody>
      </p:sp>
      <p:sp>
        <p:nvSpPr>
          <p:cNvPr id="7" name="Marcador de número de diapositiva 6">
            <a:extLst>
              <a:ext uri="{FF2B5EF4-FFF2-40B4-BE49-F238E27FC236}">
                <a16:creationId xmlns:a16="http://schemas.microsoft.com/office/drawing/2014/main" id="{7FA6CE07-962A-421A-9D8D-EE9BABBFBD03}"/>
              </a:ext>
            </a:extLst>
          </p:cNvPr>
          <p:cNvSpPr>
            <a:spLocks noGrp="1"/>
          </p:cNvSpPr>
          <p:nvPr>
            <p:ph type="sldNum" sz="quarter" idx="4"/>
          </p:nvPr>
        </p:nvSpPr>
        <p:spPr>
          <a:xfrm>
            <a:off x="8553795" y="6538912"/>
            <a:ext cx="523701" cy="212610"/>
          </a:xfrm>
          <a:prstGeom prst="rect">
            <a:avLst/>
          </a:prstGeom>
          <a:ln w="3175">
            <a:solidFill>
              <a:srgbClr val="FF5C00"/>
            </a:solid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lstStyle>
            <a:lvl1pPr algn="r">
              <a:defRPr sz="1000">
                <a:solidFill>
                  <a:srgbClr val="666579"/>
                </a:solidFill>
              </a:defRPr>
            </a:lvl1pPr>
          </a:lstStyle>
          <a:p>
            <a:fld id="{0154CEB4-509F-4D11-9DD8-5800B89D237E}" type="slidenum">
              <a:rPr lang="es-ES" smtClean="0"/>
              <a:pPr/>
              <a:t>‹Nº›</a:t>
            </a:fld>
            <a:r>
              <a:rPr lang="es-ES" dirty="0"/>
              <a:t>|</a:t>
            </a:r>
          </a:p>
        </p:txBody>
      </p:sp>
      <p:pic>
        <p:nvPicPr>
          <p:cNvPr id="9" name="Imagen 8">
            <a:extLst>
              <a:ext uri="{FF2B5EF4-FFF2-40B4-BE49-F238E27FC236}">
                <a16:creationId xmlns:a16="http://schemas.microsoft.com/office/drawing/2014/main" id="{88095B46-5274-4813-BD13-EF4EC80E4C7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4507" y="53140"/>
            <a:ext cx="786103" cy="786103"/>
          </a:xfrm>
          <a:prstGeom prst="rect">
            <a:avLst/>
          </a:prstGeom>
        </p:spPr>
      </p:pic>
      <p:sp>
        <p:nvSpPr>
          <p:cNvPr id="8" name="Rectángulo 7">
            <a:extLst>
              <a:ext uri="{FF2B5EF4-FFF2-40B4-BE49-F238E27FC236}">
                <a16:creationId xmlns:a16="http://schemas.microsoft.com/office/drawing/2014/main" id="{C5BACEE5-06D2-49BB-8B9E-A502BCDCFCA6}"/>
              </a:ext>
            </a:extLst>
          </p:cNvPr>
          <p:cNvSpPr/>
          <p:nvPr userDrawn="1"/>
        </p:nvSpPr>
        <p:spPr>
          <a:xfrm>
            <a:off x="8287788" y="61452"/>
            <a:ext cx="789708" cy="762059"/>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bg1">
                    <a:lumMod val="75000"/>
                  </a:schemeClr>
                </a:solidFill>
              </a:rPr>
              <a:t>Espacio para logo externo </a:t>
            </a:r>
          </a:p>
        </p:txBody>
      </p:sp>
    </p:spTree>
    <p:extLst>
      <p:ext uri="{BB962C8B-B14F-4D97-AF65-F5344CB8AC3E}">
        <p14:creationId xmlns:p14="http://schemas.microsoft.com/office/powerpoint/2010/main" val="2207993471"/>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8" r:id="rId3"/>
  </p:sldLayoutIdLst>
  <p:hf hdr="0" dt="0"/>
  <p:txStyles>
    <p:titleStyle>
      <a:lvl1pPr algn="l" defTabSz="914400" rtl="0" eaLnBrk="1" latinLnBrk="0" hangingPunct="1">
        <a:lnSpc>
          <a:spcPct val="100000"/>
        </a:lnSpc>
        <a:spcBef>
          <a:spcPct val="0"/>
        </a:spcBef>
        <a:buNone/>
        <a:defRPr sz="2000" kern="1200">
          <a:solidFill>
            <a:srgbClr val="FF5C00"/>
          </a:solidFill>
          <a:latin typeface="+mn-lt"/>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charset="0"/>
        <a:buChar char="•"/>
        <a:defRPr sz="2000" kern="1200">
          <a:solidFill>
            <a:schemeClr val="tx1"/>
          </a:solidFill>
          <a:latin typeface="+mn-lt"/>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charset="0"/>
        <a:buChar char="•"/>
        <a:defRPr sz="1600" kern="1200">
          <a:solidFill>
            <a:schemeClr val="tx1"/>
          </a:solidFill>
          <a:latin typeface="+mn-lt"/>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charset="0"/>
        <a:buChar char="•"/>
        <a:defRPr sz="1400" kern="1200">
          <a:solidFill>
            <a:schemeClr val="tx1"/>
          </a:solidFill>
          <a:latin typeface="+mn-lt"/>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charset="0"/>
        <a:buChar char="•"/>
        <a:defRPr sz="1400" kern="1200">
          <a:solidFill>
            <a:schemeClr val="tx1"/>
          </a:solidFill>
          <a:latin typeface="+mn-lt"/>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91CBB29-C900-4C30-80EE-79C25584309B}"/>
              </a:ext>
            </a:extLst>
          </p:cNvPr>
          <p:cNvSpPr>
            <a:spLocks noGrp="1"/>
          </p:cNvSpPr>
          <p:nvPr>
            <p:ph type="ctrTitle"/>
          </p:nvPr>
        </p:nvSpPr>
        <p:spPr/>
        <p:txBody>
          <a:bodyPr/>
          <a:lstStyle/>
          <a:p>
            <a:r>
              <a:rPr lang="en-US" sz="4000" dirty="0"/>
              <a:t>Data lakes, data warehouses y data marts</a:t>
            </a:r>
            <a:endParaRPr lang="es-ES" sz="4000" dirty="0"/>
          </a:p>
        </p:txBody>
      </p:sp>
      <p:sp>
        <p:nvSpPr>
          <p:cNvPr id="9" name="Subtítulo 8">
            <a:extLst>
              <a:ext uri="{FF2B5EF4-FFF2-40B4-BE49-F238E27FC236}">
                <a16:creationId xmlns:a16="http://schemas.microsoft.com/office/drawing/2014/main" id="{32014A19-6A71-45DE-AA3A-977B3F45FF29}"/>
              </a:ext>
            </a:extLst>
          </p:cNvPr>
          <p:cNvSpPr>
            <a:spLocks noGrp="1"/>
          </p:cNvSpPr>
          <p:nvPr>
            <p:ph type="subTitle" idx="1"/>
          </p:nvPr>
        </p:nvSpPr>
        <p:spPr/>
        <p:txBody>
          <a:bodyPr/>
          <a:lstStyle/>
          <a:p>
            <a:r>
              <a:rPr lang="es-ES" dirty="0"/>
              <a:t>Dr. César Byron Guevara Maldonado</a:t>
            </a:r>
          </a:p>
        </p:txBody>
      </p:sp>
    </p:spTree>
    <p:extLst>
      <p:ext uri="{BB962C8B-B14F-4D97-AF65-F5344CB8AC3E}">
        <p14:creationId xmlns:p14="http://schemas.microsoft.com/office/powerpoint/2010/main" val="205996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1240B9-5AB0-4F45-86E7-DF531A7D3C56}"/>
              </a:ext>
            </a:extLst>
          </p:cNvPr>
          <p:cNvSpPr>
            <a:spLocks noGrp="1"/>
          </p:cNvSpPr>
          <p:nvPr>
            <p:ph type="title"/>
          </p:nvPr>
        </p:nvSpPr>
        <p:spPr/>
        <p:txBody>
          <a:bodyPr/>
          <a:lstStyle/>
          <a:p>
            <a:r>
              <a:rPr lang="en-US" sz="3200" dirty="0"/>
              <a:t>Data lakes</a:t>
            </a:r>
            <a:endParaRPr lang="es-ES" sz="3200" dirty="0"/>
          </a:p>
        </p:txBody>
      </p:sp>
      <p:sp>
        <p:nvSpPr>
          <p:cNvPr id="3" name="Marcador de pie de página 2">
            <a:extLst>
              <a:ext uri="{FF2B5EF4-FFF2-40B4-BE49-F238E27FC236}">
                <a16:creationId xmlns:a16="http://schemas.microsoft.com/office/drawing/2014/main" id="{5D90D668-AF94-4D2F-91BB-4BCFD8D25FD4}"/>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8FC3C1B6-383F-406B-9A0C-F09345142C3D}"/>
              </a:ext>
            </a:extLst>
          </p:cNvPr>
          <p:cNvSpPr>
            <a:spLocks noGrp="1"/>
          </p:cNvSpPr>
          <p:nvPr>
            <p:ph type="sldNum" sz="quarter" idx="11"/>
          </p:nvPr>
        </p:nvSpPr>
        <p:spPr/>
        <p:txBody>
          <a:bodyPr/>
          <a:lstStyle/>
          <a:p>
            <a:fld id="{0154CEB4-509F-4D11-9DD8-5800B89D237E}" type="slidenum">
              <a:rPr lang="es-ES" smtClean="0"/>
              <a:pPr/>
              <a:t>10</a:t>
            </a:fld>
            <a:endParaRPr lang="es-ES" dirty="0"/>
          </a:p>
        </p:txBody>
      </p:sp>
      <p:pic>
        <p:nvPicPr>
          <p:cNvPr id="2050" name="Picture 2" descr="Qué son Data Lakes? | KeepCoding Bootcamps">
            <a:extLst>
              <a:ext uri="{FF2B5EF4-FFF2-40B4-BE49-F238E27FC236}">
                <a16:creationId xmlns:a16="http://schemas.microsoft.com/office/drawing/2014/main" id="{E465B981-FEAF-4D89-9EAE-734ED9BCE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471" y="1225485"/>
            <a:ext cx="7896908" cy="5143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401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1240B9-5AB0-4F45-86E7-DF531A7D3C56}"/>
              </a:ext>
            </a:extLst>
          </p:cNvPr>
          <p:cNvSpPr>
            <a:spLocks noGrp="1"/>
          </p:cNvSpPr>
          <p:nvPr>
            <p:ph type="title"/>
          </p:nvPr>
        </p:nvSpPr>
        <p:spPr/>
        <p:txBody>
          <a:bodyPr/>
          <a:lstStyle/>
          <a:p>
            <a:r>
              <a:rPr lang="en-US" sz="3200" dirty="0"/>
              <a:t>Azure Data lakes</a:t>
            </a:r>
            <a:endParaRPr lang="es-ES" sz="3200" dirty="0"/>
          </a:p>
        </p:txBody>
      </p:sp>
      <p:sp>
        <p:nvSpPr>
          <p:cNvPr id="3" name="Marcador de pie de página 2">
            <a:extLst>
              <a:ext uri="{FF2B5EF4-FFF2-40B4-BE49-F238E27FC236}">
                <a16:creationId xmlns:a16="http://schemas.microsoft.com/office/drawing/2014/main" id="{5D90D668-AF94-4D2F-91BB-4BCFD8D25FD4}"/>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8FC3C1B6-383F-406B-9A0C-F09345142C3D}"/>
              </a:ext>
            </a:extLst>
          </p:cNvPr>
          <p:cNvSpPr>
            <a:spLocks noGrp="1"/>
          </p:cNvSpPr>
          <p:nvPr>
            <p:ph type="sldNum" sz="quarter" idx="11"/>
          </p:nvPr>
        </p:nvSpPr>
        <p:spPr/>
        <p:txBody>
          <a:bodyPr/>
          <a:lstStyle/>
          <a:p>
            <a:fld id="{0154CEB4-509F-4D11-9DD8-5800B89D237E}" type="slidenum">
              <a:rPr lang="es-ES" smtClean="0"/>
              <a:pPr/>
              <a:t>11</a:t>
            </a:fld>
            <a:endParaRPr lang="es-ES" dirty="0"/>
          </a:p>
        </p:txBody>
      </p:sp>
      <p:pic>
        <p:nvPicPr>
          <p:cNvPr id="3074" name="Picture 2" descr="What is Azure Data Lake Storage Gen1? | Microsoft Learn">
            <a:extLst>
              <a:ext uri="{FF2B5EF4-FFF2-40B4-BE49-F238E27FC236}">
                <a16:creationId xmlns:a16="http://schemas.microsoft.com/office/drawing/2014/main" id="{5FE55C80-92BA-45EE-924D-DFD645489D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948" y="960861"/>
            <a:ext cx="6916160" cy="5449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04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1240B9-5AB0-4F45-86E7-DF531A7D3C56}"/>
              </a:ext>
            </a:extLst>
          </p:cNvPr>
          <p:cNvSpPr>
            <a:spLocks noGrp="1"/>
          </p:cNvSpPr>
          <p:nvPr>
            <p:ph type="title"/>
          </p:nvPr>
        </p:nvSpPr>
        <p:spPr/>
        <p:txBody>
          <a:bodyPr/>
          <a:lstStyle/>
          <a:p>
            <a:r>
              <a:rPr lang="en-US" sz="3200" dirty="0"/>
              <a:t>AWS Data lakes</a:t>
            </a:r>
            <a:endParaRPr lang="es-ES" sz="3200" dirty="0"/>
          </a:p>
        </p:txBody>
      </p:sp>
      <p:sp>
        <p:nvSpPr>
          <p:cNvPr id="3" name="Marcador de pie de página 2">
            <a:extLst>
              <a:ext uri="{FF2B5EF4-FFF2-40B4-BE49-F238E27FC236}">
                <a16:creationId xmlns:a16="http://schemas.microsoft.com/office/drawing/2014/main" id="{5D90D668-AF94-4D2F-91BB-4BCFD8D25FD4}"/>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8FC3C1B6-383F-406B-9A0C-F09345142C3D}"/>
              </a:ext>
            </a:extLst>
          </p:cNvPr>
          <p:cNvSpPr>
            <a:spLocks noGrp="1"/>
          </p:cNvSpPr>
          <p:nvPr>
            <p:ph type="sldNum" sz="quarter" idx="11"/>
          </p:nvPr>
        </p:nvSpPr>
        <p:spPr/>
        <p:txBody>
          <a:bodyPr/>
          <a:lstStyle/>
          <a:p>
            <a:fld id="{0154CEB4-509F-4D11-9DD8-5800B89D237E}" type="slidenum">
              <a:rPr lang="es-ES" smtClean="0"/>
              <a:pPr/>
              <a:t>12</a:t>
            </a:fld>
            <a:endParaRPr lang="es-ES" dirty="0"/>
          </a:p>
        </p:txBody>
      </p:sp>
      <p:pic>
        <p:nvPicPr>
          <p:cNvPr id="4098" name="Picture 2" descr="Benefits of Modernizing On-premises Analytics with an AWS Lake House | AWS  Architecture Blog">
            <a:extLst>
              <a:ext uri="{FF2B5EF4-FFF2-40B4-BE49-F238E27FC236}">
                <a16:creationId xmlns:a16="http://schemas.microsoft.com/office/drawing/2014/main" id="{751F2A17-1E73-4BC8-8726-B51D17461B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36" y="1065229"/>
            <a:ext cx="8906644" cy="5326143"/>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7874414E-6F16-E814-D5E8-7B0CA419F35D}"/>
              </a:ext>
            </a:extLst>
          </p:cNvPr>
          <p:cNvSpPr txBox="1"/>
          <p:nvPr/>
        </p:nvSpPr>
        <p:spPr>
          <a:xfrm>
            <a:off x="3903406" y="599768"/>
            <a:ext cx="2349910" cy="369332"/>
          </a:xfrm>
          <a:prstGeom prst="rect">
            <a:avLst/>
          </a:prstGeom>
          <a:noFill/>
        </p:spPr>
        <p:txBody>
          <a:bodyPr wrap="square" rtlCol="0">
            <a:spAutoFit/>
          </a:bodyPr>
          <a:lstStyle/>
          <a:p>
            <a:r>
              <a:rPr lang="es-ES" dirty="0"/>
              <a:t>Generan modelos</a:t>
            </a:r>
          </a:p>
        </p:txBody>
      </p:sp>
    </p:spTree>
    <p:extLst>
      <p:ext uri="{BB962C8B-B14F-4D97-AF65-F5344CB8AC3E}">
        <p14:creationId xmlns:p14="http://schemas.microsoft.com/office/powerpoint/2010/main" val="2161313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1240B9-5AB0-4F45-86E7-DF531A7D3C56}"/>
              </a:ext>
            </a:extLst>
          </p:cNvPr>
          <p:cNvSpPr>
            <a:spLocks noGrp="1"/>
          </p:cNvSpPr>
          <p:nvPr>
            <p:ph type="title"/>
          </p:nvPr>
        </p:nvSpPr>
        <p:spPr/>
        <p:txBody>
          <a:bodyPr/>
          <a:lstStyle/>
          <a:p>
            <a:r>
              <a:rPr lang="en-US" sz="3200" dirty="0"/>
              <a:t>Data Warehouse</a:t>
            </a:r>
            <a:endParaRPr lang="es-ES" sz="3200" dirty="0"/>
          </a:p>
        </p:txBody>
      </p:sp>
      <p:sp>
        <p:nvSpPr>
          <p:cNvPr id="3" name="Marcador de pie de página 2">
            <a:extLst>
              <a:ext uri="{FF2B5EF4-FFF2-40B4-BE49-F238E27FC236}">
                <a16:creationId xmlns:a16="http://schemas.microsoft.com/office/drawing/2014/main" id="{5D90D668-AF94-4D2F-91BB-4BCFD8D25FD4}"/>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8FC3C1B6-383F-406B-9A0C-F09345142C3D}"/>
              </a:ext>
            </a:extLst>
          </p:cNvPr>
          <p:cNvSpPr>
            <a:spLocks noGrp="1"/>
          </p:cNvSpPr>
          <p:nvPr>
            <p:ph type="sldNum" sz="quarter" idx="11"/>
          </p:nvPr>
        </p:nvSpPr>
        <p:spPr/>
        <p:txBody>
          <a:bodyPr/>
          <a:lstStyle/>
          <a:p>
            <a:fld id="{0154CEB4-509F-4D11-9DD8-5800B89D237E}" type="slidenum">
              <a:rPr lang="es-ES" smtClean="0"/>
              <a:pPr/>
              <a:t>13</a:t>
            </a:fld>
            <a:endParaRPr lang="es-ES" dirty="0"/>
          </a:p>
        </p:txBody>
      </p:sp>
      <p:sp>
        <p:nvSpPr>
          <p:cNvPr id="8" name="CuadroTexto 7">
            <a:extLst>
              <a:ext uri="{FF2B5EF4-FFF2-40B4-BE49-F238E27FC236}">
                <a16:creationId xmlns:a16="http://schemas.microsoft.com/office/drawing/2014/main" id="{9BF7B820-A566-48FF-AB1B-7CEF6580398C}"/>
              </a:ext>
            </a:extLst>
          </p:cNvPr>
          <p:cNvSpPr txBox="1"/>
          <p:nvPr/>
        </p:nvSpPr>
        <p:spPr>
          <a:xfrm>
            <a:off x="69212" y="865355"/>
            <a:ext cx="8870106" cy="3046988"/>
          </a:xfrm>
          <a:prstGeom prst="rect">
            <a:avLst/>
          </a:prstGeom>
          <a:noFill/>
        </p:spPr>
        <p:txBody>
          <a:bodyPr wrap="square">
            <a:spAutoFit/>
          </a:bodyPr>
          <a:lstStyle/>
          <a:p>
            <a:r>
              <a:rPr lang="es-ES" sz="2400" dirty="0"/>
              <a:t>En el contexto de la informática, un almacén de datos o repositorio de datos es una colección de datos orientada a un determinado ámbito (empresa, organización, etc.), integrado, no volátil y variable en el tiempo, que ayuda a la toma de decisiones en la entidad en la que se utiliza. Se usa para realizar informes (</a:t>
            </a:r>
            <a:r>
              <a:rPr lang="es-ES" sz="2400" b="1" dirty="0"/>
              <a:t>Reportes</a:t>
            </a:r>
            <a:r>
              <a:rPr lang="es-ES" sz="2400" dirty="0"/>
              <a:t>) y análisis de datos​ y se considera un componente fundamental de la inteligencia empresarial.</a:t>
            </a:r>
          </a:p>
          <a:p>
            <a:r>
              <a:rPr lang="es-ES" sz="2400" dirty="0"/>
              <a:t>BASES DE DATOS RELACIONALES, DATA MARTS ANALISIS Y VISUALIZACION</a:t>
            </a:r>
          </a:p>
        </p:txBody>
      </p:sp>
      <p:pic>
        <p:nvPicPr>
          <p:cNvPr id="5124" name="Picture 4" descr="Almacén de datos - Wikipedia, la enciclopedia libre">
            <a:extLst>
              <a:ext uri="{FF2B5EF4-FFF2-40B4-BE49-F238E27FC236}">
                <a16:creationId xmlns:a16="http://schemas.microsoft.com/office/drawing/2014/main" id="{E3D0DD08-F496-4199-BD4E-51C219BA18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094" y="3549445"/>
            <a:ext cx="3897069" cy="2922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43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1240B9-5AB0-4F45-86E7-DF531A7D3C56}"/>
              </a:ext>
            </a:extLst>
          </p:cNvPr>
          <p:cNvSpPr>
            <a:spLocks noGrp="1"/>
          </p:cNvSpPr>
          <p:nvPr>
            <p:ph type="title"/>
          </p:nvPr>
        </p:nvSpPr>
        <p:spPr/>
        <p:txBody>
          <a:bodyPr/>
          <a:lstStyle/>
          <a:p>
            <a:r>
              <a:rPr lang="en-US" sz="3200" dirty="0"/>
              <a:t>Data Warehouse</a:t>
            </a:r>
            <a:endParaRPr lang="es-ES" sz="3200" dirty="0"/>
          </a:p>
        </p:txBody>
      </p:sp>
      <p:sp>
        <p:nvSpPr>
          <p:cNvPr id="3" name="Marcador de pie de página 2">
            <a:extLst>
              <a:ext uri="{FF2B5EF4-FFF2-40B4-BE49-F238E27FC236}">
                <a16:creationId xmlns:a16="http://schemas.microsoft.com/office/drawing/2014/main" id="{5D90D668-AF94-4D2F-91BB-4BCFD8D25FD4}"/>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8FC3C1B6-383F-406B-9A0C-F09345142C3D}"/>
              </a:ext>
            </a:extLst>
          </p:cNvPr>
          <p:cNvSpPr>
            <a:spLocks noGrp="1"/>
          </p:cNvSpPr>
          <p:nvPr>
            <p:ph type="sldNum" sz="quarter" idx="11"/>
          </p:nvPr>
        </p:nvSpPr>
        <p:spPr/>
        <p:txBody>
          <a:bodyPr/>
          <a:lstStyle/>
          <a:p>
            <a:fld id="{0154CEB4-509F-4D11-9DD8-5800B89D237E}" type="slidenum">
              <a:rPr lang="es-ES" smtClean="0"/>
              <a:pPr/>
              <a:t>14</a:t>
            </a:fld>
            <a:endParaRPr lang="es-ES" dirty="0"/>
          </a:p>
        </p:txBody>
      </p:sp>
      <p:pic>
        <p:nvPicPr>
          <p:cNvPr id="5" name="Picture 2" descr="Qué es el Data Warehouse y cómo ayuda a tu empresa">
            <a:extLst>
              <a:ext uri="{FF2B5EF4-FFF2-40B4-BE49-F238E27FC236}">
                <a16:creationId xmlns:a16="http://schemas.microsoft.com/office/drawing/2014/main" id="{823E9840-CF24-4E73-9489-9C6455BADF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81" y="1079271"/>
            <a:ext cx="8411851" cy="5001018"/>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27777879-31EE-ECBF-FA92-85B9C4C4B91D}"/>
              </a:ext>
            </a:extLst>
          </p:cNvPr>
          <p:cNvSpPr txBox="1"/>
          <p:nvPr/>
        </p:nvSpPr>
        <p:spPr>
          <a:xfrm>
            <a:off x="2212255" y="6154993"/>
            <a:ext cx="6322142" cy="369332"/>
          </a:xfrm>
          <a:prstGeom prst="rect">
            <a:avLst/>
          </a:prstGeom>
          <a:noFill/>
        </p:spPr>
        <p:txBody>
          <a:bodyPr wrap="square" rtlCol="0">
            <a:spAutoFit/>
          </a:bodyPr>
          <a:lstStyle/>
          <a:p>
            <a:r>
              <a:rPr lang="es-ES" dirty="0"/>
              <a:t>Coger los datos de manera concreta y encontrar los mejores</a:t>
            </a:r>
          </a:p>
        </p:txBody>
      </p:sp>
    </p:spTree>
    <p:extLst>
      <p:ext uri="{BB962C8B-B14F-4D97-AF65-F5344CB8AC3E}">
        <p14:creationId xmlns:p14="http://schemas.microsoft.com/office/powerpoint/2010/main" val="3947302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1240B9-5AB0-4F45-86E7-DF531A7D3C56}"/>
              </a:ext>
            </a:extLst>
          </p:cNvPr>
          <p:cNvSpPr>
            <a:spLocks noGrp="1"/>
          </p:cNvSpPr>
          <p:nvPr>
            <p:ph type="title"/>
          </p:nvPr>
        </p:nvSpPr>
        <p:spPr/>
        <p:txBody>
          <a:bodyPr/>
          <a:lstStyle/>
          <a:p>
            <a:r>
              <a:rPr lang="en-US" sz="3200" dirty="0"/>
              <a:t>Data marts</a:t>
            </a:r>
            <a:endParaRPr lang="es-ES" sz="3200" dirty="0"/>
          </a:p>
        </p:txBody>
      </p:sp>
      <p:sp>
        <p:nvSpPr>
          <p:cNvPr id="3" name="Marcador de pie de página 2">
            <a:extLst>
              <a:ext uri="{FF2B5EF4-FFF2-40B4-BE49-F238E27FC236}">
                <a16:creationId xmlns:a16="http://schemas.microsoft.com/office/drawing/2014/main" id="{5D90D668-AF94-4D2F-91BB-4BCFD8D25FD4}"/>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8FC3C1B6-383F-406B-9A0C-F09345142C3D}"/>
              </a:ext>
            </a:extLst>
          </p:cNvPr>
          <p:cNvSpPr>
            <a:spLocks noGrp="1"/>
          </p:cNvSpPr>
          <p:nvPr>
            <p:ph type="sldNum" sz="quarter" idx="11"/>
          </p:nvPr>
        </p:nvSpPr>
        <p:spPr/>
        <p:txBody>
          <a:bodyPr/>
          <a:lstStyle/>
          <a:p>
            <a:fld id="{0154CEB4-509F-4D11-9DD8-5800B89D237E}" type="slidenum">
              <a:rPr lang="es-ES" smtClean="0"/>
              <a:pPr/>
              <a:t>15</a:t>
            </a:fld>
            <a:endParaRPr lang="es-ES" dirty="0"/>
          </a:p>
        </p:txBody>
      </p:sp>
      <p:sp>
        <p:nvSpPr>
          <p:cNvPr id="7" name="CuadroTexto 6">
            <a:extLst>
              <a:ext uri="{FF2B5EF4-FFF2-40B4-BE49-F238E27FC236}">
                <a16:creationId xmlns:a16="http://schemas.microsoft.com/office/drawing/2014/main" id="{D30448F3-E191-4C7D-826C-A88EC58B7A1F}"/>
              </a:ext>
            </a:extLst>
          </p:cNvPr>
          <p:cNvSpPr txBox="1"/>
          <p:nvPr/>
        </p:nvSpPr>
        <p:spPr>
          <a:xfrm>
            <a:off x="69212" y="931344"/>
            <a:ext cx="9074788" cy="2554545"/>
          </a:xfrm>
          <a:prstGeom prst="rect">
            <a:avLst/>
          </a:prstGeom>
          <a:noFill/>
        </p:spPr>
        <p:txBody>
          <a:bodyPr wrap="square">
            <a:spAutoFit/>
          </a:bodyPr>
          <a:lstStyle/>
          <a:p>
            <a:pPr algn="just"/>
            <a:r>
              <a:rPr lang="es-ES" sz="2000" dirty="0"/>
              <a:t>Un data </a:t>
            </a:r>
            <a:r>
              <a:rPr lang="es-ES" sz="2000" dirty="0" err="1"/>
              <a:t>mart</a:t>
            </a:r>
            <a:r>
              <a:rPr lang="es-ES" sz="2000" dirty="0"/>
              <a:t> es una versión específica del almacén de datos (data </a:t>
            </a:r>
            <a:r>
              <a:rPr lang="es-ES" sz="2000" dirty="0" err="1"/>
              <a:t>warehouse</a:t>
            </a:r>
            <a:r>
              <a:rPr lang="es-ES" sz="2000" dirty="0"/>
              <a:t>) centrados en un tema o un área de negocio dentro de una organización. Son subconjuntos de datos con el propósito de ayudar a que un área específica dentro del negocio pueda tomar mejores decisiones. </a:t>
            </a:r>
          </a:p>
          <a:p>
            <a:pPr algn="just"/>
            <a:endParaRPr lang="es-ES" sz="2000" dirty="0"/>
          </a:p>
          <a:p>
            <a:pPr algn="just"/>
            <a:r>
              <a:rPr lang="es-ES" sz="2000" dirty="0"/>
              <a:t>Los datos existentes en este contexto pueden ser agrupados, explorados y propagados de múltiples formas para que diversos grupos de usuarios realicen la explotación de los mismos de la forma más conveniente según sus necesidades.</a:t>
            </a:r>
          </a:p>
        </p:txBody>
      </p:sp>
    </p:spTree>
    <p:extLst>
      <p:ext uri="{BB962C8B-B14F-4D97-AF65-F5344CB8AC3E}">
        <p14:creationId xmlns:p14="http://schemas.microsoft.com/office/powerpoint/2010/main" val="1511795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1247D9-D26D-7893-5840-2A5018E58793}"/>
              </a:ext>
            </a:extLst>
          </p:cNvPr>
          <p:cNvSpPr>
            <a:spLocks noGrp="1"/>
          </p:cNvSpPr>
          <p:nvPr>
            <p:ph type="title"/>
          </p:nvPr>
        </p:nvSpPr>
        <p:spPr/>
        <p:txBody>
          <a:bodyPr/>
          <a:lstStyle/>
          <a:p>
            <a:endParaRPr lang="es-ES"/>
          </a:p>
        </p:txBody>
      </p:sp>
      <p:sp>
        <p:nvSpPr>
          <p:cNvPr id="3" name="Marcador de pie de página 2">
            <a:extLst>
              <a:ext uri="{FF2B5EF4-FFF2-40B4-BE49-F238E27FC236}">
                <a16:creationId xmlns:a16="http://schemas.microsoft.com/office/drawing/2014/main" id="{141DD346-E9D1-11EF-87BC-B650C5311555}"/>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3D12B677-CF42-4390-C030-79C0CC93E528}"/>
              </a:ext>
            </a:extLst>
          </p:cNvPr>
          <p:cNvSpPr>
            <a:spLocks noGrp="1"/>
          </p:cNvSpPr>
          <p:nvPr>
            <p:ph type="sldNum" sz="quarter" idx="11"/>
          </p:nvPr>
        </p:nvSpPr>
        <p:spPr/>
        <p:txBody>
          <a:bodyPr/>
          <a:lstStyle/>
          <a:p>
            <a:fld id="{0154CEB4-509F-4D11-9DD8-5800B89D237E}" type="slidenum">
              <a:rPr lang="es-ES" smtClean="0"/>
              <a:pPr/>
              <a:t>16</a:t>
            </a:fld>
            <a:endParaRPr lang="es-ES" dirty="0"/>
          </a:p>
        </p:txBody>
      </p:sp>
      <p:pic>
        <p:nvPicPr>
          <p:cNvPr id="5" name="Picture 2" descr="data mart">
            <a:extLst>
              <a:ext uri="{FF2B5EF4-FFF2-40B4-BE49-F238E27FC236}">
                <a16:creationId xmlns:a16="http://schemas.microsoft.com/office/drawing/2014/main" id="{0174C50D-6DF4-1B85-CFA4-DE0D7C1A6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494" y="1167598"/>
            <a:ext cx="9834199" cy="4522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99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1240B9-5AB0-4F45-86E7-DF531A7D3C56}"/>
              </a:ext>
            </a:extLst>
          </p:cNvPr>
          <p:cNvSpPr>
            <a:spLocks noGrp="1"/>
          </p:cNvSpPr>
          <p:nvPr>
            <p:ph type="title"/>
          </p:nvPr>
        </p:nvSpPr>
        <p:spPr/>
        <p:txBody>
          <a:bodyPr/>
          <a:lstStyle/>
          <a:p>
            <a:r>
              <a:rPr lang="en-US" sz="3200" dirty="0"/>
              <a:t>Data marts (OLAP)</a:t>
            </a:r>
            <a:endParaRPr lang="es-ES" sz="3200" dirty="0"/>
          </a:p>
        </p:txBody>
      </p:sp>
      <p:sp>
        <p:nvSpPr>
          <p:cNvPr id="3" name="Marcador de pie de página 2">
            <a:extLst>
              <a:ext uri="{FF2B5EF4-FFF2-40B4-BE49-F238E27FC236}">
                <a16:creationId xmlns:a16="http://schemas.microsoft.com/office/drawing/2014/main" id="{5D90D668-AF94-4D2F-91BB-4BCFD8D25FD4}"/>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8FC3C1B6-383F-406B-9A0C-F09345142C3D}"/>
              </a:ext>
            </a:extLst>
          </p:cNvPr>
          <p:cNvSpPr>
            <a:spLocks noGrp="1"/>
          </p:cNvSpPr>
          <p:nvPr>
            <p:ph type="sldNum" sz="quarter" idx="11"/>
          </p:nvPr>
        </p:nvSpPr>
        <p:spPr/>
        <p:txBody>
          <a:bodyPr/>
          <a:lstStyle/>
          <a:p>
            <a:fld id="{0154CEB4-509F-4D11-9DD8-5800B89D237E}" type="slidenum">
              <a:rPr lang="es-ES" smtClean="0"/>
              <a:pPr/>
              <a:t>17</a:t>
            </a:fld>
            <a:endParaRPr lang="es-ES" dirty="0"/>
          </a:p>
        </p:txBody>
      </p:sp>
      <p:pic>
        <p:nvPicPr>
          <p:cNvPr id="7170" name="Picture 2" descr="OLAP Operations in DBMS - GeeksforGeeks">
            <a:extLst>
              <a:ext uri="{FF2B5EF4-FFF2-40B4-BE49-F238E27FC236}">
                <a16:creationId xmlns:a16="http://schemas.microsoft.com/office/drawing/2014/main" id="{47FB5ACA-D1B4-4DC0-93F6-774B01BB87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6148" y="1258962"/>
            <a:ext cx="5119687" cy="483618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F0514185-4516-73D3-13EC-45D6DF0FD105}"/>
              </a:ext>
            </a:extLst>
          </p:cNvPr>
          <p:cNvSpPr txBox="1"/>
          <p:nvPr/>
        </p:nvSpPr>
        <p:spPr>
          <a:xfrm>
            <a:off x="521109" y="1691148"/>
            <a:ext cx="1130709" cy="1200329"/>
          </a:xfrm>
          <a:prstGeom prst="rect">
            <a:avLst/>
          </a:prstGeom>
          <a:noFill/>
        </p:spPr>
        <p:txBody>
          <a:bodyPr wrap="square" rtlCol="0">
            <a:spAutoFit/>
          </a:bodyPr>
          <a:lstStyle/>
          <a:p>
            <a:r>
              <a:rPr lang="es-ES" dirty="0"/>
              <a:t>La unión de diferentes tablas</a:t>
            </a:r>
          </a:p>
        </p:txBody>
      </p:sp>
    </p:spTree>
    <p:extLst>
      <p:ext uri="{BB962C8B-B14F-4D97-AF65-F5344CB8AC3E}">
        <p14:creationId xmlns:p14="http://schemas.microsoft.com/office/powerpoint/2010/main" val="2229649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1240B9-5AB0-4F45-86E7-DF531A7D3C56}"/>
              </a:ext>
            </a:extLst>
          </p:cNvPr>
          <p:cNvSpPr>
            <a:spLocks noGrp="1"/>
          </p:cNvSpPr>
          <p:nvPr>
            <p:ph type="title"/>
          </p:nvPr>
        </p:nvSpPr>
        <p:spPr/>
        <p:txBody>
          <a:bodyPr/>
          <a:lstStyle/>
          <a:p>
            <a:r>
              <a:rPr lang="en-US" sz="3200" dirty="0"/>
              <a:t>Data marts</a:t>
            </a:r>
            <a:endParaRPr lang="es-ES" sz="3200" dirty="0"/>
          </a:p>
        </p:txBody>
      </p:sp>
      <p:sp>
        <p:nvSpPr>
          <p:cNvPr id="3" name="Marcador de pie de página 2">
            <a:extLst>
              <a:ext uri="{FF2B5EF4-FFF2-40B4-BE49-F238E27FC236}">
                <a16:creationId xmlns:a16="http://schemas.microsoft.com/office/drawing/2014/main" id="{5D90D668-AF94-4D2F-91BB-4BCFD8D25FD4}"/>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8FC3C1B6-383F-406B-9A0C-F09345142C3D}"/>
              </a:ext>
            </a:extLst>
          </p:cNvPr>
          <p:cNvSpPr>
            <a:spLocks noGrp="1"/>
          </p:cNvSpPr>
          <p:nvPr>
            <p:ph type="sldNum" sz="quarter" idx="11"/>
          </p:nvPr>
        </p:nvSpPr>
        <p:spPr/>
        <p:txBody>
          <a:bodyPr/>
          <a:lstStyle/>
          <a:p>
            <a:fld id="{0154CEB4-509F-4D11-9DD8-5800B89D237E}" type="slidenum">
              <a:rPr lang="es-ES" smtClean="0"/>
              <a:pPr/>
              <a:t>18</a:t>
            </a:fld>
            <a:endParaRPr lang="es-ES" dirty="0"/>
          </a:p>
        </p:txBody>
      </p:sp>
      <p:sp>
        <p:nvSpPr>
          <p:cNvPr id="10" name="CuadroTexto 9">
            <a:extLst>
              <a:ext uri="{FF2B5EF4-FFF2-40B4-BE49-F238E27FC236}">
                <a16:creationId xmlns:a16="http://schemas.microsoft.com/office/drawing/2014/main" id="{661B1595-159F-410F-A927-15B1F06BE412}"/>
              </a:ext>
            </a:extLst>
          </p:cNvPr>
          <p:cNvSpPr txBox="1"/>
          <p:nvPr/>
        </p:nvSpPr>
        <p:spPr>
          <a:xfrm>
            <a:off x="69213" y="1018415"/>
            <a:ext cx="6774040" cy="4893647"/>
          </a:xfrm>
          <a:prstGeom prst="rect">
            <a:avLst/>
          </a:prstGeom>
          <a:noFill/>
        </p:spPr>
        <p:txBody>
          <a:bodyPr wrap="square">
            <a:spAutoFit/>
          </a:bodyPr>
          <a:lstStyle/>
          <a:p>
            <a:pPr marL="342900" indent="-342900">
              <a:buFont typeface="Arial" panose="020B0604020202020204" pitchFamily="34" charset="0"/>
              <a:buChar char="•"/>
            </a:pPr>
            <a:r>
              <a:rPr lang="es-ES" sz="2400" b="1" dirty="0"/>
              <a:t>Data </a:t>
            </a:r>
            <a:r>
              <a:rPr lang="es-ES" sz="2400" b="1" dirty="0" err="1"/>
              <a:t>Mart</a:t>
            </a:r>
            <a:r>
              <a:rPr lang="es-ES" sz="2400" b="1" dirty="0"/>
              <a:t> dependiente</a:t>
            </a:r>
            <a:r>
              <a:rPr lang="es-ES" sz="2400" dirty="0"/>
              <a:t>: Se construye a partir de un Data </a:t>
            </a:r>
            <a:r>
              <a:rPr lang="es-ES" sz="2400" dirty="0" err="1"/>
              <a:t>Warehouse</a:t>
            </a:r>
            <a:r>
              <a:rPr lang="es-ES" sz="2400" dirty="0"/>
              <a:t> central, identificando un subconjunto adecuado de datos y moviendo una copia del mismo; a menudo en forma resumida.</a:t>
            </a:r>
          </a:p>
          <a:p>
            <a:pPr marL="342900" indent="-342900">
              <a:buFont typeface="Arial" panose="020B0604020202020204" pitchFamily="34" charset="0"/>
              <a:buChar char="•"/>
            </a:pPr>
            <a:endParaRPr lang="es-ES" sz="2400" b="1" dirty="0"/>
          </a:p>
          <a:p>
            <a:pPr marL="342900" indent="-342900">
              <a:buFont typeface="Arial" panose="020B0604020202020204" pitchFamily="34" charset="0"/>
              <a:buChar char="•"/>
            </a:pPr>
            <a:r>
              <a:rPr lang="es-ES" sz="2400" b="1" dirty="0"/>
              <a:t>Data </a:t>
            </a:r>
            <a:r>
              <a:rPr lang="es-ES" sz="2400" b="1" dirty="0" err="1"/>
              <a:t>Mart</a:t>
            </a:r>
            <a:r>
              <a:rPr lang="es-ES" sz="2400" b="1" dirty="0"/>
              <a:t> independiente</a:t>
            </a:r>
            <a:r>
              <a:rPr lang="es-ES" sz="2400" dirty="0"/>
              <a:t>: Se crea a partir de fuentes externas, sin recurrir al Data </a:t>
            </a:r>
            <a:r>
              <a:rPr lang="es-ES" sz="2400" dirty="0" err="1"/>
              <a:t>Warehouse</a:t>
            </a:r>
            <a:r>
              <a:rPr lang="es-ES" sz="2400" dirty="0"/>
              <a:t> central.</a:t>
            </a:r>
          </a:p>
          <a:p>
            <a:pPr marL="342900" indent="-342900">
              <a:buFont typeface="Arial" panose="020B0604020202020204" pitchFamily="34" charset="0"/>
              <a:buChar char="•"/>
            </a:pPr>
            <a:endParaRPr lang="es-ES" sz="2400" b="1" dirty="0"/>
          </a:p>
          <a:p>
            <a:pPr marL="342900" indent="-342900">
              <a:buFont typeface="Arial" panose="020B0604020202020204" pitchFamily="34" charset="0"/>
              <a:buChar char="•"/>
            </a:pPr>
            <a:r>
              <a:rPr lang="es-ES" sz="2400" b="1" dirty="0"/>
              <a:t>Data </a:t>
            </a:r>
            <a:r>
              <a:rPr lang="es-ES" sz="2400" b="1" dirty="0" err="1"/>
              <a:t>Mart</a:t>
            </a:r>
            <a:r>
              <a:rPr lang="es-ES" sz="2400" b="1" dirty="0"/>
              <a:t> híbrido: </a:t>
            </a:r>
            <a:r>
              <a:rPr lang="es-ES" sz="2400" dirty="0"/>
              <a:t>Permite combinar las ventajas de los dos modelos anteriores, integrando datos provenientes de un Data </a:t>
            </a:r>
            <a:r>
              <a:rPr lang="es-ES" sz="2400" dirty="0" err="1"/>
              <a:t>Warehouse</a:t>
            </a:r>
            <a:r>
              <a:rPr lang="es-ES" sz="2400" dirty="0"/>
              <a:t> central con otras fuentes externas.</a:t>
            </a:r>
          </a:p>
        </p:txBody>
      </p:sp>
      <p:sp>
        <p:nvSpPr>
          <p:cNvPr id="5" name="CuadroTexto 4">
            <a:extLst>
              <a:ext uri="{FF2B5EF4-FFF2-40B4-BE49-F238E27FC236}">
                <a16:creationId xmlns:a16="http://schemas.microsoft.com/office/drawing/2014/main" id="{99A88EEC-D1AE-6184-504E-8852302CF330}"/>
              </a:ext>
            </a:extLst>
          </p:cNvPr>
          <p:cNvSpPr txBox="1"/>
          <p:nvPr/>
        </p:nvSpPr>
        <p:spPr>
          <a:xfrm>
            <a:off x="6843253" y="1018415"/>
            <a:ext cx="2153263" cy="3970318"/>
          </a:xfrm>
          <a:prstGeom prst="rect">
            <a:avLst/>
          </a:prstGeom>
          <a:noFill/>
        </p:spPr>
        <p:txBody>
          <a:bodyPr wrap="square" rtlCol="0">
            <a:spAutoFit/>
          </a:bodyPr>
          <a:lstStyle/>
          <a:p>
            <a:r>
              <a:rPr lang="es-ES" dirty="0"/>
              <a:t>Donde obtengo bases datos </a:t>
            </a:r>
          </a:p>
          <a:p>
            <a:pPr marL="285750" indent="-285750">
              <a:buFont typeface="Arial" panose="020B0604020202020204" pitchFamily="34" charset="0"/>
              <a:buChar char="•"/>
            </a:pPr>
            <a:r>
              <a:rPr lang="es-ES" dirty="0"/>
              <a:t>(Google </a:t>
            </a:r>
            <a:r>
              <a:rPr lang="es-ES" dirty="0" err="1"/>
              <a:t>dataset</a:t>
            </a:r>
            <a:r>
              <a:rPr lang="es-ES" dirty="0"/>
              <a:t> </a:t>
            </a:r>
            <a:r>
              <a:rPr lang="es-ES" dirty="0" err="1"/>
              <a:t>search</a:t>
            </a:r>
            <a:r>
              <a:rPr lang="es-ES" dirty="0"/>
              <a:t>) CONJUNTOS DE DATOS GRATUITOS</a:t>
            </a:r>
          </a:p>
          <a:p>
            <a:pPr marL="285750" indent="-285750">
              <a:buFont typeface="Arial" panose="020B0604020202020204" pitchFamily="34" charset="0"/>
              <a:buChar char="•"/>
            </a:pPr>
            <a:r>
              <a:rPr lang="es-ES" dirty="0" err="1"/>
              <a:t>Kaggle</a:t>
            </a:r>
            <a:r>
              <a:rPr lang="es-ES" dirty="0"/>
              <a:t> plataforma de análisis de </a:t>
            </a:r>
            <a:r>
              <a:rPr lang="es-ES" dirty="0" err="1"/>
              <a:t>daris</a:t>
            </a:r>
            <a:endParaRPr lang="es-ES" dirty="0"/>
          </a:p>
          <a:p>
            <a:pPr marL="285750" indent="-285750">
              <a:buFont typeface="Arial" panose="020B0604020202020204" pitchFamily="34" charset="0"/>
              <a:buChar char="•"/>
            </a:pPr>
            <a:r>
              <a:rPr lang="es-ES" dirty="0"/>
              <a:t>UC Irvine (</a:t>
            </a:r>
            <a:r>
              <a:rPr lang="es-ES" dirty="0" err="1"/>
              <a:t>University</a:t>
            </a:r>
            <a:r>
              <a:rPr lang="es-ES" dirty="0"/>
              <a:t> California)</a:t>
            </a:r>
          </a:p>
          <a:p>
            <a:endParaRPr lang="es-ES" dirty="0"/>
          </a:p>
        </p:txBody>
      </p:sp>
    </p:spTree>
    <p:extLst>
      <p:ext uri="{BB962C8B-B14F-4D97-AF65-F5344CB8AC3E}">
        <p14:creationId xmlns:p14="http://schemas.microsoft.com/office/powerpoint/2010/main" val="328370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962B5-F2A3-483D-B264-EB079C6B205A}"/>
              </a:ext>
            </a:extLst>
          </p:cNvPr>
          <p:cNvSpPr>
            <a:spLocks noGrp="1"/>
          </p:cNvSpPr>
          <p:nvPr>
            <p:ph type="title"/>
          </p:nvPr>
        </p:nvSpPr>
        <p:spPr/>
        <p:txBody>
          <a:bodyPr/>
          <a:lstStyle/>
          <a:p>
            <a:r>
              <a:rPr lang="es-ES" sz="3200" dirty="0"/>
              <a:t>BIG DATA</a:t>
            </a:r>
          </a:p>
        </p:txBody>
      </p:sp>
      <p:sp>
        <p:nvSpPr>
          <p:cNvPr id="3" name="Marcador de pie de página 2">
            <a:extLst>
              <a:ext uri="{FF2B5EF4-FFF2-40B4-BE49-F238E27FC236}">
                <a16:creationId xmlns:a16="http://schemas.microsoft.com/office/drawing/2014/main" id="{50FE7C6B-5B70-4500-A0DE-09CAB51B7BB7}"/>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D90D7B73-CE2A-49FE-A9BC-78C99B6AD730}"/>
              </a:ext>
            </a:extLst>
          </p:cNvPr>
          <p:cNvSpPr>
            <a:spLocks noGrp="1"/>
          </p:cNvSpPr>
          <p:nvPr>
            <p:ph type="sldNum" sz="quarter" idx="11"/>
          </p:nvPr>
        </p:nvSpPr>
        <p:spPr/>
        <p:txBody>
          <a:bodyPr/>
          <a:lstStyle/>
          <a:p>
            <a:fld id="{0154CEB4-509F-4D11-9DD8-5800B89D237E}" type="slidenum">
              <a:rPr lang="es-ES" smtClean="0"/>
              <a:pPr/>
              <a:t>2</a:t>
            </a:fld>
            <a:endParaRPr lang="es-ES" dirty="0"/>
          </a:p>
        </p:txBody>
      </p:sp>
      <p:sp>
        <p:nvSpPr>
          <p:cNvPr id="8" name="CuadroTexto 7">
            <a:extLst>
              <a:ext uri="{FF2B5EF4-FFF2-40B4-BE49-F238E27FC236}">
                <a16:creationId xmlns:a16="http://schemas.microsoft.com/office/drawing/2014/main" id="{401A7C45-7F89-42E0-B7F7-06FF2580EBE5}"/>
              </a:ext>
            </a:extLst>
          </p:cNvPr>
          <p:cNvSpPr txBox="1"/>
          <p:nvPr/>
        </p:nvSpPr>
        <p:spPr>
          <a:xfrm>
            <a:off x="254523" y="900161"/>
            <a:ext cx="4732255" cy="5262979"/>
          </a:xfrm>
          <a:prstGeom prst="rect">
            <a:avLst/>
          </a:prstGeom>
          <a:noFill/>
        </p:spPr>
        <p:txBody>
          <a:bodyPr wrap="square">
            <a:spAutoFit/>
          </a:bodyPr>
          <a:lstStyle/>
          <a:p>
            <a:pPr algn="just"/>
            <a:r>
              <a:rPr lang="es-ES" sz="2400" dirty="0"/>
              <a:t>Cuando hablamos de Big Data nos referimos a conjuntos de datos o combinaciones de conjuntos de datos cuyo tamaño (volumen), complejidad (variabilidad) y velocidad de crecimiento (velocidad) dificultan su captura, gestión, procesamiento o análisis mediante tecnologías y herramientas convencionales, tales como bases de datos relacionales y estadísticas convencionales o paquetes de visualización, dentro del tiempo necesario para que sean útiles.</a:t>
            </a:r>
          </a:p>
        </p:txBody>
      </p:sp>
      <p:pic>
        <p:nvPicPr>
          <p:cNvPr id="5126" name="Picture 6" descr="Big Data Characteristics - JavaTpoint">
            <a:extLst>
              <a:ext uri="{FF2B5EF4-FFF2-40B4-BE49-F238E27FC236}">
                <a16:creationId xmlns:a16="http://schemas.microsoft.com/office/drawing/2014/main" id="{71426603-7D39-4573-8A4A-4F4E1419FE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8637" y="1578377"/>
            <a:ext cx="4385363" cy="3701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44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962B5-F2A3-483D-B264-EB079C6B205A}"/>
              </a:ext>
            </a:extLst>
          </p:cNvPr>
          <p:cNvSpPr>
            <a:spLocks noGrp="1"/>
          </p:cNvSpPr>
          <p:nvPr>
            <p:ph type="title"/>
          </p:nvPr>
        </p:nvSpPr>
        <p:spPr/>
        <p:txBody>
          <a:bodyPr/>
          <a:lstStyle/>
          <a:p>
            <a:r>
              <a:rPr lang="es-ES" sz="3200" dirty="0"/>
              <a:t>BIG DATA</a:t>
            </a:r>
          </a:p>
        </p:txBody>
      </p:sp>
      <p:sp>
        <p:nvSpPr>
          <p:cNvPr id="3" name="Marcador de pie de página 2">
            <a:extLst>
              <a:ext uri="{FF2B5EF4-FFF2-40B4-BE49-F238E27FC236}">
                <a16:creationId xmlns:a16="http://schemas.microsoft.com/office/drawing/2014/main" id="{50FE7C6B-5B70-4500-A0DE-09CAB51B7BB7}"/>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D90D7B73-CE2A-49FE-A9BC-78C99B6AD730}"/>
              </a:ext>
            </a:extLst>
          </p:cNvPr>
          <p:cNvSpPr>
            <a:spLocks noGrp="1"/>
          </p:cNvSpPr>
          <p:nvPr>
            <p:ph type="sldNum" sz="quarter" idx="11"/>
          </p:nvPr>
        </p:nvSpPr>
        <p:spPr/>
        <p:txBody>
          <a:bodyPr/>
          <a:lstStyle/>
          <a:p>
            <a:fld id="{0154CEB4-509F-4D11-9DD8-5800B89D237E}" type="slidenum">
              <a:rPr lang="es-ES" smtClean="0"/>
              <a:pPr/>
              <a:t>3</a:t>
            </a:fld>
            <a:endParaRPr lang="es-ES" dirty="0"/>
          </a:p>
        </p:txBody>
      </p:sp>
      <p:pic>
        <p:nvPicPr>
          <p:cNvPr id="5124" name="Picture 4" descr="Cuánto deberían saber las empresas de big data - Avante">
            <a:extLst>
              <a:ext uri="{FF2B5EF4-FFF2-40B4-BE49-F238E27FC236}">
                <a16:creationId xmlns:a16="http://schemas.microsoft.com/office/drawing/2014/main" id="{8132ACC5-C503-4BB3-A56D-7D1169F4FF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299" y="921363"/>
            <a:ext cx="8487800" cy="5665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727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962B5-F2A3-483D-B264-EB079C6B205A}"/>
              </a:ext>
            </a:extLst>
          </p:cNvPr>
          <p:cNvSpPr>
            <a:spLocks noGrp="1"/>
          </p:cNvSpPr>
          <p:nvPr>
            <p:ph type="title"/>
          </p:nvPr>
        </p:nvSpPr>
        <p:spPr/>
        <p:txBody>
          <a:bodyPr/>
          <a:lstStyle/>
          <a:p>
            <a:r>
              <a:rPr lang="es-ES" sz="3200" dirty="0"/>
              <a:t>TIPOS DE DATOS POR ESTRUCTURA</a:t>
            </a:r>
          </a:p>
        </p:txBody>
      </p:sp>
      <p:sp>
        <p:nvSpPr>
          <p:cNvPr id="3" name="Marcador de pie de página 2">
            <a:extLst>
              <a:ext uri="{FF2B5EF4-FFF2-40B4-BE49-F238E27FC236}">
                <a16:creationId xmlns:a16="http://schemas.microsoft.com/office/drawing/2014/main" id="{50FE7C6B-5B70-4500-A0DE-09CAB51B7BB7}"/>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D90D7B73-CE2A-49FE-A9BC-78C99B6AD730}"/>
              </a:ext>
            </a:extLst>
          </p:cNvPr>
          <p:cNvSpPr>
            <a:spLocks noGrp="1"/>
          </p:cNvSpPr>
          <p:nvPr>
            <p:ph type="sldNum" sz="quarter" idx="11"/>
          </p:nvPr>
        </p:nvSpPr>
        <p:spPr/>
        <p:txBody>
          <a:bodyPr/>
          <a:lstStyle/>
          <a:p>
            <a:fld id="{0154CEB4-509F-4D11-9DD8-5800B89D237E}" type="slidenum">
              <a:rPr lang="es-ES" smtClean="0"/>
              <a:pPr/>
              <a:t>4</a:t>
            </a:fld>
            <a:endParaRPr lang="es-ES" dirty="0"/>
          </a:p>
        </p:txBody>
      </p:sp>
      <p:pic>
        <p:nvPicPr>
          <p:cNvPr id="5122" name="Picture 2" descr="Unstructured Data Challenges for 2023 and their Solutions | Astera">
            <a:extLst>
              <a:ext uri="{FF2B5EF4-FFF2-40B4-BE49-F238E27FC236}">
                <a16:creationId xmlns:a16="http://schemas.microsoft.com/office/drawing/2014/main" id="{8CB80470-739B-4D42-AA03-80CBC9499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89" t="4410" r="6454" b="8167"/>
          <a:stretch/>
        </p:blipFill>
        <p:spPr bwMode="auto">
          <a:xfrm>
            <a:off x="288872" y="1180707"/>
            <a:ext cx="8710563" cy="490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093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962B5-F2A3-483D-B264-EB079C6B205A}"/>
              </a:ext>
            </a:extLst>
          </p:cNvPr>
          <p:cNvSpPr>
            <a:spLocks noGrp="1"/>
          </p:cNvSpPr>
          <p:nvPr>
            <p:ph type="title"/>
          </p:nvPr>
        </p:nvSpPr>
        <p:spPr/>
        <p:txBody>
          <a:bodyPr/>
          <a:lstStyle/>
          <a:p>
            <a:r>
              <a:rPr lang="es-ES" sz="3200" dirty="0"/>
              <a:t>DATOS ESTRUCTURADOS</a:t>
            </a:r>
          </a:p>
        </p:txBody>
      </p:sp>
      <p:sp>
        <p:nvSpPr>
          <p:cNvPr id="3" name="Marcador de pie de página 2">
            <a:extLst>
              <a:ext uri="{FF2B5EF4-FFF2-40B4-BE49-F238E27FC236}">
                <a16:creationId xmlns:a16="http://schemas.microsoft.com/office/drawing/2014/main" id="{50FE7C6B-5B70-4500-A0DE-09CAB51B7BB7}"/>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D90D7B73-CE2A-49FE-A9BC-78C99B6AD730}"/>
              </a:ext>
            </a:extLst>
          </p:cNvPr>
          <p:cNvSpPr>
            <a:spLocks noGrp="1"/>
          </p:cNvSpPr>
          <p:nvPr>
            <p:ph type="sldNum" sz="quarter" idx="11"/>
          </p:nvPr>
        </p:nvSpPr>
        <p:spPr/>
        <p:txBody>
          <a:bodyPr/>
          <a:lstStyle/>
          <a:p>
            <a:fld id="{0154CEB4-509F-4D11-9DD8-5800B89D237E}" type="slidenum">
              <a:rPr lang="es-ES" smtClean="0"/>
              <a:pPr/>
              <a:t>5</a:t>
            </a:fld>
            <a:endParaRPr lang="es-ES" dirty="0"/>
          </a:p>
        </p:txBody>
      </p:sp>
      <p:sp>
        <p:nvSpPr>
          <p:cNvPr id="6" name="CuadroTexto 5">
            <a:extLst>
              <a:ext uri="{FF2B5EF4-FFF2-40B4-BE49-F238E27FC236}">
                <a16:creationId xmlns:a16="http://schemas.microsoft.com/office/drawing/2014/main" id="{7BDA2646-4CC2-4A7A-B16E-81F5084580BF}"/>
              </a:ext>
            </a:extLst>
          </p:cNvPr>
          <p:cNvSpPr txBox="1"/>
          <p:nvPr/>
        </p:nvSpPr>
        <p:spPr>
          <a:xfrm>
            <a:off x="199875" y="1048808"/>
            <a:ext cx="8738647" cy="1938992"/>
          </a:xfrm>
          <a:prstGeom prst="rect">
            <a:avLst/>
          </a:prstGeom>
          <a:noFill/>
        </p:spPr>
        <p:txBody>
          <a:bodyPr wrap="square">
            <a:spAutoFit/>
          </a:bodyPr>
          <a:lstStyle/>
          <a:p>
            <a:r>
              <a:rPr lang="es-ES" sz="2400" dirty="0"/>
              <a:t>Los datos estructurados son llamados cuando los datos están en un formato estandarizado, tienen una estructura bien definida, cumplen con un modelo de datos, siguen un orden persistente y son de fácil acceso para humanos y programas. Este tipo de datos generalmente se almacena en una base de datos.</a:t>
            </a:r>
          </a:p>
        </p:txBody>
      </p:sp>
      <p:pic>
        <p:nvPicPr>
          <p:cNvPr id="9" name="Imagen 8">
            <a:extLst>
              <a:ext uri="{FF2B5EF4-FFF2-40B4-BE49-F238E27FC236}">
                <a16:creationId xmlns:a16="http://schemas.microsoft.com/office/drawing/2014/main" id="{F3D5AD39-90F5-48C7-A916-99C797F99DFA}"/>
              </a:ext>
            </a:extLst>
          </p:cNvPr>
          <p:cNvPicPr>
            <a:picLocks noChangeAspect="1"/>
          </p:cNvPicPr>
          <p:nvPr/>
        </p:nvPicPr>
        <p:blipFill>
          <a:blip r:embed="rId2"/>
          <a:stretch>
            <a:fillRect/>
          </a:stretch>
        </p:blipFill>
        <p:spPr>
          <a:xfrm>
            <a:off x="199875" y="3221410"/>
            <a:ext cx="8405674" cy="2819241"/>
          </a:xfrm>
          <a:prstGeom prst="rect">
            <a:avLst/>
          </a:prstGeom>
        </p:spPr>
      </p:pic>
    </p:spTree>
    <p:extLst>
      <p:ext uri="{BB962C8B-B14F-4D97-AF65-F5344CB8AC3E}">
        <p14:creationId xmlns:p14="http://schemas.microsoft.com/office/powerpoint/2010/main" val="322142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962B5-F2A3-483D-B264-EB079C6B205A}"/>
              </a:ext>
            </a:extLst>
          </p:cNvPr>
          <p:cNvSpPr>
            <a:spLocks noGrp="1"/>
          </p:cNvSpPr>
          <p:nvPr>
            <p:ph type="title"/>
          </p:nvPr>
        </p:nvSpPr>
        <p:spPr/>
        <p:txBody>
          <a:bodyPr/>
          <a:lstStyle/>
          <a:p>
            <a:r>
              <a:rPr lang="es-ES" sz="3200" dirty="0"/>
              <a:t>DATOS NO ESTRUCTURADOS</a:t>
            </a:r>
          </a:p>
        </p:txBody>
      </p:sp>
      <p:sp>
        <p:nvSpPr>
          <p:cNvPr id="3" name="Marcador de pie de página 2">
            <a:extLst>
              <a:ext uri="{FF2B5EF4-FFF2-40B4-BE49-F238E27FC236}">
                <a16:creationId xmlns:a16="http://schemas.microsoft.com/office/drawing/2014/main" id="{50FE7C6B-5B70-4500-A0DE-09CAB51B7BB7}"/>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D90D7B73-CE2A-49FE-A9BC-78C99B6AD730}"/>
              </a:ext>
            </a:extLst>
          </p:cNvPr>
          <p:cNvSpPr>
            <a:spLocks noGrp="1"/>
          </p:cNvSpPr>
          <p:nvPr>
            <p:ph type="sldNum" sz="quarter" idx="11"/>
          </p:nvPr>
        </p:nvSpPr>
        <p:spPr/>
        <p:txBody>
          <a:bodyPr/>
          <a:lstStyle/>
          <a:p>
            <a:fld id="{0154CEB4-509F-4D11-9DD8-5800B89D237E}" type="slidenum">
              <a:rPr lang="es-ES" smtClean="0"/>
              <a:pPr/>
              <a:t>6</a:t>
            </a:fld>
            <a:endParaRPr lang="es-ES" dirty="0"/>
          </a:p>
        </p:txBody>
      </p:sp>
      <p:pic>
        <p:nvPicPr>
          <p:cNvPr id="1026" name="Picture 2" descr="Marketing en redes sociales: ¿Por qué es tan popular? - Blog">
            <a:extLst>
              <a:ext uri="{FF2B5EF4-FFF2-40B4-BE49-F238E27FC236}">
                <a16:creationId xmlns:a16="http://schemas.microsoft.com/office/drawing/2014/main" id="{DAC0E9CF-DFA6-49E9-A30E-CF4300B74A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772" y="3242821"/>
            <a:ext cx="3608484" cy="36151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ctor de documentos - Oficina, Word, PDF, Excel,  PowerPoint:Amazon.es:Appstore for Android">
            <a:extLst>
              <a:ext uri="{FF2B5EF4-FFF2-40B4-BE49-F238E27FC236}">
                <a16:creationId xmlns:a16="http://schemas.microsoft.com/office/drawing/2014/main" id="{B4FB46CC-E2E2-40EA-B7DD-7B49E918EE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25" t="22206" r="7940" b="6021"/>
          <a:stretch/>
        </p:blipFill>
        <p:spPr bwMode="auto">
          <a:xfrm>
            <a:off x="348792" y="3952065"/>
            <a:ext cx="5297864" cy="21966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inco herramientas online para editar vídeo sin instalar ni un programa |  Lifestyle | Cinco Días">
            <a:extLst>
              <a:ext uri="{FF2B5EF4-FFF2-40B4-BE49-F238E27FC236}">
                <a16:creationId xmlns:a16="http://schemas.microsoft.com/office/drawing/2014/main" id="{9011A898-95D8-443F-8FF6-C6C7172628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1251" y="890995"/>
            <a:ext cx="3812749" cy="2538005"/>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028CCF93-8719-44CB-A03E-BD4939C84142}"/>
              </a:ext>
            </a:extLst>
          </p:cNvPr>
          <p:cNvSpPr txBox="1"/>
          <p:nvPr/>
        </p:nvSpPr>
        <p:spPr>
          <a:xfrm>
            <a:off x="69212" y="1127016"/>
            <a:ext cx="5167084" cy="2677656"/>
          </a:xfrm>
          <a:prstGeom prst="rect">
            <a:avLst/>
          </a:prstGeom>
          <a:noFill/>
        </p:spPr>
        <p:txBody>
          <a:bodyPr wrap="square">
            <a:spAutoFit/>
          </a:bodyPr>
          <a:lstStyle/>
          <a:p>
            <a:pPr algn="just"/>
            <a:r>
              <a:rPr lang="es-ES" sz="2400" dirty="0"/>
              <a:t>Los datos no estructurados se caracterizan por no tener un formato específico. Se almacenan en múltiples formatos como documentos PDF o Word, correos electrónicos, ficheros multimedia de imagen, audio o video, etc.</a:t>
            </a:r>
          </a:p>
        </p:txBody>
      </p:sp>
    </p:spTree>
    <p:extLst>
      <p:ext uri="{BB962C8B-B14F-4D97-AF65-F5344CB8AC3E}">
        <p14:creationId xmlns:p14="http://schemas.microsoft.com/office/powerpoint/2010/main" val="2606199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962B5-F2A3-483D-B264-EB079C6B205A}"/>
              </a:ext>
            </a:extLst>
          </p:cNvPr>
          <p:cNvSpPr>
            <a:spLocks noGrp="1"/>
          </p:cNvSpPr>
          <p:nvPr>
            <p:ph type="title"/>
          </p:nvPr>
        </p:nvSpPr>
        <p:spPr/>
        <p:txBody>
          <a:bodyPr/>
          <a:lstStyle/>
          <a:p>
            <a:r>
              <a:rPr lang="es-ES" sz="3200" dirty="0"/>
              <a:t>DATOS SEMI ESTRUCTURADOS</a:t>
            </a:r>
          </a:p>
        </p:txBody>
      </p:sp>
      <p:sp>
        <p:nvSpPr>
          <p:cNvPr id="3" name="Marcador de pie de página 2">
            <a:extLst>
              <a:ext uri="{FF2B5EF4-FFF2-40B4-BE49-F238E27FC236}">
                <a16:creationId xmlns:a16="http://schemas.microsoft.com/office/drawing/2014/main" id="{50FE7C6B-5B70-4500-A0DE-09CAB51B7BB7}"/>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D90D7B73-CE2A-49FE-A9BC-78C99B6AD730}"/>
              </a:ext>
            </a:extLst>
          </p:cNvPr>
          <p:cNvSpPr>
            <a:spLocks noGrp="1"/>
          </p:cNvSpPr>
          <p:nvPr>
            <p:ph type="sldNum" sz="quarter" idx="11"/>
          </p:nvPr>
        </p:nvSpPr>
        <p:spPr/>
        <p:txBody>
          <a:bodyPr/>
          <a:lstStyle/>
          <a:p>
            <a:fld id="{0154CEB4-509F-4D11-9DD8-5800B89D237E}" type="slidenum">
              <a:rPr lang="es-ES" smtClean="0"/>
              <a:pPr/>
              <a:t>7</a:t>
            </a:fld>
            <a:endParaRPr lang="es-ES" dirty="0"/>
          </a:p>
        </p:txBody>
      </p:sp>
      <p:sp>
        <p:nvSpPr>
          <p:cNvPr id="6" name="CuadroTexto 5">
            <a:extLst>
              <a:ext uri="{FF2B5EF4-FFF2-40B4-BE49-F238E27FC236}">
                <a16:creationId xmlns:a16="http://schemas.microsoft.com/office/drawing/2014/main" id="{770AAEE3-8857-4B0A-AEB9-163A3C6AF050}"/>
              </a:ext>
            </a:extLst>
          </p:cNvPr>
          <p:cNvSpPr txBox="1"/>
          <p:nvPr/>
        </p:nvSpPr>
        <p:spPr>
          <a:xfrm>
            <a:off x="69212" y="1045566"/>
            <a:ext cx="9008284" cy="1477328"/>
          </a:xfrm>
          <a:prstGeom prst="rect">
            <a:avLst/>
          </a:prstGeom>
          <a:noFill/>
        </p:spPr>
        <p:txBody>
          <a:bodyPr wrap="square">
            <a:spAutoFit/>
          </a:bodyPr>
          <a:lstStyle/>
          <a:p>
            <a:pPr algn="just"/>
            <a:r>
              <a:rPr lang="es-ES" dirty="0"/>
              <a:t>Los datos semiestructurados son una mezcla de los dos anteriores, no presentan una estructura perfectamente definida como los datos estructurados pero si presentan una organización definida en sus metadatos donde describen los objetos y sus relaciones, y que en algunos casos están aceptados por convención, como por ejemplo los formatos HTML, XML o JSON. BASADO EN ETIQUETAS</a:t>
            </a:r>
          </a:p>
        </p:txBody>
      </p:sp>
      <p:pic>
        <p:nvPicPr>
          <p:cNvPr id="2050" name="Picture 2">
            <a:extLst>
              <a:ext uri="{FF2B5EF4-FFF2-40B4-BE49-F238E27FC236}">
                <a16:creationId xmlns:a16="http://schemas.microsoft.com/office/drawing/2014/main" id="{748EFBBE-337B-4173-9CA8-1D4A14C6C9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798" y="2753262"/>
            <a:ext cx="3478325" cy="331970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XML Structure Overview">
            <a:extLst>
              <a:ext uri="{FF2B5EF4-FFF2-40B4-BE49-F238E27FC236}">
                <a16:creationId xmlns:a16="http://schemas.microsoft.com/office/drawing/2014/main" id="{74A8D725-9BCC-4E50-BC38-29D932C4C0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574" y="2924821"/>
            <a:ext cx="4427071" cy="2820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770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5962B5-F2A3-483D-B264-EB079C6B205A}"/>
              </a:ext>
            </a:extLst>
          </p:cNvPr>
          <p:cNvSpPr>
            <a:spLocks noGrp="1"/>
          </p:cNvSpPr>
          <p:nvPr>
            <p:ph type="title"/>
          </p:nvPr>
        </p:nvSpPr>
        <p:spPr/>
        <p:txBody>
          <a:bodyPr/>
          <a:lstStyle/>
          <a:p>
            <a:r>
              <a:rPr lang="es-ES" sz="3200" dirty="0"/>
              <a:t>TIPOS DE DATOS ESTRUCTURADOS</a:t>
            </a:r>
          </a:p>
        </p:txBody>
      </p:sp>
      <p:sp>
        <p:nvSpPr>
          <p:cNvPr id="3" name="Marcador de pie de página 2">
            <a:extLst>
              <a:ext uri="{FF2B5EF4-FFF2-40B4-BE49-F238E27FC236}">
                <a16:creationId xmlns:a16="http://schemas.microsoft.com/office/drawing/2014/main" id="{50FE7C6B-5B70-4500-A0DE-09CAB51B7BB7}"/>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D90D7B73-CE2A-49FE-A9BC-78C99B6AD730}"/>
              </a:ext>
            </a:extLst>
          </p:cNvPr>
          <p:cNvSpPr>
            <a:spLocks noGrp="1"/>
          </p:cNvSpPr>
          <p:nvPr>
            <p:ph type="sldNum" sz="quarter" idx="11"/>
          </p:nvPr>
        </p:nvSpPr>
        <p:spPr/>
        <p:txBody>
          <a:bodyPr/>
          <a:lstStyle/>
          <a:p>
            <a:fld id="{0154CEB4-509F-4D11-9DD8-5800B89D237E}" type="slidenum">
              <a:rPr lang="es-ES" smtClean="0"/>
              <a:pPr/>
              <a:t>8</a:t>
            </a:fld>
            <a:endParaRPr lang="es-ES" dirty="0"/>
          </a:p>
        </p:txBody>
      </p:sp>
      <p:pic>
        <p:nvPicPr>
          <p:cNvPr id="3074" name="Picture 2" descr="Tipos de Fuentes de Datos">
            <a:extLst>
              <a:ext uri="{FF2B5EF4-FFF2-40B4-BE49-F238E27FC236}">
                <a16:creationId xmlns:a16="http://schemas.microsoft.com/office/drawing/2014/main" id="{3D7B86E6-2FE2-46E5-BB58-93E7085B75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766" y="935334"/>
            <a:ext cx="8182467" cy="5686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89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1240B9-5AB0-4F45-86E7-DF531A7D3C56}"/>
              </a:ext>
            </a:extLst>
          </p:cNvPr>
          <p:cNvSpPr>
            <a:spLocks noGrp="1"/>
          </p:cNvSpPr>
          <p:nvPr>
            <p:ph type="title"/>
          </p:nvPr>
        </p:nvSpPr>
        <p:spPr/>
        <p:txBody>
          <a:bodyPr/>
          <a:lstStyle/>
          <a:p>
            <a:r>
              <a:rPr lang="en-US" sz="3200" dirty="0"/>
              <a:t>Data lakes</a:t>
            </a:r>
            <a:endParaRPr lang="es-ES" sz="3200" dirty="0"/>
          </a:p>
        </p:txBody>
      </p:sp>
      <p:sp>
        <p:nvSpPr>
          <p:cNvPr id="3" name="Marcador de pie de página 2">
            <a:extLst>
              <a:ext uri="{FF2B5EF4-FFF2-40B4-BE49-F238E27FC236}">
                <a16:creationId xmlns:a16="http://schemas.microsoft.com/office/drawing/2014/main" id="{5D90D668-AF94-4D2F-91BB-4BCFD8D25FD4}"/>
              </a:ext>
            </a:extLst>
          </p:cNvPr>
          <p:cNvSpPr>
            <a:spLocks noGrp="1"/>
          </p:cNvSpPr>
          <p:nvPr>
            <p:ph type="ftr" sz="quarter" idx="10"/>
          </p:nvPr>
        </p:nvSpPr>
        <p:spPr/>
        <p:txBody>
          <a:bodyPr/>
          <a:lstStyle/>
          <a:p>
            <a:r>
              <a:rPr lang="es-ES"/>
              <a:t>Asignatura - Programa - Profesor - Curso Académico </a:t>
            </a:r>
            <a:endParaRPr lang="es-ES" dirty="0"/>
          </a:p>
        </p:txBody>
      </p:sp>
      <p:sp>
        <p:nvSpPr>
          <p:cNvPr id="4" name="Marcador de número de diapositiva 3">
            <a:extLst>
              <a:ext uri="{FF2B5EF4-FFF2-40B4-BE49-F238E27FC236}">
                <a16:creationId xmlns:a16="http://schemas.microsoft.com/office/drawing/2014/main" id="{8FC3C1B6-383F-406B-9A0C-F09345142C3D}"/>
              </a:ext>
            </a:extLst>
          </p:cNvPr>
          <p:cNvSpPr>
            <a:spLocks noGrp="1"/>
          </p:cNvSpPr>
          <p:nvPr>
            <p:ph type="sldNum" sz="quarter" idx="11"/>
          </p:nvPr>
        </p:nvSpPr>
        <p:spPr/>
        <p:txBody>
          <a:bodyPr/>
          <a:lstStyle/>
          <a:p>
            <a:fld id="{0154CEB4-509F-4D11-9DD8-5800B89D237E}" type="slidenum">
              <a:rPr lang="es-ES" smtClean="0"/>
              <a:pPr/>
              <a:t>9</a:t>
            </a:fld>
            <a:endParaRPr lang="es-ES" dirty="0"/>
          </a:p>
        </p:txBody>
      </p:sp>
      <p:sp>
        <p:nvSpPr>
          <p:cNvPr id="11" name="CuadroTexto 10">
            <a:extLst>
              <a:ext uri="{FF2B5EF4-FFF2-40B4-BE49-F238E27FC236}">
                <a16:creationId xmlns:a16="http://schemas.microsoft.com/office/drawing/2014/main" id="{06DFB238-21A0-47AA-A950-855C066E192C}"/>
              </a:ext>
            </a:extLst>
          </p:cNvPr>
          <p:cNvSpPr txBox="1"/>
          <p:nvPr/>
        </p:nvSpPr>
        <p:spPr>
          <a:xfrm>
            <a:off x="69212" y="1307698"/>
            <a:ext cx="9074788" cy="2585323"/>
          </a:xfrm>
          <a:prstGeom prst="rect">
            <a:avLst/>
          </a:prstGeom>
          <a:noFill/>
        </p:spPr>
        <p:txBody>
          <a:bodyPr wrap="square">
            <a:spAutoFit/>
          </a:bodyPr>
          <a:lstStyle/>
          <a:p>
            <a:r>
              <a:rPr lang="es-ES" dirty="0"/>
              <a:t>Un data </a:t>
            </a:r>
            <a:r>
              <a:rPr lang="es-ES" dirty="0" err="1"/>
              <a:t>lake</a:t>
            </a:r>
            <a:r>
              <a:rPr lang="es-ES" dirty="0"/>
              <a:t> o lago de datos es un repositorio centralizado que permite almacenar, compartir, gobernar y descubrir todos los datos estructurados y no estructurados de una organización a cualquier escala. Es el lugar en el que se vuelcan los datos en bruto. PRIMERO ORDENAR LUEGO PROCESAR Y ANALIZAR</a:t>
            </a:r>
          </a:p>
          <a:p>
            <a:endParaRPr lang="es-ES" dirty="0"/>
          </a:p>
          <a:p>
            <a:r>
              <a:rPr lang="es-ES" dirty="0"/>
              <a:t>Los data </a:t>
            </a:r>
            <a:r>
              <a:rPr lang="es-ES" dirty="0" err="1"/>
              <a:t>lakes</a:t>
            </a:r>
            <a:r>
              <a:rPr lang="es-ES" dirty="0"/>
              <a:t> no requieren un esquema predefinido, se pueden almacenar y procesar datos sin esquema y en cualquier formato sin la necesidad de conocer cómo se van a explotar en el futuro. Esta característica evita que sean necesarios complejos procesos </a:t>
            </a:r>
            <a:r>
              <a:rPr lang="es-ES" b="1" dirty="0"/>
              <a:t>ETL (Extracción, Transformación y Carga)</a:t>
            </a:r>
            <a:r>
              <a:rPr lang="es-ES" dirty="0"/>
              <a:t> de limpieza y preparación. LAGO DE INFORMACIÓN</a:t>
            </a:r>
          </a:p>
        </p:txBody>
      </p:sp>
      <p:pic>
        <p:nvPicPr>
          <p:cNvPr id="12" name="Imagen 11">
            <a:extLst>
              <a:ext uri="{FF2B5EF4-FFF2-40B4-BE49-F238E27FC236}">
                <a16:creationId xmlns:a16="http://schemas.microsoft.com/office/drawing/2014/main" id="{6A294FF5-43E5-4068-BABD-6890E91F1785}"/>
              </a:ext>
            </a:extLst>
          </p:cNvPr>
          <p:cNvPicPr>
            <a:picLocks noChangeAspect="1"/>
          </p:cNvPicPr>
          <p:nvPr/>
        </p:nvPicPr>
        <p:blipFill>
          <a:blip r:embed="rId2"/>
          <a:stretch>
            <a:fillRect/>
          </a:stretch>
        </p:blipFill>
        <p:spPr>
          <a:xfrm>
            <a:off x="1734532" y="3616022"/>
            <a:ext cx="5618375" cy="2855655"/>
          </a:xfrm>
          <a:prstGeom prst="rect">
            <a:avLst/>
          </a:prstGeom>
        </p:spPr>
      </p:pic>
    </p:spTree>
    <p:extLst>
      <p:ext uri="{BB962C8B-B14F-4D97-AF65-F5344CB8AC3E}">
        <p14:creationId xmlns:p14="http://schemas.microsoft.com/office/powerpoint/2010/main" val="447366023"/>
      </p:ext>
    </p:extLst>
  </p:cSld>
  <p:clrMapOvr>
    <a:masterClrMapping/>
  </p:clrMapOvr>
</p:sld>
</file>

<file path=ppt/theme/theme1.xml><?xml version="1.0" encoding="utf-8"?>
<a:theme xmlns:a="http://schemas.openxmlformats.org/drawingml/2006/main" name="CUNEF">
  <a:themeElements>
    <a:clrScheme name="CUNEF">
      <a:dk1>
        <a:srgbClr val="000000"/>
      </a:dk1>
      <a:lt1>
        <a:srgbClr val="FFFFFF"/>
      </a:lt1>
      <a:dk2>
        <a:srgbClr val="666579"/>
      </a:dk2>
      <a:lt2>
        <a:srgbClr val="E7E6E6"/>
      </a:lt2>
      <a:accent1>
        <a:srgbClr val="666579"/>
      </a:accent1>
      <a:accent2>
        <a:srgbClr val="FF5C00"/>
      </a:accent2>
      <a:accent3>
        <a:srgbClr val="B91003"/>
      </a:accent3>
      <a:accent4>
        <a:srgbClr val="D8D8D8"/>
      </a:accent4>
      <a:accent5>
        <a:srgbClr val="A5A5A5"/>
      </a:accent5>
      <a:accent6>
        <a:srgbClr val="7F7F7F"/>
      </a:accent6>
      <a:hlink>
        <a:srgbClr val="ED7D31"/>
      </a:hlink>
      <a:folHlink>
        <a:srgbClr val="FF5C00"/>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err="1" smtClean="0"/>
        </a:defPPr>
      </a:lstStyle>
    </a:txDef>
  </a:objectDefaults>
  <a:extraClrSchemeLst/>
  <a:extLst>
    <a:ext uri="{05A4C25C-085E-4340-85A3-A5531E510DB2}">
      <thm15:themeFamily xmlns:thm15="http://schemas.microsoft.com/office/thememl/2012/main" name="CUNEF institucional  -  Solo lectura" id="{2EB8A9B3-A3E3-40D3-A703-7F9FE62C1EAF}" vid="{3012FB01-CACB-41DE-AABD-DBFD28A06EC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2BDE829C97C7884895933471DB612A58" ma:contentTypeVersion="9" ma:contentTypeDescription="Crear nuevo documento." ma:contentTypeScope="" ma:versionID="1cdf6c461462eeb5260c1b46ebacd9ad">
  <xsd:schema xmlns:xsd="http://www.w3.org/2001/XMLSchema" xmlns:xs="http://www.w3.org/2001/XMLSchema" xmlns:p="http://schemas.microsoft.com/office/2006/metadata/properties" xmlns:ns2="043a2861-12f5-42c4-86bb-7c02e7b56615" xmlns:ns3="f1b76412-b559-4b2b-a72a-b9910f7ef396" targetNamespace="http://schemas.microsoft.com/office/2006/metadata/properties" ma:root="true" ma:fieldsID="23f0c6582791c17ad7ee9b3ce1e1f161" ns2:_="" ns3:_="">
    <xsd:import namespace="043a2861-12f5-42c4-86bb-7c02e7b56615"/>
    <xsd:import namespace="f1b76412-b559-4b2b-a72a-b9910f7ef396"/>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3a2861-12f5-42c4-86bb-7c02e7b56615" elementFormDefault="qualified">
    <xsd:import namespace="http://schemas.microsoft.com/office/2006/documentManagement/types"/>
    <xsd:import namespace="http://schemas.microsoft.com/office/infopath/2007/PartnerControls"/>
    <xsd:element name="SharedWithUsers" ma:index="8"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description="" ma:internalName="SharedWithDetails" ma:readOnly="true">
      <xsd:simpleType>
        <xsd:restriction base="dms:Note">
          <xsd:maxLength value="255"/>
        </xsd:restriction>
      </xsd:simpleType>
    </xsd:element>
    <xsd:element name="LastSharedByUser" ma:index="10" nillable="true" ma:displayName="Última vez que se compartió por usuario" ma:description="" ma:internalName="LastSharedByUser" ma:readOnly="true">
      <xsd:simpleType>
        <xsd:restriction base="dms:Note">
          <xsd:maxLength value="255"/>
        </xsd:restriction>
      </xsd:simpleType>
    </xsd:element>
    <xsd:element name="LastSharedByTime" ma:index="11" nillable="true" ma:displayName="Última vez que se compartió por hora"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f1b76412-b559-4b2b-a72a-b9910f7ef396"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5168F8-AF4E-4137-8ED7-1449B3E7FBF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01312E3-16C8-45D5-8B77-F4AFCE6FCE31}">
  <ds:schemaRefs>
    <ds:schemaRef ds:uri="http://schemas.microsoft.com/sharepoint/v3/contenttype/forms"/>
  </ds:schemaRefs>
</ds:datastoreItem>
</file>

<file path=customXml/itemProps3.xml><?xml version="1.0" encoding="utf-8"?>
<ds:datastoreItem xmlns:ds="http://schemas.openxmlformats.org/officeDocument/2006/customXml" ds:itemID="{1AFE0FF6-C6F1-4151-B683-4596DCDFA4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3a2861-12f5-42c4-86bb-7c02e7b56615"/>
    <ds:schemaRef ds:uri="f1b76412-b559-4b2b-a72a-b9910f7ef3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1985</TotalTime>
  <Words>851</Words>
  <Application>Microsoft Office PowerPoint</Application>
  <PresentationFormat>Presentación en pantalla (4:3)</PresentationFormat>
  <Paragraphs>78</Paragraphs>
  <Slides>18</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18</vt:i4>
      </vt:variant>
    </vt:vector>
  </HeadingPairs>
  <TitlesOfParts>
    <vt:vector size="21" baseType="lpstr">
      <vt:lpstr>Arial</vt:lpstr>
      <vt:lpstr>Calibri</vt:lpstr>
      <vt:lpstr>CUNEF</vt:lpstr>
      <vt:lpstr>Data lakes, data warehouses y data marts</vt:lpstr>
      <vt:lpstr>BIG DATA</vt:lpstr>
      <vt:lpstr>BIG DATA</vt:lpstr>
      <vt:lpstr>TIPOS DE DATOS POR ESTRUCTURA</vt:lpstr>
      <vt:lpstr>DATOS ESTRUCTURADOS</vt:lpstr>
      <vt:lpstr>DATOS NO ESTRUCTURADOS</vt:lpstr>
      <vt:lpstr>DATOS SEMI ESTRUCTURADOS</vt:lpstr>
      <vt:lpstr>TIPOS DE DATOS ESTRUCTURADOS</vt:lpstr>
      <vt:lpstr>Data lakes</vt:lpstr>
      <vt:lpstr>Data lakes</vt:lpstr>
      <vt:lpstr>Azure Data lakes</vt:lpstr>
      <vt:lpstr>AWS Data lakes</vt:lpstr>
      <vt:lpstr>Data Warehouse</vt:lpstr>
      <vt:lpstr>Data Warehouse</vt:lpstr>
      <vt:lpstr>Data marts</vt:lpstr>
      <vt:lpstr>Presentación de PowerPoint</vt:lpstr>
      <vt:lpstr>Data marts (OLAP)</vt:lpstr>
      <vt:lpstr>Data marts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Dañobeitia Canales, Natalia</dc:creator>
  <cp:lastModifiedBy>González Ferrero, Paula</cp:lastModifiedBy>
  <cp:revision>83</cp:revision>
  <dcterms:created xsi:type="dcterms:W3CDTF">2017-10-05T10:17:36Z</dcterms:created>
  <dcterms:modified xsi:type="dcterms:W3CDTF">2023-09-16T17:02:36Z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0x0101002BDE829C97C7884895933471DB612A58</vt:lpwstr>
  </property>
</Properties>
</file>